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66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5" r:id="rId15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EBFF"/>
    <a:srgbClr val="FFCCFF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81" autoAdjust="0"/>
    <p:restoredTop sz="94694" autoAdjust="0"/>
  </p:normalViewPr>
  <p:slideViewPr>
    <p:cSldViewPr>
      <p:cViewPr varScale="1">
        <p:scale>
          <a:sx n="123" d="100"/>
          <a:sy n="123" d="100"/>
        </p:scale>
        <p:origin x="1764" y="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876BC-89C3-4820-98EB-03F94EE03211}" type="datetimeFigureOut">
              <a:rPr lang="ko-KR" altLang="en-US" smtClean="0"/>
              <a:t>2021-03-04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059C4-300D-4F7A-AE80-B80EFB4867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85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59832" y="5296959"/>
            <a:ext cx="2959968" cy="304271"/>
          </a:xfrm>
        </p:spPr>
        <p:txBody>
          <a:bodyPr/>
          <a:lstStyle>
            <a:lvl1pPr algn="ctr">
              <a:defRPr/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06C97FBA-72DB-4742-AE59-E6D7F2EAE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04" y="4492037"/>
            <a:ext cx="2471191" cy="4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3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46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55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 marL="540000">
              <a:defRPr sz="1800"/>
            </a:lvl2pPr>
            <a:lvl3pPr marL="720000">
              <a:defRPr sz="1600"/>
            </a:lvl3pPr>
            <a:lvl4pPr marL="1371600" indent="0">
              <a:buNone/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683568" y="728324"/>
            <a:ext cx="7776864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06C97FBA-72DB-4742-AE59-E6D7F2EAE8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3" y="5339058"/>
            <a:ext cx="1534415" cy="2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19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683568" y="728324"/>
            <a:ext cx="7776864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79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175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74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150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299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970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3568" y="228865"/>
            <a:ext cx="7776864" cy="468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3568" y="817274"/>
            <a:ext cx="7776864" cy="4440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99792" y="5317774"/>
            <a:ext cx="3320008" cy="283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AA51A-F119-4D88-8462-3AA9DF30110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818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85750" algn="l" defTabSz="914400" rtl="0" eaLnBrk="1" latinLnBrk="1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228600" algn="l" defTabSz="914400" rtl="0" eaLnBrk="1" latinLnBrk="1" hangingPunct="1">
        <a:lnSpc>
          <a:spcPct val="120000"/>
        </a:lnSpc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61356"/>
            <a:ext cx="7772400" cy="122502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(</a:t>
            </a:r>
            <a:r>
              <a:rPr lang="ko-KR" altLang="en-US" dirty="0" smtClean="0"/>
              <a:t>예비</a:t>
            </a:r>
            <a:r>
              <a:rPr lang="en-US" altLang="ko-KR" dirty="0" smtClean="0"/>
              <a:t>)</a:t>
            </a:r>
            <a:r>
              <a:rPr lang="ko-KR" altLang="en-US" dirty="0" err="1" smtClean="0"/>
              <a:t>사회적기업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경영컨설팅 지원사업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b="1" dirty="0" err="1" smtClean="0"/>
              <a:t>자율형</a:t>
            </a:r>
            <a:r>
              <a:rPr lang="en-US" altLang="ko-KR" b="1" dirty="0"/>
              <a:t>-</a:t>
            </a:r>
            <a:r>
              <a:rPr lang="ko-KR" altLang="en-US" b="1" dirty="0" err="1" smtClean="0"/>
              <a:t>자율매칭</a:t>
            </a:r>
            <a:r>
              <a:rPr lang="ko-KR" altLang="en-US" b="1" dirty="0" smtClean="0"/>
              <a:t> 유형</a:t>
            </a:r>
            <a:endParaRPr lang="en-US" altLang="ko-KR" b="1" dirty="0" smtClean="0"/>
          </a:p>
          <a:p>
            <a:r>
              <a:rPr lang="ko-KR" altLang="en-US" b="1" dirty="0" smtClean="0"/>
              <a:t>컨설팅 신청 매뉴얼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2935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항목별 작성 요령</a:t>
            </a:r>
            <a:r>
              <a:rPr lang="en-US" altLang="ko-KR" dirty="0" smtClean="0"/>
              <a:t>: </a:t>
            </a:r>
            <a:r>
              <a:rPr lang="ko-KR" altLang="en-US" dirty="0" smtClean="0"/>
              <a:t>수진기업 총괄책임자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컨설팅기관 정보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en-US" altLang="ko-KR" dirty="0" smtClean="0"/>
              <a:t>                             </a:t>
            </a:r>
            <a:r>
              <a:rPr lang="ko-KR" altLang="en-US" dirty="0" smtClean="0"/>
              <a:t>과제 책임자</a:t>
            </a:r>
            <a:r>
              <a:rPr lang="en-US" altLang="ko-KR" dirty="0"/>
              <a:t> </a:t>
            </a:r>
            <a:r>
              <a:rPr lang="ko-KR" altLang="en-US" dirty="0" smtClean="0"/>
              <a:t>정보 및 투입 컨설턴트 정보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10</a:t>
            </a:fld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539552" y="1993404"/>
            <a:ext cx="8064897" cy="2580018"/>
            <a:chOff x="-396553" y="2137420"/>
            <a:chExt cx="11161485" cy="3570638"/>
          </a:xfrm>
        </p:grpSpPr>
        <p:grpSp>
          <p:nvGrpSpPr>
            <p:cNvPr id="16" name="그룹 15"/>
            <p:cNvGrpSpPr/>
            <p:nvPr/>
          </p:nvGrpSpPr>
          <p:grpSpPr>
            <a:xfrm>
              <a:off x="-396553" y="2137420"/>
              <a:ext cx="11161485" cy="3570638"/>
              <a:chOff x="7126514" y="4622768"/>
              <a:chExt cx="11161485" cy="3570638"/>
            </a:xfrm>
          </p:grpSpPr>
          <p:grpSp>
            <p:nvGrpSpPr>
              <p:cNvPr id="5" name="그룹 4"/>
              <p:cNvGrpSpPr/>
              <p:nvPr/>
            </p:nvGrpSpPr>
            <p:grpSpPr>
              <a:xfrm>
                <a:off x="7126514" y="4622768"/>
                <a:ext cx="11161485" cy="3570638"/>
                <a:chOff x="2405431" y="2388067"/>
                <a:chExt cx="15882569" cy="5080945"/>
              </a:xfrm>
            </p:grpSpPr>
            <p:pic>
              <p:nvPicPr>
                <p:cNvPr id="717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153" t="24108" b="24601"/>
                <a:stretch/>
              </p:blipFill>
              <p:spPr bwMode="auto">
                <a:xfrm>
                  <a:off x="2405431" y="2388067"/>
                  <a:ext cx="15882569" cy="5080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" name="직사각형 3"/>
                <p:cNvSpPr/>
                <p:nvPr/>
              </p:nvSpPr>
              <p:spPr>
                <a:xfrm>
                  <a:off x="3995936" y="4081636"/>
                  <a:ext cx="864096" cy="1440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" name="직사각형 8"/>
                <p:cNvSpPr/>
                <p:nvPr/>
              </p:nvSpPr>
              <p:spPr>
                <a:xfrm>
                  <a:off x="3995936" y="4448771"/>
                  <a:ext cx="864096" cy="1440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" name="직사각형 9"/>
                <p:cNvSpPr/>
                <p:nvPr/>
              </p:nvSpPr>
              <p:spPr>
                <a:xfrm>
                  <a:off x="7941628" y="4463520"/>
                  <a:ext cx="864096" cy="1440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" name="직사각형 10"/>
                <p:cNvSpPr/>
                <p:nvPr/>
              </p:nvSpPr>
              <p:spPr>
                <a:xfrm>
                  <a:off x="11844808" y="4448286"/>
                  <a:ext cx="864096" cy="1440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직사각형 11"/>
                <p:cNvSpPr/>
                <p:nvPr/>
              </p:nvSpPr>
              <p:spPr>
                <a:xfrm>
                  <a:off x="3977720" y="4823732"/>
                  <a:ext cx="864096" cy="1440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직사각형 12"/>
                <p:cNvSpPr/>
                <p:nvPr/>
              </p:nvSpPr>
              <p:spPr>
                <a:xfrm>
                  <a:off x="5600052" y="4830622"/>
                  <a:ext cx="1852268" cy="1440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직사각형 13"/>
                <p:cNvSpPr/>
                <p:nvPr/>
              </p:nvSpPr>
              <p:spPr>
                <a:xfrm>
                  <a:off x="9642056" y="4816358"/>
                  <a:ext cx="1852268" cy="14401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직사각형 14"/>
                <p:cNvSpPr/>
                <p:nvPr/>
              </p:nvSpPr>
              <p:spPr>
                <a:xfrm>
                  <a:off x="3995548" y="5673186"/>
                  <a:ext cx="1683880" cy="1309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7" name="직사각형 6"/>
              <p:cNvSpPr/>
              <p:nvPr/>
            </p:nvSpPr>
            <p:spPr>
              <a:xfrm>
                <a:off x="8231441" y="6931388"/>
                <a:ext cx="620045" cy="92007"/>
              </a:xfrm>
              <a:prstGeom prst="rect">
                <a:avLst/>
              </a:prstGeom>
              <a:solidFill>
                <a:srgbClr val="FFE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8237791" y="7184330"/>
                <a:ext cx="620045" cy="92007"/>
              </a:xfrm>
              <a:prstGeom prst="rect">
                <a:avLst/>
              </a:prstGeom>
              <a:solidFill>
                <a:srgbClr val="FFE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9" name="모서리가 둥근 직사각형 18"/>
            <p:cNvSpPr/>
            <p:nvPr/>
          </p:nvSpPr>
          <p:spPr>
            <a:xfrm>
              <a:off x="-372145" y="2137420"/>
              <a:ext cx="10992817" cy="3384376"/>
            </a:xfrm>
            <a:prstGeom prst="roundRect">
              <a:avLst>
                <a:gd name="adj" fmla="val 608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79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항목별 작성 요령</a:t>
            </a:r>
            <a:r>
              <a:rPr lang="en-US" altLang="ko-KR" dirty="0"/>
              <a:t>: </a:t>
            </a:r>
            <a:r>
              <a:rPr lang="ko-KR" altLang="en-US" dirty="0"/>
              <a:t>수진기업 총괄책임자 정보</a:t>
            </a:r>
            <a:r>
              <a:rPr lang="en-US" altLang="ko-KR" dirty="0"/>
              <a:t>, </a:t>
            </a:r>
            <a:r>
              <a:rPr lang="ko-KR" altLang="en-US" dirty="0"/>
              <a:t>컨설팅기관 정보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                             </a:t>
            </a:r>
            <a:r>
              <a:rPr lang="ko-KR" altLang="en-US" dirty="0"/>
              <a:t>과제 책임자</a:t>
            </a:r>
            <a:r>
              <a:rPr lang="en-US" altLang="ko-KR" dirty="0"/>
              <a:t> </a:t>
            </a:r>
            <a:r>
              <a:rPr lang="ko-KR" altLang="en-US" dirty="0"/>
              <a:t>정보 및 투입 컨설턴트 정보</a:t>
            </a:r>
            <a:endParaRPr lang="en-US" altLang="ko-KR" dirty="0"/>
          </a:p>
          <a:p>
            <a:pPr lvl="1"/>
            <a:r>
              <a:rPr lang="en-US" altLang="ko-KR" b="1" dirty="0" smtClean="0"/>
              <a:t>1</a:t>
            </a:r>
            <a:r>
              <a:rPr lang="en-US" altLang="ko-KR" b="1" dirty="0"/>
              <a:t>) </a:t>
            </a:r>
            <a:r>
              <a:rPr lang="ko-KR" altLang="en-US" b="1" dirty="0" smtClean="0"/>
              <a:t>수진기업 총괄책임자 정보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수진기업의 컨설팅 담당자 정보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공동형의 경우 총괄기업의 책임자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b="1" dirty="0" smtClean="0"/>
              <a:t>2</a:t>
            </a:r>
            <a:r>
              <a:rPr lang="en-US" altLang="ko-KR" b="1" dirty="0"/>
              <a:t>) </a:t>
            </a:r>
            <a:r>
              <a:rPr lang="ko-KR" altLang="en-US" b="1" dirty="0" smtClean="0"/>
              <a:t>컨설팅기관 정보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기업명 우측의 검색버튼 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진흥원의 컨설팅기관 </a:t>
            </a:r>
            <a:r>
              <a:rPr lang="en-US" altLang="ko-KR" dirty="0" smtClean="0"/>
              <a:t>Pool</a:t>
            </a:r>
            <a:r>
              <a:rPr lang="ko-KR" altLang="en-US" dirty="0" smtClean="0"/>
              <a:t>에 등록과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승인을 마친 기업들만 검색 가능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“</a:t>
            </a:r>
            <a:r>
              <a:rPr lang="ko-KR" altLang="en-US" dirty="0" smtClean="0"/>
              <a:t>기업명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우측의 검색 버튼을 활용하여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검색</a:t>
            </a:r>
            <a:r>
              <a:rPr lang="en-US" altLang="ko-KR" dirty="0" smtClean="0"/>
              <a:t> </a:t>
            </a:r>
            <a:r>
              <a:rPr lang="ko-KR" altLang="en-US" dirty="0" smtClean="0"/>
              <a:t>후 가장 우측의 선택 버튼 클릭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홈페이지 및 </a:t>
            </a:r>
            <a:r>
              <a:rPr lang="ko-KR" altLang="en-US" dirty="0" err="1" smtClean="0"/>
              <a:t>설립년월일</a:t>
            </a:r>
            <a:r>
              <a:rPr lang="ko-KR" altLang="en-US" dirty="0" smtClean="0"/>
              <a:t> 정보만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추가 작성 필요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5" t="37179" r="35694" b="26411"/>
          <a:stretch/>
        </p:blipFill>
        <p:spPr bwMode="auto">
          <a:xfrm>
            <a:off x="5373525" y="2604345"/>
            <a:ext cx="2960724" cy="203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796136" y="3691056"/>
            <a:ext cx="2016224" cy="5345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직사각형 6"/>
          <p:cNvSpPr/>
          <p:nvPr/>
        </p:nvSpPr>
        <p:spPr>
          <a:xfrm>
            <a:off x="7866187" y="3672726"/>
            <a:ext cx="212605" cy="603334"/>
          </a:xfrm>
          <a:prstGeom prst="roundRect">
            <a:avLst>
              <a:gd name="adj" fmla="val 60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08" y="2761336"/>
            <a:ext cx="283388" cy="2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817274"/>
            <a:ext cx="7776864" cy="4632514"/>
          </a:xfrm>
        </p:spPr>
        <p:txBody>
          <a:bodyPr>
            <a:normAutofit/>
          </a:bodyPr>
          <a:lstStyle/>
          <a:p>
            <a:r>
              <a:rPr lang="ko-KR" altLang="en-US" dirty="0"/>
              <a:t>항목별 작성 요령</a:t>
            </a:r>
            <a:r>
              <a:rPr lang="en-US" altLang="ko-KR" dirty="0"/>
              <a:t>: </a:t>
            </a:r>
            <a:r>
              <a:rPr lang="ko-KR" altLang="en-US" dirty="0"/>
              <a:t>수진기업 총괄책임자 정보</a:t>
            </a:r>
            <a:r>
              <a:rPr lang="en-US" altLang="ko-KR" dirty="0"/>
              <a:t>, </a:t>
            </a:r>
            <a:r>
              <a:rPr lang="ko-KR" altLang="en-US" dirty="0"/>
              <a:t>컨설팅기관 정보</a:t>
            </a:r>
            <a:r>
              <a:rPr lang="en-US" altLang="ko-KR" dirty="0"/>
              <a:t>,</a:t>
            </a:r>
            <a:br>
              <a:rPr lang="en-US" altLang="ko-KR" dirty="0"/>
            </a:br>
            <a:r>
              <a:rPr lang="en-US" altLang="ko-KR" dirty="0"/>
              <a:t>                             </a:t>
            </a:r>
            <a:r>
              <a:rPr lang="ko-KR" altLang="en-US" dirty="0"/>
              <a:t>과제 책임자</a:t>
            </a:r>
            <a:r>
              <a:rPr lang="en-US" altLang="ko-KR" dirty="0"/>
              <a:t> </a:t>
            </a:r>
            <a:r>
              <a:rPr lang="ko-KR" altLang="en-US" dirty="0"/>
              <a:t>정보 및 투입 컨설턴트 정보</a:t>
            </a:r>
            <a:endParaRPr lang="en-US" altLang="ko-KR" dirty="0"/>
          </a:p>
          <a:p>
            <a:pPr lvl="1"/>
            <a:r>
              <a:rPr lang="en-US" altLang="ko-KR" b="1" dirty="0" smtClean="0"/>
              <a:t>3) </a:t>
            </a:r>
            <a:r>
              <a:rPr lang="ko-KR" altLang="en-US" b="1" dirty="0" smtClean="0"/>
              <a:t>과제 책임자 정보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성명 우측 검색 버튼을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등록된 컨설턴트 중 책임자 선택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성명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휴대전화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이메일</a:t>
            </a:r>
            <a:r>
              <a:rPr lang="ko-KR" altLang="en-US" dirty="0" smtClean="0"/>
              <a:t> 외 정보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추가 입력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4) </a:t>
            </a:r>
            <a:r>
              <a:rPr lang="ko-KR" altLang="en-US" b="1" dirty="0" smtClean="0"/>
              <a:t>투입 컨설턴트 정보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메뉴 우측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검색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</a:t>
            </a:r>
            <a:r>
              <a:rPr lang="ko-KR" altLang="en-US" dirty="0"/>
              <a:t>버튼을</a:t>
            </a:r>
            <a:r>
              <a:rPr lang="en-US" altLang="ko-KR" dirty="0"/>
              <a:t>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등록된 컨설턴트 중 과제에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참여하는 컨설턴트 선택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여러명일</a:t>
            </a:r>
            <a:r>
              <a:rPr lang="ko-KR" altLang="en-US" dirty="0" smtClean="0"/>
              <a:t> 경우 </a:t>
            </a:r>
            <a:r>
              <a:rPr lang="en-US" altLang="ko-KR" dirty="0" smtClean="0"/>
              <a:t>1</a:t>
            </a:r>
            <a:r>
              <a:rPr lang="ko-KR" altLang="en-US" dirty="0" smtClean="0"/>
              <a:t>명씩 등록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컨설턴트의 </a:t>
            </a:r>
            <a:r>
              <a:rPr lang="en-US" altLang="ko-KR" dirty="0" smtClean="0"/>
              <a:t>M/D</a:t>
            </a:r>
            <a:r>
              <a:rPr lang="ko-KR" altLang="en-US" dirty="0" smtClean="0"/>
              <a:t> 직접 입력</a:t>
            </a:r>
            <a:endParaRPr lang="en-US" altLang="ko-KR" dirty="0" smtClean="0"/>
          </a:p>
          <a:p>
            <a:pPr marL="491400" lvl="2" indent="0">
              <a:buNone/>
            </a:pPr>
            <a:endParaRPr lang="en-US" altLang="ko-KR" dirty="0" smtClean="0"/>
          </a:p>
          <a:p>
            <a:pPr lvl="1"/>
            <a:endParaRPr lang="en-US" altLang="ko-KR" b="1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708" y="2029404"/>
            <a:ext cx="283388" cy="28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그룹 7"/>
          <p:cNvGrpSpPr/>
          <p:nvPr/>
        </p:nvGrpSpPr>
        <p:grpSpPr>
          <a:xfrm>
            <a:off x="5508104" y="1672599"/>
            <a:ext cx="2538241" cy="1656184"/>
            <a:chOff x="1323975" y="738188"/>
            <a:chExt cx="6496050" cy="423862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975" y="738188"/>
              <a:ext cx="6496050" cy="423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직사각형 6"/>
            <p:cNvSpPr/>
            <p:nvPr/>
          </p:nvSpPr>
          <p:spPr>
            <a:xfrm>
              <a:off x="2267744" y="2857500"/>
              <a:ext cx="4536504" cy="2160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6876256" y="2842304"/>
              <a:ext cx="288032" cy="231220"/>
            </a:xfrm>
            <a:prstGeom prst="roundRect">
              <a:avLst>
                <a:gd name="adj" fmla="val 608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4575258" y="3653130"/>
            <a:ext cx="4385641" cy="1511012"/>
            <a:chOff x="4499992" y="3577580"/>
            <a:chExt cx="4824205" cy="1662113"/>
          </a:xfrm>
        </p:grpSpPr>
        <p:pic>
          <p:nvPicPr>
            <p:cNvPr id="2054" name="_x250362560" descr="EMB00004a40416d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237"/>
            <a:stretch/>
          </p:blipFill>
          <p:spPr bwMode="auto">
            <a:xfrm>
              <a:off x="4499992" y="3577580"/>
              <a:ext cx="1148333" cy="166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_x250362560" descr="EMB00004a40416d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58" r="31897"/>
            <a:stretch/>
          </p:blipFill>
          <p:spPr bwMode="auto">
            <a:xfrm>
              <a:off x="5652120" y="3577580"/>
              <a:ext cx="2481262" cy="166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_x250362560" descr="EMB00004a40416d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03"/>
            <a:stretch/>
          </p:blipFill>
          <p:spPr bwMode="auto">
            <a:xfrm>
              <a:off x="8100392" y="3577580"/>
              <a:ext cx="1223805" cy="166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56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817274"/>
            <a:ext cx="7776864" cy="4632514"/>
          </a:xfrm>
        </p:spPr>
        <p:txBody>
          <a:bodyPr>
            <a:normAutofit/>
          </a:bodyPr>
          <a:lstStyle/>
          <a:p>
            <a:r>
              <a:rPr lang="ko-KR" altLang="en-US" dirty="0"/>
              <a:t>항목별 작성 요령</a:t>
            </a:r>
            <a:r>
              <a:rPr lang="en-US" altLang="ko-KR" dirty="0"/>
              <a:t>: </a:t>
            </a:r>
            <a:r>
              <a:rPr lang="ko-KR" altLang="en-US" dirty="0" smtClean="0"/>
              <a:t>필수 첨부파일 등록 후 동의사항 체크</a:t>
            </a:r>
            <a:endParaRPr lang="en-US" altLang="ko-KR" dirty="0" smtClean="0"/>
          </a:p>
          <a:p>
            <a:pPr lvl="1">
              <a:lnSpc>
                <a:spcPct val="100000"/>
              </a:lnSpc>
            </a:pPr>
            <a:r>
              <a:rPr lang="ko-KR" altLang="en-US" b="1" dirty="0" smtClean="0"/>
              <a:t>첨부파일</a:t>
            </a:r>
            <a:endParaRPr lang="en-US" altLang="ko-KR" b="1" dirty="0" smtClean="0"/>
          </a:p>
          <a:p>
            <a:pPr lvl="2">
              <a:lnSpc>
                <a:spcPct val="100000"/>
              </a:lnSpc>
            </a:pPr>
            <a:r>
              <a:rPr lang="ko-KR" altLang="en-US" dirty="0" smtClean="0"/>
              <a:t>공고문을 참조하여 해당하는 첨부파일 구비 및 업로드</a:t>
            </a:r>
            <a:endParaRPr lang="en-US" altLang="ko-KR" dirty="0" smtClean="0"/>
          </a:p>
          <a:p>
            <a:pPr lvl="2">
              <a:lnSpc>
                <a:spcPct val="100000"/>
              </a:lnSpc>
            </a:pPr>
            <a:r>
              <a:rPr lang="ko-KR" altLang="en-US" dirty="0" smtClean="0"/>
              <a:t>우대 가점 해당 사항이 있는 경우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공동형일 경우 추가 파일 등록 필수</a:t>
            </a:r>
            <a:endParaRPr lang="en-US" altLang="ko-KR" dirty="0" smtClean="0"/>
          </a:p>
          <a:p>
            <a:pPr marL="491400" lvl="2" indent="0">
              <a:lnSpc>
                <a:spcPct val="100000"/>
              </a:lnSpc>
              <a:buNone/>
            </a:pPr>
            <a:endParaRPr lang="en-US" altLang="ko-KR" dirty="0" smtClean="0"/>
          </a:p>
          <a:p>
            <a:pPr marL="491400" lvl="2" indent="0">
              <a:lnSpc>
                <a:spcPct val="100000"/>
              </a:lnSpc>
              <a:buNone/>
            </a:pPr>
            <a:endParaRPr lang="en-US" altLang="ko-KR" dirty="0"/>
          </a:p>
          <a:p>
            <a:pPr marL="491400" lvl="2" indent="0">
              <a:lnSpc>
                <a:spcPct val="100000"/>
              </a:lnSpc>
              <a:buNone/>
            </a:pPr>
            <a:endParaRPr lang="en-US" altLang="ko-KR" dirty="0" smtClean="0"/>
          </a:p>
          <a:p>
            <a:pPr marL="491400" lvl="2" indent="0">
              <a:lnSpc>
                <a:spcPct val="100000"/>
              </a:lnSpc>
              <a:buNone/>
            </a:pPr>
            <a:endParaRPr lang="en-US" altLang="ko-KR" dirty="0"/>
          </a:p>
          <a:p>
            <a:pPr marL="491400" lvl="2" indent="0">
              <a:lnSpc>
                <a:spcPct val="100000"/>
              </a:lnSpc>
              <a:buNone/>
            </a:pPr>
            <a:endParaRPr lang="en-US" altLang="ko-KR" dirty="0" smtClean="0"/>
          </a:p>
          <a:p>
            <a:pPr lvl="1">
              <a:lnSpc>
                <a:spcPct val="100000"/>
              </a:lnSpc>
            </a:pPr>
            <a:endParaRPr lang="en-US" altLang="ko-KR" sz="700" b="1" dirty="0" smtClean="0"/>
          </a:p>
          <a:p>
            <a:pPr lvl="1">
              <a:lnSpc>
                <a:spcPct val="100000"/>
              </a:lnSpc>
            </a:pPr>
            <a:r>
              <a:rPr lang="ko-KR" altLang="en-US" b="1" dirty="0" smtClean="0"/>
              <a:t>기타 동의 사항</a:t>
            </a:r>
            <a:endParaRPr lang="en-US" altLang="ko-KR" b="1" dirty="0" smtClean="0"/>
          </a:p>
          <a:p>
            <a:pPr lvl="2">
              <a:lnSpc>
                <a:spcPct val="100000"/>
              </a:lnSpc>
            </a:pPr>
            <a:r>
              <a:rPr lang="ko-KR" altLang="en-US" dirty="0" smtClean="0"/>
              <a:t>두 가지 사항 모두 동의하여야 신청 가능</a:t>
            </a:r>
            <a:endParaRPr lang="en-US" altLang="ko-KR" dirty="0" smtClean="0"/>
          </a:p>
          <a:p>
            <a:pPr lvl="1">
              <a:lnSpc>
                <a:spcPct val="100000"/>
              </a:lnSpc>
            </a:pPr>
            <a:endParaRPr lang="en-US" altLang="ko-KR" b="1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93145448" descr="EMB00004a4041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10" y="2211196"/>
            <a:ext cx="5057696" cy="14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93146008" descr="EMB00004a4041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09" y="4411717"/>
            <a:ext cx="5057696" cy="84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16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ko-KR" altLang="en-US" dirty="0" smtClean="0"/>
              <a:t>신청 내용의 확인 및 수정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임시저장 및 등록 완료 후 신청 대기 상태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sz="1200" dirty="0" smtClean="0"/>
          </a:p>
          <a:p>
            <a:pPr lvl="1"/>
            <a:r>
              <a:rPr lang="ko-KR" altLang="en-US" dirty="0" smtClean="0"/>
              <a:t>저장 후 </a:t>
            </a:r>
            <a:r>
              <a:rPr lang="en-US" altLang="ko-KR" dirty="0" smtClean="0"/>
              <a:t>“</a:t>
            </a:r>
            <a:r>
              <a:rPr lang="ko-KR" altLang="en-US" u="sng" dirty="0" err="1" smtClean="0"/>
              <a:t>사업명</a:t>
            </a:r>
            <a:r>
              <a:rPr lang="en-US" altLang="ko-KR" dirty="0" smtClean="0"/>
              <a:t>”</a:t>
            </a:r>
            <a:r>
              <a:rPr lang="ko-KR" altLang="en-US" dirty="0"/>
              <a:t> 및</a:t>
            </a:r>
            <a:r>
              <a:rPr lang="ko-KR" altLang="en-US" dirty="0" smtClean="0"/>
              <a:t> </a:t>
            </a:r>
            <a:r>
              <a:rPr lang="en-US" altLang="ko-KR" dirty="0" smtClean="0"/>
              <a:t>“</a:t>
            </a:r>
            <a:r>
              <a:rPr lang="ko-KR" altLang="en-US" u="sng" dirty="0" smtClean="0"/>
              <a:t>신청구분</a:t>
            </a:r>
            <a:r>
              <a:rPr lang="en-US" altLang="ko-KR" dirty="0" smtClean="0"/>
              <a:t>”</a:t>
            </a:r>
            <a:r>
              <a:rPr lang="ko-KR" altLang="en-US" dirty="0" smtClean="0"/>
              <a:t>을 반드시 확인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(</a:t>
            </a:r>
            <a:r>
              <a:rPr lang="ko-KR" altLang="en-US" dirty="0" err="1" smtClean="0"/>
              <a:t>사업명은</a:t>
            </a:r>
            <a:r>
              <a:rPr lang="ko-KR" altLang="en-US" dirty="0" smtClean="0"/>
              <a:t> 신청하는 공고명과 일치하여야 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신청구분은 단일기업일 경우 지속성장형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다수기업일 경우 공동형 여부 확인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승인상태가 대기 및 반려일 경우에만 내용 수정 가능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93146008" descr="EMB00004a40418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1"/>
          <a:stretch/>
        </p:blipFill>
        <p:spPr bwMode="auto">
          <a:xfrm>
            <a:off x="1206102" y="1280140"/>
            <a:ext cx="6731794" cy="78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4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 </a:t>
            </a:r>
            <a:r>
              <a:rPr lang="ko-KR" altLang="en-US" dirty="0" smtClean="0"/>
              <a:t>목  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endParaRPr lang="en-US" altLang="ko-KR" b="1" dirty="0" smtClean="0"/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ko-KR" altLang="en-US" b="1" dirty="0" smtClean="0"/>
              <a:t>회원로그인</a:t>
            </a:r>
            <a:endParaRPr lang="en-US" altLang="ko-KR" b="1" dirty="0" smtClean="0"/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endParaRPr lang="en-US" altLang="ko-KR" b="1" dirty="0" smtClean="0"/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ko-KR" altLang="en-US" b="1" dirty="0" smtClean="0"/>
              <a:t>경영컨설팅 신청</a:t>
            </a:r>
            <a:endParaRPr lang="en-US" altLang="ko-KR" b="1" dirty="0"/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endParaRPr lang="en-US" altLang="ko-KR" b="1" dirty="0" smtClean="0"/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ko-KR" altLang="en-US" b="1" dirty="0" smtClean="0"/>
              <a:t>신청 내용의 확인 및 수정</a:t>
            </a:r>
            <a:endParaRPr lang="en-US" altLang="ko-KR" b="1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4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ko-KR" altLang="en-US" dirty="0" smtClean="0"/>
              <a:t>회원로그인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통합정보시스템 메인 화면 우측에서 기업 </a:t>
            </a:r>
            <a:r>
              <a:rPr lang="en-US" altLang="ko-KR" dirty="0" smtClean="0"/>
              <a:t>ID</a:t>
            </a:r>
            <a:r>
              <a:rPr lang="ko-KR" altLang="en-US" dirty="0" smtClean="0"/>
              <a:t>로</a:t>
            </a:r>
            <a:r>
              <a:rPr lang="en-US" altLang="ko-KR" dirty="0" smtClean="0"/>
              <a:t>(</a:t>
            </a:r>
            <a:r>
              <a:rPr lang="ko-KR" altLang="en-US" dirty="0" smtClean="0"/>
              <a:t>일반회원</a:t>
            </a:r>
            <a:r>
              <a:rPr lang="en-US" altLang="ko-KR" dirty="0" smtClean="0"/>
              <a:t>)</a:t>
            </a:r>
            <a:r>
              <a:rPr lang="ko-KR" altLang="en-US" dirty="0" smtClean="0"/>
              <a:t> 로그인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3</a:t>
            </a:fld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1382347" y="1345332"/>
            <a:ext cx="6379306" cy="3765760"/>
            <a:chOff x="1382347" y="1345332"/>
            <a:chExt cx="6379306" cy="376576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71" t="17534" b="31868"/>
            <a:stretch/>
          </p:blipFill>
          <p:spPr bwMode="auto">
            <a:xfrm>
              <a:off x="1382347" y="1345332"/>
              <a:ext cx="6379306" cy="37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모서리가 둥근 직사각형 6"/>
            <p:cNvSpPr/>
            <p:nvPr/>
          </p:nvSpPr>
          <p:spPr>
            <a:xfrm>
              <a:off x="4860032" y="1417340"/>
              <a:ext cx="2736303" cy="1440160"/>
            </a:xfrm>
            <a:prstGeom prst="roundRect">
              <a:avLst>
                <a:gd name="adj" fmla="val 608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79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좌측의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경영컨설팅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메뉴 클릭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“</a:t>
            </a:r>
            <a:r>
              <a:rPr lang="ko-KR" altLang="en-US" dirty="0" smtClean="0"/>
              <a:t>경영컨설팅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 “</a:t>
            </a:r>
            <a:r>
              <a:rPr lang="ko-KR" altLang="en-US" dirty="0" smtClean="0"/>
              <a:t>경영컨설팅 신청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조회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페이지로 이동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컨설팅 신청 이력이 있는 경우 신청했던 컨설팅 정보 조회 가능</a:t>
            </a:r>
            <a:r>
              <a:rPr lang="en-US" altLang="ko-KR" dirty="0" smtClean="0"/>
              <a:t>, </a:t>
            </a:r>
            <a:br>
              <a:rPr lang="en-US" altLang="ko-KR" dirty="0" smtClean="0"/>
            </a:br>
            <a:r>
              <a:rPr lang="ko-KR" altLang="en-US" dirty="0" smtClean="0"/>
              <a:t>클릭 시 해당 컨설팅 차수에 대한 신청 정보 상세 조회 가능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1" r="1098" b="20652"/>
          <a:stretch/>
        </p:blipFill>
        <p:spPr bwMode="auto">
          <a:xfrm>
            <a:off x="674299" y="2353444"/>
            <a:ext cx="7670773" cy="25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755576" y="3361556"/>
            <a:ext cx="936104" cy="812933"/>
          </a:xfrm>
          <a:prstGeom prst="roundRect">
            <a:avLst>
              <a:gd name="adj" fmla="val 60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1844120" y="2641476"/>
            <a:ext cx="6500952" cy="2307743"/>
          </a:xfrm>
          <a:prstGeom prst="roundRect">
            <a:avLst>
              <a:gd name="adj" fmla="val 179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292080" y="2985988"/>
            <a:ext cx="432048" cy="720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5251871" y="3130027"/>
            <a:ext cx="432048" cy="79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268554" y="3272903"/>
            <a:ext cx="432048" cy="79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277111" y="3418442"/>
            <a:ext cx="432048" cy="871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404271" y="3282427"/>
            <a:ext cx="432048" cy="79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220072" y="3562784"/>
            <a:ext cx="432048" cy="792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5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화면을 아래로 </a:t>
            </a:r>
            <a:r>
              <a:rPr lang="ko-KR" altLang="en-US" dirty="0" err="1" smtClean="0"/>
              <a:t>스크롤하여</a:t>
            </a:r>
            <a:r>
              <a:rPr lang="ko-KR" altLang="en-US" dirty="0" smtClean="0"/>
              <a:t> 경영컨설팅 신청서 작성</a:t>
            </a:r>
            <a:endParaRPr lang="en-US" altLang="ko-KR" dirty="0" smtClean="0"/>
          </a:p>
          <a:p>
            <a:pPr lvl="1"/>
            <a:r>
              <a:rPr lang="en-US" altLang="ko-KR" sz="1600" dirty="0" smtClean="0"/>
              <a:t>“</a:t>
            </a:r>
            <a:r>
              <a:rPr lang="ko-KR" altLang="en-US" sz="1600" dirty="0" smtClean="0"/>
              <a:t>수진기업 과거 전문컨설팅 지원</a:t>
            </a:r>
            <a:r>
              <a:rPr lang="en-US" altLang="ko-KR" sz="1600" dirty="0" smtClean="0"/>
              <a:t>” </a:t>
            </a:r>
            <a:r>
              <a:rPr lang="ko-KR" altLang="en-US" sz="1600" dirty="0" smtClean="0"/>
              <a:t>항목 외에는 </a:t>
            </a:r>
            <a:r>
              <a:rPr lang="ko-KR" altLang="en-US" sz="1600" u="sng" dirty="0" smtClean="0">
                <a:solidFill>
                  <a:srgbClr val="FF0000"/>
                </a:solidFill>
              </a:rPr>
              <a:t>모두 필수 작성</a:t>
            </a:r>
            <a:r>
              <a:rPr lang="en-US" altLang="ko-KR" sz="1600" u="sng" dirty="0" smtClean="0">
                <a:solidFill>
                  <a:srgbClr val="FF0000"/>
                </a:solidFill>
              </a:rPr>
              <a:t/>
            </a:r>
            <a:br>
              <a:rPr lang="en-US" altLang="ko-KR" sz="1600" u="sng" dirty="0" smtClean="0">
                <a:solidFill>
                  <a:srgbClr val="FF0000"/>
                </a:solidFill>
              </a:rPr>
            </a:br>
            <a:r>
              <a:rPr lang="en-US" altLang="ko-KR" sz="1600" dirty="0" smtClean="0"/>
              <a:t>(</a:t>
            </a:r>
            <a:r>
              <a:rPr lang="ko-KR" altLang="en-US" sz="1600" dirty="0" smtClean="0"/>
              <a:t>지원받은 적이 있는 경우에는 지원 항목까지 필수 작성</a:t>
            </a:r>
            <a:r>
              <a:rPr lang="en-US" altLang="ko-KR" sz="1600" dirty="0" smtClean="0"/>
              <a:t>)</a:t>
            </a:r>
          </a:p>
          <a:p>
            <a:pPr lvl="1"/>
            <a:r>
              <a:rPr lang="ko-KR" altLang="en-US" sz="1600" dirty="0" err="1" smtClean="0"/>
              <a:t>공고별로</a:t>
            </a:r>
            <a:r>
              <a:rPr lang="ko-KR" altLang="en-US" sz="1600" dirty="0" smtClean="0"/>
              <a:t> </a:t>
            </a:r>
            <a:r>
              <a:rPr lang="ko-KR" altLang="en-US" sz="1600" u="sng" dirty="0" smtClean="0"/>
              <a:t>지정된 컨설팅기간을 설정한 후</a:t>
            </a:r>
            <a:r>
              <a:rPr lang="ko-KR" altLang="en-US" sz="1600" dirty="0" smtClean="0"/>
              <a:t> 신청 정보를 기재하면 자동으로 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새로운 신청 건이 생성됨</a:t>
            </a:r>
            <a:endParaRPr lang="en-US" altLang="ko-KR" sz="1600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1274161" y="2641476"/>
            <a:ext cx="6595678" cy="2608951"/>
            <a:chOff x="1256285" y="2877587"/>
            <a:chExt cx="6631430" cy="2372840"/>
          </a:xfrm>
        </p:grpSpPr>
        <p:grpSp>
          <p:nvGrpSpPr>
            <p:cNvPr id="5" name="그룹 4"/>
            <p:cNvGrpSpPr/>
            <p:nvPr/>
          </p:nvGrpSpPr>
          <p:grpSpPr>
            <a:xfrm>
              <a:off x="1256285" y="2877587"/>
              <a:ext cx="6631430" cy="2372840"/>
              <a:chOff x="1232972" y="2104001"/>
              <a:chExt cx="6678057" cy="3057755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5292080" y="2985988"/>
                <a:ext cx="432048" cy="720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5251871" y="3130027"/>
                <a:ext cx="432048" cy="792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5268554" y="3272903"/>
                <a:ext cx="432048" cy="792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5277111" y="3418442"/>
                <a:ext cx="432048" cy="871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5404271" y="3282427"/>
                <a:ext cx="432048" cy="792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5220072" y="3562784"/>
                <a:ext cx="432048" cy="7920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86" t="28808" r="1211"/>
              <a:stretch/>
            </p:blipFill>
            <p:spPr bwMode="auto">
              <a:xfrm>
                <a:off x="1232972" y="2170909"/>
                <a:ext cx="6678057" cy="2990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모서리가 둥근 직사각형 6"/>
              <p:cNvSpPr/>
              <p:nvPr/>
            </p:nvSpPr>
            <p:spPr>
              <a:xfrm>
                <a:off x="1268975" y="2104001"/>
                <a:ext cx="1200110" cy="226261"/>
              </a:xfrm>
              <a:prstGeom prst="roundRect">
                <a:avLst>
                  <a:gd name="adj" fmla="val 6085"/>
                </a:avLst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6" name="모서리가 둥근 직사각형 15"/>
            <p:cNvSpPr/>
            <p:nvPr/>
          </p:nvSpPr>
          <p:spPr>
            <a:xfrm>
              <a:off x="1331640" y="3386435"/>
              <a:ext cx="5328592" cy="1863992"/>
            </a:xfrm>
            <a:prstGeom prst="roundRect">
              <a:avLst>
                <a:gd name="adj" fmla="val 6085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37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8" t="20862" r="20755"/>
          <a:stretch/>
        </p:blipFill>
        <p:spPr bwMode="auto">
          <a:xfrm>
            <a:off x="1499565" y="1333340"/>
            <a:ext cx="6160782" cy="402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항목별 작성 요령</a:t>
            </a:r>
            <a:r>
              <a:rPr lang="en-US" altLang="ko-KR" dirty="0" smtClean="0"/>
              <a:t>: </a:t>
            </a:r>
            <a:r>
              <a:rPr lang="ko-KR" altLang="en-US" dirty="0" smtClean="0"/>
              <a:t>컨설팅 신청 기본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컨설팅 금액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1499564" y="2137420"/>
            <a:ext cx="6240787" cy="1800200"/>
          </a:xfrm>
          <a:prstGeom prst="roundRect">
            <a:avLst>
              <a:gd name="adj" fmla="val 60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9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항목별 작성 요령</a:t>
            </a:r>
            <a:r>
              <a:rPr lang="en-US" altLang="ko-KR" dirty="0" smtClean="0"/>
              <a:t>: </a:t>
            </a:r>
            <a:r>
              <a:rPr lang="ko-KR" altLang="en-US" dirty="0" smtClean="0"/>
              <a:t>컨설팅 신청 기본 정보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컨설팅 금액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1</a:t>
            </a:r>
            <a:r>
              <a:rPr lang="en-US" altLang="ko-KR" b="1" dirty="0"/>
              <a:t>) </a:t>
            </a:r>
            <a:r>
              <a:rPr lang="ko-KR" altLang="en-US" b="1" dirty="0"/>
              <a:t>컨설팅 신청 기본정보</a:t>
            </a:r>
            <a:r>
              <a:rPr lang="en-US" altLang="ko-KR" b="1" dirty="0"/>
              <a:t>:</a:t>
            </a:r>
          </a:p>
          <a:p>
            <a:pPr lvl="2">
              <a:lnSpc>
                <a:spcPct val="110000"/>
              </a:lnSpc>
            </a:pPr>
            <a:r>
              <a:rPr lang="ko-KR" altLang="en-US" dirty="0"/>
              <a:t>컨설팅 </a:t>
            </a:r>
            <a:r>
              <a:rPr lang="ko-KR" altLang="en-US" dirty="0" smtClean="0"/>
              <a:t>주제 및 세부 분야 자율 입력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신청구분 선택 시 유의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r>
              <a:rPr lang="ko-KR" altLang="en-US" b="1" dirty="0" smtClean="0">
                <a:solidFill>
                  <a:srgbClr val="FF0000"/>
                </a:solidFill>
              </a:rPr>
              <a:t>차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자율형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자율매</a:t>
            </a:r>
            <a:r>
              <a:rPr lang="ko-KR" altLang="en-US" b="1" dirty="0" err="1">
                <a:solidFill>
                  <a:srgbClr val="FF0000"/>
                </a:solidFill>
              </a:rPr>
              <a:t>칭</a:t>
            </a:r>
            <a:r>
              <a:rPr lang="en-US" altLang="ko-KR" b="1" dirty="0" smtClean="0">
                <a:solidFill>
                  <a:srgbClr val="FF0000"/>
                </a:solidFill>
              </a:rPr>
              <a:t>) </a:t>
            </a:r>
            <a:r>
              <a:rPr lang="ko-KR" altLang="en-US" b="1" dirty="0" smtClean="0">
                <a:solidFill>
                  <a:srgbClr val="FF0000"/>
                </a:solidFill>
              </a:rPr>
              <a:t>신청구분</a:t>
            </a:r>
            <a:r>
              <a:rPr lang="en-US" altLang="ko-KR" b="1" dirty="0" smtClean="0">
                <a:solidFill>
                  <a:srgbClr val="FF0000"/>
                </a:solidFill>
              </a:rPr>
              <a:t>:  </a:t>
            </a:r>
            <a:r>
              <a:rPr lang="ko-KR" altLang="en-US" b="1" dirty="0" smtClean="0">
                <a:solidFill>
                  <a:srgbClr val="FF0000"/>
                </a:solidFill>
              </a:rPr>
              <a:t>지속성장형</a:t>
            </a:r>
            <a:r>
              <a:rPr lang="en-US" altLang="ko-KR" b="1" dirty="0" smtClean="0">
                <a:solidFill>
                  <a:srgbClr val="FF0000"/>
                </a:solidFill>
              </a:rPr>
              <a:t>/ </a:t>
            </a:r>
            <a:r>
              <a:rPr lang="ko-KR" altLang="en-US" b="1" dirty="0" smtClean="0">
                <a:solidFill>
                  <a:srgbClr val="FF0000"/>
                </a:solidFill>
              </a:rPr>
              <a:t>공동형</a:t>
            </a:r>
          </a:p>
          <a:p>
            <a:pPr lvl="2">
              <a:lnSpc>
                <a:spcPct val="110000"/>
              </a:lnSpc>
            </a:pPr>
            <a:r>
              <a:rPr lang="ko-KR" altLang="en-US" dirty="0" smtClean="0"/>
              <a:t>컨설팅 신청기간 입력</a:t>
            </a:r>
            <a:r>
              <a:rPr lang="en-US" altLang="ko-KR" dirty="0" smtClean="0"/>
              <a:t>(</a:t>
            </a:r>
            <a:r>
              <a:rPr lang="ko-KR" altLang="en-US" dirty="0" smtClean="0"/>
              <a:t>신</a:t>
            </a:r>
            <a:r>
              <a:rPr lang="ko-KR" altLang="en-US" dirty="0"/>
              <a:t>청</a:t>
            </a:r>
            <a:r>
              <a:rPr lang="ko-KR" altLang="en-US" dirty="0" smtClean="0"/>
              <a:t>기간 오기재할 경우 다른 공고에 신청될 수 있음</a:t>
            </a:r>
            <a:r>
              <a:rPr lang="en-US" altLang="ko-KR" dirty="0" smtClean="0"/>
              <a:t>)</a:t>
            </a:r>
            <a:br>
              <a:rPr lang="en-US" altLang="ko-KR" dirty="0" smtClean="0"/>
            </a:br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r>
              <a:rPr lang="ko-KR" altLang="en-US" b="1" dirty="0" smtClean="0">
                <a:solidFill>
                  <a:srgbClr val="FF0000"/>
                </a:solidFill>
              </a:rPr>
              <a:t>차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자율형</a:t>
            </a:r>
            <a:r>
              <a:rPr lang="en-US" altLang="ko-KR" b="1" dirty="0" smtClean="0">
                <a:solidFill>
                  <a:srgbClr val="FF0000"/>
                </a:solidFill>
              </a:rPr>
              <a:t>(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자율매칭</a:t>
            </a:r>
            <a:r>
              <a:rPr lang="en-US" altLang="ko-KR" b="1" dirty="0" smtClean="0">
                <a:solidFill>
                  <a:srgbClr val="FF0000"/>
                </a:solidFill>
              </a:rPr>
              <a:t>) </a:t>
            </a:r>
            <a:r>
              <a:rPr lang="ko-KR" altLang="en-US" b="1" dirty="0" smtClean="0">
                <a:solidFill>
                  <a:srgbClr val="FF0000"/>
                </a:solidFill>
              </a:rPr>
              <a:t>신청 공고 기간</a:t>
            </a:r>
            <a:r>
              <a:rPr lang="en-US" altLang="ko-KR" b="1" dirty="0" smtClean="0">
                <a:solidFill>
                  <a:srgbClr val="FF0000"/>
                </a:solidFill>
              </a:rPr>
              <a:t>:</a:t>
            </a:r>
            <a:r>
              <a:rPr lang="ko-KR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2021-02-25~2021-03-26</a:t>
            </a:r>
            <a:br>
              <a:rPr lang="en-US" altLang="ko-KR" b="1" dirty="0" smtClean="0">
                <a:solidFill>
                  <a:srgbClr val="FF0000"/>
                </a:solidFill>
              </a:rPr>
            </a:br>
            <a:r>
              <a:rPr lang="ko-KR" altLang="en-US" dirty="0" smtClean="0"/>
              <a:t>* </a:t>
            </a:r>
            <a:r>
              <a:rPr lang="ko-KR" altLang="en-US" dirty="0"/>
              <a:t>본 기간은 전체 사업 기간으로</a:t>
            </a:r>
            <a:r>
              <a:rPr lang="en-US" altLang="ko-KR" dirty="0"/>
              <a:t>, </a:t>
            </a:r>
            <a:r>
              <a:rPr lang="ko-KR" altLang="en-US" dirty="0"/>
              <a:t>실제 컨설팅 과업 기간과 다를 수 </a:t>
            </a:r>
            <a:r>
              <a:rPr lang="ko-KR" altLang="en-US" dirty="0" smtClean="0"/>
              <a:t>있습니다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2</a:t>
            </a:r>
            <a:r>
              <a:rPr lang="en-US" altLang="ko-KR" b="1" dirty="0"/>
              <a:t>) </a:t>
            </a:r>
            <a:r>
              <a:rPr lang="ko-KR" altLang="en-US" b="1" dirty="0"/>
              <a:t>컨설팅 금액</a:t>
            </a:r>
            <a:r>
              <a:rPr lang="en-US" altLang="ko-KR" b="1" dirty="0"/>
              <a:t>:</a:t>
            </a:r>
          </a:p>
          <a:p>
            <a:pPr lvl="2">
              <a:lnSpc>
                <a:spcPct val="100000"/>
              </a:lnSpc>
            </a:pPr>
            <a:r>
              <a:rPr lang="ko-KR" altLang="en-US" dirty="0"/>
              <a:t>산출금액</a:t>
            </a:r>
            <a:r>
              <a:rPr lang="en-US" altLang="ko-KR" dirty="0"/>
              <a:t>: </a:t>
            </a:r>
            <a:r>
              <a:rPr lang="ko-KR" altLang="en-US" dirty="0"/>
              <a:t>과제의 총 금액</a:t>
            </a:r>
          </a:p>
          <a:p>
            <a:pPr lvl="2">
              <a:lnSpc>
                <a:spcPct val="100000"/>
              </a:lnSpc>
            </a:pPr>
            <a:r>
              <a:rPr lang="ko-KR" altLang="en-US" dirty="0"/>
              <a:t>할인금액</a:t>
            </a:r>
            <a:r>
              <a:rPr lang="en-US" altLang="ko-KR" dirty="0"/>
              <a:t>: </a:t>
            </a:r>
            <a:r>
              <a:rPr lang="ko-KR" altLang="en-US" dirty="0"/>
              <a:t>컨설팅 과제 총액의 조정이 필요할 시 신청기업과 컨설팅기관이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협의하여 감액하고자 하는 금액</a:t>
            </a:r>
            <a:endParaRPr lang="en-US" altLang="ko-KR" dirty="0" smtClean="0"/>
          </a:p>
          <a:p>
            <a:pPr lvl="2">
              <a:lnSpc>
                <a:spcPct val="100000"/>
              </a:lnSpc>
            </a:pPr>
            <a:r>
              <a:rPr lang="ko-KR" altLang="en-US" dirty="0" smtClean="0"/>
              <a:t>최종금액</a:t>
            </a:r>
            <a:r>
              <a:rPr lang="en-US" altLang="ko-KR" dirty="0" smtClean="0"/>
              <a:t>: (</a:t>
            </a:r>
            <a:r>
              <a:rPr lang="ko-KR" altLang="en-US" dirty="0" smtClean="0"/>
              <a:t>산출금액</a:t>
            </a:r>
            <a:r>
              <a:rPr lang="en-US" altLang="ko-KR" dirty="0" smtClean="0"/>
              <a:t>) – (</a:t>
            </a:r>
            <a:r>
              <a:rPr lang="ko-KR" altLang="en-US" dirty="0" smtClean="0"/>
              <a:t>할인금액</a:t>
            </a:r>
            <a:r>
              <a:rPr lang="en-US" altLang="ko-KR" dirty="0" smtClean="0"/>
              <a:t>) / </a:t>
            </a:r>
            <a:r>
              <a:rPr lang="ko-KR" altLang="en-US" dirty="0" smtClean="0"/>
              <a:t>지원금</a:t>
            </a:r>
            <a:r>
              <a:rPr lang="en-US" altLang="ko-KR" dirty="0" smtClean="0"/>
              <a:t>: (</a:t>
            </a:r>
            <a:r>
              <a:rPr lang="ko-KR" altLang="en-US" dirty="0" smtClean="0"/>
              <a:t>최종금액</a:t>
            </a:r>
            <a:r>
              <a:rPr lang="en-US" altLang="ko-KR" dirty="0" smtClean="0"/>
              <a:t>) – (</a:t>
            </a:r>
            <a:r>
              <a:rPr lang="ko-KR" altLang="en-US" dirty="0" smtClean="0"/>
              <a:t>기업부담금</a:t>
            </a:r>
            <a:r>
              <a:rPr lang="en-US" altLang="ko-KR" dirty="0" smtClean="0"/>
              <a:t>)</a:t>
            </a:r>
          </a:p>
          <a:p>
            <a:pPr lvl="2">
              <a:lnSpc>
                <a:spcPct val="100000"/>
              </a:lnSpc>
            </a:pPr>
            <a:r>
              <a:rPr lang="ko-KR" altLang="en-US" spc="-100" dirty="0" smtClean="0"/>
              <a:t>기업부담금</a:t>
            </a:r>
            <a:r>
              <a:rPr lang="en-US" altLang="ko-KR" spc="-100" dirty="0" smtClean="0"/>
              <a:t>: </a:t>
            </a:r>
            <a:r>
              <a:rPr lang="ko-KR" altLang="en-US" spc="-100" dirty="0" smtClean="0"/>
              <a:t>지침에 따라 산정되는 기업의 </a:t>
            </a:r>
            <a:r>
              <a:rPr lang="ko-KR" altLang="en-US" spc="-100" dirty="0" err="1" smtClean="0"/>
              <a:t>자부담금</a:t>
            </a:r>
            <a:r>
              <a:rPr lang="en-US" altLang="ko-KR" spc="-100" dirty="0" smtClean="0"/>
              <a:t>(</a:t>
            </a:r>
            <a:r>
              <a:rPr lang="ko-KR" altLang="en-US" spc="-100" dirty="0" smtClean="0"/>
              <a:t>계산방식 공고</a:t>
            </a:r>
            <a:r>
              <a:rPr lang="en-US" altLang="ko-KR" spc="-100" dirty="0" smtClean="0"/>
              <a:t>, </a:t>
            </a:r>
            <a:r>
              <a:rPr lang="ko-KR" altLang="en-US" spc="-100" dirty="0" smtClean="0"/>
              <a:t>첨부파일 참조</a:t>
            </a:r>
            <a:r>
              <a:rPr lang="en-US" altLang="ko-KR" spc="-100" dirty="0" smtClean="0"/>
              <a:t>)</a:t>
            </a:r>
          </a:p>
          <a:p>
            <a:pPr lvl="2">
              <a:lnSpc>
                <a:spcPct val="100000"/>
              </a:lnSpc>
            </a:pPr>
            <a:r>
              <a:rPr lang="ko-KR" altLang="en-US" dirty="0" smtClean="0"/>
              <a:t>투입인원</a:t>
            </a:r>
            <a:r>
              <a:rPr lang="en-US" altLang="ko-KR" dirty="0" smtClean="0"/>
              <a:t>: </a:t>
            </a:r>
            <a:r>
              <a:rPr lang="ko-KR" altLang="en-US" dirty="0" smtClean="0"/>
              <a:t>컨설팅기관에서 투입하는 컨설턴트의 인원 수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546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0" t="25379" r="19939" b="7123"/>
          <a:stretch/>
        </p:blipFill>
        <p:spPr bwMode="auto">
          <a:xfrm>
            <a:off x="1434212" y="1489348"/>
            <a:ext cx="6275577" cy="343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항목별 작성 요령</a:t>
            </a:r>
            <a:r>
              <a:rPr lang="en-US" altLang="ko-KR" dirty="0" smtClean="0"/>
              <a:t>: </a:t>
            </a:r>
            <a:r>
              <a:rPr lang="ko-KR" altLang="en-US" spc="-100" dirty="0"/>
              <a:t>수진기업 정보</a:t>
            </a:r>
            <a:r>
              <a:rPr lang="en-US" altLang="ko-KR" spc="-100" dirty="0"/>
              <a:t>, </a:t>
            </a:r>
            <a:r>
              <a:rPr lang="ko-KR" altLang="en-US" spc="-100" dirty="0"/>
              <a:t>재무현황</a:t>
            </a:r>
            <a:r>
              <a:rPr lang="en-US" altLang="ko-KR" spc="-100" dirty="0"/>
              <a:t>, </a:t>
            </a:r>
            <a:r>
              <a:rPr lang="ko-KR" altLang="en-US" spc="-100" dirty="0"/>
              <a:t>과거 전문컨설팅 지원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1499564" y="1489420"/>
            <a:ext cx="6240787" cy="3431088"/>
          </a:xfrm>
          <a:prstGeom prst="roundRect">
            <a:avLst>
              <a:gd name="adj" fmla="val 60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9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ko-KR" altLang="en-US" dirty="0" smtClean="0"/>
              <a:t>경영컨설팅 신청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항목별 작성 요령</a:t>
            </a:r>
            <a:r>
              <a:rPr lang="en-US" altLang="ko-KR" dirty="0"/>
              <a:t>: </a:t>
            </a:r>
            <a:r>
              <a:rPr lang="ko-KR" altLang="en-US" spc="-100" dirty="0"/>
              <a:t>수진기업 정보</a:t>
            </a:r>
            <a:r>
              <a:rPr lang="en-US" altLang="ko-KR" spc="-100" dirty="0"/>
              <a:t>, </a:t>
            </a:r>
            <a:r>
              <a:rPr lang="ko-KR" altLang="en-US" spc="-100" dirty="0"/>
              <a:t>재무현황</a:t>
            </a:r>
            <a:r>
              <a:rPr lang="en-US" altLang="ko-KR" spc="-100" dirty="0"/>
              <a:t>, </a:t>
            </a:r>
            <a:r>
              <a:rPr lang="ko-KR" altLang="en-US" spc="-100" dirty="0"/>
              <a:t>과거 전문컨설팅 지원</a:t>
            </a:r>
            <a:endParaRPr lang="en-US" altLang="ko-KR" spc="-100" dirty="0"/>
          </a:p>
          <a:p>
            <a:pPr lvl="1"/>
            <a:r>
              <a:rPr lang="en-US" altLang="ko-KR" b="1" dirty="0" smtClean="0"/>
              <a:t>1</a:t>
            </a:r>
            <a:r>
              <a:rPr lang="en-US" altLang="ko-KR" b="1" dirty="0"/>
              <a:t>) </a:t>
            </a:r>
            <a:r>
              <a:rPr lang="ko-KR" altLang="en-US" b="1" dirty="0" smtClean="0"/>
              <a:t>수진기업 정보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등록된 기업정보가 자동으로 출력되며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근로자 수가 공란일 시 추가 입력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2</a:t>
            </a:r>
            <a:r>
              <a:rPr lang="en-US" altLang="ko-KR" b="1" dirty="0"/>
              <a:t>) </a:t>
            </a:r>
            <a:r>
              <a:rPr lang="ko-KR" altLang="en-US" b="1" dirty="0" smtClean="0"/>
              <a:t>수진기업 재무현황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가장 최근의 결산 년도를 기준으로 입력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해당 항목이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일 경우 반드시 숫자 </a:t>
            </a:r>
            <a:r>
              <a:rPr lang="en-US" altLang="ko-KR" dirty="0" smtClean="0"/>
              <a:t>0</a:t>
            </a:r>
            <a:r>
              <a:rPr lang="ko-KR" altLang="en-US" dirty="0" smtClean="0"/>
              <a:t>을 기재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공란 불가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err="1" smtClean="0"/>
              <a:t>공동형으로</a:t>
            </a:r>
            <a:r>
              <a:rPr lang="ko-KR" altLang="en-US" dirty="0" smtClean="0"/>
              <a:t> 신청할 경우 총괄기업의 정보로 기재</a:t>
            </a:r>
            <a:endParaRPr lang="en-US" altLang="ko-KR" dirty="0" smtClean="0"/>
          </a:p>
          <a:p>
            <a:pPr lvl="1"/>
            <a:r>
              <a:rPr lang="en-US" altLang="ko-KR" b="1" dirty="0" smtClean="0"/>
              <a:t>3) </a:t>
            </a:r>
            <a:r>
              <a:rPr lang="ko-KR" altLang="en-US" b="1" dirty="0" smtClean="0"/>
              <a:t>수진기업 과거 전문컨설팅 지원</a:t>
            </a:r>
            <a:endParaRPr lang="en-US" altLang="ko-KR" b="1" dirty="0" smtClean="0"/>
          </a:p>
          <a:p>
            <a:pPr lvl="2"/>
            <a:r>
              <a:rPr lang="ko-KR" altLang="en-US" dirty="0" smtClean="0"/>
              <a:t>최대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개까지 과거 전문컨설팅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자율형</a:t>
            </a:r>
            <a:r>
              <a:rPr lang="en-US" altLang="ko-KR" dirty="0" smtClean="0"/>
              <a:t>/</a:t>
            </a:r>
            <a:r>
              <a:rPr lang="ko-KR" altLang="en-US" dirty="0" smtClean="0"/>
              <a:t>표준형</a:t>
            </a:r>
            <a:r>
              <a:rPr lang="en-US" altLang="ko-KR" dirty="0" smtClean="0"/>
              <a:t>) </a:t>
            </a:r>
            <a:r>
              <a:rPr lang="ko-KR" altLang="en-US" dirty="0" smtClean="0"/>
              <a:t>지원을 받은 경우 입력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공동형으로</a:t>
            </a:r>
            <a:r>
              <a:rPr lang="ko-KR" altLang="en-US" dirty="0" smtClean="0"/>
              <a:t> 신청할 경우 총괄기업 정보로 기재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AA51A-F119-4D88-8462-3AA9DF30110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2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필수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5827</TotalTime>
  <Words>347</Words>
  <Application>Microsoft Office PowerPoint</Application>
  <PresentationFormat>화면 슬라이드 쇼(16:10)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HY견고딕</vt:lpstr>
      <vt:lpstr>돋움</vt:lpstr>
      <vt:lpstr>맑은 고딕</vt:lpstr>
      <vt:lpstr>Arial</vt:lpstr>
      <vt:lpstr>Arial Black</vt:lpstr>
      <vt:lpstr>Office 테마</vt:lpstr>
      <vt:lpstr>(예비)사회적기업  경영컨설팅 지원사업</vt:lpstr>
      <vt:lpstr> 목  차</vt:lpstr>
      <vt:lpstr>회원로그인</vt:lpstr>
      <vt:lpstr>경영컨설팅 신청</vt:lpstr>
      <vt:lpstr>경영컨설팅 신청</vt:lpstr>
      <vt:lpstr>경영컨설팅 신청</vt:lpstr>
      <vt:lpstr>경영컨설팅 신청</vt:lpstr>
      <vt:lpstr>경영컨설팅 신청</vt:lpstr>
      <vt:lpstr>경영컨설팅 신청</vt:lpstr>
      <vt:lpstr>경영컨설팅 신청</vt:lpstr>
      <vt:lpstr>경영컨설팅 신청</vt:lpstr>
      <vt:lpstr>경영컨설팅 신청</vt:lpstr>
      <vt:lpstr>경영컨설팅 신청</vt:lpstr>
      <vt:lpstr>신청 내용의 확인 및 수정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(예비)사회적기업  경영컨설팅 지원사업</dc:title>
  <dc:creator>홍정우</dc:creator>
  <cp:lastModifiedBy>secenter_10</cp:lastModifiedBy>
  <cp:revision>35</cp:revision>
  <dcterms:created xsi:type="dcterms:W3CDTF">2021-02-02T00:52:34Z</dcterms:created>
  <dcterms:modified xsi:type="dcterms:W3CDTF">2021-03-04T08:26:49Z</dcterms:modified>
</cp:coreProperties>
</file>