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75" r:id="rId2"/>
    <p:sldId id="905" r:id="rId3"/>
    <p:sldId id="886" r:id="rId4"/>
    <p:sldId id="906" r:id="rId5"/>
    <p:sldId id="908" r:id="rId6"/>
    <p:sldId id="907" r:id="rId7"/>
    <p:sldId id="911" r:id="rId8"/>
    <p:sldId id="913" r:id="rId9"/>
    <p:sldId id="915" r:id="rId10"/>
    <p:sldId id="914" r:id="rId11"/>
    <p:sldId id="912" r:id="rId12"/>
    <p:sldId id="910" r:id="rId13"/>
    <p:sldId id="909" r:id="rId14"/>
    <p:sldId id="918" r:id="rId15"/>
    <p:sldId id="916" r:id="rId16"/>
    <p:sldId id="917" r:id="rId17"/>
    <p:sldId id="921" r:id="rId18"/>
    <p:sldId id="920" r:id="rId19"/>
    <p:sldId id="922" r:id="rId20"/>
    <p:sldId id="923" r:id="rId21"/>
  </p:sldIdLst>
  <p:sldSz cx="6858000" cy="9906000" type="A4"/>
  <p:notesSz cx="6797675" cy="9926638"/>
  <p:defaultTextStyle>
    <a:defPPr>
      <a:defRPr lang="ko-KR"/>
    </a:defPPr>
    <a:lvl1pPr marL="0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1D1D1"/>
    <a:srgbClr val="0E8C38"/>
    <a:srgbClr val="0F993D"/>
    <a:srgbClr val="13BD4C"/>
    <a:srgbClr val="EEEEEE"/>
    <a:srgbClr val="15CD52"/>
    <a:srgbClr val="FFD653"/>
    <a:srgbClr val="FE0000"/>
    <a:srgbClr val="FE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1" autoAdjust="0"/>
    <p:restoredTop sz="97875" autoAdjust="0"/>
  </p:normalViewPr>
  <p:slideViewPr>
    <p:cSldViewPr>
      <p:cViewPr>
        <p:scale>
          <a:sx n="84" d="100"/>
          <a:sy n="84" d="100"/>
        </p:scale>
        <p:origin x="-3270" y="-24"/>
      </p:cViewPr>
      <p:guideLst>
        <p:guide orient="horz" pos="312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1342BE62-7C2C-488D-80EB-8F47FEAC6477}" type="datetimeFigureOut">
              <a:rPr lang="ko-KR" altLang="en-US" smtClean="0"/>
              <a:pPr/>
              <a:t>2017/10/18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8437732F-00EE-4DF6-A59B-BBD1EB84F6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0445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4CCC9D8D-9A31-4A60-A8D4-6B59E8685A9F}" type="datetimeFigureOut">
              <a:rPr lang="ko-KR" altLang="en-US" smtClean="0"/>
              <a:pPr/>
              <a:t>2017/10/18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8" tIns="45859" rIns="91718" bIns="4585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718" tIns="45859" rIns="91718" bIns="4585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414C8D3C-1B22-481B-9DCE-9CB83F66F3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162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6858000" cy="3559959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6"/>
          <p:cNvSpPr>
            <a:spLocks noChangeArrowheads="1"/>
          </p:cNvSpPr>
          <p:nvPr userDrawn="1"/>
        </p:nvSpPr>
        <p:spPr bwMode="auto">
          <a:xfrm>
            <a:off x="1" y="3559959"/>
            <a:ext cx="6858000" cy="6346076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559981" y="892512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37852" y="3288787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2333869" y="2399499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203" y="9255990"/>
            <a:ext cx="1869451" cy="572654"/>
          </a:xfrm>
          <a:prstGeom prst="rect">
            <a:avLst/>
          </a:prstGeom>
        </p:spPr>
      </p:pic>
      <p:sp>
        <p:nvSpPr>
          <p:cNvPr id="16" name="Rectangle 131"/>
          <p:cNvSpPr>
            <a:spLocks noChangeArrowheads="1"/>
          </p:cNvSpPr>
          <p:nvPr userDrawn="1"/>
        </p:nvSpPr>
        <p:spPr bwMode="auto">
          <a:xfrm>
            <a:off x="2714621" y="2244318"/>
            <a:ext cx="405765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590" tIns="47895" rIns="95791" bIns="47895" anchor="ctr"/>
          <a:lstStyle/>
          <a:p>
            <a:pPr>
              <a:buFont typeface="Wingdings" pitchFamily="2" charset="2"/>
              <a:buNone/>
            </a:pPr>
            <a:r>
              <a:rPr lang="ko-KR" altLang="en-US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모금사업관리시스템</a:t>
            </a:r>
            <a:r>
              <a:rPr lang="en-US" altLang="ko-KR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(FMS)</a:t>
            </a:r>
            <a:endParaRPr lang="en-US" altLang="ko-KR" sz="2100" b="1" dirty="0">
              <a:solidFill>
                <a:schemeClr val="bg1"/>
              </a:solidFill>
              <a:latin typeface="Arial" pitchFamily="34" charset="0"/>
            </a:endParaRPr>
          </a:p>
          <a:p>
            <a:pPr eaLnBrk="0" latinLnBrk="0" hangingPunct="0">
              <a:buFont typeface="Wingdings" pitchFamily="2" charset="2"/>
              <a:buNone/>
            </a:pPr>
            <a:r>
              <a:rPr lang="en-US" altLang="ko-KR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ko-KR" altLang="en-US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사용자 </a:t>
            </a:r>
            <a:r>
              <a:rPr lang="ko-KR" altLang="en-US" sz="4500" b="1" baseline="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메뉴얼</a:t>
            </a:r>
            <a:endParaRPr lang="ko-KR" altLang="en-US" sz="45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업무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88531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업무정의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그림 19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21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3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페이지간지추가를 위한 공백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6994" y="3511016"/>
            <a:ext cx="5752667" cy="1250888"/>
          </a:xfrm>
          <a:prstGeom prst="rect">
            <a:avLst/>
          </a:prstGeom>
          <a:noFill/>
        </p:spPr>
        <p:txBody>
          <a:bodyPr wrap="none" lIns="95791" tIns="47895" rIns="95791" bIns="4789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목차 구성을 위해 의도적으로 비워놓은</a:t>
            </a:r>
            <a:endParaRPr lang="en-US" altLang="ko-KR" sz="2500" dirty="0" smtClean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페이지 입니다</a:t>
            </a:r>
            <a:r>
              <a:rPr lang="en-US" altLang="ko-KR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500" dirty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6858000" cy="3559959"/>
          </a:xfrm>
          <a:prstGeom prst="rect">
            <a:avLst/>
          </a:prstGeom>
          <a:solidFill>
            <a:srgbClr val="0E8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6"/>
          <p:cNvSpPr>
            <a:spLocks noChangeArrowheads="1"/>
          </p:cNvSpPr>
          <p:nvPr userDrawn="1"/>
        </p:nvSpPr>
        <p:spPr bwMode="auto">
          <a:xfrm>
            <a:off x="1" y="3559959"/>
            <a:ext cx="6858000" cy="6346076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559981" y="892512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37852" y="3288787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2298244" y="2412365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203" y="9255990"/>
            <a:ext cx="1869451" cy="572654"/>
          </a:xfrm>
          <a:prstGeom prst="rect">
            <a:avLst/>
          </a:prstGeom>
        </p:spPr>
      </p:pic>
      <p:sp>
        <p:nvSpPr>
          <p:cNvPr id="16" name="Rectangle 131"/>
          <p:cNvSpPr>
            <a:spLocks noChangeArrowheads="1"/>
          </p:cNvSpPr>
          <p:nvPr userDrawn="1"/>
        </p:nvSpPr>
        <p:spPr bwMode="auto">
          <a:xfrm>
            <a:off x="1658440" y="2308641"/>
            <a:ext cx="371477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590" tIns="47895" rIns="95791" bIns="47895" anchor="ctr"/>
          <a:lstStyle/>
          <a:p>
            <a:pPr algn="ctr">
              <a:buFont typeface="Wingdings" pitchFamily="2" charset="2"/>
              <a:buNone/>
            </a:pPr>
            <a:r>
              <a:rPr lang="ko-KR" altLang="en-US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온라인사업지원시스템</a:t>
            </a:r>
            <a:endParaRPr lang="en-US" altLang="ko-KR" sz="21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latinLnBrk="0" hangingPunct="0">
              <a:buFont typeface="Wingdings" pitchFamily="2" charset="2"/>
              <a:buNone/>
            </a:pPr>
            <a:r>
              <a:rPr lang="en-US" altLang="ko-KR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ko-KR" altLang="en-US" sz="41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사용자 </a:t>
            </a:r>
            <a:r>
              <a:rPr lang="ko-KR" altLang="en-US" sz="4100" b="1" baseline="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메뉴얼</a:t>
            </a:r>
            <a:endParaRPr lang="ko-KR" altLang="en-US" sz="45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2002555" y="3005357"/>
            <a:ext cx="4426845" cy="760843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2900" b="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77035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1978879" y="3792132"/>
            <a:ext cx="4867275" cy="0"/>
          </a:xfrm>
          <a:prstGeom prst="line">
            <a:avLst/>
          </a:prstGeom>
          <a:noFill/>
          <a:ln w="28575">
            <a:solidFill>
              <a:srgbClr val="C0C0C0"/>
            </a:solidFill>
            <a:prstDash val="solid"/>
            <a:round/>
            <a:headEnd/>
            <a:tailEnd/>
          </a:ln>
          <a:effectLst/>
        </p:spPr>
        <p:txBody>
          <a:bodyPr lIns="95791" tIns="47895" rIns="95791" bIns="47895"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6B35CF5-EC57-4E2D-A346-825DF3C4967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 userDrawn="1"/>
        </p:nvGraphicFramePr>
        <p:xfrm>
          <a:off x="264416" y="1448358"/>
          <a:ext cx="6336704" cy="7883833"/>
        </p:xfrm>
        <a:graphic>
          <a:graphicData uri="http://schemas.openxmlformats.org/drawingml/2006/table">
            <a:tbl>
              <a:tblPr/>
              <a:tblGrid>
                <a:gridCol w="500288"/>
                <a:gridCol w="2016224"/>
                <a:gridCol w="1944216"/>
                <a:gridCol w="1875976"/>
              </a:tblGrid>
              <a:tr h="25180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지원기관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심사위원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25057">
                <a:tc>
                  <a:txBody>
                    <a:bodyPr/>
                    <a:lstStyle/>
                    <a:p>
                      <a:pPr marL="0" marR="0" indent="0" algn="ctr" defTabSz="957908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908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화면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화면개요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7" name="그림 16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화면구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17093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화면구성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17093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61119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사용법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주의사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88531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주의사항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20" name="그림 19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21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3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  <a:prstGeom prst="rect">
            <a:avLst/>
          </a:prstGeom>
        </p:spPr>
        <p:txBody>
          <a:bodyPr vert="horz" lIns="95791" tIns="47895" rIns="95791" bIns="4789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1" y="2311405"/>
            <a:ext cx="6172200" cy="6537501"/>
          </a:xfrm>
          <a:prstGeom prst="rect">
            <a:avLst/>
          </a:prstGeom>
        </p:spPr>
        <p:txBody>
          <a:bodyPr vert="horz" lIns="95791" tIns="47895" rIns="95791" bIns="47895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1" y="9181398"/>
            <a:ext cx="16002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5CF5-EC57-4E2D-A346-825DF3C4967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5" r:id="rId3"/>
    <p:sldLayoutId id="2147483656" r:id="rId4"/>
    <p:sldLayoutId id="214748366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</p:sldLayoutIdLst>
  <p:hf hdr="0" ftr="0" dt="0"/>
  <p:txStyles>
    <p:titleStyle>
      <a:lvl1pPr algn="ctr" defTabSz="957908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16" indent="-359216" algn="l" defTabSz="957908" rtl="0" eaLnBrk="1" latinLnBrk="1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00" indent="-299346" algn="l" defTabSz="95790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85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39" indent="-239476" algn="l" defTabSz="95790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93" indent="-239476" algn="l" defTabSz="95790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46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00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155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09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54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08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61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15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70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24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678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631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posal.chest.or.k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137275" y="9556750"/>
            <a:ext cx="720725" cy="309563"/>
          </a:xfrm>
        </p:spPr>
        <p:txBody>
          <a:bodyPr/>
          <a:lstStyle/>
          <a:p>
            <a:fld id="{96B35CF5-EC57-4E2D-A346-825DF3C4967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2016-04-14 16;00;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640" y="4736976"/>
            <a:ext cx="6228804" cy="948804"/>
          </a:xfrm>
          <a:prstGeom prst="rect">
            <a:avLst/>
          </a:prstGeom>
        </p:spPr>
      </p:pic>
      <p:pic>
        <p:nvPicPr>
          <p:cNvPr id="15" name="그림 14" descr="2016-04-14 16;57;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56" y="1233985"/>
            <a:ext cx="6237312" cy="350299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10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사업신청등록시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신청정보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입력시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각 항목별 주의사항은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8640" y="5534688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사업구분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사업정보에 등록된 한도액에 설정된 프로그램사업과 기능보강사업을 구분하여 선택해야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68960" y="6182760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②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신청금액은 숫자로 입력해야 하며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신청금액이 사업에서 지정된 한도금액 이상으로 입력되는 경우 입력이 제한됩니다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1593" y="7046856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③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사업수행계획서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우측의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찾아보기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클릭하여 지원신청사업에 대한 사업수행계획서를 첨부합니다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26" name="꺾인 연결선 16"/>
          <p:cNvCxnSpPr/>
          <p:nvPr/>
        </p:nvCxnSpPr>
        <p:spPr>
          <a:xfrm rot="5400000">
            <a:off x="1778910" y="2786666"/>
            <a:ext cx="3606024" cy="1890020"/>
          </a:xfrm>
          <a:prstGeom prst="bentConnector3">
            <a:avLst>
              <a:gd name="adj1" fmla="val 10202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16"/>
          <p:cNvCxnSpPr>
            <a:endCxn id="21" idx="1"/>
          </p:cNvCxnSpPr>
          <p:nvPr/>
        </p:nvCxnSpPr>
        <p:spPr>
          <a:xfrm rot="16200000" flipH="1">
            <a:off x="547274" y="4090310"/>
            <a:ext cx="2595100" cy="2448272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69718" y="7948843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④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배분영역 및 배분분야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신청한 사업의 유형에 맞는 배분영역 및 배분분야를 선택합니다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35" name="꺾인 연결선 16"/>
          <p:cNvCxnSpPr>
            <a:endCxn id="34" idx="1"/>
          </p:cNvCxnSpPr>
          <p:nvPr/>
        </p:nvCxnSpPr>
        <p:spPr>
          <a:xfrm rot="16200000" flipH="1">
            <a:off x="-415926" y="4765478"/>
            <a:ext cx="5602378" cy="1368910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25023" y="8596915"/>
            <a:ext cx="6300321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⑤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기타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연락처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담당자정보는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모금회와의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소통을 위한 정보이므로 모두 정확하게 기입해야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11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해당기관에서 배분사업 수행기관으로 선정된 경우에 사용하는 메뉴로서 관련된 하위메뉴 및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화면별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 기능은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4398" y="3224808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사업진행 현황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현재 해당기관에서 진행중인 사업목록을 조회하고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선택된 사업의 진행현황을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15504" y="2136520"/>
            <a:ext cx="5781848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 ①      ②       ③       ④       ⑤       ⑥       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6273" y="3916395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②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조정사업계획서등록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선정 후 지원사업계약체결을 위한 조정사업계획서를 등록하려는 경우 사용하는 메뉴입니다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8906" y="5025008"/>
            <a:ext cx="6336704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④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 제출된 사업수행계획의 변경이 발생한 경우 사업 및 예산 변경을 위한 신청기능을 수행하게 되며 신청한 변경건에 대하여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담당자가 승인한 경우 승인내역을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확인할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8148" y="5961112"/>
            <a:ext cx="6336704" cy="5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⑤⑥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중간보고서등록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결과보고서등록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사업수행일정에 따른 중간보고서와 결과보고서를 등록하는 기능을 제공합니다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96" y="7657036"/>
            <a:ext cx="6371006" cy="1112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각종 보고서 등록 시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중간보고서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변경신청서 제외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는 파일 제공이 여러 번 실행되어도 이력자료를 관리하지 않습니다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예를 들면 수행계획서 변경등록을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3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회에 걸쳐 계속 변경반영 하는 경우 </a:t>
            </a:r>
            <a:r>
              <a:rPr kumimoji="1" lang="ko-KR" altLang="en-US" sz="1100" u="sng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최후에 등록된 파일로 업데이트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4" name="그림 13" descr="2016-04-14 17;05;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59" y="1704197"/>
            <a:ext cx="6245244" cy="43232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8748" y="4564467"/>
            <a:ext cx="6336704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③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계약서 출력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모금회와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체결된 계약서 내역을 출력하실 수 있는 메뉴입니다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7256" y="6620189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⑦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차량연간보고서 등록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사업수행일정중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배분받은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차량의 관리내역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위반내역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을 관리하는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016-04-14 17;53;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48" y="4856165"/>
            <a:ext cx="6311304" cy="326518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12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사업진행현황 메뉴의 화면구성 및 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사업진행현황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8173" y="3872880"/>
            <a:ext cx="6336704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상단의 사업수행 메뉴의 사업진행현황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보여지는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 화면에서는 현재 해당 기관에서 진행중인 사업현황을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수행중인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하단과 같이 수행중인 사업의 진행일정과 단계를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</p:txBody>
      </p:sp>
      <p:sp>
        <p:nvSpPr>
          <p:cNvPr id="11" name="타원 10"/>
          <p:cNvSpPr/>
          <p:nvPr/>
        </p:nvSpPr>
        <p:spPr>
          <a:xfrm>
            <a:off x="850861" y="5948412"/>
            <a:ext cx="122413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6"/>
          <p:cNvCxnSpPr>
            <a:stCxn id="11" idx="4"/>
          </p:cNvCxnSpPr>
          <p:nvPr/>
        </p:nvCxnSpPr>
        <p:spPr>
          <a:xfrm rot="5400000">
            <a:off x="999455" y="6361734"/>
            <a:ext cx="660772" cy="2661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4398" y="8551410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진행단계별 일정을 확인 후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변경이나 중간보고서를 등록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해야하는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경우 하단의 버튼을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클릭하면 해당 단계의 보고서를 제출하는 화면으로 이동합니다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8" name="타원 17"/>
          <p:cNvSpPr/>
          <p:nvPr/>
        </p:nvSpPr>
        <p:spPr>
          <a:xfrm>
            <a:off x="4176190" y="7918028"/>
            <a:ext cx="86238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6"/>
          <p:cNvCxnSpPr>
            <a:endCxn id="18" idx="0"/>
          </p:cNvCxnSpPr>
          <p:nvPr/>
        </p:nvCxnSpPr>
        <p:spPr>
          <a:xfrm>
            <a:off x="764704" y="7617296"/>
            <a:ext cx="3842679" cy="300732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2016-04-14 17;50;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256" y="1399208"/>
            <a:ext cx="6264696" cy="234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4 18;14;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2147003"/>
            <a:ext cx="6309320" cy="42461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조정사업계획서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조정사업계획서 등록 메뉴를 클릭하면 해당기관의 수행사업리스트가 출력되고 조정사업계획서를 제출해야 할 사업을 선택하여 변경등록 리스트와 조정사업계획서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변경본을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62929" y="648240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00985" y="31528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29613" y="4761235"/>
            <a:ext cx="428628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34677" y="573692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16200000" flipH="1">
            <a:off x="1180761" y="3998068"/>
            <a:ext cx="1096211" cy="43012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1"/>
          </p:cNvCxnSpPr>
          <p:nvPr/>
        </p:nvCxnSpPr>
        <p:spPr>
          <a:xfrm rot="16200000" flipH="1">
            <a:off x="2179516" y="5037870"/>
            <a:ext cx="719573" cy="1190750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2"/>
            <a:endCxn id="16" idx="0"/>
          </p:cNvCxnSpPr>
          <p:nvPr/>
        </p:nvCxnSpPr>
        <p:spPr>
          <a:xfrm rot="16200000" flipH="1">
            <a:off x="3167040" y="6429600"/>
            <a:ext cx="362282" cy="13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7766936"/>
            <a:ext cx="6371006" cy="8584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조정사업계획서 변경 등록 시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문서자료는 가장 최근에 등록된 자료만을 관리합니다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따라서 기존자료의 변경등록이 되는 경우 기존의 파일은 삭제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6" name="그림 15" descr="2016-04-14 18;17;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6611426"/>
            <a:ext cx="847843" cy="28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2016-04-14 18;29;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5025008"/>
            <a:ext cx="6336704" cy="1662600"/>
          </a:xfrm>
          <a:prstGeom prst="rect">
            <a:avLst/>
          </a:prstGeom>
        </p:spPr>
      </p:pic>
      <p:pic>
        <p:nvPicPr>
          <p:cNvPr id="17" name="그림 16" descr="2016-04-14 18;27;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856656"/>
            <a:ext cx="6336704" cy="29034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변경건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예산변경등록 메뉴를 클릭하면 해당기관의 수행사업리스트가 출력되고 사업 및 예산을 변경해야 할 사업을 선택하여 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신청 공문과 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변경건이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반영된 사업계획서 변경 본을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249" y="321664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1540" y="437693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52936" y="632115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16200000" flipH="1">
            <a:off x="1887178" y="4049754"/>
            <a:ext cx="648072" cy="629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1"/>
          </p:cNvCxnSpPr>
          <p:nvPr/>
        </p:nvCxnSpPr>
        <p:spPr>
          <a:xfrm rot="16200000" flipH="1">
            <a:off x="1689596" y="5413924"/>
            <a:ext cx="1688104" cy="638576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3920356" y="4495552"/>
            <a:ext cx="50405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꺾인 연결선 16"/>
          <p:cNvCxnSpPr>
            <a:stCxn id="14" idx="4"/>
            <a:endCxn id="19" idx="0"/>
          </p:cNvCxnSpPr>
          <p:nvPr/>
        </p:nvCxnSpPr>
        <p:spPr>
          <a:xfrm rot="16200000" flipH="1">
            <a:off x="4300954" y="4655013"/>
            <a:ext cx="313432" cy="5705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32577" y="5097016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해당기관에서 신청한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예산변경건의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모금회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 회신공문 확인 및 인쇄를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r>
              <a:rPr kumimoji="1" lang="ko-KR" altLang="en-US" sz="1100" dirty="0" smtClean="0">
                <a:latin typeface="휴먼둥근헤드라인" pitchFamily="18" charset="-127"/>
                <a:ea typeface="휴먼둥근헤드라인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휴먼둥근헤드라인" pitchFamily="18" charset="-127"/>
              <a:ea typeface="휴먼둥근헤드라인" pitchFamily="18" charset="-127"/>
              <a:cs typeface="Times New Roman" pitchFamily="18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915372" y="4088904"/>
            <a:ext cx="72008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꺾인 연결선 16"/>
          <p:cNvCxnSpPr>
            <a:stCxn id="18" idx="4"/>
            <a:endCxn id="22" idx="3"/>
          </p:cNvCxnSpPr>
          <p:nvPr/>
        </p:nvCxnSpPr>
        <p:spPr>
          <a:xfrm rot="5400000">
            <a:off x="3567131" y="5211293"/>
            <a:ext cx="3542639" cy="1873925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80728" y="7617296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변경을 추가 할 경우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신규등록 버튼을 클릭하고 새로 등록합니다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endParaRPr kumimoji="1" lang="en-US" altLang="ko-KR" sz="1100" dirty="0" smtClean="0">
              <a:latin typeface="휴먼둥근헤드라인" pitchFamily="18" charset="-127"/>
              <a:ea typeface="휴먼둥근헤드라인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5 14;47;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48" y="5241032"/>
            <a:ext cx="6309320" cy="2220714"/>
          </a:xfrm>
          <a:prstGeom prst="rect">
            <a:avLst/>
          </a:prstGeom>
        </p:spPr>
      </p:pic>
      <p:pic>
        <p:nvPicPr>
          <p:cNvPr id="13" name="그림 12" descr="2016-04-15 14;45;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2000672"/>
            <a:ext cx="6309320" cy="295197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중간보고서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중간보고서 등록 메뉴를 클릭하면 해당기관의 수행사업리스트가 출력되고 중간보고서를 제출해야 할 사업을 선택하여 변경등록 리스트와 중간보고서 등록내용을 입력한 후에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수정하기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버튼을 클릭하여 중간보고서 제출작업을 완료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71041" y="711324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71513" y="228053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21739" y="31528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0108" y="452095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3"/>
          </p:cNvCxnSpPr>
          <p:nvPr/>
        </p:nvCxnSpPr>
        <p:spPr>
          <a:xfrm rot="5400000">
            <a:off x="3107780" y="1932359"/>
            <a:ext cx="616152" cy="2336955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0"/>
          </p:cNvCxnSpPr>
          <p:nvPr/>
        </p:nvCxnSpPr>
        <p:spPr>
          <a:xfrm rot="5400000">
            <a:off x="1195780" y="3682173"/>
            <a:ext cx="855928" cy="82163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2"/>
            <a:endCxn id="7" idx="0"/>
          </p:cNvCxnSpPr>
          <p:nvPr/>
        </p:nvCxnSpPr>
        <p:spPr>
          <a:xfrm rot="16200000" flipH="1">
            <a:off x="1442456" y="4803647"/>
            <a:ext cx="2080064" cy="253912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2016-04-15 15;11;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2144688"/>
            <a:ext cx="6336704" cy="1885862"/>
          </a:xfrm>
          <a:prstGeom prst="rect">
            <a:avLst/>
          </a:prstGeom>
        </p:spPr>
      </p:pic>
      <p:pic>
        <p:nvPicPr>
          <p:cNvPr id="23" name="그림 22" descr="2016-04-15 15;11;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016896"/>
            <a:ext cx="6336704" cy="234750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결과보고서 등록 메뉴를 클릭하면 해당기관의 수행사업리스트가 출력되고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결과보고 제출 전 반드시 설문에 응답하신 후 결과보고서를 제출해야 할 사업을 선택하여 변경등록 리스트와 결과보고서 등록내용을 입력한 후에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저장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버튼을 클릭하여 결과보고서 제출작업을 완료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49280" y="6024952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7192" y="236071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00808" y="336882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11273" y="473697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3393876" y="1392688"/>
            <a:ext cx="495888" cy="34563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1"/>
            <a:endCxn id="10" idx="0"/>
          </p:cNvCxnSpPr>
          <p:nvPr/>
        </p:nvCxnSpPr>
        <p:spPr>
          <a:xfrm rot="10800000" flipH="1" flipV="1">
            <a:off x="1700807" y="3624936"/>
            <a:ext cx="723285" cy="1112040"/>
          </a:xfrm>
          <a:prstGeom prst="bentConnector4">
            <a:avLst>
              <a:gd name="adj1" fmla="val -31606"/>
              <a:gd name="adj2" fmla="val 6151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3"/>
          </p:cNvCxnSpPr>
          <p:nvPr/>
        </p:nvCxnSpPr>
        <p:spPr>
          <a:xfrm>
            <a:off x="2636912" y="4993088"/>
            <a:ext cx="3528392" cy="1184048"/>
          </a:xfrm>
          <a:prstGeom prst="bentConnector3">
            <a:avLst>
              <a:gd name="adj1" fmla="val 10003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8259117"/>
            <a:ext cx="6371006" cy="8584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변경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등록시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문서자료는 가장 최근에 등록된 자료만을 관리합니다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따라서 기존자료의 변경등록이 되는 경우 기존의 파일은 삭제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5023" y="6531185"/>
            <a:ext cx="6371006" cy="5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등록 시 결과보고서와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정산보고서를 하나의 파일로 입력해야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344292" y="5601072"/>
            <a:ext cx="2664296" cy="2376264"/>
            <a:chOff x="1412776" y="1856656"/>
            <a:chExt cx="3744416" cy="3498125"/>
          </a:xfrm>
        </p:grpSpPr>
        <p:pic>
          <p:nvPicPr>
            <p:cNvPr id="17" name="그림 16" descr="2016-04-15 15;00;0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160" y="1856656"/>
              <a:ext cx="3717032" cy="3498125"/>
            </a:xfrm>
            <a:prstGeom prst="rect">
              <a:avLst/>
            </a:prstGeom>
          </p:spPr>
        </p:pic>
        <p:pic>
          <p:nvPicPr>
            <p:cNvPr id="19" name="그림 18" descr="2016-04-15 15;00;2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776" y="3525540"/>
              <a:ext cx="3744416" cy="1806129"/>
            </a:xfrm>
            <a:prstGeom prst="rect">
              <a:avLst/>
            </a:prstGeom>
          </p:spPr>
        </p:pic>
      </p:grpSp>
      <p:sp>
        <p:nvSpPr>
          <p:cNvPr id="24" name="타원 23"/>
          <p:cNvSpPr/>
          <p:nvPr/>
        </p:nvSpPr>
        <p:spPr>
          <a:xfrm>
            <a:off x="6127204" y="3512840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꺾인 연결선 16"/>
          <p:cNvCxnSpPr>
            <a:stCxn id="24" idx="4"/>
            <a:endCxn id="19" idx="3"/>
          </p:cNvCxnSpPr>
          <p:nvPr/>
        </p:nvCxnSpPr>
        <p:spPr>
          <a:xfrm rot="5400000">
            <a:off x="4393773" y="5343679"/>
            <a:ext cx="3619324" cy="389694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016-04-19 11;17;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4880993"/>
            <a:ext cx="6336704" cy="936103"/>
          </a:xfrm>
          <a:prstGeom prst="rect">
            <a:avLst/>
          </a:prstGeom>
        </p:spPr>
      </p:pic>
      <p:pic>
        <p:nvPicPr>
          <p:cNvPr id="22" name="그림 21" descr="2016-04-19 11;18;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5817096"/>
            <a:ext cx="6336704" cy="2664296"/>
          </a:xfrm>
          <a:prstGeom prst="rect">
            <a:avLst/>
          </a:prstGeom>
        </p:spPr>
      </p:pic>
      <p:pic>
        <p:nvPicPr>
          <p:cNvPr id="28" name="그림 27" descr="2016-04-19 10;27;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4114304"/>
            <a:ext cx="6309320" cy="766688"/>
          </a:xfrm>
          <a:prstGeom prst="rect">
            <a:avLst/>
          </a:prstGeom>
        </p:spPr>
      </p:pic>
      <p:pic>
        <p:nvPicPr>
          <p:cNvPr id="30" name="그림 29" descr="2016-04-19 10;34;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08" y="3606057"/>
            <a:ext cx="6353944" cy="482848"/>
          </a:xfrm>
          <a:prstGeom prst="rect">
            <a:avLst/>
          </a:prstGeom>
        </p:spPr>
      </p:pic>
      <p:pic>
        <p:nvPicPr>
          <p:cNvPr id="29" name="그림 28" descr="2016-04-19 10;33;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408" y="2144689"/>
            <a:ext cx="6353944" cy="144015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차량연간보고서 등록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차량연간보고서 등록 메뉴를 클릭하면 해당기관의 차량리스트가 출력되고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차량리스트에서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프로젝트명을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클릭하면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차수별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연간보고서 리스트가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출렵됩니다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프로젝트명을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클릭해서 연간보고서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운행거리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횟수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주요내용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정비내용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사고 및 수리내용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범칙금내역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를 입력 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저장버튼을 클릭하여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연간보고서를 제출합니다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5017" y="645700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883681" y="231410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33213" y="3186708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55289" y="372886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4241077" y="1331284"/>
            <a:ext cx="360380" cy="335046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endCxn id="10" idx="1"/>
          </p:cNvCxnSpPr>
          <p:nvPr/>
        </p:nvCxnSpPr>
        <p:spPr>
          <a:xfrm rot="5400000">
            <a:off x="2188024" y="3608097"/>
            <a:ext cx="544144" cy="209614"/>
          </a:xfrm>
          <a:prstGeom prst="bentConnector4">
            <a:avLst>
              <a:gd name="adj1" fmla="val 794"/>
              <a:gd name="adj2" fmla="val 209058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3"/>
          </p:cNvCxnSpPr>
          <p:nvPr/>
        </p:nvCxnSpPr>
        <p:spPr>
          <a:xfrm>
            <a:off x="2780928" y="3984976"/>
            <a:ext cx="792088" cy="2408184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8524907"/>
            <a:ext cx="6371006" cy="6045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추가버튼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사고등의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내역에서 빈 항목을 추가하기 위해 사용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내역삭제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기제출하신 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사고등의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내역을 삭제하기 위해 사용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573016" y="8105809"/>
            <a:ext cx="362015" cy="4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⑤</a:t>
            </a:r>
          </a:p>
        </p:txBody>
      </p:sp>
      <p:cxnSp>
        <p:nvCxnSpPr>
          <p:cNvPr id="38" name="꺾인 연결선 16"/>
          <p:cNvCxnSpPr>
            <a:stCxn id="7" idx="3"/>
            <a:endCxn id="37" idx="3"/>
          </p:cNvCxnSpPr>
          <p:nvPr/>
        </p:nvCxnSpPr>
        <p:spPr>
          <a:xfrm>
            <a:off x="3717032" y="6713112"/>
            <a:ext cx="217999" cy="1616493"/>
          </a:xfrm>
          <a:prstGeom prst="bentConnector3">
            <a:avLst>
              <a:gd name="adj1" fmla="val 20486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6033988" y="6105128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48680" y="6189836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16"/>
          <p:cNvCxnSpPr>
            <a:stCxn id="24" idx="4"/>
          </p:cNvCxnSpPr>
          <p:nvPr/>
        </p:nvCxnSpPr>
        <p:spPr>
          <a:xfrm rot="5400000">
            <a:off x="4146953" y="6827335"/>
            <a:ext cx="2664296" cy="1651930"/>
          </a:xfrm>
          <a:prstGeom prst="bentConnector3">
            <a:avLst>
              <a:gd name="adj1" fmla="val 97667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16"/>
          <p:cNvCxnSpPr>
            <a:stCxn id="25" idx="2"/>
          </p:cNvCxnSpPr>
          <p:nvPr/>
        </p:nvCxnSpPr>
        <p:spPr>
          <a:xfrm rot="10800000" flipV="1">
            <a:off x="332656" y="6297848"/>
            <a:ext cx="216024" cy="2399568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사업평가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사업평가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사업평가 메뉴를 클릭하면 해당기관에서 종료된 사업내역을 확인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0" name="그림 9" descr="2016-04-15 15;27;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568624"/>
            <a:ext cx="6309320" cy="253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5 15;29;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56" y="1568624"/>
            <a:ext cx="6264696" cy="1772147"/>
          </a:xfrm>
          <a:prstGeom prst="rect">
            <a:avLst/>
          </a:prstGeom>
        </p:spPr>
      </p:pic>
      <p:pic>
        <p:nvPicPr>
          <p:cNvPr id="16" name="그림 15" descr="2016-04-15 15;34;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9" y="3365034"/>
            <a:ext cx="4752528" cy="311641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접수내역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접수내역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접수내역 메뉴를 클릭하면 신청한 사업리스트가 출력되고 사업에 대한 진행상태를 알려줍니다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공모기간내에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클릭하면 신청한 사업정보를 수정하거나 신청 취소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3361" y="264874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/>
          <a:stretch/>
        </p:blipFill>
        <p:spPr bwMode="auto">
          <a:xfrm>
            <a:off x="297601" y="6446022"/>
            <a:ext cx="4493866" cy="2890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55289" y="6825208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48880" y="82572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1060025" y="4669052"/>
            <a:ext cx="366424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0"/>
          </p:cNvCxnSpPr>
          <p:nvPr/>
        </p:nvCxnSpPr>
        <p:spPr>
          <a:xfrm rot="5400000">
            <a:off x="2105021" y="7794112"/>
            <a:ext cx="919768" cy="64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933056" y="4884432"/>
            <a:ext cx="2428892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</a:t>
            </a:r>
            <a:r>
              <a:rPr kumimoji="1" lang="ko-KR" altLang="en-US" sz="11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</a:t>
            </a:r>
            <a:r>
              <a:rPr kumimoji="1" lang="ko-KR" altLang="en-US" sz="11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기간내에만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사업신청내역을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endParaRPr kumimoji="1" lang="en-US" altLang="ko-KR" sz="1100" dirty="0" smtClean="0">
              <a:solidFill>
                <a:srgbClr val="FF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 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수정</a:t>
            </a:r>
            <a:r>
              <a:rPr kumimoji="1" lang="en-US" altLang="ko-KR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취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소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할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있습니다</a:t>
            </a:r>
            <a:r>
              <a:rPr kumimoji="1" lang="en-US" altLang="ko-KR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▶ 취소된 신청 내역은 복구가 불가하오니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 신청 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취소 시 신중을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기하여 주시기 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바랍니다</a:t>
            </a:r>
            <a:r>
              <a:rPr kumimoji="1" lang="en-US" altLang="ko-KR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420888" y="9089736"/>
            <a:ext cx="1392046" cy="23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41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2</a:t>
            </a:fld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4" name="TextBox 11"/>
          <p:cNvSpPr txBox="1"/>
          <p:nvPr/>
        </p:nvSpPr>
        <p:spPr>
          <a:xfrm>
            <a:off x="260648" y="680778"/>
            <a:ext cx="2773703" cy="303221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>
            <a:defPPr>
              <a:defRPr lang="ko-KR"/>
            </a:defPPr>
            <a:lvl1pPr marL="0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▣ 온라인사업지원시스템 소개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08906" y="3551497"/>
          <a:ext cx="6264696" cy="2909656"/>
        </p:xfrm>
        <a:graphic>
          <a:graphicData uri="http://schemas.openxmlformats.org/drawingml/2006/table">
            <a:tbl>
              <a:tblPr/>
              <a:tblGrid>
                <a:gridCol w="1008112"/>
                <a:gridCol w="5256584"/>
              </a:tblGrid>
              <a:tr h="3634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제공기능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9817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사업신청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진행하는 각종 공모사업정보를 조회할 수 있습니다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진행하는 각종 공모사업에 대한 신청기능을 제공합니다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425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사업수행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수행기관으로 선정된 기관이 진행하는 사업의 관리기능을 제공합니다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조정사업계획서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제출등록 기능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예산 변경신청 및 확인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중간보고서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결과보고서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차량연간보고서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317457" y="1136576"/>
            <a:ext cx="6264696" cy="129614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▶ 온라인사업지원시스템이란</a:t>
            </a: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온라인사업지원시스템은 사회복지 </a:t>
            </a:r>
            <a:r>
              <a:rPr lang="ko-KR" altLang="en-US" sz="11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공동모금회에서</a:t>
            </a: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제공하는 각종 배분사업을 수행하는 </a:t>
            </a: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지원기관을 대상으로 배분사업의 신청접수 및 수행중인 배분사업의 각종 보고서 등을 등록 관리하는 시스템 입니다</a:t>
            </a:r>
            <a:r>
              <a:rPr lang="en-US" altLang="ko-KR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8846" y="3129800"/>
            <a:ext cx="5878825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시스템에서 제공하는 주요기능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정보 변경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776536"/>
            <a:ext cx="6371006" cy="8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마이페이지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마이페이</a:t>
            </a:r>
            <a:r>
              <a:rPr kumimoji="1" lang="ko-KR" altLang="en-US" sz="1100" dirty="0" err="1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를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클릭하면 기관의 정보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주소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전화번호 등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및 비밀번호를 변경할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en-US" altLang="ko-KR" sz="1100" dirty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단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및 대표자 등 기관의 주요 정보 변경은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소속지회를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통해서만 가능합니다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1870097"/>
            <a:ext cx="5832649" cy="5099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725144" y="1919968"/>
            <a:ext cx="1296144" cy="3077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96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3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346" y="680778"/>
            <a:ext cx="5878825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 초기화면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505" y="5590290"/>
            <a:ext cx="6192688" cy="14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온라인사업지원시스템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hlinkClick r:id="rId2"/>
              </a:rPr>
              <a:t>http://Proposal.chest.or.kr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으로 접속하면 최초에 보여지는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제공되는 주요기능은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1.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조회시점에 공모가 진행중인 모금회의 배분사업 목록의  조회 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2.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배분사업의 상세내용 확인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7" name="그림 6" descr="2016-04-14 11;23;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1183010"/>
            <a:ext cx="6074408" cy="413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2016-04-14 11;23;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2007521"/>
            <a:ext cx="3908548" cy="265744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4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346" y="680444"/>
            <a:ext cx="6298998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주요기능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진행중인 사업정보의 확인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진행중인사업 리스트에서 상세내역을 확인하려는 항목을 클릭하면 공고내용의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상세정보가 아래와 같이 표시됩니다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505" y="7645686"/>
            <a:ext cx="6192688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공고된 사업의 상세정보 및 사업계획서 양식 등을 확인할 수 있으며 하단의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사업신청등록화면으로 이동합니다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단 로그인하지 않은 기관의 경우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로그인화면으로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이동하게 되며 만약 회원가입이 되어 있지 않은 경우 회원가입 페이지로 이동하게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02272" y="2492853"/>
            <a:ext cx="1931516" cy="1558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6321152"/>
            <a:ext cx="1743983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그림 15" descr="2016-04-14 14;40;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328" y="3296816"/>
            <a:ext cx="3429000" cy="2671054"/>
          </a:xfrm>
          <a:prstGeom prst="rect">
            <a:avLst/>
          </a:prstGeom>
        </p:spPr>
      </p:pic>
      <p:cxnSp>
        <p:nvCxnSpPr>
          <p:cNvPr id="18" name="꺾인 연결선 16"/>
          <p:cNvCxnSpPr>
            <a:stCxn id="17" idx="4"/>
            <a:endCxn id="1027" idx="0"/>
          </p:cNvCxnSpPr>
          <p:nvPr/>
        </p:nvCxnSpPr>
        <p:spPr>
          <a:xfrm rot="5400000">
            <a:off x="4861456" y="5150716"/>
            <a:ext cx="321940" cy="20189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5779864" y="556716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16"/>
          <p:cNvCxnSpPr>
            <a:stCxn id="8" idx="3"/>
            <a:endCxn id="16" idx="0"/>
          </p:cNvCxnSpPr>
          <p:nvPr/>
        </p:nvCxnSpPr>
        <p:spPr>
          <a:xfrm>
            <a:off x="4233788" y="2570799"/>
            <a:ext cx="433040" cy="726017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5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로그인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①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좌측의 아이디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패스워드 입력 후 로그인 버튼을 클릭하면 하단의 보기와 같은 화면이 전환됩니다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각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781" y="6897216"/>
            <a:ext cx="6336704" cy="23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신청사업리스트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기관에서 신청하신 사업목록이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항목을 클릭 시 신청내용을 확인하실 수 있고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+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클릭하시면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접수내역으로 이동됩니다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공지사항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공지하는 공지사항리스트가 출력됩니다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클릭 시 상세내용을 확인하실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진행중인 사업리스트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진행 중인 사업목록이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항목을 클릭하여 상세내용을 확인하거나 상세화면에서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를 클릭하여 해당사업에 지원신청자료를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2" name="그림 11" descr="2016-04-14 14;56;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580419"/>
            <a:ext cx="2376264" cy="720985"/>
          </a:xfrm>
          <a:prstGeom prst="rect">
            <a:avLst/>
          </a:prstGeom>
        </p:spPr>
      </p:pic>
      <p:pic>
        <p:nvPicPr>
          <p:cNvPr id="16" name="그림 15" descr="2016-04-14 14;56;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64" y="2457552"/>
            <a:ext cx="6093296" cy="445695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69764" y="1747373"/>
            <a:ext cx="1619076" cy="46932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3475608" y="2864768"/>
            <a:ext cx="2880320" cy="17281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548680" y="4084588"/>
            <a:ext cx="2808312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548680" y="5469756"/>
            <a:ext cx="2808312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직사각형 22"/>
          <p:cNvSpPr/>
          <p:nvPr/>
        </p:nvSpPr>
        <p:spPr>
          <a:xfrm>
            <a:off x="2953946" y="45147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0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3044" y="588713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0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978872" y="4207520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6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메뉴구성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기관에서 로그인시 온라인사업지원시스템의 상위메뉴는 다음과 같이 구성되며 각 메뉴의 구성과 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248772" y="2733385"/>
          <a:ext cx="6348579" cy="3334992"/>
        </p:xfrm>
        <a:graphic>
          <a:graphicData uri="http://schemas.openxmlformats.org/drawingml/2006/table">
            <a:tbl>
              <a:tblPr/>
              <a:tblGrid>
                <a:gridCol w="1164004"/>
                <a:gridCol w="5184575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메뉴명</a:t>
                      </a:r>
                      <a:endParaRPr lang="en-US" altLang="ko-KR" sz="10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처리업무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86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사업신청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에서 공모중인 사업현황을 조회하고 지원신청정보를 등록합니다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 </a:t>
                      </a:r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공모사업외에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지정된 사업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지정기탁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에 대한 지원신청정보를 등록합니다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공모가 완료된 사업의 현황을 조회합니다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사업수행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배분사업수행기관으로 선정된 사업에 대한 진행현황을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수행기관 선정 후 수행되는 사업별 조정사업계획서 등록 및 중간보고서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0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결과보고서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예산 변경신청을 등록합니다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0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차량연간보고서를 등록관리합니다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접수내역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해당기관에서 신청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접수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 사업리스트와 신청내역을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228600" marR="0" indent="-22860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신청한 사업을 공모기간 동안 수정합니다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Q&amp;A / 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공지사항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제공하는 공지사항 및 주요 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Q&amp;A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자료를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그림 6" descr="2016-04-15 15;39;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8" y="1568624"/>
            <a:ext cx="6264696" cy="75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2016-04-14 15;16;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8" y="1725340"/>
            <a:ext cx="6264696" cy="159850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7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사업신청과 관련된 하위메뉴 및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화면별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 기능은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25781" y="1377866"/>
            <a:ext cx="6336704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&gt;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공모중사업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0648" y="3440832"/>
            <a:ext cx="5004177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▷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현재 공모가 진행중인 사업목록이 표시되며 우측의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아래와 같은 신청화면이 출력됩니다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신청과 관련된 신청서 양식은 신청양식을 클릭하여 다운로드 받아 사업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사용합니다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1" name="타원 10"/>
          <p:cNvSpPr/>
          <p:nvPr/>
        </p:nvSpPr>
        <p:spPr>
          <a:xfrm>
            <a:off x="5995276" y="3042692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6"/>
          <p:cNvCxnSpPr>
            <a:stCxn id="11" idx="4"/>
            <a:endCxn id="21" idx="0"/>
          </p:cNvCxnSpPr>
          <p:nvPr/>
        </p:nvCxnSpPr>
        <p:spPr>
          <a:xfrm rot="5400000">
            <a:off x="3641144" y="2052152"/>
            <a:ext cx="1215629" cy="3772772"/>
          </a:xfrm>
          <a:prstGeom prst="bentConnector3">
            <a:avLst>
              <a:gd name="adj1" fmla="val 8552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5529064"/>
            <a:ext cx="1766943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타원 25"/>
          <p:cNvSpPr/>
          <p:nvPr/>
        </p:nvSpPr>
        <p:spPr>
          <a:xfrm>
            <a:off x="6275412" y="3042692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16"/>
          <p:cNvCxnSpPr>
            <a:stCxn id="26" idx="4"/>
            <a:endCxn id="4098" idx="0"/>
          </p:cNvCxnSpPr>
          <p:nvPr/>
        </p:nvCxnSpPr>
        <p:spPr>
          <a:xfrm rot="5400000">
            <a:off x="4876874" y="3990458"/>
            <a:ext cx="2198340" cy="8788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60648" y="4232920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등록화면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53136" y="6465168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신청양식 다운로드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18" name="그림 17" descr="2016-04-14 16;00;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48" y="6321152"/>
            <a:ext cx="4181319" cy="2160240"/>
          </a:xfrm>
          <a:prstGeom prst="rect">
            <a:avLst/>
          </a:prstGeom>
        </p:spPr>
      </p:pic>
      <p:pic>
        <p:nvPicPr>
          <p:cNvPr id="20" name="그림 19" descr="2016-04-14 16;00;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64" y="8498567"/>
            <a:ext cx="4121348" cy="724113"/>
          </a:xfrm>
          <a:prstGeom prst="rect">
            <a:avLst/>
          </a:prstGeom>
        </p:spPr>
      </p:pic>
      <p:pic>
        <p:nvPicPr>
          <p:cNvPr id="21" name="그림 20" descr="2016-04-14 16;02;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32" y="4546353"/>
            <a:ext cx="4149080" cy="17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2016-04-14 16;13;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8252668"/>
            <a:ext cx="6048672" cy="944845"/>
          </a:xfrm>
          <a:prstGeom prst="rect">
            <a:avLst/>
          </a:prstGeom>
        </p:spPr>
      </p:pic>
      <p:pic>
        <p:nvPicPr>
          <p:cNvPr id="34" name="그림 33" descr="2016-04-14 16;00;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48" y="5804396"/>
            <a:ext cx="4509120" cy="720080"/>
          </a:xfrm>
          <a:prstGeom prst="rect">
            <a:avLst/>
          </a:prstGeom>
        </p:spPr>
      </p:pic>
      <p:pic>
        <p:nvPicPr>
          <p:cNvPr id="19" name="그림 18" descr="2016-04-14 16;00;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857" y="1712641"/>
            <a:ext cx="4515296" cy="1800199"/>
          </a:xfrm>
          <a:prstGeom prst="rect">
            <a:avLst/>
          </a:prstGeom>
        </p:spPr>
      </p:pic>
      <p:pic>
        <p:nvPicPr>
          <p:cNvPr id="21" name="그림 20" descr="2016-04-14 16;00;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01" y="3500140"/>
            <a:ext cx="4570559" cy="230425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8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사업신청등록화면의 구성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 기관에서 신청할 사업정보를 입력하는 화면으로 사용법은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69160" y="2360712"/>
            <a:ext cx="1800200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①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회원가입시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등록된 신청기관정보와 신청대상사업정보가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별도의 입력작업은 필요하지 않습니다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0648" y="1364475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등록화면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7948" y="3525540"/>
            <a:ext cx="4511104" cy="30243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②</a:t>
            </a:r>
            <a:endParaRPr lang="ko-KR" altLang="en-US" sz="32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0648" y="1691432"/>
            <a:ext cx="4489896" cy="1800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①</a:t>
            </a:r>
            <a:endParaRPr lang="ko-KR" altLang="en-US" sz="32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1406" y="6580691"/>
            <a:ext cx="460775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②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지원신청할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사업의 내용을 기재하는 영역으로서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해당내용을 입력 및 사업수행계획서를 첨부합니다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4" name="타원 23"/>
          <p:cNvSpPr/>
          <p:nvPr/>
        </p:nvSpPr>
        <p:spPr>
          <a:xfrm>
            <a:off x="6029184" y="8964240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60648" y="7219920"/>
            <a:ext cx="4607754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③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입력작업이 완료되면 하단의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다음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입력내용을 확인하고 아래와 같은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신청완료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신청작업을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완료합니다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만약 입력내용을 수정해야 할 경우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다시 내용을 수정합니다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33" name="꺾인 연결선 16"/>
          <p:cNvCxnSpPr>
            <a:stCxn id="30" idx="3"/>
            <a:endCxn id="24" idx="0"/>
          </p:cNvCxnSpPr>
          <p:nvPr/>
        </p:nvCxnSpPr>
        <p:spPr>
          <a:xfrm>
            <a:off x="4868402" y="7776114"/>
            <a:ext cx="1300850" cy="1188126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2016-04-14 16;37;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56" y="1751186"/>
            <a:ext cx="6226596" cy="1977678"/>
          </a:xfrm>
          <a:prstGeom prst="rect">
            <a:avLst/>
          </a:prstGeom>
        </p:spPr>
      </p:pic>
      <p:pic>
        <p:nvPicPr>
          <p:cNvPr id="11" name="그림 10" descr="2016-04-14 16;38;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332" y="4983195"/>
            <a:ext cx="6322020" cy="19860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9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4264" y="692653"/>
            <a:ext cx="6373087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④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신청이 완료되면 하단의 화면과 같은 등록완료 화면이 보여지게 되며 하단의 접수내역목록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접수내용을 확인하거나  상단의 접수내역 메뉴에서 확인할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7" name="타원 6"/>
          <p:cNvSpPr/>
          <p:nvPr/>
        </p:nvSpPr>
        <p:spPr>
          <a:xfrm>
            <a:off x="2924944" y="3152800"/>
            <a:ext cx="93610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꺾인 연결선 16"/>
          <p:cNvCxnSpPr>
            <a:stCxn id="7" idx="4"/>
          </p:cNvCxnSpPr>
          <p:nvPr/>
        </p:nvCxnSpPr>
        <p:spPr>
          <a:xfrm rot="5400000">
            <a:off x="1142746" y="4142910"/>
            <a:ext cx="2880320" cy="1620180"/>
          </a:xfrm>
          <a:prstGeom prst="bentConnector3">
            <a:avLst>
              <a:gd name="adj1" fmla="val 3104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96" y="7991810"/>
            <a:ext cx="6371006" cy="8189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지정사업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지정사업의 경우 지정기탁자가 대상기관을 지정한 경우이므로 공모사업 메뉴가 아닌 지정사업 메뉴에 해당기관으로 로그인 했을 경우만 보여지며 신청방식은 공모사업의 신청방식과 동일합니다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17558</TotalTime>
  <Words>1433</Words>
  <Application>Microsoft Office PowerPoint</Application>
  <PresentationFormat>A4 용지(210x297mm)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1. 화면 및 메뉴소개</vt:lpstr>
      <vt:lpstr>1. 화면 및 메뉴소개</vt:lpstr>
      <vt:lpstr>1. 화면 및 메뉴소개</vt:lpstr>
      <vt:lpstr>2. </vt:lpstr>
      <vt:lpstr>PowerPoint 프레젠테이션</vt:lpstr>
      <vt:lpstr>사업신청</vt:lpstr>
      <vt:lpstr>사업신청</vt:lpstr>
      <vt:lpstr>사업신청</vt:lpstr>
      <vt:lpstr>사업신청</vt:lpstr>
      <vt:lpstr>사업수행</vt:lpstr>
      <vt:lpstr>사업수행 </vt:lpstr>
      <vt:lpstr>사업수행</vt:lpstr>
      <vt:lpstr>사업수행</vt:lpstr>
      <vt:lpstr>사업수행</vt:lpstr>
      <vt:lpstr>사업수행</vt:lpstr>
      <vt:lpstr>사업수행</vt:lpstr>
      <vt:lpstr>사업평가</vt:lpstr>
      <vt:lpstr>접수내역</vt:lpstr>
      <vt:lpstr>기타 정보 변경</vt:lpstr>
    </vt:vector>
  </TitlesOfParts>
  <Company>사회복지공동모금회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전산</dc:creator>
  <cp:lastModifiedBy>KNY</cp:lastModifiedBy>
  <cp:revision>1466</cp:revision>
  <dcterms:created xsi:type="dcterms:W3CDTF">2010-06-16T07:56:42Z</dcterms:created>
  <dcterms:modified xsi:type="dcterms:W3CDTF">2017-10-18T04:25:33Z</dcterms:modified>
</cp:coreProperties>
</file>