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57" r:id="rId5"/>
    <p:sldId id="282" r:id="rId6"/>
    <p:sldId id="260" r:id="rId7"/>
    <p:sldId id="264" r:id="rId8"/>
    <p:sldId id="265" r:id="rId9"/>
    <p:sldId id="266" r:id="rId10"/>
    <p:sldId id="267" r:id="rId11"/>
    <p:sldId id="270" r:id="rId12"/>
    <p:sldId id="263" r:id="rId13"/>
    <p:sldId id="274" r:id="rId14"/>
    <p:sldId id="268" r:id="rId15"/>
    <p:sldId id="275" r:id="rId16"/>
    <p:sldId id="276" r:id="rId17"/>
    <p:sldId id="271" r:id="rId18"/>
    <p:sldId id="272" r:id="rId19"/>
    <p:sldId id="277" r:id="rId20"/>
    <p:sldId id="269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333418" y="116632"/>
            <a:ext cx="8416403" cy="252000"/>
            <a:chOff x="333418" y="175112"/>
            <a:chExt cx="8416403" cy="252000"/>
          </a:xfrm>
        </p:grpSpPr>
        <p:pic>
          <p:nvPicPr>
            <p:cNvPr id="8" name="그림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33256"/>
            <a:ext cx="1990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33418" y="116632"/>
            <a:ext cx="8416403" cy="252000"/>
            <a:chOff x="333418" y="175112"/>
            <a:chExt cx="8416403" cy="252000"/>
          </a:xfrm>
        </p:grpSpPr>
        <p:pic>
          <p:nvPicPr>
            <p:cNvPr id="9" name="그림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96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33418" y="116632"/>
            <a:ext cx="8416403" cy="252000"/>
            <a:chOff x="333418" y="175112"/>
            <a:chExt cx="8416403" cy="252000"/>
          </a:xfrm>
        </p:grpSpPr>
        <p:pic>
          <p:nvPicPr>
            <p:cNvPr id="9" name="그림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33256"/>
            <a:ext cx="1990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dist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dist="508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33418" y="116632"/>
            <a:ext cx="8416403" cy="252000"/>
            <a:chOff x="333418" y="175112"/>
            <a:chExt cx="8416403" cy="252000"/>
          </a:xfrm>
        </p:grpSpPr>
        <p:pic>
          <p:nvPicPr>
            <p:cNvPr id="9" name="그림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0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33418" y="175112"/>
            <a:ext cx="8416403" cy="252000"/>
            <a:chOff x="333418" y="175112"/>
            <a:chExt cx="8416403" cy="252000"/>
          </a:xfrm>
        </p:grpSpPr>
        <p:pic>
          <p:nvPicPr>
            <p:cNvPr id="9" name="그림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89240"/>
            <a:ext cx="1990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3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333418" y="116632"/>
            <a:ext cx="8416403" cy="252000"/>
            <a:chOff x="333418" y="175112"/>
            <a:chExt cx="8416403" cy="252000"/>
          </a:xfrm>
        </p:grpSpPr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6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333418" y="175112"/>
            <a:ext cx="8416403" cy="252000"/>
            <a:chOff x="333418" y="175112"/>
            <a:chExt cx="8416403" cy="252000"/>
          </a:xfrm>
        </p:grpSpPr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33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333418" y="175112"/>
            <a:ext cx="8416403" cy="252000"/>
            <a:chOff x="333418" y="175112"/>
            <a:chExt cx="8416403" cy="252000"/>
          </a:xfrm>
        </p:grpSpPr>
        <p:pic>
          <p:nvPicPr>
            <p:cNvPr id="8" name="그림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02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33418" y="175112"/>
            <a:ext cx="8416403" cy="252000"/>
            <a:chOff x="333418" y="175112"/>
            <a:chExt cx="8416403" cy="252000"/>
          </a:xfrm>
        </p:grpSpPr>
        <p:pic>
          <p:nvPicPr>
            <p:cNvPr id="7" name="그림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34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333418" y="175112"/>
            <a:ext cx="8416403" cy="252000"/>
            <a:chOff x="333418" y="175112"/>
            <a:chExt cx="8416403" cy="252000"/>
          </a:xfrm>
        </p:grpSpPr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3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333418" y="116632"/>
            <a:ext cx="8416403" cy="252000"/>
            <a:chOff x="333418" y="175112"/>
            <a:chExt cx="8416403" cy="252000"/>
          </a:xfrm>
        </p:grpSpPr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8" y="175112"/>
              <a:ext cx="1610609" cy="252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234" y="175112"/>
              <a:ext cx="1593000" cy="252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41" y="175112"/>
              <a:ext cx="1862609" cy="252000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75112"/>
              <a:ext cx="187356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2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1AD7-4076-4404-A940-3A8E6FB32E2B}" type="datetimeFigureOut">
              <a:rPr lang="ko-KR" altLang="en-US" smtClean="0"/>
              <a:t>2015-10-08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E5AE-74B4-4DDC-AEEF-A72135B3D9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2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moon.kr/" TargetMode="External"/><Relationship Id="rId2" Type="http://schemas.openxmlformats.org/officeDocument/2006/relationships/hyperlink" Target="mailto:master@icose.or.k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4216" y="3993083"/>
            <a:ext cx="6799784" cy="1362075"/>
          </a:xfrm>
        </p:spPr>
        <p:txBody>
          <a:bodyPr>
            <a:no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인천공항 서비스 증진을 위한</a:t>
            </a:r>
            <a:r>
              <a:rPr lang="en-US" altLang="ko-KR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사회적 일자리 창출 경진대회</a:t>
            </a:r>
            <a:endParaRPr lang="ko-KR" altLang="en-US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idx="1"/>
          </p:nvPr>
        </p:nvSpPr>
        <p:spPr>
          <a:xfrm>
            <a:off x="2344216" y="2492896"/>
            <a:ext cx="6799784" cy="150018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인천지역 </a:t>
            </a:r>
            <a:r>
              <a:rPr lang="ko-KR" altLang="en-US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</a:t>
            </a:r>
            <a:r>
              <a:rPr lang="en-US" altLang="ko-KR" dirty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차 </a:t>
            </a:r>
            <a:r>
              <a:rPr lang="ko-KR" altLang="en-US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설명회</a:t>
            </a:r>
            <a:endParaRPr lang="en-US" altLang="ko-KR" dirty="0" smtClean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2015. 10. </a:t>
            </a:r>
            <a:r>
              <a:rPr lang="en-US" altLang="ko-KR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8.(</a:t>
            </a:r>
            <a:r>
              <a:rPr lang="ko-KR" altLang="en-US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목</a:t>
            </a:r>
            <a:r>
              <a:rPr lang="en-US" altLang="ko-KR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오전 </a:t>
            </a:r>
            <a:r>
              <a:rPr lang="en-US" altLang="ko-KR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</a:t>
            </a:r>
            <a:endParaRPr lang="ko-KR" altLang="en-US" dirty="0">
              <a:solidFill>
                <a:schemeClr val="tx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2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2-3. </a:t>
            </a:r>
            <a:r>
              <a:rPr lang="ko-KR" altLang="en-US" dirty="0" smtClean="0"/>
              <a:t>참가 제외대상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ko-KR" dirty="0" smtClean="0"/>
              <a:t>2</a:t>
            </a:r>
            <a:r>
              <a:rPr lang="ko-KR" altLang="en-US" dirty="0"/>
              <a:t>인 미만의 인원을 구성하여 지원한 </a:t>
            </a:r>
            <a:r>
              <a:rPr lang="ko-KR" altLang="en-US" dirty="0" err="1"/>
              <a:t>창업팀</a:t>
            </a:r>
            <a:endParaRPr lang="ko-KR" altLang="en-US" dirty="0"/>
          </a:p>
          <a:p>
            <a:r>
              <a:rPr lang="ko-KR" altLang="en-US" dirty="0" err="1" smtClean="0"/>
              <a:t>창업팀에</a:t>
            </a:r>
            <a:r>
              <a:rPr lang="ko-KR" altLang="en-US" dirty="0" smtClean="0"/>
              <a:t> </a:t>
            </a:r>
            <a:r>
              <a:rPr lang="ko-KR" altLang="en-US" dirty="0"/>
              <a:t>지원을 원하는 기 창업자</a:t>
            </a:r>
          </a:p>
          <a:p>
            <a:pPr marL="0" indent="0">
              <a:buNone/>
            </a:pPr>
            <a:r>
              <a:rPr lang="en-US" altLang="ko-KR" sz="2000" dirty="0" smtClean="0"/>
              <a:t>  - (</a:t>
            </a:r>
            <a:r>
              <a:rPr lang="ko-KR" altLang="en-US" sz="2000" dirty="0"/>
              <a:t>공고일 이전 사업자 등록을 신청한 자 또는 등록된 자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r>
              <a:rPr lang="ko-KR" altLang="en-US" dirty="0" smtClean="0"/>
              <a:t>인천</a:t>
            </a:r>
            <a:r>
              <a:rPr lang="en-US" altLang="ko-KR" dirty="0"/>
              <a:t>, </a:t>
            </a:r>
            <a:r>
              <a:rPr lang="ko-KR" altLang="en-US" dirty="0"/>
              <a:t>서울</a:t>
            </a:r>
            <a:r>
              <a:rPr lang="en-US" altLang="ko-KR" dirty="0"/>
              <a:t>, </a:t>
            </a:r>
            <a:r>
              <a:rPr lang="ko-KR" altLang="en-US" dirty="0"/>
              <a:t>경기 지역의 </a:t>
            </a:r>
            <a:r>
              <a:rPr lang="en-US" altLang="ko-KR" dirty="0"/>
              <a:t>(</a:t>
            </a:r>
            <a:r>
              <a:rPr lang="ko-KR" altLang="en-US" dirty="0"/>
              <a:t>예비</a:t>
            </a:r>
            <a:r>
              <a:rPr lang="en-US" altLang="ko-KR" dirty="0"/>
              <a:t>)</a:t>
            </a:r>
            <a:r>
              <a:rPr lang="ko-KR" altLang="en-US" dirty="0" err="1"/>
              <a:t>사회적기업</a:t>
            </a:r>
            <a:r>
              <a:rPr lang="ko-KR" altLang="en-US" dirty="0"/>
              <a:t> 중 사회적 일자리 창출이 </a:t>
            </a:r>
            <a:r>
              <a:rPr lang="en-US" altLang="ko-KR" dirty="0"/>
              <a:t>3</a:t>
            </a:r>
            <a:r>
              <a:rPr lang="ko-KR" altLang="en-US" dirty="0"/>
              <a:t>명 미만인 팀</a:t>
            </a:r>
          </a:p>
          <a:p>
            <a:r>
              <a:rPr lang="ko-KR" altLang="en-US" dirty="0" smtClean="0"/>
              <a:t>다른 </a:t>
            </a:r>
            <a:r>
              <a:rPr lang="ko-KR" altLang="en-US" dirty="0"/>
              <a:t>사업이나 단체에서 대표 또는 임원으로 사업을 운영하고 있는 </a:t>
            </a:r>
            <a:r>
              <a:rPr lang="ko-KR" altLang="en-US" dirty="0" smtClean="0"/>
              <a:t>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89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2-3. </a:t>
            </a:r>
            <a:r>
              <a:rPr lang="ko-KR" altLang="en-US" dirty="0" smtClean="0"/>
              <a:t>참가 제외대상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ko-KR" altLang="en-US" dirty="0" smtClean="0"/>
              <a:t>신청서 </a:t>
            </a:r>
            <a:r>
              <a:rPr lang="ko-KR" altLang="en-US" dirty="0"/>
              <a:t>및 </a:t>
            </a:r>
            <a:r>
              <a:rPr lang="ko-KR" altLang="en-US" dirty="0" err="1"/>
              <a:t>사업화계획서를</a:t>
            </a:r>
            <a:r>
              <a:rPr lang="ko-KR" altLang="en-US" dirty="0"/>
              <a:t> 허위로 기재한 사람</a:t>
            </a:r>
          </a:p>
          <a:p>
            <a:r>
              <a:rPr lang="ko-KR" altLang="en-US" dirty="0" smtClean="0"/>
              <a:t>중앙부처</a:t>
            </a:r>
            <a:r>
              <a:rPr lang="en-US" altLang="ko-KR" dirty="0"/>
              <a:t>, </a:t>
            </a:r>
            <a:r>
              <a:rPr lang="ko-KR" altLang="en-US" dirty="0"/>
              <a:t>중소기업청</a:t>
            </a:r>
            <a:r>
              <a:rPr lang="en-US" altLang="ko-KR" dirty="0"/>
              <a:t>, </a:t>
            </a:r>
            <a:r>
              <a:rPr lang="ko-KR" altLang="en-US" dirty="0"/>
              <a:t>지방자치단체에서 지원하는 창업지원을 받고 있거나 공고일로부터 </a:t>
            </a:r>
            <a:r>
              <a:rPr lang="en-US" altLang="ko-KR" dirty="0"/>
              <a:t>3</a:t>
            </a:r>
            <a:r>
              <a:rPr lang="ko-KR" altLang="en-US" dirty="0"/>
              <a:t>년 이내 지원을 받았던 </a:t>
            </a:r>
            <a:r>
              <a:rPr lang="ko-KR" altLang="en-US" dirty="0" smtClean="0"/>
              <a:t>경우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/>
              <a:t>중도 포기 포함</a:t>
            </a:r>
            <a:r>
              <a:rPr lang="en-US" altLang="ko-KR" sz="2400" dirty="0"/>
              <a:t>)</a:t>
            </a:r>
            <a:endParaRPr lang="ko-KR" altLang="en-US" sz="2400" dirty="0"/>
          </a:p>
          <a:p>
            <a:r>
              <a:rPr lang="ko-KR" altLang="en-US" dirty="0" smtClean="0"/>
              <a:t>고용노동부</a:t>
            </a:r>
            <a:r>
              <a:rPr lang="en-US" altLang="ko-KR" dirty="0"/>
              <a:t>, </a:t>
            </a:r>
            <a:r>
              <a:rPr lang="ko-KR" altLang="en-US" dirty="0"/>
              <a:t>한국사 </a:t>
            </a:r>
            <a:r>
              <a:rPr lang="ko-KR" altLang="en-US" dirty="0" err="1"/>
              <a:t>회적기업진흥원장이</a:t>
            </a:r>
            <a:r>
              <a:rPr lang="ko-KR" altLang="en-US" dirty="0"/>
              <a:t> 참여제한으로 제재중인 </a:t>
            </a:r>
            <a:r>
              <a:rPr lang="ko-KR" altLang="en-US" dirty="0" smtClean="0"/>
              <a:t>사람</a:t>
            </a:r>
            <a:endParaRPr lang="en-US" altLang="ko-KR" dirty="0" smtClean="0"/>
          </a:p>
          <a:p>
            <a:endParaRPr lang="ko-KR" altLang="en-US" dirty="0"/>
          </a:p>
          <a:p>
            <a:pPr marL="0" indent="0">
              <a:buNone/>
            </a:pPr>
            <a:r>
              <a:rPr lang="en-US" altLang="ko-KR" sz="2000" dirty="0"/>
              <a:t>※ </a:t>
            </a:r>
            <a:r>
              <a:rPr lang="ko-KR" altLang="en-US" sz="2000" dirty="0" err="1"/>
              <a:t>창업팀</a:t>
            </a:r>
            <a:r>
              <a:rPr lang="ko-KR" altLang="en-US" sz="2000" dirty="0"/>
              <a:t> 선정 이후에도 위 결격사유에 해당되는 경우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창업팀</a:t>
            </a:r>
            <a:r>
              <a:rPr lang="ko-KR" altLang="en-US" sz="2000" dirty="0"/>
              <a:t> 선정을 취소하고</a:t>
            </a:r>
            <a:r>
              <a:rPr lang="en-US" altLang="ko-KR" sz="2000" dirty="0"/>
              <a:t>, </a:t>
            </a:r>
            <a:r>
              <a:rPr lang="ko-KR" altLang="en-US" sz="2000" dirty="0"/>
              <a:t>지원받은 사업비 일체를 환수 조치할 수 </a:t>
            </a:r>
            <a:r>
              <a:rPr lang="ko-KR" altLang="en-US" sz="2000" dirty="0" smtClean="0"/>
              <a:t>있음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9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4216" y="3993083"/>
            <a:ext cx="6799784" cy="1362075"/>
          </a:xfrm>
        </p:spPr>
        <p:txBody>
          <a:bodyPr anchor="ctr">
            <a:noAutofit/>
          </a:bodyPr>
          <a:lstStyle/>
          <a:p>
            <a:pPr algn="r"/>
            <a:r>
              <a:rPr lang="en-US" altLang="ko-KR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공모분야</a:t>
            </a:r>
            <a:endParaRPr lang="ko-KR" altLang="en-US" sz="60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10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3-1. </a:t>
            </a:r>
            <a:r>
              <a:rPr lang="ko-KR" altLang="en-US" dirty="0" smtClean="0"/>
              <a:t>공모분야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ko-KR" altLang="en-US" dirty="0" smtClean="0"/>
              <a:t>공항서비스 </a:t>
            </a:r>
            <a:r>
              <a:rPr lang="ko-KR" altLang="en-US" dirty="0"/>
              <a:t>증진을 위한 </a:t>
            </a:r>
            <a:r>
              <a:rPr lang="ko-KR" altLang="en-US" dirty="0" err="1"/>
              <a:t>소셜</a:t>
            </a:r>
            <a:r>
              <a:rPr lang="ko-KR" altLang="en-US" dirty="0"/>
              <a:t> </a:t>
            </a:r>
            <a:r>
              <a:rPr lang="ko-KR" altLang="en-US" dirty="0" err="1"/>
              <a:t>벤쳐분야</a:t>
            </a:r>
            <a:endParaRPr lang="ko-KR" altLang="en-US" dirty="0"/>
          </a:p>
          <a:p>
            <a:r>
              <a:rPr lang="ko-KR" altLang="en-US" dirty="0" smtClean="0"/>
              <a:t>인천공항과 </a:t>
            </a:r>
            <a:r>
              <a:rPr lang="ko-KR" altLang="en-US" dirty="0"/>
              <a:t>관련된 </a:t>
            </a:r>
            <a:r>
              <a:rPr lang="ko-KR" altLang="en-US" dirty="0" err="1"/>
              <a:t>지역기반형</a:t>
            </a:r>
            <a:r>
              <a:rPr lang="ko-KR" altLang="en-US" dirty="0"/>
              <a:t> </a:t>
            </a:r>
            <a:r>
              <a:rPr lang="ko-KR" altLang="en-US" dirty="0" err="1"/>
              <a:t>사회적경제</a:t>
            </a:r>
            <a:r>
              <a:rPr lang="ko-KR" altLang="en-US" dirty="0"/>
              <a:t> 창업분야</a:t>
            </a:r>
          </a:p>
          <a:p>
            <a:r>
              <a:rPr lang="ko-KR" altLang="en-US" dirty="0" err="1" smtClean="0"/>
              <a:t>지역기반형</a:t>
            </a:r>
            <a:r>
              <a:rPr lang="ko-KR" altLang="en-US" dirty="0" smtClean="0"/>
              <a:t> </a:t>
            </a:r>
            <a:r>
              <a:rPr lang="ko-KR" altLang="en-US" dirty="0"/>
              <a:t>신규 일자리창출 분야</a:t>
            </a:r>
            <a:r>
              <a:rPr lang="en-US" altLang="ko-KR" dirty="0"/>
              <a:t>(</a:t>
            </a:r>
            <a:r>
              <a:rPr lang="ko-KR" altLang="en-US" dirty="0" err="1"/>
              <a:t>문화ㆍ예술ㆍ체험분야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sz="2000" dirty="0" smtClean="0"/>
              <a:t>  - </a:t>
            </a:r>
            <a:r>
              <a:rPr lang="ko-KR" altLang="en-US" sz="2000" dirty="0" smtClean="0"/>
              <a:t>인천국제공항에서 </a:t>
            </a:r>
            <a:r>
              <a:rPr lang="ko-KR" altLang="en-US" sz="2000" dirty="0"/>
              <a:t>실시할 수 있는 </a:t>
            </a:r>
            <a:r>
              <a:rPr lang="ko-KR" altLang="en-US" sz="2000" dirty="0" err="1"/>
              <a:t>문화ㆍ예술ㆍ체험에</a:t>
            </a:r>
            <a:r>
              <a:rPr lang="ko-KR" altLang="en-US" sz="2000" dirty="0"/>
              <a:t> 관한 </a:t>
            </a:r>
            <a:r>
              <a:rPr lang="ko-KR" altLang="en-US" sz="2000" dirty="0" err="1" smtClean="0"/>
              <a:t>프로그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램 </a:t>
            </a:r>
            <a:r>
              <a:rPr lang="ko-KR" altLang="en-US" sz="2000" dirty="0"/>
              <a:t>제안</a:t>
            </a:r>
          </a:p>
          <a:p>
            <a:r>
              <a:rPr lang="ko-KR" altLang="en-US" dirty="0" smtClean="0"/>
              <a:t>기타 </a:t>
            </a:r>
            <a:r>
              <a:rPr lang="ko-KR" altLang="en-US" dirty="0"/>
              <a:t>인천공항과 관련된 </a:t>
            </a:r>
            <a:r>
              <a:rPr lang="ko-KR" altLang="en-US" dirty="0" err="1"/>
              <a:t>사회적경제</a:t>
            </a:r>
            <a:r>
              <a:rPr lang="ko-KR" altLang="en-US" dirty="0"/>
              <a:t> 조직을 통한 일자리창출 분야 </a:t>
            </a:r>
          </a:p>
        </p:txBody>
      </p:sp>
    </p:spTree>
    <p:extLst>
      <p:ext uri="{BB962C8B-B14F-4D97-AF65-F5344CB8AC3E}">
        <p14:creationId xmlns:p14="http://schemas.microsoft.com/office/powerpoint/2010/main" val="16568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3-2. </a:t>
            </a:r>
            <a:r>
              <a:rPr lang="ko-KR" altLang="en-US" dirty="0" smtClean="0"/>
              <a:t>권장 비즈니스 모델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435956"/>
              </p:ext>
            </p:extLst>
          </p:nvPr>
        </p:nvGraphicFramePr>
        <p:xfrm>
          <a:off x="457200" y="1773238"/>
          <a:ext cx="8229600" cy="4608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effectLst/>
                        </a:rPr>
                        <a:t>심부름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외국인전문설문서비스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연예인기부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사람찾기서비스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effectLst/>
                        </a:rPr>
                        <a:t>선곡 </a:t>
                      </a:r>
                      <a:r>
                        <a:rPr lang="ko-KR" altLang="en-US" sz="1800" b="1" kern="0" spc="0" dirty="0" err="1">
                          <a:effectLst/>
                        </a:rPr>
                        <a:t>큐레이션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전망대증강현실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시간소멸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공항견학서비스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동물통관서비스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유아돌보미서비스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쇼핑추천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사회적기업제품판매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문화체험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effectLst/>
                        </a:rPr>
                        <a:t>재활용품판매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effectLst/>
                        </a:rPr>
                        <a:t>입국환영서비스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effectLst/>
                        </a:rPr>
                        <a:t>렌탈서비스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9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3-2. </a:t>
            </a:r>
            <a:r>
              <a:rPr lang="ko-KR" altLang="en-US" dirty="0" smtClean="0"/>
              <a:t>권장 비즈니스 모델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833861"/>
              </p:ext>
            </p:extLst>
          </p:nvPr>
        </p:nvGraphicFramePr>
        <p:xfrm>
          <a:off x="457200" y="1773238"/>
          <a:ext cx="8229600" cy="4608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잔돈기부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3D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물품재생서비스</a:t>
                      </a: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환승서비스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분실물역경매</a:t>
                      </a: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전자사물함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공항안전체험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게임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주차위치서비스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개방형혁신중개서비스</a:t>
                      </a: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세차서비스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개인정보 재가공</a:t>
                      </a: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운송연계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항공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철도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버스</a:t>
                      </a: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서비스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터미널간미싱여행객서비스</a:t>
                      </a: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분실물처리서비스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사회적경제제품복합판매</a:t>
                      </a:r>
                    </a:p>
                  </a:txBody>
                  <a:tcPr marL="64770" marR="64770" marT="17907" marB="17907" anchor="ctr"/>
                </a:tc>
              </a:tr>
              <a:tr h="5760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공항구인구직서비스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공항지역 직방서비스</a:t>
                      </a: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4216" y="3993083"/>
            <a:ext cx="6799784" cy="1362075"/>
          </a:xfrm>
        </p:spPr>
        <p:txBody>
          <a:bodyPr anchor="ctr">
            <a:noAutofit/>
          </a:bodyPr>
          <a:lstStyle/>
          <a:p>
            <a:pPr algn="r"/>
            <a:r>
              <a:rPr lang="en-US" altLang="ko-KR" sz="60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시상 및 지원</a:t>
            </a:r>
            <a:endParaRPr lang="ko-KR" altLang="en-US" sz="60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00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4-1. </a:t>
            </a:r>
            <a:r>
              <a:rPr lang="ko-KR" altLang="en-US" dirty="0" smtClean="0"/>
              <a:t>시상</a:t>
            </a:r>
            <a:endParaRPr lang="ko-KR" altLang="en-US" dirty="0"/>
          </a:p>
        </p:txBody>
      </p:sp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2017762"/>
            <a:ext cx="6715125" cy="2419350"/>
          </a:xfrm>
        </p:spPr>
      </p:pic>
      <p:sp>
        <p:nvSpPr>
          <p:cNvPr id="3" name="TextBox 2"/>
          <p:cNvSpPr txBox="1"/>
          <p:nvPr/>
        </p:nvSpPr>
        <p:spPr>
          <a:xfrm>
            <a:off x="1187624" y="47251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* 부가세 및 세금은 수상자 부담</a:t>
            </a:r>
            <a:br>
              <a:rPr lang="ko-KR" altLang="en-US" sz="1400" b="1" dirty="0"/>
            </a:br>
            <a:r>
              <a:rPr lang="ko-KR" altLang="en-US" sz="1400" b="1" dirty="0"/>
              <a:t>* 시상금은 창업지원금으로 </a:t>
            </a:r>
            <a:r>
              <a:rPr lang="en-US" altLang="ko-KR" sz="1400" b="1" dirty="0"/>
              <a:t>2015</a:t>
            </a:r>
            <a:r>
              <a:rPr lang="ko-KR" altLang="en-US" sz="1400" b="1" dirty="0"/>
              <a:t>년 </a:t>
            </a:r>
            <a:r>
              <a:rPr lang="en-US" altLang="ko-KR" sz="1400" b="1" dirty="0"/>
              <a:t>12</a:t>
            </a:r>
            <a:r>
              <a:rPr lang="ko-KR" altLang="en-US" sz="1400" b="1" dirty="0"/>
              <a:t>월까지 순차적 지급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시상시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차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법인등록 및 직원고용 시 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차 지급</a:t>
            </a:r>
            <a:r>
              <a:rPr lang="en-US" altLang="ko-KR" sz="1400" b="1" dirty="0"/>
              <a:t>) </a:t>
            </a:r>
            <a:br>
              <a:rPr lang="en-US" altLang="ko-KR" sz="1400" b="1" dirty="0"/>
            </a:br>
            <a:r>
              <a:rPr lang="en-US" altLang="ko-KR" sz="1400" b="1" dirty="0"/>
              <a:t>* </a:t>
            </a:r>
            <a:r>
              <a:rPr lang="ko-KR" altLang="en-US" sz="1400" b="1" dirty="0"/>
              <a:t>해당분야의 적격자가 없을 시 일부 조정 가능</a:t>
            </a:r>
          </a:p>
        </p:txBody>
      </p:sp>
    </p:spTree>
    <p:extLst>
      <p:ext uri="{BB962C8B-B14F-4D97-AF65-F5344CB8AC3E}">
        <p14:creationId xmlns:p14="http://schemas.microsoft.com/office/powerpoint/2010/main" val="3772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4-2. </a:t>
            </a:r>
            <a:r>
              <a:rPr lang="ko-KR" altLang="en-US" dirty="0" smtClean="0"/>
              <a:t>지원내용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ko-KR" altLang="en-US" sz="3000" dirty="0" smtClean="0"/>
              <a:t>경진대회 </a:t>
            </a:r>
            <a:r>
              <a:rPr lang="ko-KR" altLang="en-US" sz="3000" dirty="0" err="1"/>
              <a:t>시상금</a:t>
            </a:r>
            <a:r>
              <a:rPr lang="ko-KR" altLang="en-US" sz="3000" dirty="0"/>
              <a:t> </a:t>
            </a:r>
            <a:r>
              <a:rPr lang="en-US" altLang="ko-KR" sz="3000" dirty="0"/>
              <a:t>1,000</a:t>
            </a:r>
            <a:r>
              <a:rPr lang="ko-KR" altLang="en-US" sz="3000" dirty="0"/>
              <a:t>만원에서 </a:t>
            </a:r>
            <a:r>
              <a:rPr lang="en-US" altLang="ko-KR" sz="3000" dirty="0"/>
              <a:t>700</a:t>
            </a:r>
            <a:r>
              <a:rPr lang="ko-KR" altLang="en-US" sz="3000" dirty="0"/>
              <a:t>만원까지 차등 </a:t>
            </a:r>
            <a:r>
              <a:rPr lang="ko-KR" altLang="en-US" sz="3000" dirty="0" smtClean="0"/>
              <a:t>지급</a:t>
            </a:r>
            <a:endParaRPr lang="en-US" altLang="ko-KR" sz="3000" dirty="0" smtClean="0"/>
          </a:p>
          <a:p>
            <a:r>
              <a:rPr lang="ko-KR" altLang="en-US" sz="3000" dirty="0" smtClean="0"/>
              <a:t>법인설립 </a:t>
            </a:r>
            <a:r>
              <a:rPr lang="ko-KR" altLang="en-US" sz="3000" dirty="0"/>
              <a:t>지원</a:t>
            </a:r>
            <a:r>
              <a:rPr lang="en-US" altLang="ko-KR" sz="3000" dirty="0"/>
              <a:t>(</a:t>
            </a:r>
            <a:r>
              <a:rPr lang="ko-KR" altLang="en-US" sz="3000" dirty="0"/>
              <a:t>컨설팅 및 설립 비용</a:t>
            </a:r>
            <a:r>
              <a:rPr lang="en-US" altLang="ko-KR" sz="3000" dirty="0" smtClean="0"/>
              <a:t>)</a:t>
            </a:r>
          </a:p>
          <a:p>
            <a:r>
              <a:rPr lang="ko-KR" altLang="en-US" sz="3000" dirty="0" smtClean="0"/>
              <a:t>인천국제공항 </a:t>
            </a:r>
            <a:r>
              <a:rPr lang="ko-KR" altLang="en-US" sz="3000" dirty="0"/>
              <a:t>임직원으로 구성된 </a:t>
            </a:r>
            <a:r>
              <a:rPr lang="en-US" altLang="ko-KR" sz="3000" dirty="0"/>
              <a:t>1:1 </a:t>
            </a:r>
            <a:r>
              <a:rPr lang="ko-KR" altLang="en-US" sz="3000" dirty="0"/>
              <a:t>전담 </a:t>
            </a:r>
            <a:r>
              <a:rPr lang="ko-KR" altLang="en-US" sz="3000" dirty="0" err="1"/>
              <a:t>멘토링</a:t>
            </a:r>
            <a:r>
              <a:rPr lang="ko-KR" altLang="en-US" sz="3000" dirty="0"/>
              <a:t> </a:t>
            </a:r>
            <a:r>
              <a:rPr lang="ko-KR" altLang="en-US" sz="3000" dirty="0" smtClean="0"/>
              <a:t>연계</a:t>
            </a:r>
            <a:endParaRPr lang="en-US" altLang="ko-KR" sz="3000" dirty="0" smtClean="0"/>
          </a:p>
          <a:p>
            <a:r>
              <a:rPr lang="en-US" altLang="ko-KR" sz="3000" dirty="0" smtClean="0"/>
              <a:t>(</a:t>
            </a:r>
            <a:r>
              <a:rPr lang="ko-KR" altLang="en-US" sz="3000" dirty="0"/>
              <a:t>예비</a:t>
            </a:r>
            <a:r>
              <a:rPr lang="en-US" altLang="ko-KR" sz="3000" dirty="0" smtClean="0"/>
              <a:t>)</a:t>
            </a:r>
            <a:r>
              <a:rPr lang="ko-KR" altLang="en-US" sz="3000" dirty="0" err="1" smtClean="0"/>
              <a:t>사회적기업</a:t>
            </a:r>
            <a:r>
              <a:rPr lang="ko-KR" altLang="en-US" sz="3000" dirty="0" smtClean="0"/>
              <a:t> </a:t>
            </a:r>
            <a:r>
              <a:rPr lang="ko-KR" altLang="en-US" sz="3000" dirty="0"/>
              <a:t>인증을 위한 전문 컨설팅 </a:t>
            </a:r>
            <a:r>
              <a:rPr lang="ko-KR" altLang="en-US" sz="3000" dirty="0" smtClean="0"/>
              <a:t>지원</a:t>
            </a:r>
            <a:endParaRPr lang="en-US" altLang="ko-KR" sz="3000" dirty="0" smtClean="0"/>
          </a:p>
          <a:p>
            <a:endParaRPr lang="en-US" altLang="ko-KR" sz="3000" dirty="0"/>
          </a:p>
          <a:p>
            <a:r>
              <a:rPr lang="ko-KR" altLang="en-US" sz="3000" dirty="0" smtClean="0"/>
              <a:t>지원기간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200" dirty="0" smtClean="0"/>
              <a:t>  - </a:t>
            </a:r>
            <a:r>
              <a:rPr lang="ko-KR" altLang="en-US" sz="2200" dirty="0" smtClean="0"/>
              <a:t>경진대회 </a:t>
            </a:r>
            <a:r>
              <a:rPr lang="ko-KR" altLang="en-US" sz="2200" dirty="0"/>
              <a:t>입상 후 법인화 및 일자리 창출 조건을 달성한 후 </a:t>
            </a:r>
            <a:r>
              <a:rPr lang="en-US" altLang="ko-KR" sz="2200" dirty="0"/>
              <a:t>2015</a:t>
            </a:r>
            <a:r>
              <a:rPr lang="ko-KR" altLang="en-US" sz="2200" dirty="0"/>
              <a:t>년 </a:t>
            </a:r>
            <a:endParaRPr lang="en-US" altLang="ko-KR" sz="2200" dirty="0" smtClean="0"/>
          </a:p>
          <a:p>
            <a:pPr marL="0" indent="0">
              <a:buNone/>
            </a:pPr>
            <a:r>
              <a:rPr lang="en-US" altLang="ko-KR" sz="2200" dirty="0"/>
              <a:t> </a:t>
            </a:r>
            <a:r>
              <a:rPr lang="en-US" altLang="ko-KR" sz="2200" dirty="0" smtClean="0"/>
              <a:t>   12</a:t>
            </a:r>
            <a:r>
              <a:rPr lang="ko-KR" altLang="en-US" sz="2200" dirty="0"/>
              <a:t>월 </a:t>
            </a:r>
            <a:r>
              <a:rPr lang="en-US" altLang="ko-KR" sz="2200" dirty="0"/>
              <a:t>31</a:t>
            </a:r>
            <a:r>
              <a:rPr lang="ko-KR" altLang="en-US" sz="2200" dirty="0"/>
              <a:t>일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06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4216" y="3993083"/>
            <a:ext cx="6799784" cy="1362075"/>
          </a:xfrm>
        </p:spPr>
        <p:txBody>
          <a:bodyPr anchor="ctr">
            <a:noAutofit/>
          </a:bodyPr>
          <a:lstStyle/>
          <a:p>
            <a:pPr algn="r"/>
            <a:r>
              <a:rPr lang="en-US" altLang="ko-KR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</a:t>
            </a:r>
            <a:r>
              <a:rPr lang="ko-KR" altLang="en-US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대회일정 및 문의</a:t>
            </a:r>
            <a:endParaRPr lang="ko-KR" altLang="en-US" sz="60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2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4216" y="3993083"/>
            <a:ext cx="6799784" cy="1362075"/>
          </a:xfrm>
        </p:spPr>
        <p:txBody>
          <a:bodyPr anchor="ctr">
            <a:noAutofit/>
          </a:bodyPr>
          <a:lstStyle/>
          <a:p>
            <a:pPr algn="r"/>
            <a:r>
              <a:rPr lang="en-US" altLang="ko-KR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대회소개</a:t>
            </a:r>
            <a:endParaRPr lang="ko-KR" altLang="en-US" sz="60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58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-1. </a:t>
            </a:r>
            <a:r>
              <a:rPr lang="ko-KR" altLang="en-US" dirty="0" smtClean="0"/>
              <a:t>접수기간 및 일정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ko-KR" altLang="en-US" b="1" dirty="0"/>
              <a:t>접수기간 및 일정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>▶ 접수기간 </a:t>
            </a:r>
            <a:r>
              <a:rPr lang="en-US" altLang="ko-KR" dirty="0"/>
              <a:t>: 2015</a:t>
            </a:r>
            <a:r>
              <a:rPr lang="ko-KR" altLang="en-US" dirty="0"/>
              <a:t>년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 </a:t>
            </a:r>
            <a:r>
              <a:rPr lang="en-US" altLang="ko-KR" dirty="0"/>
              <a:t>~ 11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  <a:r>
              <a:rPr lang="en-US" altLang="ko-KR" dirty="0"/>
              <a:t>24:00 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>▶ 서류심사 </a:t>
            </a:r>
            <a:r>
              <a:rPr lang="en-US" altLang="ko-KR" dirty="0"/>
              <a:t>: 2015</a:t>
            </a:r>
            <a:r>
              <a:rPr lang="ko-KR" altLang="en-US" dirty="0"/>
              <a:t>년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 </a:t>
            </a:r>
            <a:r>
              <a:rPr lang="en-US" altLang="ko-KR" dirty="0"/>
              <a:t>~ 11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 </a:t>
            </a:r>
          </a:p>
          <a:p>
            <a:pPr marL="0" indent="0">
              <a:buNone/>
            </a:pPr>
            <a:r>
              <a:rPr lang="ko-KR" altLang="en-US" dirty="0"/>
              <a:t>▶ 발표심사 </a:t>
            </a:r>
            <a:r>
              <a:rPr lang="en-US" altLang="ko-KR" dirty="0"/>
              <a:t>: 2015</a:t>
            </a:r>
            <a:r>
              <a:rPr lang="ko-KR" altLang="en-US" dirty="0"/>
              <a:t>년</a:t>
            </a:r>
            <a:r>
              <a:rPr lang="en-US" altLang="ko-KR" dirty="0"/>
              <a:t>11</a:t>
            </a:r>
            <a:r>
              <a:rPr lang="ko-KR" altLang="en-US" dirty="0"/>
              <a:t>월</a:t>
            </a:r>
            <a:r>
              <a:rPr lang="en-US" altLang="ko-KR" dirty="0"/>
              <a:t>12</a:t>
            </a:r>
            <a:r>
              <a:rPr lang="ko-KR" altLang="en-US" dirty="0"/>
              <a:t>일</a:t>
            </a:r>
          </a:p>
          <a:p>
            <a:pPr marL="0" indent="0">
              <a:buNone/>
            </a:pPr>
            <a:r>
              <a:rPr lang="ko-KR" altLang="en-US" dirty="0"/>
              <a:t>▶ 결과발표 </a:t>
            </a:r>
            <a:r>
              <a:rPr lang="en-US" altLang="ko-KR" dirty="0"/>
              <a:t>: 2015</a:t>
            </a:r>
            <a:r>
              <a:rPr lang="ko-KR" altLang="en-US" dirty="0"/>
              <a:t>년</a:t>
            </a:r>
            <a:r>
              <a:rPr lang="en-US" altLang="ko-KR" dirty="0"/>
              <a:t>11</a:t>
            </a:r>
            <a:r>
              <a:rPr lang="ko-KR" altLang="en-US" dirty="0"/>
              <a:t>월</a:t>
            </a:r>
            <a:r>
              <a:rPr lang="en-US" altLang="ko-KR" dirty="0"/>
              <a:t>16</a:t>
            </a:r>
            <a:r>
              <a:rPr lang="ko-KR" altLang="en-US" dirty="0"/>
              <a:t>일</a:t>
            </a:r>
          </a:p>
          <a:p>
            <a:pPr marL="0" indent="0">
              <a:buNone/>
            </a:pPr>
            <a:r>
              <a:rPr lang="ko-KR" altLang="en-US" dirty="0"/>
              <a:t>▶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법인화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고용확인 </a:t>
            </a:r>
            <a:r>
              <a:rPr lang="en-US" altLang="ko-KR" sz="2400" dirty="0" smtClean="0"/>
              <a:t>: 2015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11</a:t>
            </a:r>
            <a:r>
              <a:rPr lang="ko-KR" altLang="en-US" sz="2400" dirty="0" smtClean="0"/>
              <a:t>월</a:t>
            </a:r>
            <a:r>
              <a:rPr lang="en-US" altLang="ko-KR" sz="2400" dirty="0" smtClean="0"/>
              <a:t>17</a:t>
            </a:r>
            <a:r>
              <a:rPr lang="ko-KR" altLang="en-US" sz="2400" dirty="0" smtClean="0"/>
              <a:t>일 </a:t>
            </a:r>
            <a:r>
              <a:rPr lang="en-US" altLang="ko-KR" sz="2400" dirty="0" smtClean="0"/>
              <a:t>~ 12</a:t>
            </a:r>
            <a:r>
              <a:rPr lang="ko-KR" altLang="en-US" sz="2400" dirty="0" smtClean="0"/>
              <a:t>월</a:t>
            </a:r>
            <a:r>
              <a:rPr lang="en-US" altLang="ko-KR" sz="2400" dirty="0" smtClean="0"/>
              <a:t>31</a:t>
            </a:r>
            <a:r>
              <a:rPr lang="ko-KR" altLang="en-US" sz="2400" dirty="0" smtClean="0"/>
              <a:t>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39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-2. </a:t>
            </a:r>
            <a:r>
              <a:rPr lang="ko-KR" altLang="en-US" dirty="0" smtClean="0"/>
              <a:t>접수방법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ko-KR" altLang="en-US" sz="2400" dirty="0" smtClean="0"/>
              <a:t>사업 </a:t>
            </a:r>
            <a:r>
              <a:rPr lang="ko-KR" altLang="en-US" sz="2400" dirty="0"/>
              <a:t>참여 희망자는 공고 </a:t>
            </a:r>
            <a:r>
              <a:rPr lang="ko-KR" altLang="en-US" sz="2400" dirty="0" err="1"/>
              <a:t>기간내</a:t>
            </a:r>
            <a:r>
              <a:rPr lang="ko-KR" altLang="en-US" sz="2400" dirty="0"/>
              <a:t> 지정한 운영기관 담당자와 협의하여 사회적 일자리 창출 경진대회 사업계획서를 작성하여 제출 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marL="0" indent="0">
              <a:buNone/>
            </a:pPr>
            <a:r>
              <a:rPr lang="en-US" altLang="ko-KR" sz="2000" dirty="0" smtClean="0"/>
              <a:t>  - </a:t>
            </a:r>
            <a:r>
              <a:rPr lang="ko-KR" altLang="en-US" sz="2000" dirty="0"/>
              <a:t>신청서 교부 및 접수 </a:t>
            </a:r>
            <a:r>
              <a:rPr lang="en-US" altLang="ko-KR" sz="2000" dirty="0"/>
              <a:t>: </a:t>
            </a:r>
            <a:r>
              <a:rPr lang="ko-KR" altLang="en-US" sz="2000" dirty="0"/>
              <a:t>경진대회 홈페이지 공지 양식에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따른 </a:t>
            </a:r>
            <a:r>
              <a:rPr lang="ko-KR" altLang="en-US" sz="2000" dirty="0"/>
              <a:t>온라인 </a:t>
            </a:r>
            <a:r>
              <a:rPr lang="ko-KR" altLang="en-US" sz="2000" dirty="0" smtClean="0"/>
              <a:t>제출 </a:t>
            </a:r>
            <a:r>
              <a:rPr lang="en-US" altLang="ko-KR" sz="2000" b="1" dirty="0" smtClean="0"/>
              <a:t>(</a:t>
            </a:r>
            <a:r>
              <a:rPr lang="en-US" altLang="ko-KR" sz="2000" b="1" dirty="0"/>
              <a:t>http://www.socialmoon.kr/)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 smtClean="0"/>
              <a:t>  - </a:t>
            </a:r>
            <a:r>
              <a:rPr lang="ko-KR" altLang="en-US" sz="2000" dirty="0"/>
              <a:t>제출 </a:t>
            </a:r>
            <a:r>
              <a:rPr lang="en-US" altLang="ko-KR" sz="2000" dirty="0"/>
              <a:t>: </a:t>
            </a:r>
            <a:r>
              <a:rPr lang="ko-KR" altLang="en-US" sz="2000" dirty="0"/>
              <a:t>파일명 ‘기업명</a:t>
            </a:r>
            <a:r>
              <a:rPr lang="en-US" altLang="ko-KR" sz="2000" dirty="0"/>
              <a:t>_</a:t>
            </a:r>
            <a:r>
              <a:rPr lang="ko-KR" altLang="en-US" sz="2000" dirty="0"/>
              <a:t>아이디어명</a:t>
            </a:r>
            <a:r>
              <a:rPr lang="en-US" altLang="ko-KR" sz="2000" dirty="0"/>
              <a:t>_</a:t>
            </a:r>
            <a:r>
              <a:rPr lang="ko-KR" altLang="en-US" sz="2000" dirty="0"/>
              <a:t>대표자 성명</a:t>
            </a:r>
            <a:r>
              <a:rPr lang="en-US" altLang="ko-KR" sz="2000" dirty="0"/>
              <a:t>.zip</a:t>
            </a:r>
            <a:r>
              <a:rPr lang="ko-KR" altLang="en-US" sz="2000" dirty="0"/>
              <a:t>’로 제출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000" dirty="0" smtClean="0"/>
              <a:t>※ </a:t>
            </a:r>
            <a:r>
              <a:rPr lang="ko-KR" altLang="en-US" sz="2000" dirty="0"/>
              <a:t>해당 </a:t>
            </a:r>
            <a:r>
              <a:rPr lang="ko-KR" altLang="en-US" sz="2000" dirty="0" smtClean="0"/>
              <a:t>운영기관에 홈페이지에 지정된 방법으로 </a:t>
            </a:r>
            <a:r>
              <a:rPr lang="ko-KR" altLang="en-US" sz="2000" dirty="0"/>
              <a:t>접수 </a:t>
            </a:r>
            <a:r>
              <a:rPr lang="en-US" altLang="ko-KR" sz="2000" dirty="0" smtClean="0"/>
              <a:t>(24:00</a:t>
            </a:r>
            <a:r>
              <a:rPr lang="ko-KR" altLang="en-US" sz="2000" dirty="0" smtClean="0"/>
              <a:t>까지</a:t>
            </a:r>
            <a:r>
              <a:rPr lang="en-US" altLang="ko-KR" sz="2000" dirty="0" smtClean="0"/>
              <a:t>)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/>
              <a:t>※ </a:t>
            </a:r>
            <a:r>
              <a:rPr lang="ko-KR" altLang="en-US" sz="2000" dirty="0"/>
              <a:t>참가접수 메뉴에 온라인 등록 참가접수 </a:t>
            </a:r>
            <a:r>
              <a:rPr lang="ko-KR" altLang="en-US" sz="2000" dirty="0" err="1" smtClean="0"/>
              <a:t>바로가기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84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-3. </a:t>
            </a:r>
            <a:r>
              <a:rPr lang="ko-KR" altLang="en-US" dirty="0" smtClean="0"/>
              <a:t>문</a:t>
            </a:r>
            <a:r>
              <a:rPr lang="ko-KR" altLang="en-US" dirty="0"/>
              <a:t>의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ko-KR" altLang="en-US" sz="2400" dirty="0" smtClean="0"/>
              <a:t>경진대회 </a:t>
            </a:r>
            <a:r>
              <a:rPr lang="ko-KR" altLang="en-US" sz="2400" dirty="0"/>
              <a:t>사무국 </a:t>
            </a:r>
            <a:r>
              <a:rPr lang="en-US" altLang="ko-KR" sz="2400" dirty="0"/>
              <a:t>: </a:t>
            </a:r>
            <a:r>
              <a:rPr lang="en-US" altLang="ko-KR" sz="2400" dirty="0" smtClean="0"/>
              <a:t>070-8672-5404, 032- 725 - 3321 </a:t>
            </a:r>
            <a:r>
              <a:rPr lang="en-US" altLang="ko-KR" sz="2400" dirty="0" smtClean="0">
                <a:hlinkClick r:id="rId2"/>
              </a:rPr>
              <a:t>master@icose.or.kr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홈페이지 </a:t>
            </a:r>
            <a:r>
              <a:rPr lang="en-US" altLang="ko-KR" sz="2400" dirty="0" smtClean="0"/>
              <a:t>: </a:t>
            </a:r>
            <a:r>
              <a:rPr lang="en-US" altLang="ko-KR" sz="2400" dirty="0" smtClean="0">
                <a:hlinkClick r:id="rId3"/>
              </a:rPr>
              <a:t>http://www.socialmoon.kr</a:t>
            </a:r>
            <a:endParaRPr lang="en-US" altLang="ko-KR" sz="2400" dirty="0" smtClean="0"/>
          </a:p>
          <a:p>
            <a:endParaRPr lang="ko-KR" altLang="en-US" sz="2400" dirty="0"/>
          </a:p>
          <a:p>
            <a:r>
              <a:rPr lang="ko-KR" altLang="en-US" sz="2400" dirty="0" smtClean="0"/>
              <a:t>주소 </a:t>
            </a:r>
            <a:r>
              <a:rPr lang="en-US" altLang="ko-KR" sz="2400" dirty="0"/>
              <a:t>: </a:t>
            </a:r>
            <a:r>
              <a:rPr lang="ko-KR" altLang="en-US" sz="2400" dirty="0"/>
              <a:t>인천광역시 남구 </a:t>
            </a:r>
            <a:r>
              <a:rPr lang="ko-KR" altLang="en-US" sz="2400" dirty="0" err="1"/>
              <a:t>석정로</a:t>
            </a:r>
            <a:r>
              <a:rPr lang="ko-KR" altLang="en-US" sz="2400" dirty="0"/>
              <a:t> </a:t>
            </a:r>
            <a:r>
              <a:rPr lang="en-US" altLang="ko-KR" sz="2400" dirty="0"/>
              <a:t>229, JST</a:t>
            </a:r>
            <a:r>
              <a:rPr lang="ko-KR" altLang="en-US" sz="2400" dirty="0"/>
              <a:t>제물포스마트타운 </a:t>
            </a:r>
            <a:r>
              <a:rPr lang="en-US" altLang="ko-KR" sz="2400" dirty="0"/>
              <a:t>13</a:t>
            </a:r>
            <a:r>
              <a:rPr lang="ko-KR" altLang="en-US" sz="2400" dirty="0"/>
              <a:t>층</a:t>
            </a:r>
            <a:r>
              <a:rPr lang="en-US" altLang="ko-KR" sz="2400" dirty="0"/>
              <a:t>(</a:t>
            </a:r>
            <a:r>
              <a:rPr lang="ko-KR" altLang="en-US" sz="2400" dirty="0"/>
              <a:t>도화동</a:t>
            </a:r>
            <a:r>
              <a:rPr lang="en-US" altLang="ko-KR" sz="2400" dirty="0"/>
              <a:t>) </a:t>
            </a:r>
            <a:endParaRPr lang="en-US" altLang="ko-KR" sz="2400" dirty="0" smtClean="0"/>
          </a:p>
          <a:p>
            <a:endParaRPr lang="ko-KR" altLang="en-US" sz="2400" dirty="0"/>
          </a:p>
          <a:p>
            <a:r>
              <a:rPr lang="ko-KR" altLang="en-US" sz="2400" dirty="0" smtClean="0"/>
              <a:t>연구원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정민수 </a:t>
            </a:r>
            <a:r>
              <a:rPr lang="en-US" altLang="ko-KR" sz="2400" dirty="0" smtClean="0"/>
              <a:t>010-8127-6846, beaming@naver.com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81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9600" dirty="0" smtClean="0"/>
              <a:t>Thank you.</a:t>
            </a:r>
            <a:endParaRPr lang="ko-KR" altLang="en-US" sz="96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2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1-1.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ko-KR" altLang="en-US" dirty="0" err="1" smtClean="0"/>
              <a:t>사업명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인천공항 서비스증진을 위한 사회적 일자리창출 경진대회</a:t>
            </a:r>
            <a:endParaRPr lang="en-US" altLang="ko-KR" dirty="0" smtClean="0"/>
          </a:p>
          <a:p>
            <a:r>
              <a:rPr lang="ko-KR" altLang="en-US" dirty="0" smtClean="0"/>
              <a:t>주   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인천국제공항공사</a:t>
            </a:r>
            <a:endParaRPr lang="en-US" altLang="ko-KR" dirty="0" smtClean="0"/>
          </a:p>
          <a:p>
            <a:r>
              <a:rPr lang="ko-KR" altLang="en-US" dirty="0" smtClean="0"/>
              <a:t>주   관 </a:t>
            </a:r>
            <a:r>
              <a:rPr lang="en-US" altLang="ko-KR" dirty="0" smtClean="0"/>
              <a:t>: (</a:t>
            </a:r>
            <a:r>
              <a:rPr lang="ko-KR" altLang="en-US" dirty="0" smtClean="0"/>
              <a:t>사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한국사회적기업중앙협의회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인천광역시사회적기업협의회</a:t>
            </a:r>
            <a:r>
              <a:rPr lang="en-US" altLang="ko-KR" dirty="0" smtClean="0"/>
              <a:t>, (</a:t>
            </a:r>
            <a:r>
              <a:rPr lang="ko-KR" altLang="en-US" dirty="0" smtClean="0"/>
              <a:t>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사회문화정책연구원</a:t>
            </a:r>
            <a:endParaRPr lang="en-US" altLang="ko-KR" dirty="0" smtClean="0"/>
          </a:p>
          <a:p>
            <a:r>
              <a:rPr lang="ko-KR" altLang="en-US" dirty="0" smtClean="0"/>
              <a:t>후   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인천광역시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한국사회적기업진흥원</a:t>
            </a:r>
            <a:r>
              <a:rPr lang="en-US" altLang="ko-KR" dirty="0" smtClean="0"/>
              <a:t>,   </a:t>
            </a:r>
            <a:r>
              <a:rPr lang="ko-KR" altLang="en-US" dirty="0" err="1" smtClean="0"/>
              <a:t>아주경제신문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인천일보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기호일보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13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1-2. </a:t>
            </a:r>
            <a:r>
              <a:rPr lang="ko-KR" altLang="en-US" dirty="0" smtClean="0"/>
              <a:t>추진배경</a:t>
            </a:r>
            <a:endParaRPr lang="ko-KR" altLang="en-US" dirty="0"/>
          </a:p>
        </p:txBody>
      </p:sp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93" y="1773238"/>
            <a:ext cx="5760014" cy="4352925"/>
          </a:xfrm>
        </p:spPr>
      </p:pic>
    </p:spTree>
    <p:extLst>
      <p:ext uri="{BB962C8B-B14F-4D97-AF65-F5344CB8AC3E}">
        <p14:creationId xmlns:p14="http://schemas.microsoft.com/office/powerpoint/2010/main" val="1753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1-3. </a:t>
            </a:r>
            <a:r>
              <a:rPr lang="ko-KR" altLang="en-US" dirty="0" smtClean="0"/>
              <a:t>목적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ko-KR" altLang="en-US" dirty="0" smtClean="0"/>
              <a:t>인천국제공항공사의 </a:t>
            </a:r>
            <a:r>
              <a:rPr lang="ko-KR" altLang="en-US" dirty="0" err="1"/>
              <a:t>사회적책임활동에</a:t>
            </a:r>
            <a:r>
              <a:rPr lang="ko-KR" altLang="en-US" dirty="0"/>
              <a:t> 관한 시민들의 인식 개선</a:t>
            </a:r>
          </a:p>
          <a:p>
            <a:r>
              <a:rPr lang="ko-KR" altLang="en-US" dirty="0" smtClean="0"/>
              <a:t>인천공항의 </a:t>
            </a:r>
            <a:r>
              <a:rPr lang="ko-KR" altLang="en-US" dirty="0"/>
              <a:t>서비스 증진에 필요한 다양한 </a:t>
            </a:r>
            <a:r>
              <a:rPr lang="ko-KR" altLang="en-US" dirty="0" err="1"/>
              <a:t>사회적경제의</a:t>
            </a:r>
            <a:r>
              <a:rPr lang="ko-KR" altLang="en-US" dirty="0"/>
              <a:t> 창업 기회 부여</a:t>
            </a:r>
          </a:p>
          <a:p>
            <a:r>
              <a:rPr lang="ko-KR" altLang="en-US" dirty="0" err="1" smtClean="0"/>
              <a:t>사회적경제</a:t>
            </a:r>
            <a:r>
              <a:rPr lang="ko-KR" altLang="en-US" dirty="0" smtClean="0"/>
              <a:t> </a:t>
            </a:r>
            <a:r>
              <a:rPr lang="ko-KR" altLang="en-US" dirty="0"/>
              <a:t>생태계 구축에 기여</a:t>
            </a:r>
          </a:p>
          <a:p>
            <a:r>
              <a:rPr lang="ko-KR" altLang="en-US" dirty="0" err="1" smtClean="0"/>
              <a:t>사회적경제</a:t>
            </a:r>
            <a:r>
              <a:rPr lang="ko-KR" altLang="en-US" dirty="0" smtClean="0"/>
              <a:t> </a:t>
            </a:r>
            <a:r>
              <a:rPr lang="ko-KR" altLang="en-US" dirty="0"/>
              <a:t>주체들의 사업기회 확대</a:t>
            </a:r>
          </a:p>
          <a:p>
            <a:r>
              <a:rPr lang="ko-KR" altLang="en-US" dirty="0" err="1" smtClean="0"/>
              <a:t>사회적경제</a:t>
            </a:r>
            <a:r>
              <a:rPr lang="ko-KR" altLang="en-US" dirty="0" smtClean="0"/>
              <a:t> </a:t>
            </a:r>
            <a:r>
              <a:rPr lang="ko-KR" altLang="en-US" dirty="0"/>
              <a:t>주체들의 비즈니스 발굴 및 </a:t>
            </a:r>
            <a:r>
              <a:rPr lang="ko-KR" altLang="en-US" dirty="0" smtClean="0"/>
              <a:t>지원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1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1-4. </a:t>
            </a:r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ko-KR" altLang="en-US" dirty="0" err="1" smtClean="0"/>
              <a:t>사회적경제</a:t>
            </a:r>
            <a:r>
              <a:rPr lang="ko-KR" altLang="en-US" dirty="0" smtClean="0"/>
              <a:t> </a:t>
            </a:r>
            <a:r>
              <a:rPr lang="ko-KR" altLang="en-US" dirty="0" err="1"/>
              <a:t>창업팀</a:t>
            </a:r>
            <a:r>
              <a:rPr lang="ko-KR" altLang="en-US" dirty="0"/>
              <a:t> 선발 </a:t>
            </a:r>
            <a:r>
              <a:rPr lang="en-US" altLang="ko-KR" dirty="0"/>
              <a:t>: 10</a:t>
            </a:r>
            <a:r>
              <a:rPr lang="ko-KR" altLang="en-US" dirty="0"/>
              <a:t>개 팀</a:t>
            </a:r>
          </a:p>
          <a:p>
            <a:pPr marL="0" indent="0">
              <a:buNone/>
            </a:pPr>
            <a:r>
              <a:rPr lang="en-US" altLang="ko-KR" sz="2000" dirty="0" smtClean="0"/>
              <a:t>  - 1</a:t>
            </a:r>
            <a:r>
              <a:rPr lang="ko-KR" altLang="en-US" sz="2000" dirty="0"/>
              <a:t>개 </a:t>
            </a:r>
            <a:r>
              <a:rPr lang="ko-KR" altLang="en-US" sz="2000" dirty="0" err="1"/>
              <a:t>팀별</a:t>
            </a:r>
            <a:r>
              <a:rPr lang="ko-KR" altLang="en-US" sz="2000" dirty="0"/>
              <a:t> 최소 </a:t>
            </a:r>
            <a:r>
              <a:rPr lang="en-US" altLang="ko-KR" sz="2000" dirty="0"/>
              <a:t>2</a:t>
            </a:r>
            <a:r>
              <a:rPr lang="ko-KR" altLang="en-US" sz="2000" dirty="0"/>
              <a:t>명 </a:t>
            </a:r>
            <a:r>
              <a:rPr lang="ko-KR" altLang="en-US" sz="2000" dirty="0" smtClean="0"/>
              <a:t>이상 </a:t>
            </a:r>
            <a:r>
              <a:rPr lang="ko-KR" altLang="en-US" sz="2000" dirty="0"/>
              <a:t>구성</a:t>
            </a:r>
            <a:r>
              <a:rPr lang="en-US" altLang="ko-KR" sz="2000" dirty="0"/>
              <a:t>, </a:t>
            </a:r>
            <a:r>
              <a:rPr lang="ko-KR" altLang="en-US" sz="2000" dirty="0"/>
              <a:t>총 </a:t>
            </a:r>
            <a:r>
              <a:rPr lang="en-US" altLang="ko-KR" sz="2000" dirty="0"/>
              <a:t>20</a:t>
            </a:r>
            <a:r>
              <a:rPr lang="ko-KR" altLang="en-US" sz="2000" dirty="0"/>
              <a:t>명 이상의 일자리 창출에 </a:t>
            </a:r>
            <a:r>
              <a:rPr lang="ko-KR" altLang="en-US" sz="2000" dirty="0" smtClean="0"/>
              <a:t>기여</a:t>
            </a:r>
            <a:endParaRPr lang="en-US" altLang="ko-KR" sz="2000" dirty="0" smtClean="0"/>
          </a:p>
          <a:p>
            <a:pPr marL="0" indent="0">
              <a:buNone/>
            </a:pPr>
            <a:endParaRPr lang="ko-KR" altLang="en-US" sz="2400" dirty="0"/>
          </a:p>
          <a:p>
            <a:r>
              <a:rPr lang="ko-KR" altLang="en-US" dirty="0" smtClean="0"/>
              <a:t>기존 </a:t>
            </a:r>
            <a:r>
              <a:rPr lang="ko-KR" altLang="en-US" dirty="0" err="1"/>
              <a:t>사회적경제</a:t>
            </a:r>
            <a:r>
              <a:rPr lang="ko-KR" altLang="en-US" dirty="0"/>
              <a:t> 기업들의 신규 일자리 창출 </a:t>
            </a:r>
            <a:r>
              <a:rPr lang="en-US" altLang="ko-KR" dirty="0" smtClean="0"/>
              <a:t>: 10</a:t>
            </a:r>
            <a:r>
              <a:rPr lang="ko-KR" altLang="en-US" dirty="0"/>
              <a:t>개 팀</a:t>
            </a:r>
          </a:p>
          <a:p>
            <a:pPr marL="0" indent="0">
              <a:buNone/>
            </a:pPr>
            <a:r>
              <a:rPr lang="en-US" altLang="ko-KR" sz="2000" dirty="0" smtClean="0"/>
              <a:t>  - </a:t>
            </a:r>
            <a:r>
              <a:rPr lang="ko-KR" altLang="en-US" sz="2000" dirty="0" smtClean="0"/>
              <a:t>총 </a:t>
            </a:r>
            <a:r>
              <a:rPr lang="en-US" altLang="ko-KR" sz="2000" dirty="0"/>
              <a:t>30</a:t>
            </a:r>
            <a:r>
              <a:rPr lang="ko-KR" altLang="en-US" sz="2000" dirty="0"/>
              <a:t>명 이상의 일자리 </a:t>
            </a:r>
            <a:r>
              <a:rPr lang="ko-KR" altLang="en-US" sz="2000" dirty="0" smtClean="0"/>
              <a:t>창출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110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4216" y="3993083"/>
            <a:ext cx="6799784" cy="1362075"/>
          </a:xfrm>
        </p:spPr>
        <p:txBody>
          <a:bodyPr anchor="ctr">
            <a:noAutofit/>
          </a:bodyPr>
          <a:lstStyle/>
          <a:p>
            <a:pPr algn="r"/>
            <a:r>
              <a:rPr lang="en-US" altLang="ko-KR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60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참가자격</a:t>
            </a:r>
            <a:endParaRPr lang="ko-KR" altLang="en-US" sz="60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74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2-1. </a:t>
            </a:r>
            <a:r>
              <a:rPr lang="ko-KR" altLang="en-US" dirty="0" err="1" smtClean="0"/>
              <a:t>창업팀</a:t>
            </a:r>
            <a:r>
              <a:rPr lang="ko-KR" altLang="en-US" dirty="0"/>
              <a:t> </a:t>
            </a:r>
            <a:r>
              <a:rPr lang="ko-KR" altLang="en-US" dirty="0" smtClean="0"/>
              <a:t>참가대상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ko-KR" altLang="en-US" dirty="0" err="1" smtClean="0"/>
              <a:t>사회적기업가로서</a:t>
            </a:r>
            <a:r>
              <a:rPr lang="ko-KR" altLang="en-US" dirty="0" smtClean="0"/>
              <a:t> </a:t>
            </a:r>
            <a:r>
              <a:rPr lang="ko-KR" altLang="en-US" dirty="0"/>
              <a:t>자질이 있고 </a:t>
            </a:r>
            <a:r>
              <a:rPr lang="ko-KR" altLang="en-US" dirty="0" err="1"/>
              <a:t>사회적기업</a:t>
            </a:r>
            <a:r>
              <a:rPr lang="ko-KR" altLang="en-US" dirty="0"/>
              <a:t> 창업을 준비하는 자로 창업 아이디어를 보유하고 </a:t>
            </a:r>
            <a:r>
              <a:rPr lang="en-US" altLang="ko-KR" dirty="0"/>
              <a:t>2</a:t>
            </a:r>
            <a:r>
              <a:rPr lang="ko-KR" altLang="en-US" dirty="0"/>
              <a:t>명 이상으로 창업이 가능한 팀</a:t>
            </a:r>
          </a:p>
          <a:p>
            <a:pPr marL="0" indent="0">
              <a:buNone/>
            </a:pPr>
            <a:r>
              <a:rPr lang="en-US" altLang="ko-KR" sz="2000" dirty="0" smtClean="0"/>
              <a:t>  - (</a:t>
            </a:r>
            <a:r>
              <a:rPr lang="ko-KR" altLang="en-US" sz="2000" dirty="0" err="1"/>
              <a:t>퇴직ㆍ실업자</a:t>
            </a:r>
            <a:r>
              <a:rPr lang="en-US" altLang="ko-KR" sz="2000" dirty="0"/>
              <a:t>) </a:t>
            </a:r>
            <a:r>
              <a:rPr lang="ko-KR" altLang="en-US" sz="2000" dirty="0"/>
              <a:t>지원 기간 내에 창업이 가능한 사람</a:t>
            </a:r>
          </a:p>
          <a:p>
            <a:pPr marL="0" indent="0">
              <a:buNone/>
            </a:pPr>
            <a:r>
              <a:rPr lang="en-US" altLang="ko-KR" sz="2000" dirty="0" smtClean="0"/>
              <a:t>  - (</a:t>
            </a:r>
            <a:r>
              <a:rPr lang="ko-KR" altLang="en-US" sz="2000" dirty="0"/>
              <a:t>학생</a:t>
            </a:r>
            <a:r>
              <a:rPr lang="en-US" altLang="ko-KR" sz="2000" dirty="0"/>
              <a:t>) </a:t>
            </a:r>
            <a:r>
              <a:rPr lang="ko-KR" altLang="en-US" sz="2000" dirty="0"/>
              <a:t>일정 시간을 투자하여 </a:t>
            </a:r>
            <a:r>
              <a:rPr lang="ko-KR" altLang="en-US" sz="2000" dirty="0" err="1"/>
              <a:t>사회적기업을</a:t>
            </a:r>
            <a:r>
              <a:rPr lang="ko-KR" altLang="en-US" sz="2000" dirty="0"/>
              <a:t> 창업할 수 있을 것으로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인정되는 사람</a:t>
            </a:r>
            <a:endParaRPr lang="en-US" altLang="ko-KR" sz="2000" dirty="0" smtClean="0"/>
          </a:p>
          <a:p>
            <a:pPr marL="0" indent="0">
              <a:buNone/>
            </a:pPr>
            <a:endParaRPr lang="ko-KR" altLang="en-US" sz="2400" dirty="0"/>
          </a:p>
          <a:p>
            <a:r>
              <a:rPr lang="en-US" altLang="ko-KR" dirty="0" smtClean="0"/>
              <a:t>2</a:t>
            </a:r>
            <a:r>
              <a:rPr lang="ko-KR" altLang="en-US" dirty="0"/>
              <a:t>인 이상의 팀을 구성해야 하며</a:t>
            </a:r>
            <a:r>
              <a:rPr lang="en-US" altLang="ko-KR" dirty="0"/>
              <a:t>, </a:t>
            </a:r>
            <a:r>
              <a:rPr lang="ko-KR" altLang="en-US" dirty="0"/>
              <a:t>구성원은 위 자격을 갖춰야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01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2-2. </a:t>
            </a:r>
            <a:r>
              <a:rPr lang="ko-KR" altLang="en-US" dirty="0" err="1" smtClean="0"/>
              <a:t>성장팀</a:t>
            </a:r>
            <a:r>
              <a:rPr lang="ko-KR" altLang="en-US" dirty="0" smtClean="0"/>
              <a:t> 참가대상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ko-KR" altLang="en-US" dirty="0" smtClean="0"/>
              <a:t>인천</a:t>
            </a:r>
            <a:r>
              <a:rPr lang="en-US" altLang="ko-KR" dirty="0"/>
              <a:t>, </a:t>
            </a:r>
            <a:r>
              <a:rPr lang="ko-KR" altLang="en-US" dirty="0"/>
              <a:t>서울</a:t>
            </a:r>
            <a:r>
              <a:rPr lang="en-US" altLang="ko-KR" dirty="0"/>
              <a:t>, </a:t>
            </a:r>
            <a:r>
              <a:rPr lang="ko-KR" altLang="en-US" dirty="0"/>
              <a:t>경기 지역의 </a:t>
            </a:r>
            <a:r>
              <a:rPr lang="ko-KR" altLang="en-US" dirty="0" err="1" smtClean="0"/>
              <a:t>사회적경제기업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사회적기업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마을기업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협동조합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ko-KR" altLang="en-US" dirty="0"/>
              <a:t>운영하고 있고</a:t>
            </a:r>
            <a:r>
              <a:rPr lang="en-US" altLang="ko-KR" dirty="0"/>
              <a:t>, </a:t>
            </a:r>
            <a:r>
              <a:rPr lang="ko-KR" altLang="en-US" dirty="0"/>
              <a:t>인천국제공항공사 서비스 증진 아이디어를 보유하여 경진대회 입상 후 사회적 일자리 창출이 </a:t>
            </a:r>
            <a:r>
              <a:rPr lang="en-US" altLang="ko-KR" dirty="0"/>
              <a:t>3</a:t>
            </a:r>
            <a:r>
              <a:rPr lang="ko-KR" altLang="en-US" dirty="0"/>
              <a:t>명 이상 가능한 팀</a:t>
            </a:r>
          </a:p>
        </p:txBody>
      </p:sp>
    </p:spTree>
    <p:extLst>
      <p:ext uri="{BB962C8B-B14F-4D97-AF65-F5344CB8AC3E}">
        <p14:creationId xmlns:p14="http://schemas.microsoft.com/office/powerpoint/2010/main" val="34981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724</Words>
  <Application>Microsoft Office PowerPoint</Application>
  <PresentationFormat>화면 슬라이드 쇼(4:3)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인천공항 서비스 증진을 위한 사회적 일자리 창출 경진대회</vt:lpstr>
      <vt:lpstr>1.대회소개</vt:lpstr>
      <vt:lpstr>1-1. 개요</vt:lpstr>
      <vt:lpstr>1-2. 추진배경</vt:lpstr>
      <vt:lpstr>1-3. 목적</vt:lpstr>
      <vt:lpstr>1-4. 목표</vt:lpstr>
      <vt:lpstr>2.참가자격</vt:lpstr>
      <vt:lpstr>2-1. 창업팀 참가대상</vt:lpstr>
      <vt:lpstr>2-2. 성장팀 참가대상</vt:lpstr>
      <vt:lpstr>2-3. 참가 제외대상</vt:lpstr>
      <vt:lpstr>2-3. 참가 제외대상</vt:lpstr>
      <vt:lpstr>3.공모분야</vt:lpstr>
      <vt:lpstr>3-1. 공모분야</vt:lpstr>
      <vt:lpstr>3-2. 권장 비즈니스 모델</vt:lpstr>
      <vt:lpstr>3-2. 권장 비즈니스 모델</vt:lpstr>
      <vt:lpstr>4.시상 및 지원</vt:lpstr>
      <vt:lpstr>4-1. 시상</vt:lpstr>
      <vt:lpstr>4-2. 지원내용</vt:lpstr>
      <vt:lpstr>5.대회일정 및 문의</vt:lpstr>
      <vt:lpstr>5-1. 접수기간 및 일정</vt:lpstr>
      <vt:lpstr>5-2. 접수방법</vt:lpstr>
      <vt:lpstr>5-3. 문의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smile</dc:creator>
  <cp:lastModifiedBy>smile</cp:lastModifiedBy>
  <cp:revision>21</cp:revision>
  <dcterms:created xsi:type="dcterms:W3CDTF">2015-10-06T09:14:18Z</dcterms:created>
  <dcterms:modified xsi:type="dcterms:W3CDTF">2015-10-08T09:46:56Z</dcterms:modified>
</cp:coreProperties>
</file>