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Default Extension="wdp" ContentType="image/vnd.ms-photo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2"/>
  </p:notesMasterIdLst>
  <p:handoutMasterIdLst>
    <p:handoutMasterId r:id="rId43"/>
  </p:handoutMasterIdLst>
  <p:sldIdLst>
    <p:sldId id="256" r:id="rId2"/>
    <p:sldId id="274" r:id="rId3"/>
    <p:sldId id="258" r:id="rId4"/>
    <p:sldId id="276" r:id="rId5"/>
    <p:sldId id="292" r:id="rId6"/>
    <p:sldId id="275" r:id="rId7"/>
    <p:sldId id="260" r:id="rId8"/>
    <p:sldId id="262" r:id="rId9"/>
    <p:sldId id="278" r:id="rId10"/>
    <p:sldId id="294" r:id="rId11"/>
    <p:sldId id="279" r:id="rId12"/>
    <p:sldId id="305" r:id="rId13"/>
    <p:sldId id="300" r:id="rId14"/>
    <p:sldId id="299" r:id="rId15"/>
    <p:sldId id="301" r:id="rId16"/>
    <p:sldId id="302" r:id="rId17"/>
    <p:sldId id="304" r:id="rId18"/>
    <p:sldId id="303" r:id="rId19"/>
    <p:sldId id="295" r:id="rId20"/>
    <p:sldId id="280" r:id="rId21"/>
    <p:sldId id="277" r:id="rId22"/>
    <p:sldId id="293" r:id="rId23"/>
    <p:sldId id="306" r:id="rId24"/>
    <p:sldId id="288" r:id="rId25"/>
    <p:sldId id="289" r:id="rId26"/>
    <p:sldId id="296" r:id="rId27"/>
    <p:sldId id="282" r:id="rId28"/>
    <p:sldId id="283" r:id="rId29"/>
    <p:sldId id="286" r:id="rId30"/>
    <p:sldId id="287" r:id="rId31"/>
    <p:sldId id="307" r:id="rId32"/>
    <p:sldId id="309" r:id="rId33"/>
    <p:sldId id="281" r:id="rId34"/>
    <p:sldId id="290" r:id="rId35"/>
    <p:sldId id="298" r:id="rId36"/>
    <p:sldId id="297" r:id="rId37"/>
    <p:sldId id="284" r:id="rId38"/>
    <p:sldId id="271" r:id="rId39"/>
    <p:sldId id="285" r:id="rId40"/>
    <p:sldId id="273" r:id="rId41"/>
  </p:sldIdLst>
  <p:sldSz cx="9144000" cy="6858000" type="screen4x3"/>
  <p:notesSz cx="6797675" cy="9874250"/>
  <p:embeddedFontLst>
    <p:embeddedFont>
      <p:font typeface="서울남산체 EB" pitchFamily="18" charset="-127"/>
      <p:regular r:id="rId44"/>
    </p:embeddedFont>
    <p:embeddedFont>
      <p:font typeface="서울남산체 M" pitchFamily="18" charset="-127"/>
      <p:regular r:id="rId45"/>
    </p:embeddedFont>
    <p:embeddedFont>
      <p:font typeface="서울남산체 B" pitchFamily="18" charset="-127"/>
      <p:regular r:id="rId46"/>
    </p:embeddedFont>
    <p:embeddedFont>
      <p:font typeface="나눔고딕" pitchFamily="50" charset="-127"/>
      <p:regular r:id="rId47"/>
      <p:bold r:id="rId48"/>
    </p:embeddedFont>
    <p:embeddedFont>
      <p:font typeface="Wingdings 2" pitchFamily="18" charset="2"/>
      <p:regular r:id="rId49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890" userDrawn="1">
          <p15:clr>
            <a:srgbClr val="A4A3A4"/>
          </p15:clr>
        </p15:guide>
        <p15:guide id="5" orient="horz" pos="300">
          <p15:clr>
            <a:srgbClr val="A4A3A4"/>
          </p15:clr>
        </p15:guide>
        <p15:guide id="6" orient="horz" pos="255" userDrawn="1">
          <p15:clr>
            <a:srgbClr val="A4A3A4"/>
          </p15:clr>
        </p15:guide>
        <p15:guide id="7" pos="2880">
          <p15:clr>
            <a:srgbClr val="A4A3A4"/>
          </p15:clr>
        </p15:guide>
        <p15:guide id="8" pos="5647" userDrawn="1">
          <p15:clr>
            <a:srgbClr val="A4A3A4"/>
          </p15:clr>
        </p15:guide>
        <p15:guide id="9" pos="158">
          <p15:clr>
            <a:srgbClr val="A4A3A4"/>
          </p15:clr>
        </p15:guide>
        <p15:guide id="11" orient="horz" pos="40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46" userDrawn="1">
          <p15:clr>
            <a:srgbClr val="A4A3A4"/>
          </p15:clr>
        </p15:guide>
        <p15:guide id="4" pos="4059" userDrawn="1">
          <p15:clr>
            <a:srgbClr val="A4A3A4"/>
          </p15:clr>
        </p15:guide>
        <p15:guide id="5" pos="431" userDrawn="1">
          <p15:clr>
            <a:srgbClr val="A4A3A4"/>
          </p15:clr>
        </p15:guide>
        <p15:guide id="6" orient="horz" pos="293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66"/>
    <a:srgbClr val="F2F2F2"/>
    <a:srgbClr val="2B1024"/>
    <a:srgbClr val="4F81BD"/>
    <a:srgbClr val="5B4A42"/>
    <a:srgbClr val="DCDC30"/>
    <a:srgbClr val="CB0101"/>
    <a:srgbClr val="2AABE2"/>
    <a:srgbClr val="1A657D"/>
    <a:srgbClr val="8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9860" autoAdjust="0"/>
    <p:restoredTop sz="79209" autoAdjust="0"/>
  </p:normalViewPr>
  <p:slideViewPr>
    <p:cSldViewPr snapToObjects="1" showGuides="1">
      <p:cViewPr varScale="1">
        <p:scale>
          <a:sx n="36" d="100"/>
          <a:sy n="36" d="100"/>
        </p:scale>
        <p:origin x="-78" y="-822"/>
      </p:cViewPr>
      <p:guideLst>
        <p:guide orient="horz" pos="2160"/>
        <p:guide orient="horz" pos="890"/>
        <p:guide orient="horz" pos="300"/>
        <p:guide orient="horz" pos="255"/>
        <p:guide orient="horz" pos="4065"/>
        <p:guide pos="2880"/>
        <p:guide pos="5647"/>
        <p:guide pos="15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notesViewPr>
    <p:cSldViewPr showGuides="1">
      <p:cViewPr>
        <p:scale>
          <a:sx n="55" d="100"/>
          <a:sy n="55" d="100"/>
        </p:scale>
        <p:origin x="-102" y="-78"/>
      </p:cViewPr>
      <p:guideLst>
        <p:guide orient="horz" pos="346"/>
        <p:guide orient="horz" pos="2931"/>
        <p:guide pos="4059"/>
        <p:guide pos="43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4.fntdata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54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92614-4B08-4299-993A-9BEA1DFB92B8}" type="datetimeFigureOut">
              <a:rPr lang="ko-KR" altLang="en-US" smtClean="0">
                <a:latin typeface="서울남산체 M" pitchFamily="18" charset="-127"/>
                <a:ea typeface="서울남산체 M" pitchFamily="18" charset="-127"/>
              </a:rPr>
              <a:pPr/>
              <a:t>2014-02-20</a:t>
            </a:fld>
            <a:endParaRPr lang="ko-KR" altLang="en-US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>
              <a:latin typeface="서울남산체 M" pitchFamily="18" charset="-127"/>
              <a:ea typeface="서울남산체 M" pitchFamily="18" charset="-127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50443" y="9378824"/>
            <a:ext cx="2945659" cy="4954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FB34E-14FC-464D-8518-ED3C9817D273}" type="slidenum">
              <a:rPr lang="ko-KR" altLang="en-US" smtClean="0">
                <a:latin typeface="서울남산체 M" pitchFamily="18" charset="-127"/>
                <a:ea typeface="서울남산체 M" pitchFamily="18" charset="-127"/>
              </a:rPr>
              <a:pPr/>
              <a:t>‹#›</a:t>
            </a:fld>
            <a:endParaRPr lang="ko-KR" altLang="en-US">
              <a:latin typeface="서울남산체 M" pitchFamily="18" charset="-127"/>
              <a:ea typeface="서울남산체 M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647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365273" y="4835207"/>
            <a:ext cx="6066840" cy="4782438"/>
          </a:xfrm>
          <a:prstGeom prst="roundRect">
            <a:avLst>
              <a:gd name="adj" fmla="val 924"/>
            </a:avLst>
          </a:prstGeom>
          <a:noFill/>
          <a:ln w="317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dist="35921" dir="2700000" algn="ctr" rotWithShape="0">
              <a:srgbClr val="C0C0C0"/>
            </a:outerShdw>
          </a:effectLst>
        </p:spPr>
        <p:txBody>
          <a:bodyPr lIns="180000" tIns="468000" rIns="180000" bIns="46800"/>
          <a:lstStyle/>
          <a:p>
            <a:pPr marL="144463" indent="-144463" fontAlgn="ctr" latinLnBrk="0">
              <a:lnSpc>
                <a:spcPct val="120000"/>
              </a:lnSpc>
              <a:spcBef>
                <a:spcPct val="20000"/>
              </a:spcBef>
              <a:buClr>
                <a:srgbClr val="003366"/>
              </a:buClr>
              <a:buFontTx/>
              <a:buChar char="•"/>
              <a:defRPr/>
            </a:pPr>
            <a:endParaRPr lang="ko-KR" altLang="en-US" sz="1600" dirty="0">
              <a:latin typeface="+mn-ea"/>
              <a:ea typeface="+mn-ea"/>
            </a:endParaRPr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79450" y="547563"/>
            <a:ext cx="5438775" cy="408126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1926008" y="9577639"/>
            <a:ext cx="2945659" cy="34765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latin typeface="+mn-ea"/>
                <a:ea typeface="+mn-ea"/>
              </a:defRPr>
            </a:lvl1pPr>
          </a:lstStyle>
          <a:p>
            <a:fld id="{45F62D5E-2CCB-4DA5-9BB1-E074C6D12FB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9" name="Picture 33" descr="MCj02995490000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329" y="4707833"/>
            <a:ext cx="470488" cy="59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807389" y="4924848"/>
            <a:ext cx="7745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1" lang="en-US" altLang="ko-KR" sz="1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Guide</a:t>
            </a:r>
            <a:endParaRPr lang="ko-KR" altLang="en-US" sz="2400" dirty="0">
              <a:solidFill>
                <a:schemeClr val="bg1">
                  <a:lumMod val="50000"/>
                </a:schemeClr>
              </a:solidFill>
              <a:effectLst/>
              <a:latin typeface="+mn-ea"/>
              <a:ea typeface="+mn-ea"/>
            </a:endParaRP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>
            <a:off x="164021" y="464066"/>
            <a:ext cx="6500277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ko-KR" altLang="en-US">
              <a:latin typeface="+mn-ea"/>
              <a:ea typeface="+mn-ea"/>
            </a:endParaRPr>
          </a:p>
        </p:txBody>
      </p:sp>
      <p:sp>
        <p:nvSpPr>
          <p:cNvPr id="15" name="Rectangle 25"/>
          <p:cNvSpPr txBox="1">
            <a:spLocks noChangeArrowheads="1"/>
          </p:cNvSpPr>
          <p:nvPr/>
        </p:nvSpPr>
        <p:spPr bwMode="auto">
          <a:xfrm>
            <a:off x="162394" y="135697"/>
            <a:ext cx="2879571" cy="29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100" b="0" 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100" b="0" i="0" u="none" strike="noStrike" kern="1200" cap="none" spc="50" normalizeH="0" baseline="0" noProof="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ea"/>
                <a:ea typeface="+mj-ea"/>
                <a:cs typeface="+mn-cs"/>
              </a:rPr>
              <a:t>사회적경제전문가</a:t>
            </a:r>
            <a:r>
              <a:rPr kumimoji="0" lang="ko-KR" altLang="en-US" sz="1100" b="0" i="0" u="none" strike="noStrike" kern="1200" cap="none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j-ea"/>
                <a:ea typeface="+mj-ea"/>
                <a:cs typeface="+mn-cs"/>
              </a:rPr>
              <a:t> 교육과정</a:t>
            </a:r>
            <a:endParaRPr kumimoji="0" lang="ko-KR" altLang="en-US" sz="1100" b="0" i="0" u="none" strike="noStrike" kern="1200" cap="none" spc="50" normalizeH="0" baseline="0" noProof="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7" name="Rectangle 25"/>
          <p:cNvSpPr txBox="1">
            <a:spLocks noChangeArrowheads="1"/>
          </p:cNvSpPr>
          <p:nvPr/>
        </p:nvSpPr>
        <p:spPr bwMode="auto">
          <a:xfrm>
            <a:off x="3770050" y="135697"/>
            <a:ext cx="2879571" cy="291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100" b="0" 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B4A4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공통모듈 </a:t>
            </a:r>
            <a:r>
              <a:rPr kumimoji="0" lang="en-US" altLang="ko-KR" sz="1200" b="1" i="0" u="none" strike="noStrike" kern="1200" cap="none" spc="0" normalizeH="0" baseline="0" noProof="0" smtClean="0">
                <a:ln>
                  <a:noFill/>
                </a:ln>
                <a:solidFill>
                  <a:srgbClr val="5B4A4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– </a:t>
            </a:r>
            <a:r>
              <a:rPr kumimoji="0" lang="ko-KR" altLang="en-US" sz="1200" b="1" i="0" u="none" strike="noStrike" kern="1200" cap="none" spc="0" normalizeH="0" baseline="0" noProof="0" smtClean="0">
                <a:ln>
                  <a:noFill/>
                </a:ln>
                <a:solidFill>
                  <a:srgbClr val="5B4A42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사회적기업가 정신</a:t>
            </a:r>
            <a:endParaRPr kumimoji="0" lang="ko-KR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5B4A42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2" name="Notes Placeholder 1"/>
          <p:cNvSpPr>
            <a:spLocks noGrp="1"/>
          </p:cNvSpPr>
          <p:nvPr>
            <p:ph type="body" sz="quarter" idx="3"/>
          </p:nvPr>
        </p:nvSpPr>
        <p:spPr>
          <a:xfrm>
            <a:off x="679450" y="5225157"/>
            <a:ext cx="5438775" cy="410445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33064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100" kern="1200">
        <a:solidFill>
          <a:schemeClr val="tx1"/>
        </a:solidFill>
        <a:latin typeface="+mn-ea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 mod="1">
    <p:ext uri="{620B2872-D7B9-4A21-9093-7833F8D536E1}">
      <p15:sldGuideLst xmlns:p15="http://schemas.microsoft.com/office/powerpoint/2012/main" xmlns="">
        <p15:guide id="1" orient="horz" pos="3110" userDrawn="1">
          <p15:clr>
            <a:srgbClr val="F26B43"/>
          </p15:clr>
        </p15:guide>
        <p15:guide id="2" pos="249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4622016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‘New Classrooms’ </a:t>
            </a:r>
            <a:r>
              <a:rPr lang="ko-KR" altLang="en-US" dirty="0" smtClean="0"/>
              <a:t>운동에</a:t>
            </a:r>
            <a:r>
              <a:rPr lang="en-US" altLang="ko-KR" dirty="0" smtClean="0"/>
              <a:t> </a:t>
            </a:r>
            <a:r>
              <a:rPr lang="ko-KR" altLang="en-US" dirty="0" smtClean="0"/>
              <a:t>대한 소개를 위한 도입 질문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질문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학교 교실의 모습을 떠올리면 보통 이런 모습의 교실이 떠오르거나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지금 여러분이 앉아있는 형태로 책상이 배치된 교실의 모습이 대부분의 모습이지 않느냐고 화두를 던지고 다음 슬라이드로 넘어가도록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7404924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800" dirty="0" smtClean="0">
                <a:latin typeface="+mn-ea"/>
                <a:ea typeface="+mn-ea"/>
              </a:rPr>
              <a:t>▨ 주제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en-US" altLang="ko-KR" sz="800" dirty="0" smtClean="0">
                <a:latin typeface="+mn-ea"/>
                <a:ea typeface="+mn-ea"/>
              </a:rPr>
              <a:t>‘New Classrooms’</a:t>
            </a:r>
            <a:r>
              <a:rPr lang="ko-KR" altLang="en-US" sz="800" dirty="0" smtClean="0">
                <a:latin typeface="+mn-ea"/>
                <a:ea typeface="+mn-ea"/>
              </a:rPr>
              <a:t>에 대한 소개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▨ 운영방식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baseline="0" dirty="0" smtClean="0">
              <a:latin typeface="+mn-ea"/>
              <a:ea typeface="+mn-ea"/>
            </a:endParaRPr>
          </a:p>
          <a:p>
            <a:r>
              <a:rPr lang="ko-KR" altLang="en-US" sz="800" baseline="0" dirty="0" smtClean="0">
                <a:latin typeface="+mn-ea"/>
                <a:ea typeface="+mn-ea"/>
              </a:rPr>
              <a:t>강의</a:t>
            </a:r>
            <a:endParaRPr lang="en-US" altLang="ko-KR" sz="800" baseline="0" dirty="0" smtClean="0">
              <a:latin typeface="+mn-ea"/>
              <a:ea typeface="+mn-ea"/>
            </a:endParaRPr>
          </a:p>
          <a:p>
            <a:endParaRPr lang="en-US" altLang="ko-KR" sz="800" baseline="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▨ 강의주안점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뉴욕에서는 몇몇 학교에서는 앞에서 봤던 전통적인 교실의 모습을 이런 모습으로 바꾸는 실험을 하고 있습니다</a:t>
            </a:r>
            <a:r>
              <a:rPr lang="en-US" altLang="ko-KR" sz="800" dirty="0" smtClean="0">
                <a:latin typeface="+mn-ea"/>
                <a:ea typeface="+mn-ea"/>
              </a:rPr>
              <a:t>.</a:t>
            </a:r>
            <a:r>
              <a:rPr lang="en-US" altLang="ko-KR" sz="800" baseline="0" dirty="0" smtClean="0">
                <a:latin typeface="+mn-ea"/>
                <a:ea typeface="+mn-ea"/>
              </a:rPr>
              <a:t> </a:t>
            </a:r>
            <a:r>
              <a:rPr lang="ko-KR" altLang="en-US" sz="800" baseline="0" dirty="0" smtClean="0">
                <a:latin typeface="+mn-ea"/>
                <a:ea typeface="+mn-ea"/>
              </a:rPr>
              <a:t>만약 </a:t>
            </a:r>
            <a:r>
              <a:rPr lang="ko-KR" altLang="en-US" sz="800" dirty="0" smtClean="0">
                <a:latin typeface="+mn-ea"/>
                <a:ea typeface="+mn-ea"/>
              </a:rPr>
              <a:t>이 시도가 성공적인 결과를 낳게 된다면</a:t>
            </a:r>
            <a:r>
              <a:rPr lang="en-US" altLang="ko-KR" sz="800" dirty="0" smtClean="0">
                <a:latin typeface="+mn-ea"/>
                <a:ea typeface="+mn-ea"/>
              </a:rPr>
              <a:t>,</a:t>
            </a:r>
            <a:r>
              <a:rPr lang="ko-KR" altLang="en-US" sz="800" dirty="0" smtClean="0">
                <a:latin typeface="+mn-ea"/>
                <a:ea typeface="+mn-ea"/>
              </a:rPr>
              <a:t> 교육제도를 바꿀 수 있는 일이 되겠지요</a:t>
            </a:r>
            <a:r>
              <a:rPr lang="en-US" altLang="ko-KR" sz="800" dirty="0" smtClean="0">
                <a:latin typeface="+mn-ea"/>
                <a:ea typeface="+mn-ea"/>
              </a:rPr>
              <a:t>. </a:t>
            </a:r>
            <a:r>
              <a:rPr lang="ko-KR" altLang="en-US" sz="800" dirty="0" smtClean="0">
                <a:latin typeface="+mn-ea"/>
                <a:ea typeface="+mn-ea"/>
              </a:rPr>
              <a:t>뉴욕에서 실험적으로 하고 있는 하나의 케이스지만</a:t>
            </a:r>
            <a:r>
              <a:rPr lang="en-US" altLang="ko-KR" sz="800" dirty="0" smtClean="0">
                <a:latin typeface="+mn-ea"/>
                <a:ea typeface="+mn-ea"/>
              </a:rPr>
              <a:t>, </a:t>
            </a:r>
            <a:r>
              <a:rPr lang="ko-KR" altLang="en-US" sz="800" dirty="0" smtClean="0">
                <a:latin typeface="+mn-ea"/>
                <a:ea typeface="+mn-ea"/>
              </a:rPr>
              <a:t>제도권 안에서 실험하고 있기 때문에 뉴욕 전체</a:t>
            </a:r>
            <a:r>
              <a:rPr lang="en-US" altLang="ko-KR" sz="800" dirty="0" smtClean="0">
                <a:latin typeface="+mn-ea"/>
                <a:ea typeface="+mn-ea"/>
              </a:rPr>
              <a:t>, </a:t>
            </a:r>
            <a:r>
              <a:rPr lang="ko-KR" altLang="en-US" sz="800" dirty="0" smtClean="0">
                <a:latin typeface="+mn-ea"/>
                <a:ea typeface="+mn-ea"/>
              </a:rPr>
              <a:t>전국으로 확산될 수 있는 </a:t>
            </a:r>
            <a:r>
              <a:rPr lang="en-US" altLang="ko-KR" sz="800" dirty="0" smtClean="0">
                <a:latin typeface="+mn-ea"/>
                <a:ea typeface="+mn-ea"/>
              </a:rPr>
              <a:t>‘</a:t>
            </a:r>
            <a:r>
              <a:rPr lang="ko-KR" altLang="en-US" sz="800" dirty="0" smtClean="0">
                <a:latin typeface="+mn-ea"/>
                <a:ea typeface="+mn-ea"/>
              </a:rPr>
              <a:t>사회혁신</a:t>
            </a:r>
            <a:r>
              <a:rPr lang="en-US" altLang="ko-KR" sz="800" dirty="0" smtClean="0">
                <a:latin typeface="+mn-ea"/>
                <a:ea typeface="+mn-ea"/>
              </a:rPr>
              <a:t>‘</a:t>
            </a:r>
            <a:r>
              <a:rPr lang="ko-KR" altLang="en-US" sz="800" dirty="0" smtClean="0">
                <a:latin typeface="+mn-ea"/>
                <a:ea typeface="+mn-ea"/>
              </a:rPr>
              <a:t>의 가능성을 내포하고 있습니다</a:t>
            </a:r>
            <a:r>
              <a:rPr lang="en-US" altLang="ko-KR" sz="800" dirty="0" smtClean="0">
                <a:latin typeface="+mn-ea"/>
                <a:ea typeface="+mn-ea"/>
              </a:rPr>
              <a:t>.</a:t>
            </a: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▨ </a:t>
            </a:r>
            <a:r>
              <a:rPr lang="en-US" altLang="ko-KR" sz="800" dirty="0" smtClean="0">
                <a:latin typeface="+mn-ea"/>
                <a:ea typeface="+mn-ea"/>
              </a:rPr>
              <a:t>TIP</a:t>
            </a: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새로운 교실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의 목표는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서로 다른 학습속도를 보이는 학생들을 어떻게 할 것인가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라는 학교교육의 오래된 문제를 푸는 것이다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한국으로 따지면 초등학교 고학년 정도인 학생들이 수학을 좀 더 고르게 익힐 수 있게 하는 게 목표다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이 프로그램이 적용된 뉴욕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브루클린의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한 교실을 보자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여섯 명의 교사가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106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명의 학생과 함께 공부한다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몇 명의 학생들은 전통적인 교실에서처럼 앞에 선 교사의 수업을 듣고 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이 학생들은 수학과목에서 이미 같은 수준의 학습성취를 보인 학생들이다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다른 학생들은 컴퓨터 앞에서 동영상을 시청하거나 수학 게임을 하고 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또 온라인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튜터가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진행하는 프로그램도 참여하고 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  <a:p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수준 평가를 위해 컴퓨터 앞에 앉아 문제풀이를 자주 하지만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전통적인 시험처럼 부담감을 주지는 않는다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학생들 사이에 비교가 되는 시험이 아니라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수준을 맞춰 각자에게 맞는 방법의 교육을 제공하기 위한 시험이기 때문이다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학생들은 오히려 컴퓨터와 게임을 활용한다는 점 때문에 이 방법을 좋아한다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 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아직 실험중인 프로그램이기는 하지만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최소한 학교의 진도에 맞춰 학생이 학습하는 게 아니라 학생의 진도에 맞춰 학교가 움직이는 게 미래의 교육 시스템이어야 한다는 정신은 미국에서 큰 공감을 얻고 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  <a:p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교육의 미래를 상상하는 이들의 시도에는 한 가지 공통점이 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교실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을 중심으로 묶여 있는 교육체제를 해체해 보자는 시도라는 점에서다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교실 하나에 교사 한 명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교사의 이야기를 듣는 다수의 학생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그리고 똑같은 교과서라는 기존의 틀을 일단 벗어나고 나면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무한한 가능성이 열린다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특히 학습지도를 상당부분 컴퓨터를 통해 알고리즘으로 관리할 수 있다면 교사는 그야말로 인성교육에 집중할 수 있게 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  <a:p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모든 학생의 진도가 다를 수도 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교사는 코치로 기능이 바뀔 수도 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우리가 상상하는 교육방법의 대부분은 기술로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구현가능한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시대가 됐다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컴퓨터를 두려워할 필요 없이 가능한 방법을 구현하고 사람은 기계가 할 수 없는 일을 하자는 게 이들의 상상이고 제안이다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기계가 할 수 없는 일은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무엇이 가장 교육적이냐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라는 근본적 질문에 답하는 일이다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아이들이 참여할 교육을 더 인간적이고 공동체적인 것으로 만드는 것이다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640578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smtClean="0"/>
              <a:t>의료분야 사례연구 </a:t>
            </a:r>
            <a:r>
              <a:rPr lang="ko-KR" altLang="en-US" baseline="0" dirty="0" smtClean="0"/>
              <a:t>전</a:t>
            </a:r>
            <a:r>
              <a:rPr lang="ko-KR" altLang="en-US" dirty="0" smtClean="0"/>
              <a:t> 화두 제시</a:t>
            </a:r>
            <a:endParaRPr lang="en-US" altLang="ko-KR" dirty="0" smtClean="0"/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질의응답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smtClean="0"/>
              <a:t>몸이 아플 때 어디로 가거나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어떻게 행동</a:t>
            </a:r>
            <a:r>
              <a:rPr lang="en-US" altLang="ko-KR" dirty="0" smtClean="0"/>
              <a:t>(</a:t>
            </a:r>
            <a:r>
              <a:rPr lang="ko-KR" altLang="en-US" dirty="0" smtClean="0"/>
              <a:t>처방</a:t>
            </a:r>
            <a:r>
              <a:rPr lang="en-US" altLang="ko-KR" dirty="0" smtClean="0"/>
              <a:t>)</a:t>
            </a:r>
            <a:r>
              <a:rPr lang="ko-KR" altLang="en-US" dirty="0" smtClean="0"/>
              <a:t>하는지 가볍게 교육생들과</a:t>
            </a:r>
            <a:r>
              <a:rPr lang="ko-KR" altLang="en-US" baseline="0" dirty="0" smtClean="0"/>
              <a:t> 이야기를 나눈 다음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다음에는 의료분야의 사례를 살펴보겠다고 언급하고 넘어가도록 함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>
                <a:solidFill>
                  <a:prstClr val="black"/>
                </a:solidFill>
              </a:rPr>
              <a:pPr/>
              <a:t>12</a:t>
            </a:fld>
            <a:endParaRPr lang="ko-KR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17803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err="1" smtClean="0">
                <a:latin typeface="+mn-ea"/>
                <a:ea typeface="+mn-ea"/>
              </a:rPr>
              <a:t>제닥생협</a:t>
            </a:r>
            <a:r>
              <a:rPr lang="ko-KR" altLang="en-US" sz="1100" dirty="0" smtClean="0">
                <a:latin typeface="+mn-ea"/>
                <a:ea typeface="+mn-ea"/>
              </a:rPr>
              <a:t> 소개 영상 </a:t>
            </a:r>
            <a:r>
              <a:rPr lang="en-US" altLang="ko-KR" sz="1100" dirty="0" smtClean="0">
                <a:latin typeface="+mn-ea"/>
                <a:ea typeface="+mn-ea"/>
              </a:rPr>
              <a:t>– </a:t>
            </a:r>
            <a:r>
              <a:rPr lang="ko-KR" altLang="en-US" sz="1100" dirty="0" err="1" smtClean="0">
                <a:latin typeface="+mn-ea"/>
                <a:ea typeface="+mn-ea"/>
              </a:rPr>
              <a:t>세바시</a:t>
            </a:r>
            <a:r>
              <a:rPr lang="ko-KR" altLang="en-US" sz="1100" dirty="0" smtClean="0">
                <a:latin typeface="+mn-ea"/>
                <a:ea typeface="+mn-ea"/>
              </a:rPr>
              <a:t> 병원에서 논다는 것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동영상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smtClean="0"/>
              <a:t>미국의 사회문제인 비만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교육과 관련된 사례를 봤는데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이번에는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의료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와 관련된 국내사례를 살펴보도록 하겠습니다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지금은 연남동으로 이사했지만</a:t>
            </a:r>
            <a:r>
              <a:rPr lang="en-US" altLang="ko-KR" baseline="0" dirty="0" smtClean="0"/>
              <a:t>, </a:t>
            </a:r>
            <a:r>
              <a:rPr lang="ko-KR" altLang="en-US" baseline="0" dirty="0" err="1" smtClean="0"/>
              <a:t>홍대앞의</a:t>
            </a:r>
            <a:r>
              <a:rPr lang="ko-KR" altLang="en-US" baseline="0" dirty="0" smtClean="0"/>
              <a:t> 독특한 병원으로 알려진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제너럴닥터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입니다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개인병원을 운영하다가 </a:t>
            </a:r>
            <a:r>
              <a:rPr lang="en-US" altLang="ko-KR" baseline="0" dirty="0" smtClean="0"/>
              <a:t>‘</a:t>
            </a:r>
            <a:r>
              <a:rPr lang="ko-KR" altLang="en-US" baseline="0" dirty="0" err="1" smtClean="0"/>
              <a:t>제닥생협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을 만들게 된 제너럴닥터의 공동원장의 </a:t>
            </a:r>
            <a:r>
              <a:rPr lang="ko-KR" altLang="en-US" baseline="0" dirty="0" err="1" smtClean="0"/>
              <a:t>세바시</a:t>
            </a:r>
            <a:r>
              <a:rPr lang="ko-KR" altLang="en-US" baseline="0" dirty="0" smtClean="0"/>
              <a:t> 영상 중 일부분을 보도록 하겠습니다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257767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제너럴닥터 소개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강의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smtClean="0"/>
              <a:t>재미있는 진료실 안내판과 카페가 있는 편안한 분위기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권위적인 의사가 아니라 서로 눈을 마주하고 가까이서 대화를 나누는 진료실의 모습을 소개함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68099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err="1" smtClean="0">
                <a:latin typeface="+mn-ea"/>
                <a:ea typeface="+mn-ea"/>
              </a:rPr>
              <a:t>제닥생협</a:t>
            </a:r>
            <a:r>
              <a:rPr lang="ko-KR" altLang="en-US" sz="1100" dirty="0" smtClean="0">
                <a:latin typeface="+mn-ea"/>
                <a:ea typeface="+mn-ea"/>
              </a:rPr>
              <a:t> </a:t>
            </a:r>
            <a:r>
              <a:rPr lang="ko-KR" altLang="en-US" sz="1100" dirty="0" err="1" smtClean="0">
                <a:latin typeface="+mn-ea"/>
                <a:ea typeface="+mn-ea"/>
              </a:rPr>
              <a:t>제닥선언문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강의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smtClean="0"/>
              <a:t>대학병원이나 종합병원에서는 의사들의 성과관리를 위해 수술실적관리</a:t>
            </a:r>
            <a:r>
              <a:rPr lang="en-US" altLang="ko-KR" dirty="0" smtClean="0"/>
              <a:t>, </a:t>
            </a:r>
            <a:r>
              <a:rPr lang="ko-KR" altLang="en-US" dirty="0" smtClean="0"/>
              <a:t>하루 회진 환자의 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외래진료 환자수를 철저하게 관리함으로써</a:t>
            </a:r>
            <a:r>
              <a:rPr lang="en-US" altLang="ko-KR" baseline="0" dirty="0" smtClean="0"/>
              <a:t> ‘</a:t>
            </a:r>
            <a:r>
              <a:rPr lang="ko-KR" altLang="en-US" baseline="0" dirty="0" smtClean="0"/>
              <a:t>기술적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의료는 높은 수준일지 몰라도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사람과 사람 사이의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관계적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의료는 매우 미흡한 것이 현실이다</a:t>
            </a:r>
            <a:r>
              <a:rPr lang="en-US" altLang="ko-KR" baseline="0" dirty="0" smtClean="0"/>
              <a:t>. </a:t>
            </a:r>
            <a:r>
              <a:rPr lang="ko-KR" altLang="en-US" baseline="0" dirty="0" smtClean="0"/>
              <a:t>가장 인간적인 의료를 꿈꾸던 의사들이 그 가치를 더 많은 사람들과 함께 공유하고 확산시키기 위해서 </a:t>
            </a:r>
            <a:r>
              <a:rPr lang="ko-KR" altLang="en-US" baseline="0" dirty="0" err="1" smtClean="0"/>
              <a:t>생협을</a:t>
            </a:r>
            <a:r>
              <a:rPr lang="ko-KR" altLang="en-US" baseline="0" dirty="0" smtClean="0"/>
              <a:t> 만들게 되었고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앞의 영상에서 봤던 것처럼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지하철에서 힘없이 앉아있는 우리 사회 구성원들의 </a:t>
            </a:r>
            <a:r>
              <a:rPr lang="en-US" altLang="ko-KR" baseline="0" dirty="0" smtClean="0"/>
              <a:t>‘</a:t>
            </a:r>
            <a:r>
              <a:rPr lang="ko-KR" altLang="en-US" baseline="0" dirty="0" smtClean="0"/>
              <a:t>행복지수</a:t>
            </a:r>
            <a:r>
              <a:rPr lang="en-US" altLang="ko-KR" baseline="0" dirty="0" smtClean="0"/>
              <a:t>’</a:t>
            </a:r>
            <a:r>
              <a:rPr lang="ko-KR" altLang="en-US" baseline="0" dirty="0" smtClean="0"/>
              <a:t>를 위해서 어떤 일들을 전개해 나갈지 관심 있게 보도록 하자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5510283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err="1" smtClean="0">
                <a:latin typeface="+mn-ea"/>
                <a:ea typeface="+mn-ea"/>
              </a:rPr>
              <a:t>살림의료생협</a:t>
            </a:r>
            <a:r>
              <a:rPr lang="ko-KR" altLang="en-US" sz="1100" dirty="0" smtClean="0">
                <a:latin typeface="+mn-ea"/>
                <a:ea typeface="+mn-ea"/>
              </a:rPr>
              <a:t> 소개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강의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smtClean="0"/>
              <a:t>국내 최초의 여성주의 </a:t>
            </a:r>
            <a:r>
              <a:rPr lang="ko-KR" altLang="en-US" dirty="0" err="1" smtClean="0"/>
              <a:t>의료생협으로</a:t>
            </a:r>
            <a:r>
              <a:rPr lang="ko-KR" altLang="en-US" dirty="0" smtClean="0"/>
              <a:t> 시작한 </a:t>
            </a:r>
            <a:r>
              <a:rPr lang="en-US" altLang="ko-KR" dirty="0" smtClean="0"/>
              <a:t>‘</a:t>
            </a:r>
            <a:r>
              <a:rPr lang="ko-KR" altLang="en-US" dirty="0" err="1" smtClean="0"/>
              <a:t>살림의료생협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이 있습니다</a:t>
            </a:r>
            <a:r>
              <a:rPr lang="en-US" altLang="ko-KR" dirty="0" smtClean="0"/>
              <a:t>.</a:t>
            </a:r>
          </a:p>
          <a:p>
            <a:r>
              <a:rPr lang="en-US" altLang="ko-KR" dirty="0" smtClean="0"/>
              <a:t>2009</a:t>
            </a:r>
            <a:r>
              <a:rPr lang="ko-KR" altLang="en-US" dirty="0" smtClean="0"/>
              <a:t>년부터 준비하면서 처음에는 </a:t>
            </a:r>
            <a:r>
              <a:rPr lang="ko-KR" altLang="en-US" dirty="0" err="1" smtClean="0"/>
              <a:t>비혼여성</a:t>
            </a:r>
            <a:r>
              <a:rPr lang="ko-KR" altLang="en-US" dirty="0" smtClean="0"/>
              <a:t> 운동가들이 중심이 되었습니다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대체로 </a:t>
            </a:r>
            <a:r>
              <a:rPr lang="ko-KR" altLang="en-US" dirty="0" err="1" smtClean="0"/>
              <a:t>비혼여성들은</a:t>
            </a:r>
            <a:r>
              <a:rPr lang="ko-KR" altLang="en-US" dirty="0" smtClean="0"/>
              <a:t> 가족이란 울타리 안에 있지 않고 지역에 뿌리를 내리고 살지 않는 편이기 때문에 복지나 의료 등에서 소외될 것이라는 두려움이 있습니다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스스로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그리고 다 같이 울타리를 만들어보자는 것이 출발이었고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지금은 시민단체 활동가와 주민들을 꾸준히 모아 남성 조합원 수도 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연령대도 </a:t>
            </a:r>
            <a:r>
              <a:rPr lang="en-US" altLang="ko-KR" dirty="0" smtClean="0"/>
              <a:t>20~70</a:t>
            </a:r>
            <a:r>
              <a:rPr lang="ko-KR" altLang="en-US" dirty="0" smtClean="0"/>
              <a:t>대까지 다양함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dirty="0" smtClean="0">
                <a:latin typeface="+mn-ea"/>
                <a:ea typeface="+mn-ea"/>
              </a:rPr>
              <a:t>▨</a:t>
            </a:r>
            <a:r>
              <a:rPr lang="ko-KR" altLang="en-US" sz="1100" baseline="0" dirty="0" smtClean="0">
                <a:latin typeface="+mn-ea"/>
                <a:ea typeface="+mn-ea"/>
              </a:rPr>
              <a:t> </a:t>
            </a:r>
            <a:r>
              <a:rPr lang="en-US" altLang="ko-KR" sz="1100" baseline="0" dirty="0" smtClean="0">
                <a:latin typeface="+mn-ea"/>
                <a:ea typeface="+mn-ea"/>
              </a:rPr>
              <a:t>TIP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기사원문링크 </a:t>
            </a:r>
            <a:r>
              <a:rPr lang="en-US" altLang="ko-KR" dirty="0" smtClean="0"/>
              <a:t>: </a:t>
            </a:r>
          </a:p>
          <a:p>
            <a:r>
              <a:rPr lang="en-US" altLang="ko-KR" dirty="0" smtClean="0"/>
              <a:t>http://h21.hani.co.kr/arti/society/society_general/32245.html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1086801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err="1" smtClean="0">
                <a:latin typeface="+mn-ea"/>
                <a:ea typeface="+mn-ea"/>
              </a:rPr>
              <a:t>살림의료생협의</a:t>
            </a:r>
            <a:r>
              <a:rPr lang="ko-KR" altLang="en-US" sz="1100" dirty="0" smtClean="0">
                <a:latin typeface="+mn-ea"/>
                <a:ea typeface="+mn-ea"/>
              </a:rPr>
              <a:t> 우리마을 건강활력소 다짐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강의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b="0" dirty="0" err="1" smtClean="0"/>
              <a:t>살림의료생협은</a:t>
            </a:r>
            <a:r>
              <a:rPr lang="ko-KR" altLang="en-US" b="0" dirty="0" smtClean="0"/>
              <a:t> </a:t>
            </a:r>
            <a:r>
              <a:rPr lang="en-US" altLang="ko-KR" b="0" dirty="0" smtClean="0"/>
              <a:t>‘</a:t>
            </a:r>
            <a:r>
              <a:rPr lang="ko-KR" altLang="en-US" b="0" dirty="0" smtClean="0"/>
              <a:t>개인</a:t>
            </a:r>
            <a:r>
              <a:rPr lang="en-US" altLang="ko-KR" b="0" dirty="0" smtClean="0"/>
              <a:t>’</a:t>
            </a:r>
            <a:r>
              <a:rPr lang="ko-KR" altLang="en-US" b="0" dirty="0" smtClean="0"/>
              <a:t>의 건강 차원에</a:t>
            </a:r>
            <a:r>
              <a:rPr lang="ko-KR" altLang="en-US" b="0" baseline="0" dirty="0" smtClean="0"/>
              <a:t> 머문 것이 아니라</a:t>
            </a:r>
            <a:r>
              <a:rPr lang="en-US" altLang="ko-KR" b="0" baseline="0" dirty="0" smtClean="0"/>
              <a:t>, ‘</a:t>
            </a:r>
            <a:r>
              <a:rPr lang="ko-KR" altLang="en-US" b="0" baseline="0" dirty="0" smtClean="0"/>
              <a:t>지역</a:t>
            </a:r>
            <a:r>
              <a:rPr lang="en-US" altLang="ko-KR" b="0" baseline="0" dirty="0" smtClean="0"/>
              <a:t>‘</a:t>
            </a:r>
            <a:r>
              <a:rPr lang="ko-KR" altLang="en-US" b="0" baseline="0" dirty="0" smtClean="0"/>
              <a:t>의 건강 문제도 함께 해결하기 위해 노력하고 있다</a:t>
            </a:r>
            <a:r>
              <a:rPr lang="en-US" altLang="ko-KR" b="0" baseline="0" dirty="0" smtClean="0"/>
              <a:t>. </a:t>
            </a:r>
            <a:r>
              <a:rPr lang="ko-KR" altLang="en-US" b="0" baseline="0" dirty="0" smtClean="0"/>
              <a:t>그 예가 바로 우리마을 건강활력소 다짐이다</a:t>
            </a:r>
            <a:r>
              <a:rPr lang="en-US" altLang="ko-KR" b="0" baseline="0" dirty="0" smtClean="0"/>
              <a:t>.</a:t>
            </a:r>
          </a:p>
          <a:p>
            <a:r>
              <a:rPr lang="en-US" altLang="ko-KR" b="0" dirty="0" smtClean="0"/>
              <a:t>2012</a:t>
            </a:r>
            <a:r>
              <a:rPr lang="ko-KR" altLang="en-US" b="0" dirty="0" smtClean="0"/>
              <a:t>년 </a:t>
            </a:r>
            <a:r>
              <a:rPr lang="en-US" altLang="ko-KR" b="0" dirty="0" smtClean="0"/>
              <a:t>8</a:t>
            </a:r>
            <a:r>
              <a:rPr lang="ko-KR" altLang="en-US" b="0" dirty="0" smtClean="0"/>
              <a:t>월 살림의원을 개원하자마자 주민들의 큰 사랑을 받고</a:t>
            </a:r>
            <a:r>
              <a:rPr lang="en-US" altLang="ko-KR" b="0" baseline="0" dirty="0" smtClean="0"/>
              <a:t>, </a:t>
            </a:r>
            <a:r>
              <a:rPr lang="ko-KR" altLang="en-US" b="0" dirty="0" smtClean="0"/>
              <a:t>가정의학과 전문의 추혜인 원장의 ‘사려 깊은 진료’에 푹 빠진 조합원이</a:t>
            </a:r>
            <a:r>
              <a:rPr lang="ko-KR" altLang="en-US" b="0" baseline="0" dirty="0" smtClean="0"/>
              <a:t> </a:t>
            </a:r>
            <a:r>
              <a:rPr lang="en-US" altLang="ko-KR" b="0" dirty="0" smtClean="0"/>
              <a:t>1150</a:t>
            </a:r>
            <a:r>
              <a:rPr lang="ko-KR" altLang="en-US" b="0" dirty="0" smtClean="0"/>
              <a:t>명을 넘는다</a:t>
            </a:r>
            <a:r>
              <a:rPr lang="en-US" altLang="ko-KR" b="0" dirty="0" smtClean="0"/>
              <a:t>. </a:t>
            </a:r>
            <a:r>
              <a:rPr lang="ko-KR" altLang="en-US" b="0" dirty="0" smtClean="0"/>
              <a:t>안정적인 흑자기조에 올라서진 못했지만</a:t>
            </a:r>
            <a:r>
              <a:rPr lang="en-US" altLang="ko-KR" b="0" dirty="0" smtClean="0"/>
              <a:t>, </a:t>
            </a:r>
            <a:r>
              <a:rPr lang="ko-KR" altLang="en-US" b="0" dirty="0" smtClean="0"/>
              <a:t>살림의원의 살림도 제법 괜찮은 편이다</a:t>
            </a:r>
            <a:r>
              <a:rPr lang="en-US" altLang="ko-KR" b="0" dirty="0" smtClean="0"/>
              <a:t>. </a:t>
            </a:r>
          </a:p>
          <a:p>
            <a:r>
              <a:rPr lang="en-US" altLang="ko-KR" b="0" dirty="0" smtClean="0"/>
              <a:t>2013</a:t>
            </a:r>
            <a:r>
              <a:rPr lang="ko-KR" altLang="en-US" b="0" dirty="0" smtClean="0"/>
              <a:t>년 </a:t>
            </a:r>
            <a:r>
              <a:rPr lang="en-US" altLang="ko-KR" b="0" dirty="0" smtClean="0"/>
              <a:t>7</a:t>
            </a:r>
            <a:r>
              <a:rPr lang="ko-KR" altLang="en-US" b="0" dirty="0" smtClean="0"/>
              <a:t>월에 조합원들이 모임을 가지면서 운동처방 등의 건강프로그램을 운영할 수 있는 공간을 개설하게 되었는데 그곳의 이름이 우리마을 건강활력소 다짐이다</a:t>
            </a:r>
            <a:r>
              <a:rPr lang="en-US" altLang="ko-KR" b="0" dirty="0" smtClean="0"/>
              <a:t>.</a:t>
            </a:r>
          </a:p>
          <a:p>
            <a:endParaRPr lang="en-US" altLang="ko-KR" b="0" dirty="0" smtClean="0"/>
          </a:p>
          <a:p>
            <a:r>
              <a:rPr lang="ko-KR" altLang="en-US" sz="1100" dirty="0" smtClean="0">
                <a:latin typeface="+mn-ea"/>
                <a:ea typeface="+mn-ea"/>
              </a:rPr>
              <a:t>▨ </a:t>
            </a:r>
            <a:r>
              <a:rPr lang="en-US" altLang="ko-KR" sz="1100" dirty="0" smtClean="0">
                <a:latin typeface="+mn-ea"/>
                <a:ea typeface="+mn-ea"/>
              </a:rPr>
              <a:t>TIP</a:t>
            </a:r>
          </a:p>
          <a:p>
            <a:endParaRPr lang="en-US" altLang="ko-KR" b="0" dirty="0" smtClean="0"/>
          </a:p>
          <a:p>
            <a:r>
              <a:rPr lang="en-US" altLang="ko-KR" b="0" dirty="0" smtClean="0"/>
              <a:t>“</a:t>
            </a:r>
            <a:r>
              <a:rPr lang="ko-KR" altLang="en-US" b="0" dirty="0" smtClean="0"/>
              <a:t>새 공간의 이름을 ‘우리마을 건강활력소 다짐’이라고 지었어요</a:t>
            </a:r>
            <a:r>
              <a:rPr lang="en-US" altLang="ko-KR" b="0" dirty="0" smtClean="0"/>
              <a:t>. ‘</a:t>
            </a:r>
            <a:r>
              <a:rPr lang="ko-KR" altLang="en-US" b="0" dirty="0" smtClean="0"/>
              <a:t>다짐’은 우리말의 ‘다’</a:t>
            </a:r>
            <a:r>
              <a:rPr lang="en-US" altLang="ko-KR" b="0" dirty="0" smtClean="0"/>
              <a:t>(</a:t>
            </a:r>
            <a:r>
              <a:rPr lang="ko-KR" altLang="en-US" b="0" dirty="0" smtClean="0"/>
              <a:t>모두</a:t>
            </a:r>
            <a:r>
              <a:rPr lang="en-US" altLang="ko-KR" b="0" dirty="0" smtClean="0"/>
              <a:t>)</a:t>
            </a:r>
            <a:r>
              <a:rPr lang="ko-KR" altLang="en-US" b="0" dirty="0" smtClean="0"/>
              <a:t>와 영어 ‘짐’</a:t>
            </a:r>
            <a:r>
              <a:rPr lang="en-US" altLang="ko-KR" b="0" dirty="0" smtClean="0"/>
              <a:t>(gym)</a:t>
            </a:r>
            <a:r>
              <a:rPr lang="ko-KR" altLang="en-US" b="0" dirty="0" smtClean="0"/>
              <a:t>을 붙인 거죠</a:t>
            </a:r>
            <a:r>
              <a:rPr lang="en-US" altLang="ko-KR" b="0" dirty="0" smtClean="0"/>
              <a:t>. </a:t>
            </a:r>
            <a:r>
              <a:rPr lang="ko-KR" altLang="en-US" b="0" dirty="0" smtClean="0"/>
              <a:t>마을사람 모두 이용하는 체육관이란 뜻이죠</a:t>
            </a:r>
            <a:r>
              <a:rPr lang="en-US" altLang="ko-KR" b="0" dirty="0" smtClean="0"/>
              <a:t>. </a:t>
            </a:r>
            <a:r>
              <a:rPr lang="ko-KR" altLang="en-US" b="0" dirty="0" smtClean="0"/>
              <a:t>은평 주민들의 진정한 건강활력소가 될 거예요</a:t>
            </a:r>
            <a:r>
              <a:rPr lang="en-US" altLang="ko-KR" b="0" dirty="0" smtClean="0"/>
              <a:t>.” </a:t>
            </a:r>
            <a:r>
              <a:rPr lang="ko-KR" altLang="en-US" b="0" dirty="0" err="1" smtClean="0"/>
              <a:t>유여원</a:t>
            </a:r>
            <a:r>
              <a:rPr lang="ko-KR" altLang="en-US" b="0" dirty="0" smtClean="0"/>
              <a:t> </a:t>
            </a:r>
            <a:r>
              <a:rPr lang="ko-KR" altLang="en-US" b="0" dirty="0" err="1" smtClean="0"/>
              <a:t>살림의료생협</a:t>
            </a:r>
            <a:r>
              <a:rPr lang="ko-KR" altLang="en-US" b="0" dirty="0" smtClean="0"/>
              <a:t> 사무국장의 말이다</a:t>
            </a:r>
            <a:r>
              <a:rPr lang="en-US" altLang="ko-KR" b="0" dirty="0" smtClean="0"/>
              <a:t>.</a:t>
            </a:r>
          </a:p>
          <a:p>
            <a:endParaRPr lang="en-US" altLang="ko-KR" b="0" dirty="0" smtClean="0"/>
          </a:p>
          <a:p>
            <a:r>
              <a:rPr lang="ko-KR" altLang="en-US" b="0" dirty="0" smtClean="0"/>
              <a:t>참고기사</a:t>
            </a:r>
            <a:r>
              <a:rPr lang="en-US" altLang="ko-KR" b="0" baseline="0" dirty="0" smtClean="0"/>
              <a:t> </a:t>
            </a:r>
            <a:r>
              <a:rPr lang="ko-KR" altLang="en-US" b="0" baseline="0" dirty="0" smtClean="0"/>
              <a:t>링크</a:t>
            </a:r>
            <a:r>
              <a:rPr lang="en-US" altLang="ko-KR" b="0" baseline="0" dirty="0" smtClean="0"/>
              <a:t>:</a:t>
            </a:r>
            <a:endParaRPr lang="en-US" altLang="ko-KR" b="0" dirty="0" smtClean="0"/>
          </a:p>
          <a:p>
            <a:r>
              <a:rPr lang="en-US" altLang="ko-KR" b="0" dirty="0" smtClean="0"/>
              <a:t>http://www.hani.co.kr/arti/economy/economy_general/593222.html</a:t>
            </a:r>
          </a:p>
          <a:p>
            <a:r>
              <a:rPr lang="en-US" altLang="ko-KR" b="0" dirty="0" smtClean="0"/>
              <a:t>http://www.ildaro.com/sub_read.html?uid=6467&amp;section=sc1</a:t>
            </a:r>
            <a:endParaRPr lang="ko-KR" altLang="en-US" b="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694372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sz="1100" dirty="0" smtClean="0">
                <a:latin typeface="+mn-ea"/>
                <a:ea typeface="+mn-ea"/>
              </a:rPr>
              <a:t>‘</a:t>
            </a:r>
            <a:r>
              <a:rPr lang="en-US" altLang="ko-KR" sz="1100" dirty="0" err="1" smtClean="0">
                <a:latin typeface="+mn-ea"/>
                <a:ea typeface="+mn-ea"/>
              </a:rPr>
              <a:t>DowntownProject</a:t>
            </a:r>
            <a:r>
              <a:rPr lang="en-US" altLang="ko-KR" sz="1100" dirty="0" smtClean="0">
                <a:latin typeface="+mn-ea"/>
                <a:ea typeface="+mn-ea"/>
              </a:rPr>
              <a:t>’</a:t>
            </a:r>
            <a:r>
              <a:rPr lang="ko-KR" altLang="en-US" sz="1100" dirty="0" smtClean="0">
                <a:latin typeface="+mn-ea"/>
                <a:ea typeface="+mn-ea"/>
              </a:rPr>
              <a:t>에 </a:t>
            </a:r>
            <a:r>
              <a:rPr lang="ko-KR" altLang="en-US" dirty="0" smtClean="0"/>
              <a:t>대한 소개를 위한 도입 질문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질문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‘</a:t>
            </a:r>
            <a:r>
              <a:rPr lang="ko-KR" altLang="en-US" dirty="0" err="1" smtClean="0"/>
              <a:t>라스베가스</a:t>
            </a:r>
            <a:r>
              <a:rPr lang="en-US" altLang="ko-KR" dirty="0" smtClean="0"/>
              <a:t>’ </a:t>
            </a:r>
            <a:r>
              <a:rPr lang="ko-KR" altLang="en-US" dirty="0" smtClean="0"/>
              <a:t>하면 화려한 밤의 도시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세계적으로 유명한 호텔들과 카지노가 일반적으로 떠오름을 상기시킨 후 다음 슬라이드로 넘어갑니다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19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1446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800" dirty="0" smtClean="0">
                <a:latin typeface="+mn-ea"/>
                <a:ea typeface="+mn-ea"/>
              </a:rPr>
              <a:t>▨ 주제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en-US" altLang="ko-KR" sz="800" dirty="0" smtClean="0">
                <a:latin typeface="+mn-ea"/>
                <a:ea typeface="+mn-ea"/>
              </a:rPr>
              <a:t>‘</a:t>
            </a:r>
            <a:r>
              <a:rPr lang="en-US" altLang="ko-KR" sz="800" dirty="0" err="1" smtClean="0">
                <a:latin typeface="+mn-ea"/>
                <a:ea typeface="+mn-ea"/>
              </a:rPr>
              <a:t>DowntownProject</a:t>
            </a:r>
            <a:r>
              <a:rPr lang="en-US" altLang="ko-KR" sz="800" dirty="0" smtClean="0">
                <a:latin typeface="+mn-ea"/>
                <a:ea typeface="+mn-ea"/>
              </a:rPr>
              <a:t>’</a:t>
            </a:r>
            <a:r>
              <a:rPr lang="ko-KR" altLang="en-US" sz="800" dirty="0" smtClean="0">
                <a:latin typeface="+mn-ea"/>
                <a:ea typeface="+mn-ea"/>
              </a:rPr>
              <a:t>에 대한 소개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▨ 운영방식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baseline="0" dirty="0" smtClean="0">
              <a:latin typeface="+mn-ea"/>
              <a:ea typeface="+mn-ea"/>
            </a:endParaRPr>
          </a:p>
          <a:p>
            <a:r>
              <a:rPr lang="ko-KR" altLang="en-US" sz="800" baseline="0" dirty="0" smtClean="0">
                <a:latin typeface="+mn-ea"/>
                <a:ea typeface="+mn-ea"/>
              </a:rPr>
              <a:t>강의</a:t>
            </a:r>
            <a:endParaRPr lang="en-US" altLang="ko-KR" sz="800" baseline="0" dirty="0" smtClean="0">
              <a:latin typeface="+mn-ea"/>
              <a:ea typeface="+mn-ea"/>
            </a:endParaRPr>
          </a:p>
          <a:p>
            <a:endParaRPr lang="en-US" altLang="ko-KR" sz="800" baseline="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▨ 강의주안점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앞에서 본 장면은 </a:t>
            </a:r>
            <a:r>
              <a:rPr lang="ko-KR" altLang="en-US" sz="800" dirty="0" err="1" smtClean="0">
                <a:latin typeface="+mn-ea"/>
                <a:ea typeface="+mn-ea"/>
              </a:rPr>
              <a:t>라스베가스</a:t>
            </a:r>
            <a:r>
              <a:rPr lang="ko-KR" altLang="en-US" sz="800" dirty="0" smtClean="0">
                <a:latin typeface="+mn-ea"/>
                <a:ea typeface="+mn-ea"/>
              </a:rPr>
              <a:t> 다운타운이 아닙니다</a:t>
            </a:r>
            <a:r>
              <a:rPr lang="en-US" altLang="ko-KR" sz="800" dirty="0" smtClean="0">
                <a:latin typeface="+mn-ea"/>
                <a:ea typeface="+mn-ea"/>
              </a:rPr>
              <a:t>. </a:t>
            </a:r>
            <a:r>
              <a:rPr lang="ko-KR" altLang="en-US" sz="800" dirty="0" smtClean="0">
                <a:latin typeface="+mn-ea"/>
                <a:ea typeface="+mn-ea"/>
              </a:rPr>
              <a:t>실제 </a:t>
            </a:r>
            <a:r>
              <a:rPr lang="ko-KR" altLang="en-US" sz="800" dirty="0" err="1" smtClean="0">
                <a:latin typeface="+mn-ea"/>
                <a:ea typeface="+mn-ea"/>
              </a:rPr>
              <a:t>라스베가스의</a:t>
            </a:r>
            <a:r>
              <a:rPr lang="ko-KR" altLang="en-US" sz="800" dirty="0" smtClean="0">
                <a:latin typeface="+mn-ea"/>
                <a:ea typeface="+mn-ea"/>
              </a:rPr>
              <a:t> 다운타운은 상당히 낙후된 지역입니다</a:t>
            </a:r>
            <a:r>
              <a:rPr lang="en-US" altLang="ko-KR" sz="800" dirty="0" smtClean="0">
                <a:latin typeface="+mn-ea"/>
                <a:ea typeface="+mn-ea"/>
              </a:rPr>
              <a:t>.</a:t>
            </a:r>
            <a:endParaRPr lang="en-US" altLang="ko-KR" sz="800" baseline="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낙후된 그곳에 시청이 이주하는데</a:t>
            </a:r>
            <a:r>
              <a:rPr lang="en-US" altLang="ko-KR" sz="800" dirty="0" smtClean="0">
                <a:latin typeface="+mn-ea"/>
                <a:ea typeface="+mn-ea"/>
              </a:rPr>
              <a:t>, </a:t>
            </a:r>
            <a:r>
              <a:rPr lang="ko-KR" altLang="en-US" sz="800" dirty="0" err="1" smtClean="0">
                <a:latin typeface="+mn-ea"/>
                <a:ea typeface="+mn-ea"/>
              </a:rPr>
              <a:t>자포스의</a:t>
            </a:r>
            <a:r>
              <a:rPr lang="ko-KR" altLang="en-US" sz="800" dirty="0" smtClean="0">
                <a:latin typeface="+mn-ea"/>
                <a:ea typeface="+mn-ea"/>
              </a:rPr>
              <a:t> </a:t>
            </a:r>
            <a:r>
              <a:rPr lang="en-US" altLang="ko-KR" sz="800" dirty="0" smtClean="0">
                <a:latin typeface="+mn-ea"/>
                <a:ea typeface="+mn-ea"/>
              </a:rPr>
              <a:t>CEO,</a:t>
            </a:r>
            <a:r>
              <a:rPr lang="ko-KR" altLang="en-US" sz="800" dirty="0" smtClean="0">
                <a:latin typeface="+mn-ea"/>
                <a:ea typeface="+mn-ea"/>
              </a:rPr>
              <a:t> 토니 </a:t>
            </a:r>
            <a:r>
              <a:rPr lang="ko-KR" altLang="en-US" sz="800" dirty="0" err="1" smtClean="0">
                <a:latin typeface="+mn-ea"/>
                <a:ea typeface="+mn-ea"/>
              </a:rPr>
              <a:t>셰이는</a:t>
            </a:r>
            <a:r>
              <a:rPr lang="ko-KR" altLang="en-US" sz="800" dirty="0" smtClean="0">
                <a:latin typeface="+mn-ea"/>
                <a:ea typeface="+mn-ea"/>
              </a:rPr>
              <a:t> 시청 건물에 입주하면서</a:t>
            </a:r>
            <a:r>
              <a:rPr lang="en-US" altLang="ko-KR" sz="800" dirty="0" smtClean="0">
                <a:latin typeface="+mn-ea"/>
                <a:ea typeface="+mn-ea"/>
              </a:rPr>
              <a:t> </a:t>
            </a:r>
            <a:r>
              <a:rPr lang="ko-KR" altLang="en-US" sz="800" dirty="0" smtClean="0">
                <a:latin typeface="+mn-ea"/>
                <a:ea typeface="+mn-ea"/>
              </a:rPr>
              <a:t>그 주변에 자영업자</a:t>
            </a:r>
            <a:r>
              <a:rPr lang="en-US" altLang="ko-KR" sz="800" dirty="0" smtClean="0">
                <a:latin typeface="+mn-ea"/>
                <a:ea typeface="+mn-ea"/>
              </a:rPr>
              <a:t>, </a:t>
            </a:r>
            <a:r>
              <a:rPr lang="ko-KR" altLang="en-US" sz="800" dirty="0" smtClean="0">
                <a:latin typeface="+mn-ea"/>
                <a:ea typeface="+mn-ea"/>
              </a:rPr>
              <a:t>벤처업자에게 투자를 하고</a:t>
            </a:r>
            <a:r>
              <a:rPr lang="en-US" altLang="ko-KR" sz="800" baseline="0" dirty="0" smtClean="0">
                <a:latin typeface="+mn-ea"/>
                <a:ea typeface="+mn-ea"/>
              </a:rPr>
              <a:t> </a:t>
            </a:r>
            <a:r>
              <a:rPr lang="ko-KR" altLang="en-US" sz="800" baseline="0" dirty="0" smtClean="0">
                <a:latin typeface="+mn-ea"/>
                <a:ea typeface="+mn-ea"/>
              </a:rPr>
              <a:t>있습니다</a:t>
            </a:r>
            <a:r>
              <a:rPr lang="en-US" altLang="ko-KR" sz="800" baseline="0" dirty="0" smtClean="0">
                <a:latin typeface="+mn-ea"/>
                <a:ea typeface="+mn-ea"/>
              </a:rPr>
              <a:t>.</a:t>
            </a:r>
            <a:r>
              <a:rPr lang="en-US" altLang="ko-KR" sz="800" dirty="0"/>
              <a:t> </a:t>
            </a:r>
            <a:r>
              <a:rPr lang="ko-KR" altLang="en-US" sz="800" dirty="0" smtClean="0">
                <a:latin typeface="+mn-ea"/>
                <a:ea typeface="+mn-ea"/>
              </a:rPr>
              <a:t>또한 </a:t>
            </a:r>
            <a:r>
              <a:rPr lang="ko-KR" altLang="en-US" sz="800" dirty="0" err="1" smtClean="0">
                <a:latin typeface="+mn-ea"/>
                <a:ea typeface="+mn-ea"/>
              </a:rPr>
              <a:t>실리콘벨리에</a:t>
            </a:r>
            <a:r>
              <a:rPr lang="ko-KR" altLang="en-US" sz="800" dirty="0" smtClean="0">
                <a:latin typeface="+mn-ea"/>
                <a:ea typeface="+mn-ea"/>
              </a:rPr>
              <a:t> 있는 기업들에게 투자하면서</a:t>
            </a:r>
            <a:r>
              <a:rPr lang="en-US" altLang="ko-KR" sz="800" dirty="0" smtClean="0">
                <a:latin typeface="+mn-ea"/>
                <a:ea typeface="+mn-ea"/>
              </a:rPr>
              <a:t>, </a:t>
            </a:r>
            <a:r>
              <a:rPr lang="ko-KR" altLang="en-US" sz="800" dirty="0" smtClean="0">
                <a:latin typeface="+mn-ea"/>
                <a:ea typeface="+mn-ea"/>
              </a:rPr>
              <a:t>투자조건으로 </a:t>
            </a:r>
            <a:r>
              <a:rPr lang="ko-KR" altLang="en-US" sz="800" dirty="0" err="1" smtClean="0">
                <a:latin typeface="+mn-ea"/>
                <a:ea typeface="+mn-ea"/>
              </a:rPr>
              <a:t>라스베가스</a:t>
            </a:r>
            <a:r>
              <a:rPr lang="ko-KR" altLang="en-US" sz="800" dirty="0" smtClean="0">
                <a:latin typeface="+mn-ea"/>
                <a:ea typeface="+mn-ea"/>
              </a:rPr>
              <a:t> 다운타운에 사무실 내게끔 하는 등의 다운타운을 살리기 위한 인상적인 실험을 시도 중에 있습니다</a:t>
            </a:r>
            <a:r>
              <a:rPr lang="en-US" altLang="ko-KR" sz="800" dirty="0" smtClean="0">
                <a:latin typeface="+mn-ea"/>
                <a:ea typeface="+mn-ea"/>
              </a:rPr>
              <a:t>.</a:t>
            </a: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▨ </a:t>
            </a:r>
            <a:r>
              <a:rPr lang="en-US" altLang="ko-KR" sz="800" dirty="0" smtClean="0">
                <a:latin typeface="+mn-ea"/>
                <a:ea typeface="+mn-ea"/>
              </a:rPr>
              <a:t>TIP</a:t>
            </a:r>
          </a:p>
          <a:p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 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  <a:p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“본사를 옮기면서 나이키 같은 분위기의 사옥을 만들지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애플 같은 분위기의 사옥을 만들지 고민했습니다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결론은 전혀 다른 방향으로 갔지요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아무리 멋진 사옥이라도 지역 공동체와 격리된 공간은 바람직하지 않다는 생각에 다다랐습니다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2013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년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7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월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아스펜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아이디어 페스티벌 연단에 선 토니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셰이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자포스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CEO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는 이런 이야기로 발표를 시작했다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r>
              <a:rPr lang="ko-KR" altLang="en-US" sz="800" kern="1200" baseline="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2013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년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9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월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9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일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미국 온라인쇼핑몰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자포스는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본사를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라스베가스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중심가에 있는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시청사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건물에 입주했다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토니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셰이는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개인 자금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3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억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5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천만 달러를 내놓아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라스베가스를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아이디어가 넘치는 새로운 장소로 만들겠다는 ‘다운타운 프로젝트’의 포부를 밝혔다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그리고 애플이나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구글처럼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기업이 있는 지역과 완전히 분리된 ‘성’이 되지 않겠다고 말했다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미국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뉴욕대처럼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도시 군데군데 건물이 있고 강의실이 있어 도시와 뒤섞여 지식과 아이디어를 발전시키는 존재가 되도록 기업과 도시의 관계를 설계하겠다는 게 그의 꿈이다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  <a:p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토니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셰이는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자기 주식을 아마존에 판 매각대금 가운데 총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3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억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5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천만 달러를 내놓아 다운타운프로젝트를 시작한 이유다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2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억 달러는 현지의 부동산을 매입해 개방과 협력의 공간을 구축하는 데 투자한다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5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천만 달러는 소규모 자영업자들에게 투자한다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기술창업자를 위한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더베이거스테크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펀드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(The Vegas Tech Fund)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에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5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천만 달러를 투자했다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교육과 문화예술에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5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천만 달러를 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  <a:p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토니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셰이는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‘우연한 만남의 시간’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(</a:t>
            </a:r>
            <a:r>
              <a:rPr lang="en-US" altLang="ko-KR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collisionable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hours)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을 강조한다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카페에서 이야기를 나누든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옷가게에서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옷을 고르든 다른 사람들을 우연히 만나 짧은 대화라도 나눌 수 있는 시간이 그 우연한 만남의 시간이다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그 시간에 새로운 아이디어와 혁신이 시작된다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엄청난 영감과 아이디어를 가져다 주는 행운과도 같은 시간이다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r>
              <a:rPr lang="ko-KR" altLang="en-US" sz="800" kern="1200" baseline="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그래서 그의 투자원칙 가운데 하나는 그런 ‘우연한 만남의 시간’을 늘릴 수 있는 사업모델에 우선적으로 투자하는 것이다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행운을 더 많이 일으키기 위해 지역 사람들이 더 많은 물리적인 접촉을 가지기를 원했다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  <a:p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따라서 지역 자영업에 투자하면서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사람들이 모이고 커뮤니티를 만들 수 있는 공간에 우선 투자했다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열정과 스토리 그리고 커뮤니티의 교류를 증진시킬 수 있는 아이디어를 가진 사람이라면 누구든지 사업을 제안할 수 있도록 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작은 규모지만 사람들이 친밀하게 교류할 수 있는 식당이나 카페테리아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편히 쉬며 쇼핑할 수 있는 재미있는 상점들에 투자가 결정됐다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동네 카페라도 충분히 혁신적일 수 있다는 게 그의 생각이다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  <a:p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투자 조건은 까다롭지만 명확했다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우선 주인이 직영해야 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기업가다운 발상이다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그리고 커뮤니티를 살리는 데 기여해야 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또한 지속성이 확보되어야 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마지막으로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독특하거나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처음이거나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최고로 잘 하는 사업 아이템이면 가장 좋다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7943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사회적기업가정신</a:t>
            </a:r>
            <a:r>
              <a:rPr lang="ko-KR" altLang="en-US" dirty="0" smtClean="0"/>
              <a:t> 모듈에 대한 간략한 소개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왜 </a:t>
            </a:r>
            <a:r>
              <a:rPr lang="ko-KR" altLang="en-US" dirty="0" err="1" smtClean="0"/>
              <a:t>사회적기업가정신</a:t>
            </a:r>
            <a:r>
              <a:rPr lang="ko-KR" altLang="en-US" dirty="0" smtClean="0"/>
              <a:t> 일까요</a:t>
            </a:r>
            <a:r>
              <a:rPr lang="en-US" altLang="ko-KR" dirty="0" smtClean="0"/>
              <a:t>? </a:t>
            </a:r>
            <a:r>
              <a:rPr lang="ko-KR" altLang="en-US" dirty="0" smtClean="0"/>
              <a:t>한국에서 일반적으로 통용되는 협소한 개념과는 다르다라는 점을 먼저 말씀 드리고 시작하겠습니다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사회적기업가정신은</a:t>
            </a:r>
            <a:r>
              <a:rPr lang="ko-KR" altLang="en-US" dirty="0" smtClean="0"/>
              <a:t> 기업을 운영한다거나 경영자의 지위를 갖고 있다거나 그런 사람에 대한 이야기가 아닙니다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영어로 쓰이는 </a:t>
            </a:r>
            <a:r>
              <a:rPr lang="en-US" altLang="ko-KR" dirty="0" smtClean="0"/>
              <a:t>Social Entrepreneurship</a:t>
            </a:r>
            <a:r>
              <a:rPr lang="ko-KR" altLang="en-US" dirty="0" smtClean="0"/>
              <a:t>의 의미는 실제 사회의 변화를 이끌어내는 사람의 의미를 가집니다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당사자자조직의 대표나 직원 뿐만 아니라 그들을 지원하는 일을 하는 중간지원기관 등의 활동가들의 정신도 모두 아우르는 말입니다</a:t>
            </a:r>
            <a:r>
              <a:rPr lang="en-US" altLang="ko-KR" dirty="0" smtClean="0"/>
              <a:t>.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본 모듈에서는 국내외 사례를 통해서 </a:t>
            </a:r>
            <a:r>
              <a:rPr lang="ko-KR" altLang="en-US" baseline="0" dirty="0" err="1" smtClean="0"/>
              <a:t>사회적기업가정신에</a:t>
            </a:r>
            <a:r>
              <a:rPr lang="ko-KR" altLang="en-US" baseline="0" dirty="0" smtClean="0"/>
              <a:t> 대해서 다시 한번 생각해보는 시간을 가지도록 하겠습니다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2178219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800" dirty="0" smtClean="0">
                <a:latin typeface="+mn-ea"/>
                <a:ea typeface="+mn-ea"/>
              </a:rPr>
              <a:t>▨ 주제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en-US" altLang="ko-KR" sz="800" dirty="0" smtClean="0">
                <a:latin typeface="+mn-ea"/>
                <a:ea typeface="+mn-ea"/>
              </a:rPr>
              <a:t>‘</a:t>
            </a:r>
            <a:r>
              <a:rPr lang="ko-KR" altLang="en-US" sz="800" dirty="0" err="1" smtClean="0">
                <a:latin typeface="+mn-ea"/>
                <a:ea typeface="+mn-ea"/>
              </a:rPr>
              <a:t>뉴먼즈</a:t>
            </a:r>
            <a:r>
              <a:rPr lang="ko-KR" altLang="en-US" sz="800" dirty="0" smtClean="0">
                <a:latin typeface="+mn-ea"/>
                <a:ea typeface="+mn-ea"/>
              </a:rPr>
              <a:t> </a:t>
            </a:r>
            <a:r>
              <a:rPr lang="ko-KR" altLang="en-US" sz="800" dirty="0" err="1" smtClean="0">
                <a:latin typeface="+mn-ea"/>
                <a:ea typeface="+mn-ea"/>
              </a:rPr>
              <a:t>오운</a:t>
            </a:r>
            <a:r>
              <a:rPr lang="en-US" altLang="ko-KR" sz="800" dirty="0" smtClean="0">
                <a:latin typeface="+mn-ea"/>
                <a:ea typeface="+mn-ea"/>
              </a:rPr>
              <a:t>’</a:t>
            </a:r>
            <a:r>
              <a:rPr lang="ko-KR" altLang="en-US" sz="800" dirty="0" smtClean="0">
                <a:latin typeface="+mn-ea"/>
                <a:ea typeface="+mn-ea"/>
              </a:rPr>
              <a:t>의 폴 </a:t>
            </a:r>
            <a:r>
              <a:rPr lang="ko-KR" altLang="en-US" sz="800" dirty="0" err="1" smtClean="0">
                <a:latin typeface="+mn-ea"/>
                <a:ea typeface="+mn-ea"/>
              </a:rPr>
              <a:t>뉴먼</a:t>
            </a:r>
            <a:r>
              <a:rPr lang="ko-KR" altLang="en-US" sz="800" dirty="0" smtClean="0">
                <a:latin typeface="+mn-ea"/>
                <a:ea typeface="+mn-ea"/>
              </a:rPr>
              <a:t> 사례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▨ 운영방식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baseline="0" dirty="0" smtClean="0">
              <a:latin typeface="+mn-ea"/>
              <a:ea typeface="+mn-ea"/>
            </a:endParaRPr>
          </a:p>
          <a:p>
            <a:r>
              <a:rPr lang="ko-KR" altLang="en-US" sz="800" baseline="0" dirty="0" smtClean="0">
                <a:latin typeface="+mn-ea"/>
                <a:ea typeface="+mn-ea"/>
              </a:rPr>
              <a:t>강의</a:t>
            </a:r>
            <a:endParaRPr lang="en-US" altLang="ko-KR" sz="800" baseline="0" dirty="0" smtClean="0">
              <a:latin typeface="+mn-ea"/>
              <a:ea typeface="+mn-ea"/>
            </a:endParaRPr>
          </a:p>
          <a:p>
            <a:endParaRPr lang="en-US" altLang="ko-KR" sz="800" baseline="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▨ 강의주안점</a:t>
            </a:r>
            <a:endParaRPr lang="en-US" altLang="ko-KR" sz="800" dirty="0" smtClean="0">
              <a:latin typeface="+mn-ea"/>
              <a:ea typeface="+mn-ea"/>
            </a:endParaRPr>
          </a:p>
          <a:p>
            <a:endParaRPr lang="en-US" altLang="ko-KR" sz="80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굉장히 유명했던 영화배우 폴 </a:t>
            </a:r>
            <a:r>
              <a:rPr lang="ko-KR" altLang="en-US" sz="800" dirty="0" err="1" smtClean="0">
                <a:latin typeface="+mn-ea"/>
                <a:ea typeface="+mn-ea"/>
              </a:rPr>
              <a:t>뉴먼은</a:t>
            </a:r>
            <a:r>
              <a:rPr lang="ko-KR" altLang="en-US" sz="800" dirty="0" smtClean="0">
                <a:latin typeface="+mn-ea"/>
                <a:ea typeface="+mn-ea"/>
              </a:rPr>
              <a:t> 지금 말하자면 </a:t>
            </a:r>
            <a:r>
              <a:rPr lang="ko-KR" altLang="en-US" sz="800" dirty="0" err="1" smtClean="0">
                <a:latin typeface="+mn-ea"/>
                <a:ea typeface="+mn-ea"/>
              </a:rPr>
              <a:t>사회적기업이라고</a:t>
            </a:r>
            <a:r>
              <a:rPr lang="ko-KR" altLang="en-US" sz="800" dirty="0" smtClean="0">
                <a:latin typeface="+mn-ea"/>
                <a:ea typeface="+mn-ea"/>
              </a:rPr>
              <a:t> 할 수 있는 것을 창업해서 성공한 사람이다</a:t>
            </a:r>
            <a:r>
              <a:rPr lang="en-US" altLang="ko-KR" sz="800" dirty="0" smtClean="0">
                <a:latin typeface="+mn-ea"/>
                <a:ea typeface="+mn-ea"/>
              </a:rPr>
              <a:t>.</a:t>
            </a:r>
          </a:p>
          <a:p>
            <a:r>
              <a:rPr lang="ko-KR" altLang="en-US" sz="800" dirty="0" smtClean="0">
                <a:latin typeface="+mn-ea"/>
                <a:ea typeface="+mn-ea"/>
              </a:rPr>
              <a:t>미국의 큰 사회문제가 무엇인지 아시는지 질문한다</a:t>
            </a:r>
            <a:r>
              <a:rPr lang="en-US" altLang="ko-KR" sz="800" dirty="0" smtClean="0">
                <a:latin typeface="+mn-ea"/>
                <a:ea typeface="+mn-ea"/>
              </a:rPr>
              <a:t>. </a:t>
            </a:r>
            <a:r>
              <a:rPr lang="ko-KR" altLang="en-US" sz="800" baseline="0" dirty="0" smtClean="0">
                <a:latin typeface="+mn-ea"/>
                <a:ea typeface="+mn-ea"/>
              </a:rPr>
              <a:t>미국의 큰 사회문제 중 하나는 다름아닌 </a:t>
            </a:r>
            <a:r>
              <a:rPr lang="ko-KR" altLang="en-US" sz="800" dirty="0" smtClean="0">
                <a:latin typeface="+mn-ea"/>
                <a:ea typeface="+mn-ea"/>
              </a:rPr>
              <a:t>비만이고</a:t>
            </a:r>
            <a:r>
              <a:rPr lang="en-US" altLang="ko-KR" sz="800" dirty="0" smtClean="0">
                <a:latin typeface="+mn-ea"/>
                <a:ea typeface="+mn-ea"/>
              </a:rPr>
              <a:t>, </a:t>
            </a:r>
            <a:r>
              <a:rPr lang="ko-KR" altLang="en-US" sz="800" dirty="0" smtClean="0">
                <a:latin typeface="+mn-ea"/>
                <a:ea typeface="+mn-ea"/>
              </a:rPr>
              <a:t>폴 </a:t>
            </a:r>
            <a:r>
              <a:rPr lang="ko-KR" altLang="en-US" sz="800" dirty="0" err="1" smtClean="0">
                <a:latin typeface="+mn-ea"/>
                <a:ea typeface="+mn-ea"/>
              </a:rPr>
              <a:t>뉴먼은</a:t>
            </a:r>
            <a:r>
              <a:rPr lang="en-US" altLang="ko-KR" sz="800" dirty="0" smtClean="0">
                <a:latin typeface="+mn-ea"/>
                <a:ea typeface="+mn-ea"/>
              </a:rPr>
              <a:t> </a:t>
            </a:r>
            <a:r>
              <a:rPr lang="ko-KR" altLang="en-US" sz="800" dirty="0" smtClean="0">
                <a:latin typeface="+mn-ea"/>
                <a:ea typeface="+mn-ea"/>
              </a:rPr>
              <a:t>그 문제와 관련된 일을 했어요</a:t>
            </a:r>
            <a:r>
              <a:rPr lang="en-US" altLang="ko-KR" sz="800" dirty="0" smtClean="0">
                <a:latin typeface="+mn-ea"/>
                <a:ea typeface="+mn-ea"/>
              </a:rPr>
              <a:t>.</a:t>
            </a:r>
            <a:r>
              <a:rPr lang="en-US" altLang="ko-KR" sz="800" baseline="0" dirty="0" smtClean="0">
                <a:latin typeface="+mn-ea"/>
                <a:ea typeface="+mn-ea"/>
              </a:rPr>
              <a:t> </a:t>
            </a:r>
            <a:r>
              <a:rPr lang="ko-KR" altLang="en-US" sz="800" dirty="0" smtClean="0">
                <a:latin typeface="+mn-ea"/>
                <a:ea typeface="+mn-ea"/>
              </a:rPr>
              <a:t>음식</a:t>
            </a:r>
            <a:r>
              <a:rPr lang="en-US" altLang="ko-KR" sz="800" dirty="0" smtClean="0">
                <a:latin typeface="+mn-ea"/>
                <a:ea typeface="+mn-ea"/>
              </a:rPr>
              <a:t>, </a:t>
            </a:r>
            <a:r>
              <a:rPr lang="ko-KR" altLang="en-US" sz="800" dirty="0" smtClean="0">
                <a:latin typeface="+mn-ea"/>
                <a:ea typeface="+mn-ea"/>
              </a:rPr>
              <a:t>요리를 좋아해서 </a:t>
            </a:r>
            <a:r>
              <a:rPr lang="ko-KR" altLang="en-US" sz="800" dirty="0" err="1" smtClean="0">
                <a:latin typeface="+mn-ea"/>
                <a:ea typeface="+mn-ea"/>
              </a:rPr>
              <a:t>셀러드드레싱을</a:t>
            </a:r>
            <a:r>
              <a:rPr lang="ko-KR" altLang="en-US" sz="800" dirty="0" smtClean="0">
                <a:latin typeface="+mn-ea"/>
                <a:ea typeface="+mn-ea"/>
              </a:rPr>
              <a:t> 잘 만드니까 나눠주고 했는데</a:t>
            </a:r>
            <a:r>
              <a:rPr lang="en-US" altLang="ko-KR" sz="800" dirty="0" smtClean="0">
                <a:latin typeface="+mn-ea"/>
                <a:ea typeface="+mn-ea"/>
              </a:rPr>
              <a:t>, </a:t>
            </a:r>
            <a:r>
              <a:rPr lang="ko-KR" altLang="en-US" sz="800" dirty="0" smtClean="0">
                <a:latin typeface="+mn-ea"/>
                <a:ea typeface="+mn-ea"/>
              </a:rPr>
              <a:t>인기가 좋으니까</a:t>
            </a:r>
            <a:r>
              <a:rPr lang="en-US" altLang="ko-KR" sz="800" baseline="0" dirty="0" smtClean="0">
                <a:latin typeface="+mn-ea"/>
                <a:ea typeface="+mn-ea"/>
              </a:rPr>
              <a:t> </a:t>
            </a:r>
            <a:r>
              <a:rPr lang="ko-KR" altLang="en-US" sz="800" baseline="0" dirty="0" smtClean="0">
                <a:latin typeface="+mn-ea"/>
                <a:ea typeface="+mn-ea"/>
              </a:rPr>
              <a:t>그래서 고민하다가 기업을 만들었죠</a:t>
            </a:r>
            <a:r>
              <a:rPr lang="en-US" altLang="ko-KR" sz="800" baseline="0" dirty="0" smtClean="0">
                <a:latin typeface="+mn-ea"/>
                <a:ea typeface="+mn-ea"/>
              </a:rPr>
              <a:t>. (</a:t>
            </a:r>
            <a:r>
              <a:rPr lang="ko-KR" altLang="en-US" sz="800" baseline="0" dirty="0" smtClean="0">
                <a:latin typeface="+mn-ea"/>
                <a:ea typeface="+mn-ea"/>
              </a:rPr>
              <a:t>지금도 미국의 </a:t>
            </a:r>
            <a:r>
              <a:rPr lang="ko-KR" altLang="en-US" sz="800" baseline="0" dirty="0" err="1" smtClean="0">
                <a:latin typeface="+mn-ea"/>
                <a:ea typeface="+mn-ea"/>
              </a:rPr>
              <a:t>마트</a:t>
            </a:r>
            <a:r>
              <a:rPr lang="ko-KR" altLang="en-US" sz="800" baseline="0" dirty="0" smtClean="0">
                <a:latin typeface="+mn-ea"/>
                <a:ea typeface="+mn-ea"/>
              </a:rPr>
              <a:t> 친환경 코너에 </a:t>
            </a:r>
            <a:r>
              <a:rPr lang="ko-KR" altLang="en-US" sz="800" baseline="0" dirty="0" err="1" smtClean="0">
                <a:latin typeface="+mn-ea"/>
                <a:ea typeface="+mn-ea"/>
              </a:rPr>
              <a:t>폴뉴먼의</a:t>
            </a:r>
            <a:r>
              <a:rPr lang="ko-KR" altLang="en-US" sz="800" baseline="0" dirty="0" smtClean="0">
                <a:latin typeface="+mn-ea"/>
                <a:ea typeface="+mn-ea"/>
              </a:rPr>
              <a:t> 얼굴이 그려진 코너가 있다</a:t>
            </a:r>
            <a:r>
              <a:rPr lang="en-US" altLang="ko-KR" sz="800" baseline="0" dirty="0" smtClean="0">
                <a:latin typeface="+mn-ea"/>
                <a:ea typeface="+mn-ea"/>
              </a:rPr>
              <a:t>.)</a:t>
            </a:r>
          </a:p>
          <a:p>
            <a:r>
              <a:rPr lang="ko-KR" altLang="en-US" sz="800" baseline="0" dirty="0" err="1" smtClean="0">
                <a:latin typeface="+mn-ea"/>
                <a:ea typeface="+mn-ea"/>
              </a:rPr>
              <a:t>재클린</a:t>
            </a:r>
            <a:r>
              <a:rPr lang="ko-KR" altLang="en-US" sz="800" baseline="0" dirty="0" smtClean="0">
                <a:latin typeface="+mn-ea"/>
                <a:ea typeface="+mn-ea"/>
              </a:rPr>
              <a:t> </a:t>
            </a:r>
            <a:r>
              <a:rPr lang="ko-KR" altLang="en-US" sz="800" baseline="0" dirty="0" err="1" smtClean="0">
                <a:latin typeface="+mn-ea"/>
                <a:ea typeface="+mn-ea"/>
              </a:rPr>
              <a:t>노보그라츠는</a:t>
            </a:r>
            <a:r>
              <a:rPr lang="ko-KR" altLang="en-US" sz="800" baseline="0" dirty="0" smtClean="0">
                <a:latin typeface="+mn-ea"/>
                <a:ea typeface="+mn-ea"/>
              </a:rPr>
              <a:t> 금융과 </a:t>
            </a:r>
            <a:r>
              <a:rPr lang="ko-KR" altLang="en-US" sz="800" baseline="0" dirty="0" err="1" smtClean="0">
                <a:latin typeface="+mn-ea"/>
                <a:ea typeface="+mn-ea"/>
              </a:rPr>
              <a:t>사회적경제를</a:t>
            </a:r>
            <a:r>
              <a:rPr lang="en-US" altLang="ko-KR" sz="800" baseline="0" dirty="0" smtClean="0">
                <a:latin typeface="+mn-ea"/>
                <a:ea typeface="+mn-ea"/>
              </a:rPr>
              <a:t> </a:t>
            </a:r>
            <a:r>
              <a:rPr lang="ko-KR" altLang="en-US" sz="800" baseline="0" dirty="0" smtClean="0">
                <a:latin typeface="+mn-ea"/>
                <a:ea typeface="+mn-ea"/>
              </a:rPr>
              <a:t>연결하는 역할을 했고</a:t>
            </a:r>
            <a:r>
              <a:rPr lang="en-US" altLang="ko-KR" sz="800" baseline="0" dirty="0" smtClean="0">
                <a:latin typeface="+mn-ea"/>
                <a:ea typeface="+mn-ea"/>
              </a:rPr>
              <a:t>, </a:t>
            </a:r>
            <a:r>
              <a:rPr lang="ko-KR" altLang="en-US" sz="800" baseline="0" dirty="0" err="1" smtClean="0">
                <a:latin typeface="+mn-ea"/>
                <a:ea typeface="+mn-ea"/>
              </a:rPr>
              <a:t>폴뉴먼은</a:t>
            </a:r>
            <a:r>
              <a:rPr lang="ko-KR" altLang="en-US" sz="800" baseline="0" dirty="0" smtClean="0">
                <a:latin typeface="+mn-ea"/>
                <a:ea typeface="+mn-ea"/>
              </a:rPr>
              <a:t> 비만이라는 사회문제와 </a:t>
            </a:r>
            <a:r>
              <a:rPr lang="ko-KR" altLang="en-US" sz="800" baseline="0" dirty="0" err="1" smtClean="0">
                <a:latin typeface="+mn-ea"/>
                <a:ea typeface="+mn-ea"/>
              </a:rPr>
              <a:t>셀러드를</a:t>
            </a:r>
            <a:r>
              <a:rPr lang="ko-KR" altLang="en-US" sz="800" baseline="0" dirty="0" smtClean="0">
                <a:latin typeface="+mn-ea"/>
                <a:ea typeface="+mn-ea"/>
              </a:rPr>
              <a:t> 연결시켜서 했죠</a:t>
            </a:r>
            <a:r>
              <a:rPr lang="en-US" altLang="ko-KR" sz="800" baseline="0" dirty="0" smtClean="0">
                <a:latin typeface="+mn-ea"/>
                <a:ea typeface="+mn-ea"/>
              </a:rPr>
              <a:t>.</a:t>
            </a:r>
          </a:p>
          <a:p>
            <a:endParaRPr lang="en-US" altLang="ko-KR" sz="800" baseline="0" dirty="0" smtClean="0">
              <a:latin typeface="+mn-ea"/>
              <a:ea typeface="+mn-ea"/>
            </a:endParaRPr>
          </a:p>
          <a:p>
            <a:r>
              <a:rPr lang="ko-KR" altLang="en-US" sz="800" dirty="0" smtClean="0">
                <a:latin typeface="+mn-ea"/>
                <a:ea typeface="+mn-ea"/>
              </a:rPr>
              <a:t>▨ </a:t>
            </a:r>
            <a:r>
              <a:rPr lang="en-US" altLang="ko-KR" sz="800" dirty="0" smtClean="0">
                <a:latin typeface="+mn-ea"/>
                <a:ea typeface="+mn-ea"/>
              </a:rPr>
              <a:t>TIP</a:t>
            </a:r>
          </a:p>
          <a:p>
            <a:endParaRPr lang="en-US" altLang="ko-KR" sz="800" baseline="0" dirty="0" smtClean="0">
              <a:latin typeface="+mn-ea"/>
              <a:ea typeface="+mn-ea"/>
            </a:endParaRPr>
          </a:p>
          <a:p>
            <a:pPr latinLnBrk="1"/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영화배우 폴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뉴먼을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아시는지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?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그런데 그가 영화배우였을 뿐 아니라 매우 성공한 기업인이기도 하다는 사실도 아시는지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? 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  <a:p>
            <a:pPr latinLnBrk="1"/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폴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뉴먼은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친환경 샐러드 드레싱을 만드는 회사를 크게 성공시킨 기업가였다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그의 기업 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“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뉴먼즈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오운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”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은 특히 매년 결산 뒤 이익 전부를 자선사업에 전액 기부하는 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‘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사회적 기업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’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으로 유명하다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  <a:p>
            <a:pPr latinLnBrk="1"/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영화배우에서 어떻게 기업가로 변신한 계기는 단순했다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그저 좋아하는 샐러드를 여러 사람에게 자랑하고 싶어서 원래 동네에만 선물하던 것을 아예 슈퍼마켓에 내놓기로 한 게 시작이었다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</a:t>
            </a:r>
            <a:r>
              <a:rPr lang="ko-KR" altLang="en-US" sz="800" kern="1200" baseline="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요리를 좋아하는 폴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뉴먼은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크리스마스 때 자신이 만든 드레싱을 이웃에게 선물하곤 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80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년 크리스마스 때도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뉴먼은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친구인 작가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허츠너와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함께 드레싱을 만들고 있었다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  <a:p>
            <a:pPr latinLnBrk="1"/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"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혼자 먹기 아까운데 이 드레싱을 상점에 내다 팔면 어떨까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?"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폴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뉴먼과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친구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허츠너의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기업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'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뉴먼스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오운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은 이렇게 시작됐다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  <a:p>
            <a:pPr latinLnBrk="1"/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뉴먼즈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오운은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놀랍게도 첫걸음부터 성공적이었다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100%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천연 재료로 만든 무방부제 식품은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빅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히트였다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첫 해부터 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'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컨슈머리포트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' 'USA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투데이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' 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뉴욕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타임스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'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등에서 최고 제품이라는 평가를 받았다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1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만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2000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달러로 시작한 회사는 첫 해 수익금만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92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만달러였다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  <a:p>
            <a:pPr latinLnBrk="1"/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중요한 경쟁력은 인공첨가물 없는 드레싱이었다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방부제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색소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인공조미료 등으로 범벅이 된 드레싱에 신물이 난 사람들이 ‘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100%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천연재료’를 고집하는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뉴먼의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드레싱을 찾기 시작했던 것이다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556153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800" dirty="0" smtClean="0"/>
              <a:t>▨ 주제</a:t>
            </a:r>
            <a:endParaRPr lang="en-US" altLang="ko-KR" sz="800" dirty="0" smtClean="0"/>
          </a:p>
          <a:p>
            <a:endParaRPr lang="en-US" altLang="ko-KR" sz="800" dirty="0" smtClean="0"/>
          </a:p>
          <a:p>
            <a:r>
              <a:rPr lang="en-US" altLang="ko-KR" sz="800" dirty="0" smtClean="0"/>
              <a:t>‘</a:t>
            </a:r>
            <a:r>
              <a:rPr lang="ko-KR" altLang="en-US" sz="800" dirty="0" err="1" smtClean="0"/>
              <a:t>뉴먼즈</a:t>
            </a:r>
            <a:r>
              <a:rPr lang="ko-KR" altLang="en-US" sz="800" dirty="0" smtClean="0"/>
              <a:t> </a:t>
            </a:r>
            <a:r>
              <a:rPr lang="ko-KR" altLang="en-US" sz="800" dirty="0" err="1" smtClean="0"/>
              <a:t>오운</a:t>
            </a:r>
            <a:r>
              <a:rPr lang="en-US" altLang="ko-KR" sz="800" dirty="0" smtClean="0"/>
              <a:t>’</a:t>
            </a:r>
            <a:r>
              <a:rPr lang="ko-KR" altLang="en-US" sz="800" baseline="0" dirty="0" smtClean="0"/>
              <a:t> 설명</a:t>
            </a:r>
            <a:endParaRPr lang="en-US" altLang="ko-KR" sz="800" dirty="0" smtClean="0"/>
          </a:p>
          <a:p>
            <a:endParaRPr lang="en-US" altLang="ko-KR" sz="800" dirty="0" smtClean="0"/>
          </a:p>
          <a:p>
            <a:r>
              <a:rPr lang="ko-KR" altLang="en-US" sz="800" dirty="0" smtClean="0"/>
              <a:t>▨ 운영방식</a:t>
            </a:r>
            <a:endParaRPr lang="en-US" altLang="ko-KR" sz="800" dirty="0" smtClean="0"/>
          </a:p>
          <a:p>
            <a:endParaRPr lang="en-US" altLang="ko-KR" sz="800" baseline="0" dirty="0" smtClean="0"/>
          </a:p>
          <a:p>
            <a:r>
              <a:rPr lang="ko-KR" altLang="en-US" sz="800" baseline="0" dirty="0" smtClean="0"/>
              <a:t>강의</a:t>
            </a:r>
            <a:endParaRPr lang="en-US" altLang="ko-KR" sz="800" baseline="0" dirty="0" smtClean="0"/>
          </a:p>
          <a:p>
            <a:endParaRPr lang="en-US" altLang="ko-KR" sz="800" baseline="0" dirty="0" smtClean="0"/>
          </a:p>
          <a:p>
            <a:r>
              <a:rPr lang="ko-KR" altLang="en-US" sz="800" dirty="0" smtClean="0"/>
              <a:t>▨ 강의주안점</a:t>
            </a:r>
            <a:endParaRPr lang="en-US" altLang="ko-KR" sz="800" dirty="0" smtClean="0"/>
          </a:p>
          <a:p>
            <a:endParaRPr lang="en-US" altLang="ko-KR" sz="800" dirty="0" smtClean="0"/>
          </a:p>
          <a:p>
            <a:pPr latinLnBrk="1"/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뉴먼스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오운이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 2002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년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 12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월까지 기부한 총액은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 1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억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3700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만달러에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이른다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또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뉴먼은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전세계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 28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개국에 난치병 어린이를 위한 캠프를 만들었다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캠프 이름은 자신이 출연한 영화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 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내일을 향해 쏴라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에서 따온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 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갱단 캠프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'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endParaRPr lang="ko-KR" altLang="en-US" sz="800" kern="1200" dirty="0" smtClean="0">
              <a:solidFill>
                <a:schemeClr val="tx1"/>
              </a:solidFill>
              <a:effectLst/>
            </a:endParaRPr>
          </a:p>
          <a:p>
            <a:pPr latinLnBrk="1"/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최근 거론되고 있는 사회적 기업이란 경영학의 최신 개념이다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기업은 돈만 잘 벌면 된다는 전통적 시각에서 한 걸음 더 나아간 기업을 일컫는 말이다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기업도 사회적 목적을 가질 수 있다는 게 요지다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이렇게 경제적 목적 이외에 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‘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좋은 일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’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을 하겠다는 사회적 목적도 가진 기업을 사회적 기업이라고 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</a:endParaRPr>
          </a:p>
          <a:p>
            <a:endParaRPr lang="en-US" altLang="ko-KR" sz="800" dirty="0" smtClean="0"/>
          </a:p>
          <a:p>
            <a:r>
              <a:rPr lang="ko-KR" altLang="en-US" sz="800" dirty="0" smtClean="0"/>
              <a:t>▨ </a:t>
            </a:r>
            <a:r>
              <a:rPr lang="en-US" altLang="ko-KR" sz="800" dirty="0" smtClean="0"/>
              <a:t>TIP</a:t>
            </a:r>
          </a:p>
          <a:p>
            <a:endParaRPr lang="en-US" altLang="ko-KR" sz="800" dirty="0" smtClean="0"/>
          </a:p>
          <a:p>
            <a:pPr latinLnBrk="1"/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뉴먼즈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오운이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유명세를 타자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경쟁자도 나타났다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프랭크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시나트라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같은 사람도 비슷한 사업모델로 비즈니스를 시작했다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그러나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시나트라의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사업은 실패했다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드레싱을 자기가 만들지도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않았을뿐더러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유명세에 기대어 장사를 하겠다는 속셈만 있을 뿐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진정성이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없었다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폴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뉴먼처럼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“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천연재료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”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라거나 하는 차별화 포인트가 명확하지 않았다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</a:endParaRPr>
          </a:p>
          <a:p>
            <a:pPr latinLnBrk="1"/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게다가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뉴먼즈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오운은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번 돈 전체를 기부하는 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‘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사회적 기업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’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이었다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그들은 해마다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 12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월이면 수익금 전액을 사회에 기부하고 새해 첫날 은행에서 대출을 받아 빈손으로 다시 시작한다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</a:t>
            </a:r>
            <a:r>
              <a:rPr lang="ko-KR" altLang="en-US" sz="800" kern="1200" baseline="0" dirty="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기업으로 보자면 매년 문을 닫고 매년 새로 시작하는 셈이다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endParaRPr lang="ko-KR" altLang="en-US" sz="800" kern="1200" dirty="0" smtClean="0">
              <a:solidFill>
                <a:schemeClr val="tx1"/>
              </a:solidFill>
              <a:effectLst/>
            </a:endParaRPr>
          </a:p>
          <a:p>
            <a:pPr latinLnBrk="1"/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요즘 기업의 사회적 책임이니 사회공헌활동이니 하는 말이 여러 군데서 거론되는데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이야기를 많이 하는데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사실 기업 외부로부터 강요된 측면이 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그러나 사회적 기업은 기업 스스로 사회적 목적을 수행하는 기업이다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</a:endParaRPr>
          </a:p>
          <a:p>
            <a:pPr latinLnBrk="1"/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폴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뉴먼의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성공 비결은 무엇이었을까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동업자이던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허츠너는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그 비결을 이렇게 정리한다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“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비즈니스에는 세 가지 원칙이 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우리가 성공한 것은 그 중 하나도 알지 못했기 때문이다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.”</a:t>
            </a:r>
            <a:endParaRPr lang="ko-KR" altLang="en-US" sz="800" kern="1200" dirty="0" smtClean="0">
              <a:solidFill>
                <a:schemeClr val="tx1"/>
              </a:solidFill>
              <a:effectLst/>
            </a:endParaRPr>
          </a:p>
          <a:p>
            <a:pPr latinLnBrk="1"/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다시 말해 성공 비결은 잔재주가 아닌 진정성에 있었다는 뜻이다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천연재료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 100%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를 고집한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진정성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수익 전액 기부를 고집한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진정성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endParaRPr lang="ko-KR" altLang="en-US" sz="800" kern="1200" dirty="0" smtClean="0">
              <a:solidFill>
                <a:schemeClr val="tx1"/>
              </a:solidFill>
              <a:effectLst/>
            </a:endParaRPr>
          </a:p>
          <a:p>
            <a:pPr latinLnBrk="1"/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사실 사업 시작 때 화려한 구호를 외치는 사람은 많지만 그 중 한 가지라도 끝까지 초심을 잃지 않고 지키는 사람은 적다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</a:endParaRPr>
          </a:p>
          <a:p>
            <a:pPr latinLnBrk="1"/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뉴먼의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‘프로젝트’는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환영받을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만한 것이 아니었다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누가 ‘돈 벌지 않는 회사’를 곱게 보겠는가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친구들 사이에서 ‘얼간이’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‘고집쟁이’로 통하던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뉴먼과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허츠너였기에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시작할 수 있는 일이었다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하지만 먹을 만한 음식을 만들겠다는 그들의 순수함에 세상은 홀린 듯이 동참했다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그래서 세상 사람들은 폴 </a:t>
            </a:r>
            <a:r>
              <a:rPr lang="ko-KR" altLang="en-US" sz="800" kern="1200" dirty="0" err="1" smtClean="0">
                <a:solidFill>
                  <a:schemeClr val="tx1"/>
                </a:solidFill>
                <a:effectLst/>
              </a:rPr>
              <a:t>뉴먼의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 사업을 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‘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아름다운 비즈니스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’</a:t>
            </a:r>
            <a:r>
              <a:rPr lang="ko-KR" altLang="en-US" sz="800" kern="1200" dirty="0" smtClean="0">
                <a:solidFill>
                  <a:schemeClr val="tx1"/>
                </a:solidFill>
                <a:effectLst/>
              </a:rPr>
              <a:t>라고 부른다</a:t>
            </a:r>
            <a:r>
              <a:rPr lang="en-US" altLang="ko-KR" sz="800" kern="1200" dirty="0" smtClean="0">
                <a:solidFill>
                  <a:schemeClr val="tx1"/>
                </a:solidFill>
                <a:effectLst/>
              </a:rPr>
              <a:t>.</a:t>
            </a:r>
            <a:endParaRPr lang="ko-KR" altLang="en-US" sz="800" kern="1200" dirty="0" smtClean="0">
              <a:solidFill>
                <a:schemeClr val="tx1"/>
              </a:solidFill>
              <a:effectLst/>
            </a:endParaRPr>
          </a:p>
          <a:p>
            <a:endParaRPr lang="ko-KR" altLang="en-US" sz="800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9110581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/>
              <a:t>▨ 주제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en-US" altLang="ko-KR" sz="1100" dirty="0" smtClean="0"/>
              <a:t>‘</a:t>
            </a:r>
            <a:r>
              <a:rPr lang="ko-KR" altLang="en-US" sz="1100" dirty="0" err="1" smtClean="0"/>
              <a:t>오요리아시아</a:t>
            </a:r>
            <a:r>
              <a:rPr lang="en-US" altLang="ko-KR" sz="1100" dirty="0" smtClean="0"/>
              <a:t>’</a:t>
            </a:r>
            <a:r>
              <a:rPr lang="ko-KR" altLang="en-US" sz="1100" baseline="0" dirty="0" smtClean="0"/>
              <a:t> 설명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▨ 운영방식</a:t>
            </a:r>
            <a:endParaRPr lang="en-US" altLang="ko-KR" sz="1100" dirty="0" smtClean="0"/>
          </a:p>
          <a:p>
            <a:endParaRPr lang="en-US" altLang="ko-KR" sz="1100" baseline="0" dirty="0" smtClean="0"/>
          </a:p>
          <a:p>
            <a:r>
              <a:rPr lang="ko-KR" altLang="en-US" sz="1100" baseline="0" dirty="0" smtClean="0"/>
              <a:t>강의</a:t>
            </a:r>
            <a:endParaRPr lang="en-US" altLang="ko-KR" sz="1100" baseline="0" dirty="0" smtClean="0"/>
          </a:p>
          <a:p>
            <a:endParaRPr lang="en-US" altLang="ko-KR" sz="1100" baseline="0" dirty="0" smtClean="0"/>
          </a:p>
          <a:p>
            <a:r>
              <a:rPr lang="ko-KR" altLang="en-US" sz="1100" dirty="0" smtClean="0"/>
              <a:t>▨ 강의주안점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아시아 지역의 사회문제 해결을 꿈꾸는 ㈜</a:t>
            </a:r>
            <a:r>
              <a:rPr lang="ko-KR" altLang="en-US" sz="1100" dirty="0" err="1" smtClean="0"/>
              <a:t>오요리</a:t>
            </a:r>
            <a:r>
              <a:rPr lang="ko-KR" altLang="en-US" sz="1100" dirty="0" smtClean="0"/>
              <a:t> 아시아에 대해서 설명한다</a:t>
            </a:r>
            <a:r>
              <a:rPr lang="en-US" altLang="ko-KR" sz="1100" dirty="0" smtClean="0"/>
              <a:t>.</a:t>
            </a:r>
          </a:p>
          <a:p>
            <a:r>
              <a:rPr lang="ko-KR" altLang="en-US" sz="1100" dirty="0" err="1" smtClean="0"/>
              <a:t>오요리아시아는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‘</a:t>
            </a:r>
            <a:r>
              <a:rPr lang="ko-KR" altLang="en-US" sz="1100" dirty="0" smtClean="0"/>
              <a:t>먹거리</a:t>
            </a:r>
            <a:r>
              <a:rPr lang="en-US" altLang="ko-KR" sz="1100" dirty="0" smtClean="0"/>
              <a:t>‘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‘</a:t>
            </a:r>
            <a:r>
              <a:rPr lang="ko-KR" altLang="en-US" sz="1100" dirty="0" smtClean="0"/>
              <a:t>여성들의 경제적 자립</a:t>
            </a:r>
            <a:r>
              <a:rPr lang="en-US" altLang="ko-KR" sz="1100" dirty="0" smtClean="0"/>
              <a:t>’</a:t>
            </a:r>
            <a:r>
              <a:rPr lang="ko-KR" altLang="en-US" sz="1100" dirty="0" smtClean="0"/>
              <a:t>이라는</a:t>
            </a:r>
            <a:r>
              <a:rPr lang="ko-KR" altLang="en-US" sz="1100" baseline="0" dirty="0" smtClean="0"/>
              <a:t> 사회적 문제</a:t>
            </a:r>
            <a:r>
              <a:rPr lang="ko-KR" altLang="en-US" sz="1100" dirty="0" smtClean="0"/>
              <a:t>를 국내를 넘어서서</a:t>
            </a:r>
            <a:r>
              <a:rPr lang="en-US" altLang="ko-KR" sz="1100" dirty="0" smtClean="0"/>
              <a:t>, ‘</a:t>
            </a:r>
            <a:r>
              <a:rPr lang="ko-KR" altLang="en-US" sz="1100" dirty="0" smtClean="0"/>
              <a:t>아시아</a:t>
            </a:r>
            <a:r>
              <a:rPr lang="en-US" altLang="ko-KR" sz="1100" dirty="0" smtClean="0"/>
              <a:t>’</a:t>
            </a:r>
            <a:r>
              <a:rPr lang="ko-KR" altLang="en-US" sz="1100" dirty="0" smtClean="0"/>
              <a:t>지역으로 확장하고 있는 </a:t>
            </a:r>
            <a:r>
              <a:rPr lang="ko-KR" altLang="en-US" sz="1100" dirty="0" err="1" smtClean="0"/>
              <a:t>사회적기업이다</a:t>
            </a:r>
            <a:r>
              <a:rPr lang="en-US" altLang="ko-KR" sz="1100" dirty="0" smtClean="0"/>
              <a:t>. </a:t>
            </a:r>
          </a:p>
          <a:p>
            <a:r>
              <a:rPr lang="ko-KR" altLang="en-US" sz="1100" dirty="0" smtClean="0"/>
              <a:t>한국사회에서 노동시장 </a:t>
            </a:r>
            <a:r>
              <a:rPr lang="ko-KR" altLang="en-US" sz="1100" dirty="0" err="1" smtClean="0"/>
              <a:t>접근성이</a:t>
            </a:r>
            <a:r>
              <a:rPr lang="ko-KR" altLang="en-US" sz="1100" dirty="0" smtClean="0"/>
              <a:t> 떨어지는 이들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이주여성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경력단절여성 등</a:t>
            </a:r>
            <a:r>
              <a:rPr lang="en-US" altLang="ko-KR" sz="1100" dirty="0" smtClean="0"/>
              <a:t>)</a:t>
            </a:r>
            <a:r>
              <a:rPr lang="ko-KR" altLang="en-US" sz="1100" dirty="0" smtClean="0"/>
              <a:t>에게 일자리를 제공하고 따뜻한 공동체가 되어주는 곳이 바로 다문화 레스토랑 </a:t>
            </a:r>
            <a:r>
              <a:rPr lang="en-US" altLang="ko-KR" sz="1100" dirty="0" smtClean="0"/>
              <a:t>‘</a:t>
            </a:r>
            <a:r>
              <a:rPr lang="ko-KR" altLang="en-US" sz="1100" dirty="0" err="1" smtClean="0"/>
              <a:t>오요리</a:t>
            </a:r>
            <a:r>
              <a:rPr lang="en-US" altLang="ko-KR" sz="1100" dirty="0" smtClean="0"/>
              <a:t>’</a:t>
            </a:r>
            <a:r>
              <a:rPr lang="ko-KR" altLang="en-US" sz="1100" dirty="0" smtClean="0"/>
              <a:t>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㈜</a:t>
            </a:r>
            <a:r>
              <a:rPr lang="ko-KR" altLang="en-US" sz="1100" dirty="0" err="1" smtClean="0"/>
              <a:t>오요리</a:t>
            </a:r>
            <a:r>
              <a:rPr lang="ko-KR" altLang="en-US" sz="1100" dirty="0" smtClean="0"/>
              <a:t> 아시아는 </a:t>
            </a:r>
            <a:r>
              <a:rPr lang="ko-KR" altLang="en-US" sz="1100" dirty="0" err="1" smtClean="0"/>
              <a:t>사회적기업인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‘</a:t>
            </a:r>
            <a:r>
              <a:rPr lang="ko-KR" altLang="en-US" sz="1100" dirty="0" err="1" smtClean="0"/>
              <a:t>오가니제이션요리</a:t>
            </a:r>
            <a:r>
              <a:rPr lang="en-US" altLang="ko-KR" sz="1100" dirty="0" smtClean="0"/>
              <a:t>‘</a:t>
            </a:r>
            <a:r>
              <a:rPr lang="ko-KR" altLang="en-US" sz="1100" dirty="0" smtClean="0"/>
              <a:t>에서 분사해 독립한 사회혁신기업으로 </a:t>
            </a:r>
            <a:r>
              <a:rPr lang="en-US" altLang="ko-KR" sz="1100" dirty="0" smtClean="0"/>
              <a:t>‘Social business</a:t>
            </a:r>
            <a:r>
              <a:rPr lang="en-US" altLang="ko-KR" sz="1100" baseline="0" dirty="0" smtClean="0"/>
              <a:t> for Asia woman’</a:t>
            </a:r>
            <a:r>
              <a:rPr lang="ko-KR" altLang="en-US" sz="1100" baseline="0" dirty="0" smtClean="0"/>
              <a:t>이라는 비전을 가지고 있을 정도로</a:t>
            </a:r>
            <a:r>
              <a:rPr lang="en-US" altLang="ko-KR" sz="1100" baseline="0" dirty="0" smtClean="0"/>
              <a:t>, </a:t>
            </a:r>
            <a:r>
              <a:rPr lang="ko-KR" altLang="en-US" sz="1100" baseline="0" dirty="0" smtClean="0"/>
              <a:t>㈜</a:t>
            </a:r>
            <a:r>
              <a:rPr lang="ko-KR" altLang="en-US" sz="1100" baseline="0" dirty="0" err="1" smtClean="0"/>
              <a:t>오요리</a:t>
            </a:r>
            <a:r>
              <a:rPr lang="ko-KR" altLang="en-US" sz="1100" baseline="0" dirty="0" smtClean="0"/>
              <a:t> 아시아의 </a:t>
            </a:r>
            <a:r>
              <a:rPr lang="ko-KR" altLang="en-US" sz="1100" baseline="0" dirty="0" err="1" smtClean="0"/>
              <a:t>소셜미션은</a:t>
            </a:r>
            <a:r>
              <a:rPr lang="ko-KR" altLang="en-US" sz="1100" baseline="0" dirty="0" smtClean="0"/>
              <a:t> </a:t>
            </a:r>
            <a:r>
              <a:rPr lang="ko-KR" altLang="en-US" sz="1100" baseline="0" dirty="0" err="1" smtClean="0"/>
              <a:t>글로벌한</a:t>
            </a:r>
            <a:r>
              <a:rPr lang="ko-KR" altLang="en-US" sz="1100" baseline="0" dirty="0" smtClean="0"/>
              <a:t> 차원으로 확장되고 있다</a:t>
            </a:r>
            <a:r>
              <a:rPr lang="en-US" altLang="ko-KR" sz="1100" baseline="0" dirty="0" smtClean="0"/>
              <a:t>.</a:t>
            </a:r>
          </a:p>
          <a:p>
            <a:endParaRPr lang="en-US" altLang="ko-KR" sz="1100" baseline="0" dirty="0" smtClean="0"/>
          </a:p>
          <a:p>
            <a:r>
              <a:rPr lang="ko-KR" altLang="en-US" sz="1100" dirty="0" smtClean="0"/>
              <a:t>▨ </a:t>
            </a:r>
            <a:r>
              <a:rPr lang="en-US" altLang="ko-KR" sz="1100" dirty="0" smtClean="0"/>
              <a:t>TIP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원문 링크 </a:t>
            </a:r>
            <a:r>
              <a:rPr lang="en-US" altLang="ko-KR" sz="1100" dirty="0" smtClean="0"/>
              <a:t>:</a:t>
            </a:r>
          </a:p>
          <a:p>
            <a:r>
              <a:rPr lang="en-US" altLang="ko-KR" sz="1100" dirty="0" smtClean="0"/>
              <a:t>http://www.srwire.co.kr/bbs/board.php?bo_table=sr_se&amp;wr_id=19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88017303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err="1" smtClean="0"/>
              <a:t>흙살림에</a:t>
            </a:r>
            <a:r>
              <a:rPr lang="ko-KR" altLang="en-US" dirty="0" smtClean="0"/>
              <a:t> 대한 소개 영상 </a:t>
            </a:r>
            <a:r>
              <a:rPr lang="en-US" altLang="ko-KR" dirty="0" smtClean="0"/>
              <a:t>‘</a:t>
            </a:r>
            <a:r>
              <a:rPr lang="ko-KR" altLang="en-US" dirty="0" err="1" smtClean="0"/>
              <a:t>흙살림</a:t>
            </a:r>
            <a:r>
              <a:rPr lang="ko-KR" altLang="en-US" dirty="0" smtClean="0"/>
              <a:t> </a:t>
            </a:r>
            <a:r>
              <a:rPr lang="en-US" altLang="ko-KR" dirty="0" smtClean="0"/>
              <a:t>20</a:t>
            </a:r>
            <a:r>
              <a:rPr lang="ko-KR" altLang="en-US" dirty="0" smtClean="0"/>
              <a:t>년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유기농</a:t>
            </a:r>
            <a:r>
              <a:rPr lang="ko-KR" altLang="en-US" dirty="0" smtClean="0"/>
              <a:t> </a:t>
            </a:r>
            <a:r>
              <a:rPr lang="en-US" altLang="ko-KR" dirty="0" smtClean="0"/>
              <a:t>20</a:t>
            </a:r>
            <a:r>
              <a:rPr lang="ko-KR" altLang="en-US" dirty="0" smtClean="0"/>
              <a:t>년</a:t>
            </a:r>
            <a:r>
              <a:rPr lang="en-US" altLang="ko-KR" dirty="0" smtClean="0"/>
              <a:t>’</a:t>
            </a:r>
            <a:endParaRPr lang="ko-KR" altLang="en-US" dirty="0" smtClean="0"/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동영상 시청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err="1" smtClean="0"/>
              <a:t>흙살림에</a:t>
            </a:r>
            <a:r>
              <a:rPr lang="ko-KR" altLang="en-US" dirty="0" smtClean="0"/>
              <a:t> 대한 이해를 위한 영상임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099581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847389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err="1" smtClean="0"/>
              <a:t>흙살림</a:t>
            </a:r>
            <a:r>
              <a:rPr lang="ko-KR" altLang="en-US" baseline="0" dirty="0" smtClean="0"/>
              <a:t> 사례를 통해 생각해보는 </a:t>
            </a:r>
            <a:r>
              <a:rPr lang="ko-KR" altLang="en-US" baseline="0" dirty="0" err="1" smtClean="0"/>
              <a:t>사회적기업가</a:t>
            </a:r>
            <a:r>
              <a:rPr lang="ko-KR" altLang="en-US" baseline="0" dirty="0" smtClean="0"/>
              <a:t> 리더십의 특징</a:t>
            </a:r>
            <a:endParaRPr lang="en-US" altLang="ko-KR" baseline="0" dirty="0" smtClean="0"/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케이스 </a:t>
            </a:r>
            <a:r>
              <a:rPr lang="ko-KR" altLang="en-US" sz="1100" baseline="0" dirty="0" err="1" smtClean="0">
                <a:latin typeface="+mn-ea"/>
                <a:ea typeface="+mn-ea"/>
              </a:rPr>
              <a:t>스터디</a:t>
            </a:r>
            <a:r>
              <a:rPr lang="ko-KR" altLang="en-US" sz="1100" baseline="0" dirty="0" smtClean="0">
                <a:latin typeface="+mn-ea"/>
                <a:ea typeface="+mn-ea"/>
              </a:rPr>
              <a:t> 및 팀 별 토론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err="1" smtClean="0"/>
              <a:t>흙살림</a:t>
            </a:r>
            <a:r>
              <a:rPr lang="ko-KR" altLang="en-US" dirty="0" smtClean="0"/>
              <a:t> 사례를 교육 전 사전 과제로 제시할 수도 있으나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양이 많지 않고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혹시 못 읽고 온 교육생은 교육에 몰입하기 어려운 관계로</a:t>
            </a:r>
            <a:r>
              <a:rPr lang="en-US" altLang="ko-KR" dirty="0" smtClean="0"/>
              <a:t>,</a:t>
            </a:r>
            <a:r>
              <a:rPr lang="en-US" altLang="ko-KR" baseline="0" dirty="0" smtClean="0"/>
              <a:t> </a:t>
            </a:r>
          </a:p>
          <a:p>
            <a:r>
              <a:rPr lang="ko-KR" altLang="en-US" dirty="0" smtClean="0"/>
              <a:t>기본적으로는 사례 핸드아웃을 교육 시 별도 출력하여 나눠주고 각자 읽어 본 후에 케이스 </a:t>
            </a:r>
            <a:r>
              <a:rPr lang="ko-KR" altLang="en-US" dirty="0" err="1" smtClean="0"/>
              <a:t>스터디를</a:t>
            </a:r>
            <a:r>
              <a:rPr lang="ko-KR" altLang="en-US" dirty="0" smtClean="0"/>
              <a:t> 진행하도록 한다</a:t>
            </a:r>
            <a:r>
              <a:rPr lang="en-US" altLang="ko-KR" dirty="0" smtClean="0"/>
              <a:t>.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6333965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err="1" smtClean="0"/>
              <a:t>흙살림</a:t>
            </a:r>
            <a:r>
              <a:rPr lang="ko-KR" altLang="en-US" baseline="0" dirty="0" smtClean="0"/>
              <a:t> 사례를 통해 생각해보는 </a:t>
            </a:r>
            <a:r>
              <a:rPr lang="ko-KR" altLang="en-US" baseline="0" dirty="0" err="1" smtClean="0"/>
              <a:t>사회적기업가</a:t>
            </a:r>
            <a:r>
              <a:rPr lang="ko-KR" altLang="en-US" baseline="0" dirty="0" smtClean="0"/>
              <a:t> 리더십의 특징</a:t>
            </a:r>
            <a:endParaRPr lang="en-US" altLang="ko-KR" baseline="0" dirty="0" smtClean="0"/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케이스 </a:t>
            </a:r>
            <a:r>
              <a:rPr lang="ko-KR" altLang="en-US" sz="1100" baseline="0" dirty="0" err="1" smtClean="0">
                <a:latin typeface="+mn-ea"/>
                <a:ea typeface="+mn-ea"/>
              </a:rPr>
              <a:t>스터디</a:t>
            </a:r>
            <a:r>
              <a:rPr lang="ko-KR" altLang="en-US" sz="1100" baseline="0" dirty="0" smtClean="0">
                <a:latin typeface="+mn-ea"/>
                <a:ea typeface="+mn-ea"/>
              </a:rPr>
              <a:t> 및 팀 별 토론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smtClean="0"/>
              <a:t>핸드아웃 자료를 읽은 후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흙살림의</a:t>
            </a:r>
            <a:r>
              <a:rPr lang="ko-KR" altLang="en-US" dirty="0" smtClean="0"/>
              <a:t> 리더십은 어떤 특징을 가지고 있는지 팀 내에서 토론하도록 안내함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5849430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err="1" smtClean="0"/>
              <a:t>흙살림</a:t>
            </a:r>
            <a:r>
              <a:rPr lang="ko-KR" altLang="en-US" baseline="0" dirty="0" smtClean="0"/>
              <a:t> 사례를 통해 생각해보는 </a:t>
            </a:r>
            <a:r>
              <a:rPr lang="ko-KR" altLang="en-US" baseline="0" dirty="0" err="1" smtClean="0"/>
              <a:t>사회적기업가</a:t>
            </a:r>
            <a:r>
              <a:rPr lang="ko-KR" altLang="en-US" baseline="0" dirty="0" smtClean="0"/>
              <a:t> 리더십의 특징</a:t>
            </a:r>
            <a:endParaRPr lang="en-US" altLang="ko-KR" baseline="0" dirty="0" smtClean="0"/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케이스 </a:t>
            </a:r>
            <a:r>
              <a:rPr lang="ko-KR" altLang="en-US" sz="1100" baseline="0" dirty="0" err="1" smtClean="0">
                <a:latin typeface="+mn-ea"/>
                <a:ea typeface="+mn-ea"/>
              </a:rPr>
              <a:t>스터디</a:t>
            </a:r>
            <a:r>
              <a:rPr lang="ko-KR" altLang="en-US" sz="1100" baseline="0" dirty="0" smtClean="0">
                <a:latin typeface="+mn-ea"/>
                <a:ea typeface="+mn-ea"/>
              </a:rPr>
              <a:t> 및 팀 별 토론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err="1" smtClean="0"/>
              <a:t>흙살림의</a:t>
            </a:r>
            <a:r>
              <a:rPr lang="ko-KR" altLang="en-US" dirty="0" smtClean="0"/>
              <a:t> 리더는 </a:t>
            </a:r>
            <a:r>
              <a:rPr lang="en-US" altLang="ko-KR" dirty="0" smtClean="0"/>
              <a:t>‘</a:t>
            </a:r>
            <a:r>
              <a:rPr lang="ko-KR" altLang="en-US" dirty="0" err="1" smtClean="0"/>
              <a:t>사회적기업가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인지 아닌지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그렇게 생각하는 이유에 대해</a:t>
            </a:r>
            <a:r>
              <a:rPr lang="ko-KR" altLang="en-US" baseline="0" dirty="0" smtClean="0"/>
              <a:t> </a:t>
            </a:r>
            <a:r>
              <a:rPr lang="ko-KR" altLang="en-US" dirty="0" smtClean="0"/>
              <a:t>팀 내에서 토론</a:t>
            </a:r>
            <a:r>
              <a:rPr lang="ko-KR" altLang="en-US" baseline="0" dirty="0" smtClean="0"/>
              <a:t> 후 내용을 정리하도록 안내함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r>
              <a:rPr lang="ko-KR" altLang="en-US" dirty="0" smtClean="0"/>
              <a:t>팀 별로 토론한 결과를 전체적으로 공유한 후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랩업</a:t>
            </a:r>
            <a:r>
              <a:rPr lang="ko-KR" altLang="en-US" dirty="0" smtClean="0"/>
              <a:t> 하도록 함</a:t>
            </a:r>
            <a:r>
              <a:rPr lang="en-US" altLang="ko-KR" dirty="0" smtClean="0"/>
              <a:t>.</a:t>
            </a:r>
          </a:p>
          <a:p>
            <a:r>
              <a:rPr lang="ko-KR" altLang="en-US" dirty="0" err="1" smtClean="0"/>
              <a:t>흙살림은</a:t>
            </a:r>
            <a:r>
              <a:rPr lang="ko-KR" altLang="en-US" dirty="0" smtClean="0"/>
              <a:t> 유기농산물에 대한 민간인증기관으로</a:t>
            </a:r>
            <a:r>
              <a:rPr lang="en-US" altLang="ko-KR" dirty="0" smtClean="0"/>
              <a:t> </a:t>
            </a:r>
            <a:r>
              <a:rPr lang="ko-KR" altLang="en-US" dirty="0" smtClean="0"/>
              <a:t>새로운 영역을 구축해냈음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1458099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err="1" smtClean="0"/>
              <a:t>흙살림</a:t>
            </a:r>
            <a:r>
              <a:rPr lang="ko-KR" altLang="en-US" baseline="0" dirty="0" smtClean="0"/>
              <a:t> 이태근 회장의 </a:t>
            </a:r>
            <a:r>
              <a:rPr lang="ko-KR" altLang="en-US" baseline="0" dirty="0" err="1" smtClean="0"/>
              <a:t>세바시</a:t>
            </a:r>
            <a:r>
              <a:rPr lang="ko-KR" altLang="en-US" baseline="0" dirty="0" smtClean="0"/>
              <a:t> 강연</a:t>
            </a:r>
            <a:endParaRPr lang="en-US" altLang="ko-KR" baseline="0" dirty="0" smtClean="0"/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동영상 시청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smtClean="0"/>
              <a:t>이태근 회장의 강연 중 일부 내용을 보면서 </a:t>
            </a:r>
            <a:r>
              <a:rPr lang="ko-KR" altLang="en-US" dirty="0" err="1" smtClean="0"/>
              <a:t>흙살림의</a:t>
            </a:r>
            <a:r>
              <a:rPr lang="ko-KR" altLang="en-US" dirty="0" smtClean="0"/>
              <a:t> 리더십에 대해서 다시 한 번 생각해볼 수 있도록 함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29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95804477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15542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err="1" smtClean="0"/>
              <a:t>사회적기업가들의</a:t>
            </a:r>
            <a:r>
              <a:rPr lang="ko-KR" altLang="en-US" dirty="0" smtClean="0"/>
              <a:t> 특징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모듈 도입</a:t>
            </a:r>
            <a:r>
              <a:rPr lang="ko-KR" altLang="en-US" baseline="0" dirty="0" smtClean="0"/>
              <a:t> 시 주의집중을 위한 화두를 던지고</a:t>
            </a:r>
            <a:r>
              <a:rPr lang="en-US" altLang="ko-KR" baseline="0" dirty="0" smtClean="0"/>
              <a:t>, </a:t>
            </a:r>
            <a:r>
              <a:rPr lang="ko-KR" altLang="en-US" baseline="0" dirty="0" smtClean="0"/>
              <a:t>답하는 교육생이 있을 경우 가볍게 대화를 나눈다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baseline="0" dirty="0" err="1" smtClean="0"/>
              <a:t>사회적기업가정신이</a:t>
            </a:r>
            <a:r>
              <a:rPr lang="ko-KR" altLang="en-US" baseline="0" dirty="0" smtClean="0"/>
              <a:t> 무엇인지 생각해보기 위해서 본 과정에서는 다양한 국내외 사례들을 통해서 귀납적으로 생각해보게끔 유도할 계획이다</a:t>
            </a:r>
            <a:r>
              <a:rPr lang="en-US" altLang="ko-KR" baseline="0" dirty="0" smtClean="0"/>
              <a:t>. </a:t>
            </a:r>
            <a:r>
              <a:rPr lang="ko-KR" altLang="en-US" baseline="0" dirty="0" err="1" smtClean="0"/>
              <a:t>사회적기업가정신을</a:t>
            </a:r>
            <a:r>
              <a:rPr lang="ko-KR" altLang="en-US" baseline="0" dirty="0" smtClean="0"/>
              <a:t> 알기 위해서는 먼저 </a:t>
            </a:r>
            <a:r>
              <a:rPr lang="ko-KR" altLang="en-US" baseline="0" dirty="0" err="1" smtClean="0"/>
              <a:t>사회적기업가의</a:t>
            </a:r>
            <a:r>
              <a:rPr lang="ko-KR" altLang="en-US" baseline="0" dirty="0" smtClean="0"/>
              <a:t> 모습을 살펴보는 것이 필요하다</a:t>
            </a:r>
            <a:r>
              <a:rPr lang="en-US" altLang="ko-KR" baseline="0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4427023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err="1" smtClean="0"/>
              <a:t>사회적기업가들의</a:t>
            </a:r>
            <a:r>
              <a:rPr lang="ko-KR" altLang="en-US" dirty="0" smtClean="0"/>
              <a:t> 사례 </a:t>
            </a:r>
            <a:r>
              <a:rPr lang="ko-KR" altLang="en-US" dirty="0" err="1" smtClean="0"/>
              <a:t>랩업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액티비티</a:t>
            </a:r>
            <a:endParaRPr lang="en-US" altLang="ko-KR" dirty="0" smtClean="0"/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개인별 활동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앞에서 살펴본 다양한 사례들 속에서 각자 발견할 수 있었던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사회적기업가정신이라고</a:t>
            </a:r>
            <a:r>
              <a:rPr lang="ko-KR" altLang="en-US" sz="1100" dirty="0" smtClean="0">
                <a:latin typeface="+mn-ea"/>
                <a:ea typeface="+mn-ea"/>
              </a:rPr>
              <a:t> 하는 것이 있었다면 무엇이라고 할 수 있는지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smtClean="0">
                <a:latin typeface="+mn-ea"/>
                <a:ea typeface="+mn-ea"/>
              </a:rPr>
              <a:t>해당 키워드를 </a:t>
            </a:r>
            <a:r>
              <a:rPr lang="en-US" altLang="ko-KR" sz="1100" dirty="0" smtClean="0">
                <a:latin typeface="+mn-ea"/>
                <a:ea typeface="+mn-ea"/>
              </a:rPr>
              <a:t>1~3</a:t>
            </a:r>
            <a:r>
              <a:rPr lang="ko-KR" altLang="en-US" sz="1100" dirty="0" smtClean="0">
                <a:latin typeface="+mn-ea"/>
                <a:ea typeface="+mn-ea"/>
              </a:rPr>
              <a:t>가지 정도 작성 하도록 하세요</a:t>
            </a:r>
            <a:r>
              <a:rPr lang="en-US" altLang="ko-KR" sz="1100" dirty="0" smtClean="0">
                <a:latin typeface="+mn-ea"/>
                <a:ea typeface="+mn-ea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4289017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err="1" smtClean="0"/>
              <a:t>사회적기업가들의</a:t>
            </a:r>
            <a:r>
              <a:rPr lang="ko-KR" altLang="en-US" dirty="0" smtClean="0"/>
              <a:t> 사례 </a:t>
            </a:r>
            <a:r>
              <a:rPr lang="ko-KR" altLang="en-US" dirty="0" err="1" smtClean="0"/>
              <a:t>랩업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액티비티</a:t>
            </a:r>
            <a:endParaRPr lang="en-US" altLang="ko-KR" dirty="0" smtClean="0"/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err="1" smtClean="0">
                <a:latin typeface="+mn-ea"/>
                <a:ea typeface="+mn-ea"/>
              </a:rPr>
              <a:t>팀별</a:t>
            </a:r>
            <a:r>
              <a:rPr lang="ko-KR" altLang="en-US" sz="1100" baseline="0" dirty="0" smtClean="0">
                <a:latin typeface="+mn-ea"/>
                <a:ea typeface="+mn-ea"/>
              </a:rPr>
              <a:t> 활동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개인이 작성한 내용을 팀 내에서 공유하도록 한 후</a:t>
            </a:r>
            <a:r>
              <a:rPr lang="en-US" altLang="ko-KR" sz="1100" dirty="0" smtClean="0">
                <a:latin typeface="+mn-ea"/>
                <a:ea typeface="+mn-ea"/>
              </a:rPr>
              <a:t>,</a:t>
            </a:r>
          </a:p>
          <a:p>
            <a:r>
              <a:rPr lang="ko-KR" altLang="en-US" sz="1100" dirty="0" smtClean="0">
                <a:latin typeface="+mn-ea"/>
                <a:ea typeface="+mn-ea"/>
              </a:rPr>
              <a:t>대표적인 내용 또는 </a:t>
            </a:r>
            <a:r>
              <a:rPr lang="ko-KR" altLang="en-US" sz="1100" dirty="0" err="1" smtClean="0">
                <a:latin typeface="+mn-ea"/>
                <a:ea typeface="+mn-ea"/>
              </a:rPr>
              <a:t>유사중복되는</a:t>
            </a:r>
            <a:r>
              <a:rPr lang="ko-KR" altLang="en-US" sz="1100" dirty="0" smtClean="0">
                <a:latin typeface="+mn-ea"/>
                <a:ea typeface="+mn-ea"/>
              </a:rPr>
              <a:t> 내용을 팀 별로 돌아가면서 발표하도록 합니다</a:t>
            </a:r>
            <a:r>
              <a:rPr lang="en-US" altLang="ko-KR" sz="1100" dirty="0" smtClean="0">
                <a:latin typeface="+mn-ea"/>
                <a:ea typeface="+mn-ea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6592376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err="1" smtClean="0"/>
              <a:t>사회적기업가들의</a:t>
            </a:r>
            <a:r>
              <a:rPr lang="ko-KR" altLang="en-US" dirty="0" smtClean="0"/>
              <a:t> 사례 및 </a:t>
            </a:r>
            <a:r>
              <a:rPr lang="ko-KR" altLang="en-US" dirty="0" err="1" smtClean="0"/>
              <a:t>액티비티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랩업</a:t>
            </a:r>
            <a:r>
              <a:rPr lang="ko-KR" altLang="en-US" dirty="0" smtClean="0"/>
              <a:t>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연결과 확산의 리더십</a:t>
            </a:r>
            <a:endParaRPr lang="en-US" altLang="ko-KR" dirty="0" smtClean="0"/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강의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smtClean="0"/>
              <a:t>연결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앞에 살펴본 사례들은 대부분 전혀 연결될 것 같지 않은 것</a:t>
            </a:r>
            <a:r>
              <a:rPr lang="en-US" altLang="ko-KR" dirty="0" smtClean="0"/>
              <a:t>, </a:t>
            </a:r>
            <a:r>
              <a:rPr lang="ko-KR" altLang="en-US" dirty="0" smtClean="0"/>
              <a:t>상충되는 것을 연결시킨 것임</a:t>
            </a:r>
            <a:r>
              <a:rPr lang="en-US" altLang="ko-KR" dirty="0" smtClean="0"/>
              <a:t>.</a:t>
            </a:r>
          </a:p>
          <a:p>
            <a:r>
              <a:rPr lang="ko-KR" altLang="en-US" dirty="0" smtClean="0"/>
              <a:t>확산 </a:t>
            </a:r>
            <a:r>
              <a:rPr lang="en-US" altLang="ko-KR" dirty="0" smtClean="0"/>
              <a:t>: </a:t>
            </a:r>
            <a:r>
              <a:rPr lang="ko-KR" altLang="en-US" dirty="0" err="1" smtClean="0"/>
              <a:t>뉴클라스룸에서</a:t>
            </a:r>
            <a:r>
              <a:rPr lang="ko-KR" altLang="en-US" dirty="0" smtClean="0"/>
              <a:t> 굉장히 중요한 점은 뉴욕의 공립학교 교실에서 이루어지고 있다는 점인데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정책을 이용한 방법이 성공했을 때 그 최대치가 무엇인지를 생각했다는 점이 있음</a:t>
            </a:r>
            <a:r>
              <a:rPr lang="en-US" altLang="ko-KR" dirty="0" smtClean="0"/>
              <a:t>.</a:t>
            </a:r>
            <a:r>
              <a:rPr lang="en-US" altLang="ko-KR" baseline="0" dirty="0" smtClean="0"/>
              <a:t> </a:t>
            </a:r>
            <a:r>
              <a:rPr lang="ko-KR" altLang="en-US" dirty="0" smtClean="0"/>
              <a:t>영리기업에서 확산은 제품이 </a:t>
            </a:r>
            <a:r>
              <a:rPr lang="ko-KR" altLang="en-US" dirty="0" err="1" smtClean="0"/>
              <a:t>글로벌하게</a:t>
            </a:r>
            <a:r>
              <a:rPr lang="ko-KR" altLang="en-US" dirty="0" smtClean="0"/>
              <a:t> 팔리는 것이고 실제로 그것을 목표로 사업을 해 나갑니다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하지만</a:t>
            </a:r>
            <a:r>
              <a:rPr lang="en-US" altLang="ko-KR" baseline="0" dirty="0" smtClean="0"/>
              <a:t> </a:t>
            </a:r>
            <a:r>
              <a:rPr lang="ko-KR" altLang="en-US" baseline="0" dirty="0" err="1" smtClean="0"/>
              <a:t>재클린</a:t>
            </a:r>
            <a:r>
              <a:rPr lang="ko-KR" altLang="en-US" baseline="0" dirty="0" smtClean="0"/>
              <a:t> </a:t>
            </a:r>
            <a:r>
              <a:rPr lang="ko-KR" altLang="en-US" baseline="0" dirty="0" err="1" smtClean="0"/>
              <a:t>노보그라츠</a:t>
            </a:r>
            <a:r>
              <a:rPr lang="ko-KR" altLang="en-US" dirty="0" err="1" smtClean="0"/>
              <a:t>처럼</a:t>
            </a:r>
            <a:r>
              <a:rPr lang="ko-KR" altLang="en-US" dirty="0" smtClean="0"/>
              <a:t> 비영리영역에서 확산을 찾아낸 것 중요한 요소인 것 같습니다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5159562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err="1" smtClean="0"/>
              <a:t>사회적기업가정신이</a:t>
            </a:r>
            <a:r>
              <a:rPr lang="ko-KR" altLang="en-US" dirty="0" smtClean="0"/>
              <a:t> 필요한 이유에 대한 화두 제시</a:t>
            </a:r>
            <a:endParaRPr lang="en-US" altLang="ko-KR" dirty="0" smtClean="0"/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질의응답 및 강의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smtClean="0"/>
              <a:t>화두를 던지고 교육생들의 생각을 자유롭게 주고받은 후에 아래 내용으로 피드백</a:t>
            </a:r>
            <a:r>
              <a:rPr lang="ko-KR" altLang="en-US" baseline="0" dirty="0" smtClean="0"/>
              <a:t> 하도록 함</a:t>
            </a:r>
            <a:r>
              <a:rPr lang="en-US" altLang="ko-KR" baseline="0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교육대상자들은 대부분 중간지원기관에서 왔을 것입니다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중간지원기관에서 일하는데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내가 </a:t>
            </a:r>
            <a:r>
              <a:rPr lang="ko-KR" altLang="en-US" dirty="0" err="1" smtClean="0"/>
              <a:t>사회적기업가도</a:t>
            </a:r>
            <a:r>
              <a:rPr lang="ko-KR" altLang="en-US" dirty="0" smtClean="0"/>
              <a:t> 아닌데 왜 </a:t>
            </a:r>
            <a:r>
              <a:rPr lang="ko-KR" altLang="en-US" dirty="0" err="1" smtClean="0"/>
              <a:t>사회적기업가정신을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가져야하는지에</a:t>
            </a:r>
            <a:r>
              <a:rPr lang="ko-KR" altLang="en-US" dirty="0" smtClean="0"/>
              <a:t> 대해서 의문이 생기거나 거부감이 생길 수 있습니다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하지만 강의 초반에 말씀</a:t>
            </a:r>
            <a:r>
              <a:rPr lang="ko-KR" altLang="en-US" baseline="0" dirty="0" smtClean="0"/>
              <a:t> 드렸던 것처럼</a:t>
            </a:r>
            <a:r>
              <a:rPr lang="en-US" altLang="ko-KR" baseline="0" dirty="0" smtClean="0"/>
              <a:t>, </a:t>
            </a:r>
            <a:r>
              <a:rPr lang="ko-KR" altLang="en-US" dirty="0" err="1" smtClean="0"/>
              <a:t>사회적기업가정신은</a:t>
            </a:r>
            <a:r>
              <a:rPr lang="ko-KR" altLang="en-US" dirty="0" smtClean="0"/>
              <a:t> 기업을 운영한다거나 경영자의 지위를 갖고 있다거나 그런 사람에 대한 이야기가 아닙니다</a:t>
            </a:r>
            <a:r>
              <a:rPr lang="en-US" altLang="ko-KR" dirty="0" smtClean="0"/>
              <a:t>.</a:t>
            </a:r>
            <a:r>
              <a:rPr lang="en-US" altLang="ko-KR" baseline="0" dirty="0" smtClean="0"/>
              <a:t> </a:t>
            </a:r>
            <a:r>
              <a:rPr lang="en-US" altLang="ko-KR" dirty="0" smtClean="0"/>
              <a:t>Social Entrepreneurship</a:t>
            </a:r>
            <a:r>
              <a:rPr lang="ko-KR" altLang="en-US" dirty="0" smtClean="0"/>
              <a:t>의 의미는 실제 사회의 변화를 이끌어내는 사람의 의미를 가집니다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여러분이 바로 그 주인공이자 그 주인공들을 묵묵히 지원하는 역할을 하고 있기 때문에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그들이 현장에서 어떤 고민을 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어떤 정신이 필요한 것인지 함께 공감하고 공유하는 것이 반드시 필요함을 강조합니다</a:t>
            </a:r>
            <a:r>
              <a:rPr lang="en-US" altLang="ko-KR" dirty="0" smtClean="0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121750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smtClean="0"/>
              <a:t>일반적인 활동가와 </a:t>
            </a:r>
            <a:r>
              <a:rPr lang="ko-KR" altLang="en-US" dirty="0" err="1" smtClean="0"/>
              <a:t>사회적기업가의</a:t>
            </a:r>
            <a:r>
              <a:rPr lang="ko-KR" altLang="en-US" dirty="0" smtClean="0"/>
              <a:t> 차이에 대한 화두 제시</a:t>
            </a:r>
            <a:endParaRPr lang="en-US" altLang="ko-KR" dirty="0" smtClean="0"/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강의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>
              <a:latin typeface="+mn-ea"/>
              <a:ea typeface="+mn-ea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>
                <a:latin typeface="+mn-ea"/>
                <a:ea typeface="+mn-ea"/>
              </a:rPr>
              <a:t>화두를 던지고 교육생들의 생각을 자유롭게 주고받은 후에 아래 내용을 언급한 후 다음 슬라이드로 넘어가서 설명하도록 함</a:t>
            </a:r>
            <a:r>
              <a:rPr lang="en-US" altLang="ko-KR" dirty="0" smtClean="0">
                <a:latin typeface="+mn-ea"/>
                <a:ea typeface="+mn-ea"/>
              </a:rPr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dirty="0" smtClean="0">
              <a:latin typeface="+mn-ea"/>
              <a:ea typeface="+mn-ea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비영리기관 출신 사회적 기업가가 많은 한국에서는 일반적 비영리부문 활동가와 사회적 기업가 사이의 차이에 대한 명확한 인식이 매우 중요한 문제이다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endParaRPr lang="en-US" altLang="ko-KR" baseline="0" dirty="0" smtClean="0">
              <a:latin typeface="+mn-ea"/>
              <a:ea typeface="+mn-ea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60035006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비영리부문 활동가와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사회적기업가의</a:t>
            </a:r>
            <a:r>
              <a:rPr lang="ko-KR" altLang="en-US" sz="1100" dirty="0" smtClean="0">
                <a:latin typeface="+mn-ea"/>
                <a:ea typeface="+mn-ea"/>
              </a:rPr>
              <a:t> 차이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강의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전통적으로 한국 비영리기관의 활동은 크게 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2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가지로 구분된다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하나는 사회서비스 제공이고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또 하나는 사회운동이다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r>
              <a:rPr lang="ko-KR" altLang="en-US" dirty="0" smtClean="0"/>
              <a:t/>
            </a:r>
            <a:br>
              <a:rPr lang="ko-KR" altLang="en-US" dirty="0" smtClean="0"/>
            </a:b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사회서비스 제공은 성과의 성격 면에서 사회적 기업가 정신과 다르다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서비스 제공의 성과는 시스템 안에서의 개선을 지향하지만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사회적 기업가 정신은 사회 전체를 바꾸는 성과를 지향한다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</a:p>
          <a:p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한 헌신적인 사회복지법인 활동가가 어느 농촌 마을에서 다문화 전문 보육사업을 시작했다고 하자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이 사업이 해당 지역 다문화가정에 도움을 주었더라도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그 모델이 전국적으로 확산되지 않는다면 한국의 다문화가정 보육 문제를 혁신적으로 해결하며 사회를 변화시킬 수는 없다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그렇다면 이 사업은 사회적 기업가 정신이 지향하는 바와는 조금 다른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사회 서비스 제공사업인 것이다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r>
              <a:rPr lang="ko-KR" altLang="en-US" dirty="0" smtClean="0"/>
              <a:t/>
            </a:r>
            <a:br>
              <a:rPr lang="ko-KR" altLang="en-US" dirty="0" smtClean="0"/>
            </a:b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사회운동은 간접 영향을 통한 변화를 꾀한다는 면에서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직접 영향을 추구하는 사회적 기업가 정신과 다르다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1100" b="0" i="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마틴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루터 킹이나 </a:t>
            </a:r>
            <a:r>
              <a:rPr lang="ko-KR" altLang="en-US" sz="1100" b="0" i="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마하트마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간디 등의 대표적 사회운동가의 활동을 보면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정부나 소비자가 기업을 움직여 세상을 바꾸려 한다는 점을 알 수 있다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반면 사회적 기업가 정신은 직접 문제에 부닥쳐 해결하는 모델을 지향한다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제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3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세계 커피 농가가 어렵다면 직접 공정무역을 벌이고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장애인이 일자리가 없어서 문제라면 직접 장애인 기업을 세운다</a:t>
            </a:r>
            <a:r>
              <a:rPr lang="en-US" altLang="ko-KR" sz="1100" b="0" i="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460645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000" dirty="0" smtClean="0">
                <a:latin typeface="+mn-ea"/>
                <a:ea typeface="+mn-ea"/>
              </a:rPr>
              <a:t>▨ 주제</a:t>
            </a:r>
            <a:endParaRPr lang="en-US" altLang="ko-KR" sz="1000" dirty="0" smtClean="0">
              <a:latin typeface="+mn-ea"/>
              <a:ea typeface="+mn-ea"/>
            </a:endParaRPr>
          </a:p>
          <a:p>
            <a:endParaRPr lang="en-US" altLang="ko-KR" sz="1000" dirty="0" smtClean="0">
              <a:latin typeface="+mn-ea"/>
              <a:ea typeface="+mn-ea"/>
            </a:endParaRPr>
          </a:p>
          <a:p>
            <a:r>
              <a:rPr lang="ko-KR" altLang="en-US" sz="1000" dirty="0" err="1" smtClean="0">
                <a:latin typeface="+mn-ea"/>
                <a:ea typeface="+mn-ea"/>
              </a:rPr>
              <a:t>사회적기업가정신에</a:t>
            </a:r>
            <a:r>
              <a:rPr lang="ko-KR" altLang="en-US" sz="1000" dirty="0" smtClean="0">
                <a:latin typeface="+mn-ea"/>
                <a:ea typeface="+mn-ea"/>
              </a:rPr>
              <a:t> 대한 설명</a:t>
            </a:r>
            <a:endParaRPr lang="en-US" altLang="ko-KR" sz="1000" dirty="0" smtClean="0">
              <a:latin typeface="+mn-ea"/>
              <a:ea typeface="+mn-ea"/>
            </a:endParaRPr>
          </a:p>
          <a:p>
            <a:endParaRPr lang="en-US" altLang="ko-KR" sz="1000" dirty="0" smtClean="0">
              <a:latin typeface="+mn-ea"/>
              <a:ea typeface="+mn-ea"/>
            </a:endParaRPr>
          </a:p>
          <a:p>
            <a:r>
              <a:rPr lang="ko-KR" altLang="en-US" sz="1000" dirty="0" smtClean="0">
                <a:latin typeface="+mn-ea"/>
                <a:ea typeface="+mn-ea"/>
              </a:rPr>
              <a:t>▨ 운영방식</a:t>
            </a:r>
            <a:endParaRPr lang="en-US" altLang="ko-KR" sz="1000" dirty="0" smtClean="0">
              <a:latin typeface="+mn-ea"/>
              <a:ea typeface="+mn-ea"/>
            </a:endParaRPr>
          </a:p>
          <a:p>
            <a:endParaRPr lang="en-US" altLang="ko-KR" sz="1000" baseline="0" dirty="0" smtClean="0">
              <a:latin typeface="+mn-ea"/>
              <a:ea typeface="+mn-ea"/>
            </a:endParaRPr>
          </a:p>
          <a:p>
            <a:r>
              <a:rPr lang="ko-KR" altLang="en-US" sz="1000" baseline="0" dirty="0" smtClean="0">
                <a:latin typeface="+mn-ea"/>
                <a:ea typeface="+mn-ea"/>
              </a:rPr>
              <a:t>강의</a:t>
            </a:r>
            <a:endParaRPr lang="en-US" altLang="ko-KR" sz="1000" baseline="0" dirty="0" smtClean="0">
              <a:latin typeface="+mn-ea"/>
              <a:ea typeface="+mn-ea"/>
            </a:endParaRPr>
          </a:p>
          <a:p>
            <a:endParaRPr lang="en-US" altLang="ko-KR" sz="1000" baseline="0" dirty="0" smtClean="0">
              <a:latin typeface="+mn-ea"/>
              <a:ea typeface="+mn-ea"/>
            </a:endParaRPr>
          </a:p>
          <a:p>
            <a:r>
              <a:rPr lang="ko-KR" altLang="en-US" sz="1000" dirty="0" smtClean="0">
                <a:latin typeface="+mn-ea"/>
                <a:ea typeface="+mn-ea"/>
              </a:rPr>
              <a:t>▨ 강의주안점</a:t>
            </a:r>
            <a:endParaRPr lang="en-US" altLang="ko-KR" sz="1000" dirty="0" smtClean="0">
              <a:latin typeface="+mn-ea"/>
              <a:ea typeface="+mn-ea"/>
            </a:endParaRPr>
          </a:p>
          <a:p>
            <a:pPr marL="0" indent="0">
              <a:buFontTx/>
              <a:buNone/>
            </a:pPr>
            <a:endParaRPr lang="en-US" altLang="ko-KR" sz="1000" dirty="0" smtClean="0">
              <a:latin typeface="+mn-ea"/>
              <a:ea typeface="+mn-ea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기업가 정신이란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그저 하던 일을 조금 더 잘하는 방법을 찾는 정도가 아니라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시장의 판도를 뒤흔들 </a:t>
            </a:r>
            <a:r>
              <a:rPr lang="ko-KR" altLang="en-US" sz="1000" kern="1200" dirty="0" err="1" smtClean="0">
                <a:solidFill>
                  <a:schemeClr val="tx1"/>
                </a:solidFill>
                <a:latin typeface="+mn-ea"/>
                <a:ea typeface="+mn-ea"/>
              </a:rPr>
              <a:t>변화촉진자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(change agent)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가 되겠다는 삶의 자세다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.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사회적 기업가 정신도 맥락을 같이한다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.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사회문제 해결의 판도를 뒤흔들 만한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변화촉진자가 되겠다는 자세다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r>
              <a:rPr lang="en-US" altLang="ko-KR" sz="1000" kern="1200" baseline="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변화촉진자가 되려면 구체적으로 무엇을 해야 하는 것일까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?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미국 </a:t>
            </a:r>
            <a:r>
              <a:rPr lang="ko-KR" altLang="en-US" sz="1000" kern="1200" dirty="0" err="1" smtClean="0">
                <a:solidFill>
                  <a:schemeClr val="tx1"/>
                </a:solidFill>
                <a:latin typeface="+mn-ea"/>
                <a:ea typeface="+mn-ea"/>
              </a:rPr>
              <a:t>듀크대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ko-KR" altLang="en-US" sz="1000" kern="1200" dirty="0" err="1" smtClean="0">
                <a:solidFill>
                  <a:schemeClr val="tx1"/>
                </a:solidFill>
                <a:latin typeface="+mn-ea"/>
                <a:ea typeface="+mn-ea"/>
              </a:rPr>
              <a:t>그레고리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 </a:t>
            </a:r>
            <a:r>
              <a:rPr lang="ko-KR" altLang="en-US" sz="1000" kern="1200" dirty="0" err="1" smtClean="0">
                <a:solidFill>
                  <a:schemeClr val="tx1"/>
                </a:solidFill>
                <a:latin typeface="+mn-ea"/>
                <a:ea typeface="+mn-ea"/>
              </a:rPr>
              <a:t>디즈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 교수는 슬라이드에 나와 있는 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5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가지 사회적 기업가 정신의 요소를 제시한다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. </a:t>
            </a:r>
          </a:p>
          <a:p>
            <a:r>
              <a:rPr lang="ko-KR" altLang="en-US" sz="1000" kern="1200" dirty="0" err="1" smtClean="0">
                <a:solidFill>
                  <a:schemeClr val="tx1"/>
                </a:solidFill>
                <a:latin typeface="+mn-ea"/>
                <a:ea typeface="+mn-ea"/>
              </a:rPr>
              <a:t>한겨레경제연구소가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 수행한 조사에서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한국 사회적 기업가들은 시장과 경쟁을 받아들이고 혁신하는 것에 대해 긍정적 인상을 갖고 있었다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.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그러나 아직 자신이 이끄는 사회적 기업에서 그 혁신을 어떻게 실현해야 할지는 잘 드러나지 않았다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.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세상을 바꾸는 혁신가가 되고 싶으나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아직 구체적 실천계획은 부족한 것이다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</a:p>
          <a:p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기업가는 새로운 시장이나 새로운 사업 방식을 창조함으로써 경제를 전진시킨다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.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사회적 기업가는 새로운 사회적 사명을 창출하고 실현하거나 사회 문제 해결의 혁신적 방법을 창조함으로써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,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그들은 사회를 전진시킨다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.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창조와 혁신이야말로 우리 사회 변화 촉진자가 되기 위해 사회적 기업가에게 필요한 가장 중요한 기업가 정신이다</a:t>
            </a:r>
            <a:r>
              <a:rPr lang="en-US" altLang="ko-KR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.</a:t>
            </a:r>
            <a:endParaRPr lang="en-US" altLang="ko-KR" sz="1000" dirty="0" smtClean="0">
              <a:latin typeface="+mn-ea"/>
              <a:ea typeface="+mn-ea"/>
            </a:endParaRPr>
          </a:p>
          <a:p>
            <a:pPr marL="0" indent="0">
              <a:buFontTx/>
              <a:buNone/>
            </a:pPr>
            <a:endParaRPr lang="en-US" altLang="ko-KR" sz="1000" dirty="0" smtClean="0">
              <a:latin typeface="+mn-ea"/>
              <a:ea typeface="+mn-ea"/>
            </a:endParaRPr>
          </a:p>
          <a:p>
            <a:pPr marL="0" indent="0">
              <a:buFontTx/>
              <a:buNone/>
            </a:pPr>
            <a:r>
              <a:rPr lang="ko-KR" altLang="en-US" sz="1000" dirty="0" smtClean="0">
                <a:latin typeface="+mn-ea"/>
                <a:ea typeface="+mn-ea"/>
              </a:rPr>
              <a:t>▨ </a:t>
            </a:r>
            <a:r>
              <a:rPr lang="en-US" altLang="ko-KR" sz="1000" dirty="0" smtClean="0">
                <a:latin typeface="+mn-ea"/>
                <a:ea typeface="+mn-ea"/>
              </a:rPr>
              <a:t>TIP</a:t>
            </a:r>
          </a:p>
          <a:p>
            <a:pPr marL="0" indent="0">
              <a:buFontTx/>
              <a:buNone/>
            </a:pPr>
            <a:endParaRPr lang="en-US" altLang="ko-KR" sz="1000" dirty="0" smtClean="0">
              <a:latin typeface="+mn-ea"/>
              <a:ea typeface="+mn-ea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000" dirty="0" smtClean="0">
                <a:latin typeface="+mn-ea"/>
                <a:ea typeface="+mn-ea"/>
              </a:rPr>
              <a:t>이 슬라이드의 바탕이 된 자료 </a:t>
            </a:r>
            <a:r>
              <a:rPr lang="en-US" altLang="ko-KR" sz="1000" dirty="0" smtClean="0">
                <a:latin typeface="+mn-ea"/>
                <a:ea typeface="+mn-ea"/>
              </a:rPr>
              <a:t>:</a:t>
            </a:r>
            <a:r>
              <a:rPr lang="ko-KR" altLang="en-US" sz="1000" dirty="0" smtClean="0">
                <a:latin typeface="+mn-ea"/>
                <a:ea typeface="+mn-ea"/>
              </a:rPr>
              <a:t> </a:t>
            </a:r>
            <a:r>
              <a:rPr lang="ko-KR" altLang="en-US" sz="1000" kern="1200" dirty="0" smtClean="0">
                <a:solidFill>
                  <a:schemeClr val="tx1"/>
                </a:solidFill>
                <a:latin typeface="+mn-ea"/>
                <a:ea typeface="+mn-ea"/>
              </a:rPr>
              <a:t>“세상을 바꾸는 변화 촉진자가 돼라”</a:t>
            </a:r>
          </a:p>
          <a:p>
            <a:pPr marL="0" indent="0">
              <a:buFontTx/>
              <a:buNone/>
            </a:pPr>
            <a:r>
              <a:rPr lang="en-US" altLang="ko-KR" sz="1000" dirty="0" smtClean="0">
                <a:latin typeface="+mn-ea"/>
                <a:ea typeface="+mn-ea"/>
              </a:rPr>
              <a:t>http://www.hani.co.kr/arti/economy/heri_review/307343.html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94862916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smtClean="0">
                <a:latin typeface="+mn-ea"/>
                <a:ea typeface="+mn-ea"/>
              </a:rPr>
              <a:t>기업가로서 중요한 역할에 대해 재인식 후 교육과정 마무리를 위한 도입</a:t>
            </a:r>
            <a:endParaRPr lang="en-US" altLang="ko-KR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질의응답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smtClean="0"/>
              <a:t>다양한 사람의 유형 중에서 어떤 사람이 유능한 사람이라고 생각하는지 질문을 던져보고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몇몇 교육생의 의견을 들어본 후 다음 슬라이드로 넘어간다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51194508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dirty="0" smtClean="0">
                <a:latin typeface="+mn-ea"/>
                <a:ea typeface="+mn-ea"/>
              </a:rPr>
              <a:t>장기적인 목표를 설정하는 것이 중요함</a:t>
            </a:r>
            <a:endParaRPr lang="en-US" altLang="ko-KR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강의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dirty="0" smtClean="0"/>
          </a:p>
          <a:p>
            <a:r>
              <a:rPr lang="ko-KR" altLang="en-US" dirty="0" err="1" smtClean="0"/>
              <a:t>피터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드러커는</a:t>
            </a:r>
            <a:r>
              <a:rPr lang="ko-KR" altLang="en-US" dirty="0" smtClean="0"/>
              <a:t>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올바른 목표를 설정하는 능력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을 갖춘 기업가</a:t>
            </a:r>
            <a:r>
              <a:rPr lang="en-US" altLang="ko-KR" dirty="0" smtClean="0"/>
              <a:t>, </a:t>
            </a:r>
            <a:r>
              <a:rPr lang="ko-KR" altLang="en-US" dirty="0" smtClean="0"/>
              <a:t>리더의 중요성에 대해서</a:t>
            </a:r>
            <a:r>
              <a:rPr lang="ko-KR" altLang="en-US" baseline="0" dirty="0" smtClean="0"/>
              <a:t> 말했습니다</a:t>
            </a:r>
            <a:r>
              <a:rPr lang="en-US" altLang="ko-KR" baseline="0" dirty="0" smtClean="0"/>
              <a:t>.</a:t>
            </a:r>
          </a:p>
          <a:p>
            <a:r>
              <a:rPr lang="ko-KR" altLang="en-US" dirty="0" smtClean="0"/>
              <a:t>당사자조직의 기업가들이 전체 그림을 인식하고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어떤 방향으로 이 영역에서 조직을 이끌고 가야 하는지 고민한다면</a:t>
            </a:r>
            <a:r>
              <a:rPr lang="en-US" altLang="ko-KR" dirty="0" smtClean="0"/>
              <a:t>, </a:t>
            </a:r>
            <a:r>
              <a:rPr lang="ko-KR" altLang="en-US" dirty="0" smtClean="0"/>
              <a:t>여러분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중간지원기관</a:t>
            </a:r>
            <a:r>
              <a:rPr lang="en-US" altLang="ko-KR" dirty="0" smtClean="0"/>
              <a:t>)</a:t>
            </a:r>
            <a:r>
              <a:rPr lang="ko-KR" altLang="en-US" dirty="0" smtClean="0"/>
              <a:t>은 기업가들이 그 방향으로 향하도록 계속 자극하고 지원하는 것이 가장 중요한 것이 않을까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그러기 위해서는 기업가와 </a:t>
            </a:r>
            <a:r>
              <a:rPr lang="ko-KR" altLang="en-US" dirty="0" err="1" smtClean="0"/>
              <a:t>지원가</a:t>
            </a:r>
            <a:r>
              <a:rPr lang="ko-KR" altLang="en-US" dirty="0" smtClean="0"/>
              <a:t> 모두 우리 사회와 </a:t>
            </a:r>
            <a:r>
              <a:rPr lang="ko-KR" altLang="en-US" dirty="0" err="1" smtClean="0"/>
              <a:t>사회적경제</a:t>
            </a:r>
            <a:r>
              <a:rPr lang="ko-KR" altLang="en-US" dirty="0" smtClean="0"/>
              <a:t> 영역</a:t>
            </a:r>
            <a:r>
              <a:rPr lang="en-US" altLang="ko-KR" dirty="0" smtClean="0"/>
              <a:t>, </a:t>
            </a:r>
            <a:r>
              <a:rPr lang="ko-KR" altLang="en-US" dirty="0" smtClean="0"/>
              <a:t>그리고 조직의 장기적인 목표와 큰 그림이 있어야 하지 않을까 합니다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39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5508021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40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1407399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000" dirty="0" smtClean="0"/>
              <a:t>▨ 주제</a:t>
            </a:r>
            <a:endParaRPr lang="en-US" altLang="ko-KR" sz="1000" dirty="0" smtClean="0"/>
          </a:p>
          <a:p>
            <a:endParaRPr lang="en-US" altLang="ko-KR" sz="1000" dirty="0" smtClean="0"/>
          </a:p>
          <a:p>
            <a:r>
              <a:rPr lang="ko-KR" altLang="en-US" sz="1000" dirty="0" err="1" smtClean="0"/>
              <a:t>어큐먼펀드의</a:t>
            </a:r>
            <a:r>
              <a:rPr lang="ko-KR" altLang="en-US" sz="1000" dirty="0" smtClean="0"/>
              <a:t> </a:t>
            </a:r>
            <a:r>
              <a:rPr lang="ko-KR" altLang="en-US" sz="1000" dirty="0" err="1" smtClean="0"/>
              <a:t>재클린</a:t>
            </a:r>
            <a:r>
              <a:rPr lang="ko-KR" altLang="en-US" sz="1000" dirty="0" smtClean="0"/>
              <a:t> </a:t>
            </a:r>
            <a:r>
              <a:rPr lang="ko-KR" altLang="en-US" sz="1000" dirty="0" err="1" smtClean="0"/>
              <a:t>노보그라츠의</a:t>
            </a:r>
            <a:r>
              <a:rPr lang="ko-KR" altLang="en-US" sz="1000" dirty="0" smtClean="0"/>
              <a:t> 삶을 바꾼 스웨터 한 장에 대한 소개</a:t>
            </a:r>
            <a:endParaRPr lang="en-US" altLang="ko-KR" sz="1000" dirty="0" smtClean="0"/>
          </a:p>
          <a:p>
            <a:endParaRPr lang="en-US" altLang="ko-KR" sz="1000" dirty="0" smtClean="0"/>
          </a:p>
          <a:p>
            <a:r>
              <a:rPr lang="ko-KR" altLang="en-US" sz="1000" dirty="0" smtClean="0"/>
              <a:t>▨ 운영방식</a:t>
            </a:r>
            <a:endParaRPr lang="en-US" altLang="ko-KR" sz="1000" dirty="0" smtClean="0"/>
          </a:p>
          <a:p>
            <a:endParaRPr lang="en-US" altLang="ko-KR" sz="1000" baseline="0" dirty="0" smtClean="0"/>
          </a:p>
          <a:p>
            <a:r>
              <a:rPr lang="ko-KR" altLang="en-US" sz="1000" baseline="0" dirty="0" smtClean="0"/>
              <a:t>강의</a:t>
            </a:r>
            <a:endParaRPr lang="en-US" altLang="ko-KR" sz="1000" baseline="0" dirty="0" smtClean="0"/>
          </a:p>
          <a:p>
            <a:endParaRPr lang="en-US" altLang="ko-KR" sz="1000" baseline="0" dirty="0" smtClean="0"/>
          </a:p>
          <a:p>
            <a:r>
              <a:rPr lang="ko-KR" altLang="en-US" sz="1000" dirty="0" smtClean="0"/>
              <a:t>▨ 강의주안점</a:t>
            </a:r>
            <a:endParaRPr lang="en-US" altLang="ko-KR" sz="1000" dirty="0" smtClean="0"/>
          </a:p>
          <a:p>
            <a:endParaRPr lang="en-US" altLang="ko-KR" sz="1000" dirty="0" smtClean="0"/>
          </a:p>
          <a:p>
            <a:r>
              <a:rPr lang="ko-KR" altLang="en-US" sz="1000" dirty="0" smtClean="0"/>
              <a:t>혹시 이 스웨터가 어떤 스웨터인지 아느냐고 질문한다</a:t>
            </a:r>
            <a:r>
              <a:rPr lang="en-US" altLang="ko-KR" sz="1000" dirty="0" smtClean="0"/>
              <a:t>.</a:t>
            </a:r>
          </a:p>
          <a:p>
            <a:r>
              <a:rPr lang="ko-KR" altLang="en-US" sz="1000" dirty="0" err="1" smtClean="0"/>
              <a:t>재클린</a:t>
            </a:r>
            <a:r>
              <a:rPr lang="ko-KR" altLang="en-US" sz="1000" dirty="0" smtClean="0"/>
              <a:t> </a:t>
            </a:r>
            <a:r>
              <a:rPr lang="ko-KR" altLang="en-US" sz="1000" dirty="0" err="1" smtClean="0"/>
              <a:t>노보그라츠가</a:t>
            </a:r>
            <a:r>
              <a:rPr lang="ko-KR" altLang="en-US" sz="1000" dirty="0" smtClean="0"/>
              <a:t> 르완다의 길거리를 걷다가 우연히 발견한 파란 스웨터</a:t>
            </a:r>
            <a:r>
              <a:rPr lang="en-US" altLang="ko-KR" sz="1000" dirty="0" smtClean="0"/>
              <a:t>. </a:t>
            </a:r>
            <a:r>
              <a:rPr lang="ko-KR" altLang="en-US" sz="1000" dirty="0" smtClean="0"/>
              <a:t>이것은 </a:t>
            </a:r>
            <a:r>
              <a:rPr lang="ko-KR" altLang="en-US" sz="1000" dirty="0" err="1" smtClean="0"/>
              <a:t>어릴적</a:t>
            </a:r>
            <a:r>
              <a:rPr lang="ko-KR" altLang="en-US" sz="1000" dirty="0" smtClean="0"/>
              <a:t> 자신이 입었던 스웨터 였습니다</a:t>
            </a:r>
            <a:r>
              <a:rPr lang="en-US" altLang="ko-KR" sz="1000" dirty="0" smtClean="0"/>
              <a:t>. 10</a:t>
            </a:r>
            <a:r>
              <a:rPr lang="ko-KR" altLang="en-US" sz="1000" dirty="0" smtClean="0"/>
              <a:t>년 전 미국 </a:t>
            </a:r>
            <a:r>
              <a:rPr lang="ko-KR" altLang="en-US" sz="1000" dirty="0" err="1" smtClean="0"/>
              <a:t>버지니아주에서</a:t>
            </a:r>
            <a:r>
              <a:rPr lang="ko-KR" altLang="en-US" sz="1000" dirty="0" smtClean="0"/>
              <a:t> 자신이 입었던 파란 스웨터가 어떻게 이곳 르완다에 와 있는 것이었을까요</a:t>
            </a:r>
            <a:r>
              <a:rPr lang="en-US" altLang="ko-KR" sz="1000" dirty="0" smtClean="0"/>
              <a:t>?</a:t>
            </a:r>
          </a:p>
          <a:p>
            <a:r>
              <a:rPr lang="ko-KR" altLang="en-US" sz="1000" dirty="0" smtClean="0"/>
              <a:t>자세한 내용은 아래 </a:t>
            </a:r>
            <a:r>
              <a:rPr lang="en-US" altLang="ko-KR" sz="1000" dirty="0" smtClean="0"/>
              <a:t>TIP</a:t>
            </a:r>
            <a:r>
              <a:rPr lang="en-US" altLang="ko-KR" sz="1000" baseline="0" dirty="0" smtClean="0"/>
              <a:t> </a:t>
            </a:r>
            <a:r>
              <a:rPr lang="ko-KR" altLang="en-US" sz="1000" baseline="0" dirty="0" smtClean="0"/>
              <a:t>참고</a:t>
            </a:r>
            <a:r>
              <a:rPr lang="en-US" altLang="ko-KR" sz="1000" baseline="0" dirty="0" smtClean="0"/>
              <a:t>.</a:t>
            </a:r>
          </a:p>
          <a:p>
            <a:endParaRPr lang="en-US" altLang="ko-KR" sz="1000" baseline="0" dirty="0" smtClean="0"/>
          </a:p>
          <a:p>
            <a:r>
              <a:rPr lang="ko-KR" altLang="en-US" sz="1000" dirty="0" smtClean="0"/>
              <a:t>▨ </a:t>
            </a:r>
            <a:r>
              <a:rPr lang="en-US" altLang="ko-KR" sz="1000" dirty="0" smtClean="0"/>
              <a:t>TIP</a:t>
            </a:r>
          </a:p>
          <a:p>
            <a:endParaRPr lang="en-US" altLang="ko-KR" sz="1000" dirty="0" smtClean="0"/>
          </a:p>
          <a:p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1987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년 어느 날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스물 다섯 살의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노보그라츠는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아프리카 르완다의 수도인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키갈리의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거리를 걷고 있었다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한 르완다 소년이 입고 가던 파란 스웨터가 눈에 들어왔다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어디선가 많이 본 듯한 스웨터였다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</a:t>
            </a:r>
            <a:r>
              <a:rPr lang="ko-KR" altLang="en-US" sz="700" kern="1200" baseline="0" dirty="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불현듯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재클린의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머리를 스치는 생각이 있었다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재클린은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소년에게 달려갔다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겁에 질린 소년의 양 어깨를 붙잡고 스웨터를 살펴봤다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놀라운 사실을 발견했다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스웨터 안 상표에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재클린의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이름이 쓰여 있었다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재클린의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기억은 미국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버지니아주에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살던 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10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여년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전 어린 시절로 거슬러 올라갔다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</a:t>
            </a:r>
            <a:endParaRPr lang="ko-KR" altLang="en-US" sz="700" kern="1200" dirty="0" smtClean="0">
              <a:solidFill>
                <a:schemeClr val="tx1"/>
              </a:solidFill>
              <a:effectLst/>
            </a:endParaRPr>
          </a:p>
          <a:p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그 스웨터는 어린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재클린이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친척 아저씨로부터 받은 선물이었다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재클린은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그 스웨터를 너무나 좋아했다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중학생 시절 내내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그리고 고등학생 시절에도 입고 다녔다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그런데 어느 날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재클린은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그 스웨터 때문에 학교에서 화가 잔뜩 나서 집에 돌아온다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어릴 적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선물받아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아직도 입고 있던 스웨터가 너무 작아져서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가슴이 도드라져 보인다고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짖궂은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남학생들이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놀려대서다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</a:t>
            </a:r>
            <a:r>
              <a:rPr lang="ko-KR" altLang="en-US" sz="700" kern="1200" baseline="0" dirty="0" smtClean="0">
                <a:solidFill>
                  <a:schemeClr val="tx1"/>
                </a:solidFill>
                <a:effectLst/>
              </a:rPr>
              <a:t>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재클린의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어머니는 스웨터를 당장 갖다 버리라고 소리치는 딸과 그 스웨터를 함께 싣고 지역의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굿윌스토어로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운전했다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헌옷을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싼값에 사들여 팔거나 기부하는 재활용 가게였다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</a:t>
            </a:r>
            <a:endParaRPr lang="ko-KR" altLang="en-US" sz="700" kern="1200" dirty="0" smtClean="0">
              <a:solidFill>
                <a:schemeClr val="tx1"/>
              </a:solidFill>
              <a:effectLst/>
            </a:endParaRPr>
          </a:p>
          <a:p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소년의 스웨터를 발견한 순간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머릿속에는 그 스웨터가 지나왔을 여정이 그려졌다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그 파란 스웨터는 소독을 거친 뒤 다른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헌옷가지와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함께 대서양을 건너 케냐를 거쳐 르완다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키갈리까지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와 닿았을 것이다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재클린이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가난한 여성들을 위한 금융기관을 설립하기 위해 르완다에 와 있는 터였다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이미 그런 종류의 재활용품이 어떻게 미국 버지니아로부터 르완다의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키갈리까지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와 닿는지를 알고 있었다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그렇게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십여년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이상 수천 킬로미터를 여행한 스웨터가 그의 눈 앞에 있었다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</a:t>
            </a:r>
            <a:endParaRPr lang="ko-KR" altLang="en-US" sz="700" kern="1200" dirty="0" smtClean="0">
              <a:solidFill>
                <a:schemeClr val="tx1"/>
              </a:solidFill>
              <a:effectLst/>
            </a:endParaRPr>
          </a:p>
          <a:p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불현듯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재클린은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깨달았다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세계는 긴밀하게 연결되어 있다는 사실을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르완다 </a:t>
            </a:r>
            <a:r>
              <a:rPr lang="ko-KR" altLang="en-US" sz="700" kern="1200" dirty="0" err="1" smtClean="0">
                <a:solidFill>
                  <a:schemeClr val="tx1"/>
                </a:solidFill>
                <a:effectLst/>
              </a:rPr>
              <a:t>키갈리를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 걷는 남자아이도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, </a:t>
            </a:r>
            <a:r>
              <a:rPr lang="ko-KR" altLang="en-US" sz="700" kern="1200" dirty="0" smtClean="0">
                <a:solidFill>
                  <a:schemeClr val="tx1"/>
                </a:solidFill>
                <a:effectLst/>
              </a:rPr>
              <a:t>지구 반대편인 미국 캘리포니아에 사는 여자아이와 마찬가지로 스웨터가 필요하고 존엄이 필요하고 성장할 수 있는 기회가 필요하다는 사실을</a:t>
            </a:r>
            <a:r>
              <a:rPr lang="en-US" altLang="ko-KR" sz="700" kern="1200" dirty="0" smtClean="0">
                <a:solidFill>
                  <a:schemeClr val="tx1"/>
                </a:solidFill>
                <a:effectLst/>
              </a:rPr>
              <a:t>.</a:t>
            </a:r>
            <a:endParaRPr lang="ko-KR" altLang="en-US" sz="700" kern="1200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73282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/>
              <a:t>▨ 주제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err="1" smtClean="0"/>
              <a:t>재클린</a:t>
            </a:r>
            <a:r>
              <a:rPr lang="ko-KR" altLang="en-US" sz="1100" dirty="0" smtClean="0"/>
              <a:t> </a:t>
            </a:r>
            <a:r>
              <a:rPr lang="ko-KR" altLang="en-US" sz="1100" dirty="0" err="1" smtClean="0"/>
              <a:t>노보그라츠의</a:t>
            </a:r>
            <a:r>
              <a:rPr lang="ko-KR" altLang="en-US" sz="1100" dirty="0" smtClean="0"/>
              <a:t> 기업가정신 설명을 위한 도입 질문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▨ 운영방식</a:t>
            </a:r>
            <a:endParaRPr lang="en-US" altLang="ko-KR" sz="1100" dirty="0" smtClean="0"/>
          </a:p>
          <a:p>
            <a:endParaRPr lang="en-US" altLang="ko-KR" sz="1100" baseline="0" dirty="0" smtClean="0"/>
          </a:p>
          <a:p>
            <a:r>
              <a:rPr lang="ko-KR" altLang="en-US" sz="1100" baseline="0" dirty="0" smtClean="0"/>
              <a:t>질의응답</a:t>
            </a:r>
            <a:endParaRPr lang="en-US" altLang="ko-KR" sz="1100" baseline="0" dirty="0" smtClean="0"/>
          </a:p>
          <a:p>
            <a:endParaRPr lang="en-US" altLang="ko-KR" sz="1100" baseline="0" dirty="0" smtClean="0"/>
          </a:p>
          <a:p>
            <a:r>
              <a:rPr lang="ko-KR" altLang="en-US" sz="1100" dirty="0" smtClean="0"/>
              <a:t>▨ 강의주안점</a:t>
            </a:r>
            <a:endParaRPr lang="en-US" altLang="ko-KR" sz="1100" dirty="0" smtClean="0"/>
          </a:p>
          <a:p>
            <a:endParaRPr lang="en-US" altLang="ko-KR" sz="1100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가난한 사람들을 위해서 어떤 해결책을 마련할 수 있을 것 같은지 질문을 던지고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, 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교육생들에게 다양한 해결방안을 들어보도록 합니다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 </a:t>
            </a:r>
            <a:r>
              <a:rPr lang="ko-KR" altLang="en-US" sz="11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재클린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11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노보그라츠의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‘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가난 해결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’</a:t>
            </a:r>
            <a:r>
              <a:rPr lang="ko-KR" altLang="en-US" sz="11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에 대한 생각은 어떤 것이었을까요</a:t>
            </a:r>
            <a:r>
              <a:rPr lang="en-US" altLang="ko-KR" sz="11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?</a:t>
            </a:r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69099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900" dirty="0" smtClean="0">
                <a:latin typeface="+mn-ea"/>
                <a:ea typeface="+mn-ea"/>
              </a:rPr>
              <a:t>▨ 주제</a:t>
            </a:r>
            <a:endParaRPr lang="en-US" altLang="ko-KR" sz="900" dirty="0" smtClean="0">
              <a:latin typeface="+mn-ea"/>
              <a:ea typeface="+mn-ea"/>
            </a:endParaRPr>
          </a:p>
          <a:p>
            <a:endParaRPr lang="en-US" altLang="ko-KR" sz="900" dirty="0" smtClean="0">
              <a:latin typeface="+mn-ea"/>
              <a:ea typeface="+mn-ea"/>
            </a:endParaRPr>
          </a:p>
          <a:p>
            <a:r>
              <a:rPr lang="ko-KR" altLang="en-US" sz="900" dirty="0" err="1" smtClean="0">
                <a:latin typeface="+mn-ea"/>
                <a:ea typeface="+mn-ea"/>
              </a:rPr>
              <a:t>어큐먼펀드의</a:t>
            </a:r>
            <a:r>
              <a:rPr lang="ko-KR" altLang="en-US" sz="900" dirty="0" smtClean="0">
                <a:latin typeface="+mn-ea"/>
                <a:ea typeface="+mn-ea"/>
              </a:rPr>
              <a:t> </a:t>
            </a:r>
            <a:r>
              <a:rPr lang="ko-KR" altLang="en-US" sz="900" dirty="0" err="1" smtClean="0">
                <a:latin typeface="+mn-ea"/>
                <a:ea typeface="+mn-ea"/>
              </a:rPr>
              <a:t>재클린</a:t>
            </a:r>
            <a:r>
              <a:rPr lang="ko-KR" altLang="en-US" sz="900" dirty="0" smtClean="0">
                <a:latin typeface="+mn-ea"/>
                <a:ea typeface="+mn-ea"/>
              </a:rPr>
              <a:t> </a:t>
            </a:r>
            <a:r>
              <a:rPr lang="ko-KR" altLang="en-US" sz="900" dirty="0" err="1" smtClean="0">
                <a:latin typeface="+mn-ea"/>
                <a:ea typeface="+mn-ea"/>
              </a:rPr>
              <a:t>노보그라츠</a:t>
            </a:r>
            <a:r>
              <a:rPr lang="ko-KR" altLang="en-US" sz="900" baseline="0" dirty="0" smtClean="0">
                <a:latin typeface="+mn-ea"/>
                <a:ea typeface="+mn-ea"/>
              </a:rPr>
              <a:t> 소개</a:t>
            </a:r>
            <a:endParaRPr lang="en-US" altLang="ko-KR" sz="900" baseline="0" dirty="0" smtClean="0">
              <a:latin typeface="+mn-ea"/>
              <a:ea typeface="+mn-ea"/>
            </a:endParaRPr>
          </a:p>
          <a:p>
            <a:endParaRPr lang="en-US" altLang="ko-KR" sz="900" dirty="0" smtClean="0">
              <a:latin typeface="+mn-ea"/>
              <a:ea typeface="+mn-ea"/>
            </a:endParaRPr>
          </a:p>
          <a:p>
            <a:r>
              <a:rPr lang="ko-KR" altLang="en-US" sz="900" dirty="0" smtClean="0">
                <a:latin typeface="+mn-ea"/>
                <a:ea typeface="+mn-ea"/>
              </a:rPr>
              <a:t>▨ 운영방식</a:t>
            </a:r>
            <a:endParaRPr lang="en-US" altLang="ko-KR" sz="900" dirty="0" smtClean="0">
              <a:latin typeface="+mn-ea"/>
              <a:ea typeface="+mn-ea"/>
            </a:endParaRPr>
          </a:p>
          <a:p>
            <a:endParaRPr lang="en-US" altLang="ko-KR" sz="900" baseline="0" dirty="0" smtClean="0">
              <a:latin typeface="+mn-ea"/>
              <a:ea typeface="+mn-ea"/>
            </a:endParaRPr>
          </a:p>
          <a:p>
            <a:r>
              <a:rPr lang="ko-KR" altLang="en-US" sz="900" baseline="0" dirty="0" smtClean="0">
                <a:latin typeface="+mn-ea"/>
                <a:ea typeface="+mn-ea"/>
              </a:rPr>
              <a:t>강의</a:t>
            </a:r>
            <a:endParaRPr lang="en-US" altLang="ko-KR" sz="900" baseline="0" dirty="0" smtClean="0">
              <a:latin typeface="+mn-ea"/>
              <a:ea typeface="+mn-ea"/>
            </a:endParaRPr>
          </a:p>
          <a:p>
            <a:endParaRPr lang="en-US" altLang="ko-KR" sz="900" baseline="0" dirty="0" smtClean="0">
              <a:latin typeface="+mn-ea"/>
              <a:ea typeface="+mn-ea"/>
            </a:endParaRPr>
          </a:p>
          <a:p>
            <a:r>
              <a:rPr lang="ko-KR" altLang="en-US" sz="900" dirty="0" smtClean="0">
                <a:latin typeface="+mn-ea"/>
                <a:ea typeface="+mn-ea"/>
              </a:rPr>
              <a:t>▨ 강의주안점</a:t>
            </a:r>
            <a:endParaRPr lang="en-US" altLang="ko-KR" sz="900" dirty="0" smtClean="0">
              <a:latin typeface="+mn-ea"/>
              <a:ea typeface="+mn-ea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ko-KR" sz="9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그에게 가난의 해결책은 돈이 아니었고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,</a:t>
            </a:r>
            <a:r>
              <a:rPr lang="en-US" altLang="ko-KR" sz="900" kern="1200" baseline="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자립의 기회를 제공하는 것이었음을 강조함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</a:rPr>
              <a:t>.</a:t>
            </a:r>
            <a:endParaRPr lang="ko-KR" altLang="en-US" sz="900" kern="1200" dirty="0" smtClean="0">
              <a:solidFill>
                <a:schemeClr val="tx1"/>
              </a:solidFill>
              <a:effectLst/>
              <a:latin typeface="+mn-ea"/>
              <a:ea typeface="+mn-ea"/>
            </a:endParaRPr>
          </a:p>
          <a:p>
            <a:r>
              <a:rPr lang="ko-KR" altLang="en-US" sz="900" dirty="0" smtClean="0">
                <a:latin typeface="+mn-ea"/>
                <a:ea typeface="+mn-ea"/>
              </a:rPr>
              <a:t>파란 스웨터를 발견하고 영감을 받아서 만든</a:t>
            </a:r>
            <a:r>
              <a:rPr lang="ko-KR" altLang="en-US" sz="900" baseline="0" dirty="0" smtClean="0">
                <a:latin typeface="+mn-ea"/>
                <a:ea typeface="+mn-ea"/>
              </a:rPr>
              <a:t> 세계 최초의 비영리 </a:t>
            </a:r>
            <a:r>
              <a:rPr lang="ko-KR" altLang="en-US" sz="900" baseline="0" dirty="0" err="1" smtClean="0">
                <a:latin typeface="+mn-ea"/>
                <a:ea typeface="+mn-ea"/>
              </a:rPr>
              <a:t>벤쳐캐피털이</a:t>
            </a:r>
            <a:r>
              <a:rPr lang="ko-KR" altLang="en-US" sz="900" dirty="0" smtClean="0">
                <a:latin typeface="+mn-ea"/>
                <a:ea typeface="+mn-ea"/>
              </a:rPr>
              <a:t> </a:t>
            </a:r>
            <a:r>
              <a:rPr lang="ko-KR" altLang="en-US" sz="900" dirty="0" err="1" smtClean="0">
                <a:latin typeface="+mn-ea"/>
                <a:ea typeface="+mn-ea"/>
              </a:rPr>
              <a:t>어큐먼펀드입니다</a:t>
            </a:r>
            <a:r>
              <a:rPr lang="en-US" altLang="ko-KR" sz="900" dirty="0" smtClean="0">
                <a:latin typeface="+mn-ea"/>
                <a:ea typeface="+mn-ea"/>
              </a:rPr>
              <a:t>.</a:t>
            </a:r>
            <a:r>
              <a:rPr lang="en-US" altLang="ko-KR" sz="900" baseline="0" dirty="0" smtClean="0">
                <a:latin typeface="+mn-ea"/>
                <a:ea typeface="+mn-ea"/>
              </a:rPr>
              <a:t> </a:t>
            </a:r>
            <a:r>
              <a:rPr lang="ko-KR" altLang="en-US" sz="900" baseline="0" dirty="0" err="1" smtClean="0">
                <a:latin typeface="+mn-ea"/>
                <a:ea typeface="+mn-ea"/>
              </a:rPr>
              <a:t>어큐먼펀드</a:t>
            </a:r>
            <a:r>
              <a:rPr lang="ko-KR" altLang="en-US" sz="900" dirty="0" err="1" smtClean="0">
                <a:latin typeface="+mn-ea"/>
                <a:ea typeface="+mn-ea"/>
              </a:rPr>
              <a:t>는</a:t>
            </a:r>
            <a:r>
              <a:rPr lang="ko-KR" altLang="en-US" sz="900" dirty="0" smtClean="0">
                <a:latin typeface="+mn-ea"/>
                <a:ea typeface="+mn-ea"/>
              </a:rPr>
              <a:t> </a:t>
            </a:r>
            <a:r>
              <a:rPr lang="ko-KR" altLang="en-US" sz="900" dirty="0" err="1" smtClean="0">
                <a:latin typeface="+mn-ea"/>
                <a:ea typeface="+mn-ea"/>
              </a:rPr>
              <a:t>사회적기업이나</a:t>
            </a:r>
            <a:r>
              <a:rPr lang="ko-KR" altLang="en-US" sz="900" dirty="0" smtClean="0">
                <a:latin typeface="+mn-ea"/>
                <a:ea typeface="+mn-ea"/>
              </a:rPr>
              <a:t> 비영리기관에게 돈을 빌려주거나 투자하거나 하는 역할을 합니다</a:t>
            </a:r>
            <a:r>
              <a:rPr lang="en-US" altLang="ko-KR" sz="900" dirty="0" smtClean="0">
                <a:latin typeface="+mn-ea"/>
                <a:ea typeface="+mn-ea"/>
              </a:rPr>
              <a:t>.</a:t>
            </a:r>
          </a:p>
          <a:p>
            <a:endParaRPr lang="en-US" altLang="ko-KR" sz="900" dirty="0" smtClean="0">
              <a:latin typeface="+mn-ea"/>
              <a:ea typeface="+mn-ea"/>
            </a:endParaRP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900" dirty="0" smtClean="0">
                <a:latin typeface="+mn-ea"/>
                <a:ea typeface="+mn-ea"/>
              </a:rPr>
              <a:t>▨ </a:t>
            </a:r>
            <a:r>
              <a:rPr lang="en-US" altLang="ko-KR" sz="900" dirty="0" smtClean="0">
                <a:latin typeface="+mn-ea"/>
                <a:ea typeface="+mn-ea"/>
              </a:rPr>
              <a:t>TIP</a:t>
            </a:r>
          </a:p>
          <a:p>
            <a:endParaRPr lang="en-US" altLang="ko-KR" sz="11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  <a:p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2013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년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7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월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미국 </a:t>
            </a:r>
            <a:r>
              <a:rPr lang="ko-KR" altLang="en-US" sz="9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콜로라도주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</a:t>
            </a:r>
            <a:r>
              <a:rPr lang="ko-KR" altLang="en-US" sz="9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아스펜에서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열린 ‘</a:t>
            </a:r>
            <a:r>
              <a:rPr lang="ko-KR" altLang="en-US" sz="9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아스펜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아이디어 페스티벌’에서 </a:t>
            </a:r>
            <a:r>
              <a:rPr lang="ko-KR" altLang="en-US" sz="9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재클린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</a:t>
            </a:r>
            <a:r>
              <a:rPr lang="ko-KR" altLang="en-US" sz="9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노보그라츠는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이런 사회적 상상력을 펼치게 된 근본적 이유를 털어놓았다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endParaRPr lang="ko-KR" altLang="en-US" sz="9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  <a:p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“빈곤의 정의가 무엇이라고 생각하시나요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?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”</a:t>
            </a:r>
          </a:p>
          <a:p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“저는 지난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30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년 동안 여러 가지 방법으로 이 질문에 대해 대답하려고 노력해 왔어요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결국 이런 결론에 다다랐죠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경제학자들처럼 빈곤을 소득으로만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예를 들어 하루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1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달러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25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센트 이하는 절대빈곤층이라는 방식으로만 생각하는 것은 잘못된 것입니다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가난은 소득의 결핍이 아닙니다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가난이란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선택과 기회가 결핍된 상태입니다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endParaRPr lang="ko-KR" altLang="en-US" sz="9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  <a:p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인간은 빵만으로 살지 않지요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빵과 존엄과 자유를 동시에 갈구하며 삽니다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제가 우리 고객들을 볼 때마다 떠올리는 생각이지요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우리가 빈곤문제에 대한 해법을 생각할 때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단지 소득을 조금 높이는 방법을 넘어서야 합니다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사람들의 선택의 자유와 기회를 넓히는 방법을 찾으려 노력한다면 훨씬 진정한 빈곤문제해결에 가까이 갈 것입니다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”</a:t>
            </a:r>
          </a:p>
          <a:p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그에게 가난의 해결책은 돈이 아니었다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자립의 기회였다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endParaRPr lang="ko-KR" altLang="en-US" sz="9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  <a:p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금융과 자선사업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이 두 단어는 얼핏 보면 어울리지 않는 조합이다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전자는 돈 버는 일만을 지상과제로 삼는 영리를 바탕으로 하는 세계이고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자선사업은 말 그대로 없는 이들에 대한 연민에서 자선을 베푸는 행위를 뜻한다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</a:t>
            </a:r>
            <a:endParaRPr lang="ko-KR" altLang="en-US" sz="9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  <a:p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그런데 이 두 개의 단어를 조합해 세상을 더 나은 곳으로 바꾸려는 곳이 바로 그가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 2001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년 설립한 ‘</a:t>
            </a:r>
            <a:r>
              <a:rPr lang="ko-KR" altLang="en-US" sz="900" kern="1200" dirty="0" err="1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어큐먼펀드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’이다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벤처캐피털에 투자하듯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, </a:t>
            </a:r>
            <a:r>
              <a:rPr lang="ko-KR" altLang="en-US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사회적으로 의미 있는 일을 하는 기업과 저소득층의 자립 노력에 투자하는 펀드다</a:t>
            </a:r>
            <a:r>
              <a:rPr lang="en-US" altLang="ko-KR" sz="900" kern="1200" dirty="0" smtClean="0">
                <a:solidFill>
                  <a:schemeClr val="tx1"/>
                </a:solidFill>
                <a:effectLst/>
                <a:latin typeface="+mn-ea"/>
                <a:ea typeface="+mn-ea"/>
                <a:cs typeface="+mn-cs"/>
              </a:rPr>
              <a:t>. </a:t>
            </a:r>
            <a:endParaRPr lang="ko-KR" altLang="en-US" sz="900" kern="1200" dirty="0" smtClean="0">
              <a:solidFill>
                <a:schemeClr val="tx1"/>
              </a:solidFill>
              <a:effectLst/>
              <a:latin typeface="+mn-ea"/>
              <a:ea typeface="+mn-ea"/>
              <a:cs typeface="+mn-cs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6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114839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sz="1100" dirty="0" smtClean="0">
                <a:latin typeface="+mn-ea"/>
                <a:ea typeface="+mn-ea"/>
              </a:rPr>
              <a:t>▨ 주제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err="1" smtClean="0">
                <a:latin typeface="+mn-ea"/>
                <a:ea typeface="+mn-ea"/>
              </a:rPr>
              <a:t>재클린</a:t>
            </a:r>
            <a:r>
              <a:rPr lang="ko-KR" altLang="en-US" sz="1100" dirty="0" smtClean="0">
                <a:latin typeface="+mn-ea"/>
                <a:ea typeface="+mn-ea"/>
              </a:rPr>
              <a:t> </a:t>
            </a:r>
            <a:r>
              <a:rPr lang="ko-KR" altLang="en-US" sz="1100" dirty="0" err="1" smtClean="0">
                <a:latin typeface="+mn-ea"/>
                <a:ea typeface="+mn-ea"/>
              </a:rPr>
              <a:t>노보그라츠</a:t>
            </a:r>
            <a:r>
              <a:rPr lang="ko-KR" altLang="en-US" sz="1100" baseline="0" dirty="0" err="1" smtClean="0">
                <a:latin typeface="+mn-ea"/>
                <a:ea typeface="+mn-ea"/>
              </a:rPr>
              <a:t>의</a:t>
            </a:r>
            <a:r>
              <a:rPr lang="ko-KR" altLang="en-US" sz="1100" baseline="0" dirty="0" smtClean="0">
                <a:latin typeface="+mn-ea"/>
                <a:ea typeface="+mn-ea"/>
              </a:rPr>
              <a:t> </a:t>
            </a:r>
            <a:r>
              <a:rPr lang="en-US" altLang="ko-KR" sz="1100" baseline="0" dirty="0" smtClean="0">
                <a:latin typeface="+mn-ea"/>
                <a:ea typeface="+mn-ea"/>
              </a:rPr>
              <a:t>TED </a:t>
            </a:r>
            <a:r>
              <a:rPr lang="ko-KR" altLang="en-US" sz="1100" baseline="0" dirty="0" smtClean="0">
                <a:latin typeface="+mn-ea"/>
                <a:ea typeface="+mn-ea"/>
              </a:rPr>
              <a:t>강의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운영방식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baseline="0" dirty="0" smtClean="0">
                <a:latin typeface="+mn-ea"/>
                <a:ea typeface="+mn-ea"/>
              </a:rPr>
              <a:t>동영상 시청</a:t>
            </a:r>
            <a:endParaRPr lang="en-US" altLang="ko-KR" sz="1100" baseline="0" dirty="0" smtClean="0">
              <a:latin typeface="+mn-ea"/>
              <a:ea typeface="+mn-ea"/>
            </a:endParaRPr>
          </a:p>
          <a:p>
            <a:endParaRPr lang="en-US" altLang="ko-KR" sz="1100" baseline="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▨ 강의주안점</a:t>
            </a:r>
            <a:endParaRPr lang="en-US" altLang="ko-KR" sz="1100" dirty="0" smtClean="0">
              <a:latin typeface="+mn-ea"/>
              <a:ea typeface="+mn-ea"/>
            </a:endParaRPr>
          </a:p>
          <a:p>
            <a:endParaRPr lang="en-US" altLang="ko-KR" sz="1100" dirty="0" smtClean="0">
              <a:latin typeface="+mn-ea"/>
              <a:ea typeface="+mn-ea"/>
            </a:endParaRPr>
          </a:p>
          <a:p>
            <a:r>
              <a:rPr lang="ko-KR" altLang="en-US" sz="1100" dirty="0" smtClean="0">
                <a:latin typeface="+mn-ea"/>
                <a:ea typeface="+mn-ea"/>
              </a:rPr>
              <a:t>앞에서 이야기한 </a:t>
            </a:r>
            <a:r>
              <a:rPr lang="ko-KR" altLang="en-US" sz="1100" dirty="0" err="1" smtClean="0">
                <a:latin typeface="+mn-ea"/>
                <a:ea typeface="+mn-ea"/>
              </a:rPr>
              <a:t>제클린</a:t>
            </a:r>
            <a:r>
              <a:rPr lang="ko-KR" altLang="en-US" sz="1100" dirty="0" smtClean="0">
                <a:latin typeface="+mn-ea"/>
                <a:ea typeface="+mn-ea"/>
              </a:rPr>
              <a:t> </a:t>
            </a:r>
            <a:r>
              <a:rPr lang="ko-KR" altLang="en-US" sz="1100" dirty="0" err="1" smtClean="0">
                <a:latin typeface="+mn-ea"/>
                <a:ea typeface="+mn-ea"/>
              </a:rPr>
              <a:t>노보그라츠의</a:t>
            </a:r>
            <a:r>
              <a:rPr lang="ko-KR" altLang="en-US" sz="1100" dirty="0" smtClean="0">
                <a:latin typeface="+mn-ea"/>
                <a:ea typeface="+mn-ea"/>
              </a:rPr>
              <a:t> 실제 스토리를 </a:t>
            </a:r>
            <a:r>
              <a:rPr lang="en-US" altLang="ko-KR" sz="1100" dirty="0" smtClean="0">
                <a:latin typeface="+mn-ea"/>
                <a:ea typeface="+mn-ea"/>
              </a:rPr>
              <a:t>TED TALK</a:t>
            </a:r>
            <a:r>
              <a:rPr lang="ko-KR" altLang="en-US" sz="1100" dirty="0" smtClean="0">
                <a:latin typeface="+mn-ea"/>
                <a:ea typeface="+mn-ea"/>
              </a:rPr>
              <a:t>를 통해 들어보고</a:t>
            </a:r>
            <a:r>
              <a:rPr lang="en-US" altLang="ko-KR" sz="1100" dirty="0" smtClean="0">
                <a:latin typeface="+mn-ea"/>
                <a:ea typeface="+mn-ea"/>
              </a:rPr>
              <a:t>, </a:t>
            </a:r>
            <a:r>
              <a:rPr lang="ko-KR" altLang="en-US" sz="1100" dirty="0" smtClean="0">
                <a:latin typeface="+mn-ea"/>
                <a:ea typeface="+mn-ea"/>
              </a:rPr>
              <a:t>그녀의 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</a:t>
            </a:r>
            <a:r>
              <a:rPr lang="ko-KR" altLang="en-US" sz="1100" dirty="0" smtClean="0">
                <a:latin typeface="+mn-ea"/>
                <a:ea typeface="+mn-ea"/>
              </a:rPr>
              <a:t> 활동 속에 내재되어 있는 </a:t>
            </a:r>
            <a:r>
              <a:rPr lang="en-US" altLang="ko-KR" sz="1100" dirty="0" smtClean="0">
                <a:latin typeface="+mn-ea"/>
                <a:ea typeface="+mn-ea"/>
              </a:rPr>
              <a:t>‘</a:t>
            </a:r>
            <a:r>
              <a:rPr lang="ko-KR" altLang="en-US" sz="1100" dirty="0" err="1" smtClean="0">
                <a:latin typeface="+mn-ea"/>
                <a:ea typeface="+mn-ea"/>
              </a:rPr>
              <a:t>사회적기업가정신</a:t>
            </a:r>
            <a:r>
              <a:rPr lang="en-US" altLang="ko-KR" sz="1100" dirty="0" smtClean="0">
                <a:latin typeface="+mn-ea"/>
                <a:ea typeface="+mn-ea"/>
              </a:rPr>
              <a:t>’</a:t>
            </a:r>
            <a:r>
              <a:rPr lang="ko-KR" altLang="en-US" sz="1100" dirty="0" smtClean="0">
                <a:latin typeface="+mn-ea"/>
                <a:ea typeface="+mn-ea"/>
              </a:rPr>
              <a:t>은 무엇인지 한 번 생각해보도록 합니다</a:t>
            </a:r>
            <a:r>
              <a:rPr lang="en-US" altLang="ko-KR" sz="1100" dirty="0" smtClean="0">
                <a:latin typeface="+mn-ea"/>
                <a:ea typeface="+mn-ea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7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184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8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731128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677863" y="547688"/>
            <a:ext cx="5441950" cy="4081462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o-KR" altLang="en-US" dirty="0" smtClean="0"/>
              <a:t>▨ 주제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dirty="0" smtClean="0"/>
              <a:t>‘Teach for All’</a:t>
            </a:r>
            <a:r>
              <a:rPr lang="ko-KR" altLang="en-US" dirty="0" smtClean="0"/>
              <a:t>의 </a:t>
            </a:r>
            <a:r>
              <a:rPr lang="ko-KR" altLang="en-US" dirty="0" err="1" smtClean="0"/>
              <a:t>웬디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콥에</a:t>
            </a:r>
            <a:r>
              <a:rPr lang="ko-KR" altLang="en-US" dirty="0" smtClean="0"/>
              <a:t> 대한 소개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▨ 운영방식</a:t>
            </a:r>
            <a:endParaRPr lang="en-US" altLang="ko-KR" dirty="0" smtClean="0"/>
          </a:p>
          <a:p>
            <a:endParaRPr lang="en-US" altLang="ko-KR" baseline="0" dirty="0" smtClean="0"/>
          </a:p>
          <a:p>
            <a:r>
              <a:rPr lang="ko-KR" altLang="en-US" baseline="0" dirty="0" smtClean="0"/>
              <a:t>강의</a:t>
            </a:r>
            <a:endParaRPr lang="en-US" altLang="ko-KR" baseline="0" dirty="0" smtClean="0"/>
          </a:p>
          <a:p>
            <a:endParaRPr lang="en-US" altLang="ko-KR" baseline="0" dirty="0" smtClean="0"/>
          </a:p>
          <a:p>
            <a:r>
              <a:rPr lang="ko-KR" altLang="en-US" dirty="0" smtClean="0"/>
              <a:t>▨ 강의주안점</a:t>
            </a:r>
            <a:endParaRPr lang="en-US" altLang="ko-KR" dirty="0" smtClean="0"/>
          </a:p>
          <a:p>
            <a:endParaRPr lang="en-US" altLang="ko-KR" dirty="0" smtClean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앞에서 미국의 사회문제 중 하나인 </a:t>
            </a:r>
            <a:r>
              <a:rPr lang="en-US" altLang="ko-KR" dirty="0" smtClean="0"/>
              <a:t>‘</a:t>
            </a:r>
            <a:r>
              <a:rPr lang="ko-KR" altLang="en-US" dirty="0" smtClean="0"/>
              <a:t>비만</a:t>
            </a:r>
            <a:r>
              <a:rPr lang="en-US" altLang="ko-KR" dirty="0" smtClean="0"/>
              <a:t>’</a:t>
            </a:r>
            <a:r>
              <a:rPr lang="ko-KR" altLang="en-US" dirty="0" smtClean="0"/>
              <a:t>을 봤는데</a:t>
            </a:r>
            <a:r>
              <a:rPr lang="en-US" altLang="ko-KR" dirty="0" smtClean="0"/>
              <a:t>, </a:t>
            </a:r>
            <a:r>
              <a:rPr lang="ko-KR" altLang="en-US" dirty="0" smtClean="0"/>
              <a:t>또 하나의 큰 문제가 무엇인지 질문합니다</a:t>
            </a:r>
            <a:r>
              <a:rPr lang="en-US" altLang="ko-KR" dirty="0" smtClean="0"/>
              <a:t>.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err="1" smtClean="0"/>
              <a:t>웹디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콥의</a:t>
            </a:r>
            <a:r>
              <a:rPr lang="ko-KR" altLang="en-US" dirty="0" smtClean="0"/>
              <a:t> </a:t>
            </a:r>
            <a:r>
              <a:rPr lang="en-US" altLang="ko-KR" dirty="0" smtClean="0"/>
              <a:t>‘Teach for All’</a:t>
            </a:r>
            <a:r>
              <a:rPr lang="ko-KR" altLang="en-US" dirty="0" smtClean="0"/>
              <a:t>은 진로에 대한 고민</a:t>
            </a:r>
            <a:r>
              <a:rPr lang="en-US" altLang="ko-KR" dirty="0" smtClean="0"/>
              <a:t>, </a:t>
            </a:r>
            <a:r>
              <a:rPr lang="ko-KR" altLang="en-US" dirty="0" smtClean="0"/>
              <a:t>취업이 바로 안된 아이비리그 학생과 미국의 사회문제 하나인 공교육문제를 연결시킨 케이스입니다</a:t>
            </a:r>
            <a:r>
              <a:rPr lang="en-US" altLang="ko-KR" dirty="0" smtClean="0"/>
              <a:t>.</a:t>
            </a:r>
            <a:r>
              <a:rPr lang="ko-KR" altLang="en-US" baseline="0" dirty="0" smtClean="0"/>
              <a:t> </a:t>
            </a:r>
            <a:r>
              <a:rPr lang="ko-KR" altLang="en-US" dirty="0" smtClean="0"/>
              <a:t>아이비리그 학생들이 빈민지역의 공립학교에 가서 봉사활동을 할 수 있도록 연결시킨 케이스</a:t>
            </a:r>
            <a:r>
              <a:rPr lang="en-US" altLang="ko-KR" baseline="0" dirty="0" smtClean="0"/>
              <a:t> </a:t>
            </a:r>
            <a:r>
              <a:rPr lang="ko-KR" altLang="en-US" baseline="0" dirty="0" smtClean="0"/>
              <a:t>임</a:t>
            </a:r>
            <a:r>
              <a:rPr lang="en-US" altLang="ko-KR" baseline="0" dirty="0" smtClean="0"/>
              <a:t>.</a:t>
            </a:r>
            <a:endParaRPr lang="en-US" altLang="ko-KR" dirty="0" smtClean="0"/>
          </a:p>
          <a:p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F62D5E-2CCB-4DA5-9BB1-E074C6D12FB5}" type="slidenum">
              <a:rPr lang="ko-KR" altLang="en-US" smtClean="0"/>
              <a:pPr/>
              <a:t>9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4611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sh\Desktop\&#44417;&#44368;&#50504;\Timer.exe" TargetMode="External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467544" y="1411288"/>
            <a:ext cx="8132440" cy="1369640"/>
          </a:xfrm>
          <a:solidFill>
            <a:schemeClr val="bg1">
              <a:alpha val="50000"/>
            </a:schemeClr>
          </a:solidFill>
        </p:spPr>
        <p:txBody>
          <a:bodyPr>
            <a:normAutofit/>
          </a:bodyPr>
          <a:lstStyle>
            <a:lvl1pPr marL="0" algn="ctr" defTabSz="914400" rtl="0" eaLnBrk="1" latinLnBrk="1" hangingPunct="1">
              <a:defRPr lang="ko-KR" altLang="en-US" sz="4400" b="0" kern="0" cap="none" spc="0" baseline="0" dirty="0">
                <a:ln w="1905"/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  <a:cs typeface="Arial" pitchFamily="34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6" name="TextBox 5"/>
          <p:cNvSpPr txBox="1"/>
          <p:nvPr userDrawn="1"/>
        </p:nvSpPr>
        <p:spPr>
          <a:xfrm>
            <a:off x="3319271" y="926322"/>
            <a:ext cx="24785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b="1" spc="200" baseline="0" dirty="0" err="1" smtClean="0">
                <a:solidFill>
                  <a:srgbClr val="5B4A42"/>
                </a:solidFill>
                <a:latin typeface="+mj-lt"/>
                <a:ea typeface="서울남산체 B" panose="02020603020101020101" pitchFamily="18" charset="-127"/>
              </a:rPr>
              <a:t>사회적경제전문가교육</a:t>
            </a:r>
            <a:endParaRPr lang="ko-KR" altLang="en-US" b="1" spc="200" baseline="0" dirty="0">
              <a:solidFill>
                <a:srgbClr val="5B4A42"/>
              </a:solidFill>
              <a:latin typeface="+mj-lt"/>
              <a:ea typeface="서울남산체 B" panose="02020603020101020101" pitchFamily="18" charset="-127"/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179512" y="197867"/>
            <a:ext cx="43473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0" dirty="0" smtClean="0">
                <a:latin typeface="+mj-ea"/>
                <a:ea typeface="+mj-ea"/>
              </a:rPr>
              <a:t>주최</a:t>
            </a:r>
            <a:endParaRPr lang="ko-KR" altLang="en-US" sz="1100" b="0" dirty="0"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564245" y="197867"/>
            <a:ext cx="4411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0" dirty="0" smtClean="0">
                <a:latin typeface="+mj-ea"/>
                <a:ea typeface="+mj-ea"/>
              </a:rPr>
              <a:t>주관</a:t>
            </a:r>
            <a:endParaRPr lang="ko-KR" altLang="en-US" sz="1100" b="0" dirty="0">
              <a:latin typeface="+mj-ea"/>
              <a:ea typeface="+mj-ea"/>
            </a:endParaRPr>
          </a:p>
        </p:txBody>
      </p:sp>
      <p:pic>
        <p:nvPicPr>
          <p:cNvPr id="4" name="그림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78" y="208866"/>
            <a:ext cx="936104" cy="24157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65285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64292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간지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5800" y="1844824"/>
            <a:ext cx="7772400" cy="792088"/>
          </a:xfrm>
          <a:noFill/>
        </p:spPr>
        <p:txBody>
          <a:bodyPr anchor="t"/>
          <a:lstStyle>
            <a:lvl1pPr algn="ctr">
              <a:defRPr sz="4000" b="0" cap="all">
                <a:solidFill>
                  <a:srgbClr val="5B4A4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 hasCustomPrompt="1"/>
          </p:nvPr>
        </p:nvSpPr>
        <p:spPr>
          <a:xfrm>
            <a:off x="3423291" y="1088122"/>
            <a:ext cx="2297424" cy="646331"/>
          </a:xfrm>
          <a:noFill/>
        </p:spPr>
        <p:txBody>
          <a:bodyPr wrap="none" rtlCol="0">
            <a:spAutoFit/>
          </a:bodyPr>
          <a:lstStyle>
            <a:lvl1pPr algn="ctr">
              <a:defRPr lang="ko-KR" altLang="en-US" sz="36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92D050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defRPr>
            </a:lvl1pPr>
          </a:lstStyle>
          <a:p>
            <a:pPr lvl="0"/>
            <a:r>
              <a:rPr lang="en-US" altLang="ko-KR" dirty="0" smtClean="0"/>
              <a:t>Module 1.</a:t>
            </a:r>
            <a:endParaRPr lang="ko-KR" altLang="en-US" dirty="0" smtClean="0"/>
          </a:p>
        </p:txBody>
      </p:sp>
      <p:pic>
        <p:nvPicPr>
          <p:cNvPr id="10" name="그림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315311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4" y="-16968"/>
            <a:ext cx="1334020" cy="307777"/>
          </a:xfrm>
          <a:noFill/>
        </p:spPr>
        <p:txBody>
          <a:bodyPr vert="horz" wrap="none" lIns="91440" tIns="45720" rIns="91440" bIns="45720" rtlCol="0">
            <a:spAutoFit/>
          </a:bodyPr>
          <a:lstStyle>
            <a:lvl1pPr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 algn="r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</p:spTree>
    <p:extLst>
      <p:ext uri="{BB962C8B-B14F-4D97-AF65-F5344CB8AC3E}">
        <p14:creationId xmlns:p14="http://schemas.microsoft.com/office/powerpoint/2010/main" xmlns="" val="91057940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3" name="텍스트 개체 틀 18"/>
          <p:cNvSpPr>
            <a:spLocks noGrp="1"/>
          </p:cNvSpPr>
          <p:nvPr>
            <p:ph type="body" sz="quarter" idx="10"/>
          </p:nvPr>
        </p:nvSpPr>
        <p:spPr>
          <a:xfrm>
            <a:off x="818420" y="260648"/>
            <a:ext cx="8096980" cy="72007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ko-KR" altLang="en-US" sz="3200" b="0" smtClean="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  <a:lvl2pPr>
              <a:defRPr lang="ko-KR" altLang="en-US" smtClean="0"/>
            </a:lvl2pPr>
            <a:lvl3pPr>
              <a:defRPr lang="ko-KR" altLang="en-US" smtClean="0"/>
            </a:lvl3pPr>
            <a:lvl4pPr>
              <a:defRPr lang="ko-KR" altLang="en-US" smtClean="0"/>
            </a:lvl4pPr>
            <a:lvl5pPr>
              <a:defRPr lang="ko-KR" altLang="en-US"/>
            </a:lvl5pPr>
          </a:lstStyle>
          <a:p>
            <a:pPr lvl="0">
              <a:spcBef>
                <a:spcPct val="0"/>
              </a:spcBef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5" name="텍스트 개체 틀 2"/>
          <p:cNvSpPr>
            <a:spLocks noGrp="1"/>
          </p:cNvSpPr>
          <p:nvPr>
            <p:ph type="body" idx="11" hasCustomPrompt="1"/>
          </p:nvPr>
        </p:nvSpPr>
        <p:spPr>
          <a:xfrm>
            <a:off x="7608274" y="-16968"/>
            <a:ext cx="1334020" cy="307777"/>
          </a:xfrm>
          <a:noFill/>
        </p:spPr>
        <p:txBody>
          <a:bodyPr wrap="none" rtlCol="0">
            <a:spAutoFit/>
          </a:bodyPr>
          <a:lstStyle>
            <a:lvl1pPr algn="r">
              <a:defRPr lang="ko-KR" altLang="en-US" sz="1400" b="0" u="none" cap="none" spc="50" baseline="0" dirty="0" smtClean="0">
                <a:ln w="13500">
                  <a:solidFill>
                    <a:srgbClr val="92D050">
                      <a:alpha val="6500"/>
                    </a:srgbClr>
                  </a:solidFill>
                  <a:prstDash val="solid"/>
                </a:ln>
                <a:solidFill>
                  <a:srgbClr val="FF3399">
                    <a:alpha val="95000"/>
                  </a:srgb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서울남산체 B" panose="02020603020101020101" pitchFamily="18" charset="-127"/>
                <a:ea typeface="서울남산체 B" panose="02020603020101020101" pitchFamily="18" charset="-127"/>
              </a:defRPr>
            </a:lvl1pPr>
          </a:lstStyle>
          <a:p>
            <a:pPr lvl="0"/>
            <a:r>
              <a:rPr lang="en-US" altLang="ko-KR" dirty="0" smtClean="0"/>
              <a:t>[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]</a:t>
            </a:r>
            <a:r>
              <a:rPr lang="ko-KR" altLang="en-US" dirty="0" smtClean="0"/>
              <a:t>해당요소</a:t>
            </a:r>
          </a:p>
        </p:txBody>
      </p:sp>
      <p:pic>
        <p:nvPicPr>
          <p:cNvPr id="6" name="그림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41" r="8772"/>
          <a:stretch/>
        </p:blipFill>
        <p:spPr>
          <a:xfrm>
            <a:off x="1079612" y="1518139"/>
            <a:ext cx="6984776" cy="5031269"/>
          </a:xfrm>
          <a:prstGeom prst="rect">
            <a:avLst/>
          </a:prstGeom>
        </p:spPr>
      </p:pic>
      <p:sp>
        <p:nvSpPr>
          <p:cNvPr id="7" name="제목 1"/>
          <p:cNvSpPr>
            <a:spLocks noGrp="1"/>
          </p:cNvSpPr>
          <p:nvPr>
            <p:ph type="title" hasCustomPrompt="1"/>
          </p:nvPr>
        </p:nvSpPr>
        <p:spPr>
          <a:xfrm>
            <a:off x="7800136" y="1133740"/>
            <a:ext cx="1140288" cy="70609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50000"/>
                    <a:lumOff val="50000"/>
                  </a:schemeClr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</a:defRPr>
            </a:lvl1pPr>
          </a:lstStyle>
          <a:p>
            <a:r>
              <a:rPr lang="ko-KR" altLang="en-US" dirty="0" err="1" smtClean="0"/>
              <a:t>ㅇㅇ분</a:t>
            </a:r>
            <a:endParaRPr lang="ko-KR" altLang="en-US" dirty="0"/>
          </a:p>
        </p:txBody>
      </p:sp>
      <p:pic>
        <p:nvPicPr>
          <p:cNvPr id="8" name="Picture 2" descr="C:\Users\위현진\AppData\Local\Microsoft\Windows\Temporary Internet Files\Content.IE5\QXLNBWJK\MC900433921[1].png">
            <a:hlinkClick r:id="rId3" action="ppaction://program"/>
          </p:cNvPr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3145" y="1206252"/>
            <a:ext cx="638572" cy="63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9832474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사용자 지정 레이아웃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473786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끝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 userDrawn="1"/>
        </p:nvSpPr>
        <p:spPr>
          <a:xfrm>
            <a:off x="2435838" y="995789"/>
            <a:ext cx="42723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6000" b="0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서울남산체 EB" panose="02020603020101020101" pitchFamily="18" charset="-127"/>
                <a:ea typeface="서울남산체 EB" panose="02020603020101020101" pitchFamily="18" charset="-127"/>
              </a:rPr>
              <a:t>THANK YOU</a:t>
            </a:r>
            <a:endParaRPr lang="ko-KR" altLang="en-US" sz="6000" b="0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서울남산체 EB" panose="02020603020101020101" pitchFamily="18" charset="-127"/>
              <a:ea typeface="서울남산체 EB" panose="02020603020101020101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208866"/>
            <a:ext cx="936104" cy="241575"/>
          </a:xfrm>
          <a:prstGeom prst="rect">
            <a:avLst/>
          </a:prstGeom>
        </p:spPr>
      </p:pic>
      <p:pic>
        <p:nvPicPr>
          <p:cNvPr id="10" name="그림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640" y="256812"/>
            <a:ext cx="902840" cy="182392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2972" y="188053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3927734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 xmlns="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E1FFB-48CF-4DFF-BF35-311F5B820BB1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8990666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614315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Custom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48456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8087816" cy="706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251520" y="1411287"/>
            <a:ext cx="8640960" cy="49355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247964" y="6520259"/>
            <a:ext cx="6480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F2B13C-EE0B-44DC-85D1-2864BFF8F9B8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0" y="6522109"/>
            <a:ext cx="936104" cy="241575"/>
          </a:xfrm>
          <a:prstGeom prst="rect">
            <a:avLst/>
          </a:prstGeom>
        </p:spPr>
      </p:pic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9640" y="6570055"/>
            <a:ext cx="902840" cy="18239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6494944"/>
            <a:ext cx="1526214" cy="38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155253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4" r:id="rId3"/>
    <p:sldLayoutId id="2147483666" r:id="rId4"/>
    <p:sldLayoutId id="2147483669" r:id="rId5"/>
    <p:sldLayoutId id="2147483664" r:id="rId6"/>
    <p:sldLayoutId id="2147483673" r:id="rId7"/>
    <p:sldLayoutId id="2147483674" r:id="rId8"/>
    <p:sldLayoutId id="2147483675" r:id="rId9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spcBef>
          <a:spcPct val="0"/>
        </a:spcBef>
        <a:buNone/>
        <a:defRPr sz="3200" b="0" kern="1200">
          <a:solidFill>
            <a:schemeClr val="bg1"/>
          </a:solidFill>
          <a:latin typeface="서울남산체 B" panose="02020603020101020101" pitchFamily="18" charset="-127"/>
          <a:ea typeface="서울남산체 B" panose="02020603020101020101" pitchFamily="18" charset="-127"/>
          <a:cs typeface="+mj-cs"/>
        </a:defRPr>
      </a:lvl1pPr>
    </p:titleStyle>
    <p:bodyStyle>
      <a:lvl1pPr marL="0" indent="0" algn="l" defTabSz="914400" rtl="0" eaLnBrk="1" latinLnBrk="1" hangingPunct="1">
        <a:spcBef>
          <a:spcPct val="20000"/>
        </a:spcBef>
        <a:buFont typeface="Arial" pitchFamily="34" charset="0"/>
        <a:buNone/>
        <a:defRPr sz="24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1pPr>
      <a:lvl2pPr marL="457200" indent="0" algn="l" defTabSz="914400" rtl="0" eaLnBrk="1" latinLnBrk="1" hangingPunct="1">
        <a:spcBef>
          <a:spcPct val="20000"/>
        </a:spcBef>
        <a:buFont typeface="Arial" pitchFamily="34" charset="0"/>
        <a:buNone/>
        <a:defRPr sz="20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2pPr>
      <a:lvl3pPr marL="914400" indent="0" algn="l" defTabSz="914400" rtl="0" eaLnBrk="1" latinLnBrk="1" hangingPunct="1">
        <a:spcBef>
          <a:spcPct val="20000"/>
        </a:spcBef>
        <a:buFont typeface="Arial" pitchFamily="34" charset="0"/>
        <a:buNone/>
        <a:defRPr sz="18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3pPr>
      <a:lvl4pPr marL="1371600" indent="0" algn="l" defTabSz="914400" rtl="0" eaLnBrk="1" latinLnBrk="1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4pPr>
      <a:lvl5pPr marL="1828800" indent="0" algn="l" defTabSz="914400" rtl="0" eaLnBrk="1" latinLnBrk="1" hangingPunct="1">
        <a:spcBef>
          <a:spcPct val="20000"/>
        </a:spcBef>
        <a:buFont typeface="Arial" pitchFamily="34" charset="0"/>
        <a:buNone/>
        <a:defRPr sz="1600" kern="1200">
          <a:solidFill>
            <a:schemeClr val="tx1"/>
          </a:solidFill>
          <a:latin typeface="서울남산체 M" panose="02020603020101020101" pitchFamily="18" charset="-127"/>
          <a:ea typeface="서울남산체 M" panose="02020603020101020101" pitchFamily="18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media" Target="file:///E:\&#49324;&#54924;&#51201;&#44221;&#51228;\01.&#44277;&#53685;&#47784;&#46280;\01.&#44368;&#50504;\03.Social%20Enterpreneurship\SE_&#44277;&#53685;&#47784;&#46280;_SE_04_&#49464;&#48148;&#49884;_&#51228;&#45797;&#49373;&#54801;.wmv" TargetMode="External"/><Relationship Id="rId2" Type="http://schemas.openxmlformats.org/officeDocument/2006/relationships/slideLayout" Target="../slideLayouts/slideLayout5.xml"/><Relationship Id="rId1" Type="http://schemas.openxmlformats.org/officeDocument/2006/relationships/video" Target="file:///E:\&#49324;&#54924;&#51201;&#44221;&#51228;\01.&#44277;&#53685;&#47784;&#46280;\01.&#44368;&#50504;\03.Social%20Enterpreneurship\SE_&#44277;&#53685;&#47784;&#46280;_SE_04_&#49464;&#48148;&#49884;_&#51228;&#45797;&#49373;&#54801;.wmv" TargetMode="Externa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Documents%20and%20Settings\hannews\My%20Documents\Dropbox\&#49436;&#50872;&#49884;%20&#49324;&#54924;&#51201;&#44221;&#51228;%20&#51204;&#47928;&#44032;%20&#44368;&#50977;&#44284;&#51221;\01_&#44277;&#53685;&#47784;&#46280;\00.&#49328;&#52636;&#47932;\01.&#44368;&#50504;+&#44053;&#49324;&#50857;&#47588;&#45684;&#50620;\03.&#49324;&#54924;&#51201;&#44592;&#50629;&#44032;&#51221;&#49888;\SE_&#44277;&#53685;&#47784;&#46280;_SE_02_&#55129;&#49332;&#47548;%2020&#45380;%20&#50976;&#44592;&#45453;%2020&#45380;.wmv" TargetMode="External"/><Relationship Id="rId5" Type="http://schemas.openxmlformats.org/officeDocument/2006/relationships/image" Target="../media/image36.png"/><Relationship Id="rId4" Type="http://schemas.microsoft.com/office/2007/relationships/media" Target="file:///E:\&#49324;&#54924;&#51201;&#44221;&#51228;\01.&#44277;&#53685;&#47784;&#46280;\01.&#44368;&#50504;\03.Social%20Enterpreneurship\SE_&#44277;&#53685;&#47784;&#46280;_SE_02_&#55129;&#49332;&#47548;%2020&#45380;%20&#50976;&#44592;&#45453;%2020&#45380;.wmv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5.xml"/><Relationship Id="rId1" Type="http://schemas.openxmlformats.org/officeDocument/2006/relationships/video" Target="file:///C:\Documents%20and%20Settings\hannews\My%20Documents\Dropbox\&#49436;&#50872;&#49884;%20&#49324;&#54924;&#51201;&#44221;&#51228;%20&#51204;&#47928;&#44032;%20&#44368;&#50977;&#44284;&#51221;\01_&#44277;&#53685;&#47784;&#46280;\00.&#49328;&#52636;&#47932;\01.&#44368;&#50504;+&#44053;&#49324;&#50857;&#47588;&#45684;&#50620;\03.&#49324;&#54924;&#51201;&#44592;&#50629;&#44032;&#51221;&#49888;\SE_&#44277;&#53685;&#47784;&#46280;_SE_03_&#49464;&#48148;&#49884;_&#51060;&#53468;&#44540;%20&#55129;&#49332;&#47548;%20&#54924;&#51109;.wmv" TargetMode="External"/><Relationship Id="rId5" Type="http://schemas.openxmlformats.org/officeDocument/2006/relationships/image" Target="../media/image40.png"/><Relationship Id="rId4" Type="http://schemas.microsoft.com/office/2007/relationships/media" Target="file:///E:\&#49324;&#54924;&#51201;&#44221;&#51228;\01.&#44277;&#53685;&#47784;&#46280;\01.&#44368;&#50504;\03.Social%20Enterpreneurship\SE_&#44277;&#53685;&#47784;&#46280;_SE_03_&#49464;&#48148;&#49884;_&#51060;&#53468;&#44540;%20&#55129;&#49332;&#47548;%20&#54924;&#51109;.wmv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5" Type="http://schemas.microsoft.com/office/2007/relationships/hdphoto" Target="../media/hdphoto4.wdp"/><Relationship Id="rId4" Type="http://schemas.openxmlformats.org/officeDocument/2006/relationships/image" Target="../media/image44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9.xml"/><Relationship Id="rId1" Type="http://schemas.openxmlformats.org/officeDocument/2006/relationships/video" Target="file:///C:\Documents%20and%20Settings\hannews\My%20Documents\Dropbox\&#49436;&#50872;&#49884;%20&#49324;&#54924;&#51201;&#44221;&#51228;%20&#51204;&#47928;&#44032;%20&#44368;&#50977;&#44284;&#51221;\01_&#44277;&#53685;&#47784;&#46280;\00.&#49328;&#52636;&#47932;\01.&#44368;&#50504;+&#44053;&#49324;&#50857;&#47588;&#45684;&#50620;\03.&#49324;&#54924;&#51201;&#44592;&#50629;&#44032;&#51221;&#49888;\SE_&#44277;&#53685;&#47784;&#46280;_SE_01_TED_JacquelineNovogratz_2009.wmv" TargetMode="External"/><Relationship Id="rId5" Type="http://schemas.openxmlformats.org/officeDocument/2006/relationships/image" Target="../media/image16.png"/><Relationship Id="rId4" Type="http://schemas.microsoft.com/office/2007/relationships/media" Target="file:///E:\&#49324;&#54924;&#51201;&#44221;&#51228;\01.&#44277;&#53685;&#47784;&#46280;\01.&#44368;&#50504;\03.Social%20Enterpreneurship\SE_&#44277;&#53685;&#47784;&#46280;_SE_01_TED_JacquelineNovogratz_2009.wm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smtClean="0">
                <a:solidFill>
                  <a:schemeClr val="tx1"/>
                </a:solidFill>
              </a:rPr>
              <a:t>공통모듈</a:t>
            </a:r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233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/>
          <a:srcRect r="10756"/>
          <a:stretch/>
        </p:blipFill>
        <p:spPr>
          <a:xfrm>
            <a:off x="0" y="0"/>
            <a:ext cx="9180512" cy="6858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5065" y="404813"/>
            <a:ext cx="9185577" cy="1938992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4000" dirty="0" smtClean="0">
                <a:solidFill>
                  <a:schemeClr val="bg1"/>
                </a:solidFill>
                <a:latin typeface="+mj-ea"/>
                <a:ea typeface="+mj-ea"/>
              </a:rPr>
              <a:t>‘</a:t>
            </a:r>
            <a:r>
              <a:rPr lang="ko-KR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교실</a:t>
            </a:r>
            <a:r>
              <a:rPr lang="en-US" altLang="ko-KR" sz="4000" dirty="0" smtClean="0">
                <a:solidFill>
                  <a:schemeClr val="bg1"/>
                </a:solidFill>
                <a:latin typeface="+mj-ea"/>
                <a:ea typeface="+mj-ea"/>
              </a:rPr>
              <a:t>’</a:t>
            </a:r>
            <a:r>
              <a:rPr lang="ko-KR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의 모습을 떠올려 보면</a:t>
            </a:r>
            <a:r>
              <a:rPr lang="en-US" altLang="ko-KR" sz="4000" dirty="0" smtClean="0">
                <a:solidFill>
                  <a:schemeClr val="bg1"/>
                </a:solidFill>
                <a:latin typeface="+mj-ea"/>
                <a:ea typeface="+mj-ea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sz="4000" dirty="0" smtClean="0">
                <a:solidFill>
                  <a:schemeClr val="bg1"/>
                </a:solidFill>
                <a:latin typeface="+mj-ea"/>
                <a:ea typeface="+mj-ea"/>
              </a:rPr>
              <a:t>이런 모습의 교실이 떠오르시나요</a:t>
            </a:r>
            <a:r>
              <a:rPr lang="en-US" altLang="ko-KR" sz="4000" dirty="0" smtClean="0">
                <a:solidFill>
                  <a:schemeClr val="bg1"/>
                </a:solidFill>
                <a:latin typeface="+mj-ea"/>
                <a:ea typeface="+mj-e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122348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‘New Classrooms’</a:t>
            </a:r>
            <a:r>
              <a:rPr lang="ko-KR" altLang="en-US" dirty="0" smtClean="0"/>
              <a:t>의 조엘 </a:t>
            </a:r>
            <a:r>
              <a:rPr lang="ko-KR" altLang="en-US" dirty="0" err="1" smtClean="0"/>
              <a:t>로스</a:t>
            </a:r>
            <a:r>
              <a:rPr lang="ko-KR" altLang="en-US" dirty="0" smtClean="0"/>
              <a:t> 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6726" y="1249923"/>
            <a:ext cx="7950547" cy="4969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1311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print"/>
          <a:srcRect r="13420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3246" y="3898643"/>
            <a:ext cx="727795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0" dirty="0" smtClean="0">
                <a:latin typeface="서울남산체 B"/>
                <a:ea typeface="서울남산체 B"/>
              </a:rPr>
              <a:t>몸이 아플 때</a:t>
            </a:r>
            <a:r>
              <a:rPr lang="en-US" altLang="ko-KR" sz="8000" dirty="0" smtClean="0">
                <a:latin typeface="서울남산체 B"/>
                <a:ea typeface="서울남산체 B"/>
              </a:rPr>
              <a:t>,</a:t>
            </a:r>
          </a:p>
          <a:p>
            <a:r>
              <a:rPr lang="ko-KR" altLang="en-US" sz="8000" dirty="0" smtClean="0">
                <a:latin typeface="서울남산체 B"/>
                <a:ea typeface="서울남산체 B"/>
              </a:rPr>
              <a:t>어디로 가시나요</a:t>
            </a:r>
            <a:r>
              <a:rPr lang="en-US" altLang="ko-KR" sz="8000" dirty="0" smtClean="0">
                <a:latin typeface="서울남산체 B"/>
                <a:ea typeface="서울남산체 B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62580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13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smtClean="0"/>
              <a:t>병원에서 논다는 것 </a:t>
            </a:r>
            <a:r>
              <a:rPr lang="en-US" altLang="ko-KR" dirty="0" smtClean="0"/>
              <a:t>- </a:t>
            </a:r>
            <a:r>
              <a:rPr lang="ko-KR" altLang="en-US" dirty="0" err="1" smtClean="0"/>
              <a:t>제닥생협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34</a:t>
            </a:r>
            <a:r>
              <a:rPr lang="ko-KR" altLang="en-US" dirty="0" smtClean="0"/>
              <a:t>초</a:t>
            </a:r>
            <a:endParaRPr lang="ko-KR" altLang="en-US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1843051"/>
            <a:ext cx="6468496" cy="363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7360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E_공통모듈_SE_04_세바시_제닥생협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0" y="785813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8875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40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자연스러운 건강</a:t>
            </a:r>
            <a:r>
              <a:rPr lang="en-US" altLang="ko-KR" dirty="0" smtClean="0"/>
              <a:t>, </a:t>
            </a:r>
            <a:r>
              <a:rPr lang="ko-KR" altLang="en-US" dirty="0" smtClean="0"/>
              <a:t>일상을 함께하는 제너럴닥터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07753" y="1412875"/>
            <a:ext cx="5856860" cy="4392645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6515" y="1412875"/>
            <a:ext cx="2629670" cy="175136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824" y="3447118"/>
            <a:ext cx="2664991" cy="2867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626052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제닥생협</a:t>
            </a:r>
            <a:r>
              <a:rPr lang="ko-KR" altLang="en-US" dirty="0" smtClean="0"/>
              <a:t> </a:t>
            </a:r>
            <a:r>
              <a:rPr lang="ko-KR" altLang="en-US" dirty="0" err="1" smtClean="0"/>
              <a:t>제닥선언문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16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직사각형 6"/>
          <p:cNvSpPr/>
          <p:nvPr/>
        </p:nvSpPr>
        <p:spPr>
          <a:xfrm>
            <a:off x="3357562" y="1757930"/>
            <a:ext cx="25170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2400" b="1" dirty="0">
                <a:solidFill>
                  <a:srgbClr val="000000"/>
                </a:solidFill>
                <a:latin typeface="+mn-ea"/>
              </a:rPr>
              <a:t>&lt; </a:t>
            </a:r>
            <a:r>
              <a:rPr lang="ko-KR" altLang="en-US" sz="2400" b="1" dirty="0">
                <a:solidFill>
                  <a:srgbClr val="000000"/>
                </a:solidFill>
                <a:latin typeface="+mn-ea"/>
              </a:rPr>
              <a:t>제 닥 선 언 문 </a:t>
            </a:r>
            <a:r>
              <a:rPr lang="en-US" altLang="ko-KR" sz="2400" b="1" dirty="0">
                <a:solidFill>
                  <a:srgbClr val="000000"/>
                </a:solidFill>
                <a:latin typeface="+mn-ea"/>
              </a:rPr>
              <a:t>&gt;</a:t>
            </a:r>
            <a:endParaRPr lang="en-US" altLang="ko-KR" sz="2400" b="1" i="0" dirty="0">
              <a:solidFill>
                <a:srgbClr val="000000"/>
              </a:solidFill>
              <a:effectLst/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5613" y="2523719"/>
            <a:ext cx="8689000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200" b="1" dirty="0">
                <a:latin typeface="+mn-ea"/>
              </a:rPr>
              <a:t>1. </a:t>
            </a:r>
            <a:r>
              <a:rPr lang="ko-KR" altLang="en-US" sz="2200" b="1" dirty="0">
                <a:latin typeface="+mn-ea"/>
              </a:rPr>
              <a:t>의료는 그 무엇보다도 인간적이어야 한다</a:t>
            </a:r>
            <a:r>
              <a:rPr lang="en-US" altLang="ko-KR" sz="2200" b="1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200" b="1" dirty="0">
                <a:latin typeface="+mn-ea"/>
              </a:rPr>
              <a:t>2. </a:t>
            </a:r>
            <a:r>
              <a:rPr lang="ko-KR" altLang="en-US" sz="2200" b="1" dirty="0">
                <a:latin typeface="+mn-ea"/>
              </a:rPr>
              <a:t>우리는 개인이 자신의 삶을 스스로 잘 살아 나갈 수 있도록 돕는 최선의 </a:t>
            </a:r>
            <a:r>
              <a:rPr lang="en-US" altLang="ko-KR" sz="2200" b="1" dirty="0" smtClean="0">
                <a:latin typeface="+mn-ea"/>
              </a:rPr>
              <a:t/>
            </a:r>
            <a:br>
              <a:rPr lang="en-US" altLang="ko-KR" sz="2200" b="1" dirty="0" smtClean="0">
                <a:latin typeface="+mn-ea"/>
              </a:rPr>
            </a:br>
            <a:r>
              <a:rPr lang="en-US" altLang="ko-KR" sz="2200" b="1" dirty="0" smtClean="0">
                <a:latin typeface="+mn-ea"/>
              </a:rPr>
              <a:t>   </a:t>
            </a:r>
            <a:r>
              <a:rPr lang="ko-KR" altLang="en-US" sz="2200" b="1" dirty="0" smtClean="0">
                <a:latin typeface="+mn-ea"/>
              </a:rPr>
              <a:t>노력을 </a:t>
            </a:r>
            <a:r>
              <a:rPr lang="ko-KR" altLang="en-US" sz="2200" b="1" dirty="0">
                <a:latin typeface="+mn-ea"/>
              </a:rPr>
              <a:t>다 할 것이다</a:t>
            </a:r>
            <a:r>
              <a:rPr lang="en-US" altLang="ko-KR" sz="2200" b="1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200" b="1" dirty="0">
                <a:latin typeface="+mn-ea"/>
              </a:rPr>
              <a:t>3. </a:t>
            </a:r>
            <a:r>
              <a:rPr lang="ko-KR" altLang="en-US" sz="2200" b="1" dirty="0">
                <a:latin typeface="+mn-ea"/>
              </a:rPr>
              <a:t>우리는 합의와 공감에 기반한 의료적 판단을 지켜 나갈 것이다</a:t>
            </a:r>
            <a:r>
              <a:rPr lang="en-US" altLang="ko-KR" sz="2200" b="1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200" b="1" dirty="0">
                <a:latin typeface="+mn-ea"/>
              </a:rPr>
              <a:t>4. </a:t>
            </a:r>
            <a:r>
              <a:rPr lang="ko-KR" altLang="en-US" sz="2200" b="1" dirty="0">
                <a:latin typeface="+mn-ea"/>
              </a:rPr>
              <a:t>의료인과 의료 이용자는 서로를 이해하고 존중하는 친구가 되어야 한다</a:t>
            </a:r>
            <a:r>
              <a:rPr lang="en-US" altLang="ko-KR" sz="2200" b="1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200" b="1" dirty="0">
                <a:latin typeface="+mn-ea"/>
              </a:rPr>
              <a:t>5. </a:t>
            </a:r>
            <a:r>
              <a:rPr lang="ko-KR" altLang="en-US" sz="2200" b="1" dirty="0">
                <a:latin typeface="+mn-ea"/>
              </a:rPr>
              <a:t>의료는 보다 일상적</a:t>
            </a:r>
            <a:r>
              <a:rPr lang="en-US" altLang="ko-KR" sz="2200" b="1" dirty="0">
                <a:latin typeface="+mn-ea"/>
              </a:rPr>
              <a:t>, </a:t>
            </a:r>
            <a:r>
              <a:rPr lang="ko-KR" altLang="en-US" sz="2200" b="1" dirty="0">
                <a:latin typeface="+mn-ea"/>
              </a:rPr>
              <a:t>문화적이 되어야 한다</a:t>
            </a:r>
            <a:r>
              <a:rPr lang="en-US" altLang="ko-KR" sz="2200" b="1" dirty="0">
                <a:latin typeface="+mn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2200" b="1" dirty="0">
                <a:latin typeface="+mn-ea"/>
              </a:rPr>
              <a:t>6. </a:t>
            </a:r>
            <a:r>
              <a:rPr lang="ko-KR" altLang="en-US" sz="2200" b="1" dirty="0">
                <a:latin typeface="+mn-ea"/>
              </a:rPr>
              <a:t>우리는 끊임없이 변화를 시도함으로써 본질을 지킬 것이다</a:t>
            </a:r>
            <a:r>
              <a:rPr lang="en-US" altLang="ko-KR" sz="2200" b="1" dirty="0" smtClean="0">
                <a:latin typeface="+mn-ea"/>
              </a:rPr>
              <a:t>.</a:t>
            </a:r>
            <a:endParaRPr lang="en-US" altLang="ko-KR" sz="2200" b="1" dirty="0">
              <a:latin typeface="+mn-ea"/>
            </a:endParaRPr>
          </a:p>
        </p:txBody>
      </p:sp>
      <p:pic>
        <p:nvPicPr>
          <p:cNvPr id="1028" name="Picture 4" descr="제너럴닥터 생활협동조합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7562" y="1273335"/>
            <a:ext cx="2428875" cy="485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322779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사랑방 마실 같은 동네 병원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1412875"/>
            <a:ext cx="2873913" cy="4317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6103316" y="5867980"/>
            <a:ext cx="2573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 err="1" smtClean="0"/>
              <a:t>살림의료생협</a:t>
            </a:r>
            <a:r>
              <a:rPr lang="ko-KR" altLang="en-US" dirty="0" smtClean="0"/>
              <a:t> 추혜인 원장</a:t>
            </a:r>
            <a:endParaRPr lang="ko-KR" altLang="en-US" dirty="0"/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450232" y="1412875"/>
            <a:ext cx="4913856" cy="4317615"/>
          </a:xfrm>
          <a:prstGeom prst="wedgeRoundRectCallout">
            <a:avLst>
              <a:gd name="adj1" fmla="val 58437"/>
              <a:gd name="adj2" fmla="val 24204"/>
              <a:gd name="adj3" fmla="val 16667"/>
            </a:avLst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/>
        </p:nvSpPr>
        <p:spPr>
          <a:xfrm>
            <a:off x="618636" y="1844812"/>
            <a:ext cx="460143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>
                <a:solidFill>
                  <a:schemeClr val="bg1"/>
                </a:solidFill>
              </a:rPr>
              <a:t>“1</a:t>
            </a:r>
            <a:r>
              <a:rPr lang="ko-KR" altLang="en-US" sz="2000" dirty="0" smtClean="0">
                <a:solidFill>
                  <a:schemeClr val="bg1"/>
                </a:solidFill>
              </a:rPr>
              <a:t>차 의료기관에서</a:t>
            </a:r>
            <a:r>
              <a:rPr lang="en-US" altLang="ko-KR" sz="2000" dirty="0">
                <a:solidFill>
                  <a:schemeClr val="bg1"/>
                </a:solidFill>
              </a:rPr>
              <a:t> </a:t>
            </a:r>
            <a:r>
              <a:rPr lang="ko-KR" altLang="en-US" sz="2000" dirty="0" smtClean="0">
                <a:solidFill>
                  <a:schemeClr val="bg1"/>
                </a:solidFill>
              </a:rPr>
              <a:t>의사와 환자가 꾸준히 관계를 맺는 것이</a:t>
            </a:r>
            <a:r>
              <a:rPr lang="en-US" altLang="ko-KR" sz="2000" dirty="0" smtClean="0">
                <a:solidFill>
                  <a:schemeClr val="bg1"/>
                </a:solidFill>
              </a:rPr>
              <a:t> </a:t>
            </a:r>
            <a:r>
              <a:rPr lang="ko-KR" altLang="en-US" sz="2000" dirty="0" smtClean="0">
                <a:solidFill>
                  <a:schemeClr val="bg1"/>
                </a:solidFill>
              </a:rPr>
              <a:t>중요해요</a:t>
            </a:r>
            <a:r>
              <a:rPr lang="en-US" altLang="ko-KR" sz="2000" dirty="0" smtClean="0">
                <a:solidFill>
                  <a:schemeClr val="bg1"/>
                </a:solidFill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2000" dirty="0" smtClean="0">
                <a:solidFill>
                  <a:schemeClr val="bg1"/>
                </a:solidFill>
              </a:rPr>
              <a:t>환자가 처한 환경</a:t>
            </a:r>
            <a:r>
              <a:rPr lang="en-US" altLang="ko-KR" sz="2000" dirty="0" smtClean="0">
                <a:solidFill>
                  <a:schemeClr val="bg1"/>
                </a:solidFill>
              </a:rPr>
              <a:t>, </a:t>
            </a:r>
            <a:r>
              <a:rPr lang="ko-KR" altLang="en-US" sz="2000" dirty="0" smtClean="0">
                <a:solidFill>
                  <a:schemeClr val="bg1"/>
                </a:solidFill>
              </a:rPr>
              <a:t>가족관계와 더불어</a:t>
            </a:r>
            <a:endParaRPr lang="en-US" altLang="ko-KR" sz="20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smtClean="0">
                <a:solidFill>
                  <a:schemeClr val="bg1"/>
                </a:solidFill>
              </a:rPr>
              <a:t>지역사회의 문제를 해결해서 총체적으로</a:t>
            </a:r>
            <a:endParaRPr lang="en-US" altLang="ko-KR" sz="20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smtClean="0">
                <a:solidFill>
                  <a:schemeClr val="bg1"/>
                </a:solidFill>
              </a:rPr>
              <a:t>진료해주는 것을 경험한 사람들이 늘어나면</a:t>
            </a:r>
            <a:endParaRPr lang="en-US" altLang="ko-KR" sz="20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smtClean="0">
                <a:solidFill>
                  <a:schemeClr val="bg1"/>
                </a:solidFill>
              </a:rPr>
              <a:t>큰 병원을 절대적으로 신뢰하는 </a:t>
            </a:r>
            <a:endParaRPr lang="en-US" altLang="ko-KR" sz="2000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2000" dirty="0" smtClean="0">
                <a:solidFill>
                  <a:schemeClr val="bg1"/>
                </a:solidFill>
              </a:rPr>
              <a:t>한국의 의료문화도 바뀌지 않을까요</a:t>
            </a:r>
            <a:r>
              <a:rPr lang="en-US" altLang="ko-KR" sz="2000" dirty="0" smtClean="0">
                <a:solidFill>
                  <a:schemeClr val="bg1"/>
                </a:solidFill>
              </a:rPr>
              <a:t>?＂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92285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0" y="1723426"/>
            <a:ext cx="9144000" cy="636884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모서리가 둥근 사각형 설명선 7"/>
          <p:cNvSpPr/>
          <p:nvPr/>
        </p:nvSpPr>
        <p:spPr>
          <a:xfrm>
            <a:off x="4958682" y="2852936"/>
            <a:ext cx="3886178" cy="2495091"/>
          </a:xfrm>
          <a:prstGeom prst="wedgeRoundRectCallout">
            <a:avLst>
              <a:gd name="adj1" fmla="val -59025"/>
              <a:gd name="adj2" fmla="val 20117"/>
              <a:gd name="adj3" fmla="val 16667"/>
            </a:avLst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우리마을 건강활력소 다짐 </a:t>
            </a:r>
            <a:r>
              <a:rPr lang="en-US" altLang="ko-KR" dirty="0" smtClean="0"/>
              <a:t>- </a:t>
            </a:r>
            <a:r>
              <a:rPr lang="ko-KR" altLang="en-US" dirty="0" err="1" smtClean="0"/>
              <a:t>살림의료생협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18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6731" y="2944739"/>
            <a:ext cx="4315269" cy="24309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2326458" y="1780245"/>
            <a:ext cx="4588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400" b="1" dirty="0" smtClean="0">
                <a:solidFill>
                  <a:schemeClr val="bg1"/>
                </a:solidFill>
              </a:rPr>
              <a:t>우리마을 건강활력소 다짐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(</a:t>
            </a:r>
            <a:r>
              <a:rPr lang="ko-KR" altLang="en-US" sz="2400" b="1" dirty="0" smtClean="0">
                <a:solidFill>
                  <a:schemeClr val="bg1"/>
                </a:solidFill>
              </a:rPr>
              <a:t>다</a:t>
            </a:r>
            <a:r>
              <a:rPr lang="en-US" altLang="ko-KR" sz="2400" b="1" dirty="0" smtClean="0">
                <a:solidFill>
                  <a:schemeClr val="bg1"/>
                </a:solidFill>
              </a:rPr>
              <a:t>-Gym)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27086" y="3284873"/>
            <a:ext cx="354937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dirty="0" smtClean="0">
                <a:solidFill>
                  <a:schemeClr val="bg1"/>
                </a:solidFill>
              </a:rPr>
              <a:t>“</a:t>
            </a:r>
            <a:r>
              <a:rPr lang="ko-KR" altLang="en-US" sz="2000" dirty="0" smtClean="0">
                <a:solidFill>
                  <a:schemeClr val="bg1"/>
                </a:solidFill>
              </a:rPr>
              <a:t>혼자서 건강해지기란 쉽지 않다</a:t>
            </a:r>
            <a:r>
              <a:rPr lang="en-US" altLang="ko-KR" sz="2000" dirty="0" smtClean="0">
                <a:solidFill>
                  <a:schemeClr val="bg1"/>
                </a:solidFill>
              </a:rPr>
              <a:t>.</a:t>
            </a:r>
          </a:p>
          <a:p>
            <a:endParaRPr lang="en-US" altLang="ko-KR" sz="2000" dirty="0">
              <a:solidFill>
                <a:schemeClr val="bg1"/>
              </a:solidFill>
            </a:endParaRPr>
          </a:p>
          <a:p>
            <a:r>
              <a:rPr lang="ko-KR" altLang="en-US" sz="2000" dirty="0" smtClean="0">
                <a:solidFill>
                  <a:schemeClr val="bg1"/>
                </a:solidFill>
              </a:rPr>
              <a:t>그러니 우리 함께 건강해지자</a:t>
            </a:r>
            <a:r>
              <a:rPr lang="en-US" altLang="ko-KR" sz="2000" dirty="0" smtClean="0">
                <a:solidFill>
                  <a:schemeClr val="bg1"/>
                </a:solidFill>
              </a:rPr>
              <a:t>.</a:t>
            </a:r>
          </a:p>
          <a:p>
            <a:endParaRPr lang="en-US" altLang="ko-KR" sz="2000" dirty="0">
              <a:solidFill>
                <a:schemeClr val="bg1"/>
              </a:solidFill>
            </a:endParaRPr>
          </a:p>
          <a:p>
            <a:r>
              <a:rPr lang="ko-KR" altLang="en-US" sz="2000" dirty="0" smtClean="0">
                <a:solidFill>
                  <a:schemeClr val="bg1"/>
                </a:solidFill>
              </a:rPr>
              <a:t>한 마을이 함께 건강해지자</a:t>
            </a:r>
            <a:r>
              <a:rPr lang="en-US" altLang="ko-KR" sz="2000" dirty="0" smtClean="0">
                <a:solidFill>
                  <a:schemeClr val="bg1"/>
                </a:solidFill>
              </a:rPr>
              <a:t>!＂</a:t>
            </a:r>
            <a:endParaRPr lang="ko-KR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5665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68342" cy="51571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5065" y="5400673"/>
            <a:ext cx="9185577" cy="908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4000" dirty="0" smtClean="0">
                <a:latin typeface="+mj-ea"/>
                <a:ea typeface="+mj-ea"/>
              </a:rPr>
              <a:t>‘</a:t>
            </a:r>
            <a:r>
              <a:rPr lang="ko-KR" altLang="en-US" sz="4000" dirty="0" err="1" smtClean="0">
                <a:latin typeface="+mj-ea"/>
                <a:ea typeface="+mj-ea"/>
              </a:rPr>
              <a:t>라스베가스</a:t>
            </a:r>
            <a:r>
              <a:rPr lang="en-US" altLang="ko-KR" sz="4000" dirty="0" smtClean="0">
                <a:latin typeface="+mj-ea"/>
                <a:ea typeface="+mj-ea"/>
              </a:rPr>
              <a:t>‘</a:t>
            </a:r>
            <a:r>
              <a:rPr lang="ko-KR" altLang="en-US" sz="4000" dirty="0" smtClean="0">
                <a:latin typeface="+mj-ea"/>
                <a:ea typeface="+mj-ea"/>
              </a:rPr>
              <a:t>는 이런 화려한 도시이죠</a:t>
            </a:r>
            <a:r>
              <a:rPr lang="en-US" altLang="ko-KR" sz="4000" dirty="0" smtClean="0">
                <a:latin typeface="+mj-ea"/>
                <a:ea typeface="+mj-ea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98273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사회적기업가</a:t>
            </a:r>
            <a:r>
              <a:rPr lang="ko-KR" altLang="en-US" dirty="0"/>
              <a:t> 정신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4894" y="1088122"/>
            <a:ext cx="2294218" cy="646331"/>
          </a:xfrm>
        </p:spPr>
        <p:txBody>
          <a:bodyPr/>
          <a:lstStyle/>
          <a:p>
            <a:r>
              <a:rPr lang="en-US" altLang="ko-KR" dirty="0"/>
              <a:t>Module 3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30374924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en-US" altLang="ko-KR" dirty="0" err="1"/>
              <a:t>DowntownProject</a:t>
            </a:r>
            <a:r>
              <a:rPr lang="en-US" altLang="ko-KR" dirty="0"/>
              <a:t>’</a:t>
            </a:r>
            <a:r>
              <a:rPr lang="ko-KR" altLang="en-US" dirty="0"/>
              <a:t>의 토니 </a:t>
            </a:r>
            <a:r>
              <a:rPr lang="ko-KR" altLang="en-US" dirty="0" err="1"/>
              <a:t>셰이</a:t>
            </a:r>
            <a:r>
              <a:rPr lang="ko-KR" altLang="en-US" dirty="0"/>
              <a:t> </a:t>
            </a:r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20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3"/>
          <p:cNvPicPr>
            <a:picLocks noChangeAspect="1"/>
          </p:cNvPicPr>
          <p:nvPr/>
        </p:nvPicPr>
        <p:blipFill rotWithShape="1">
          <a:blip r:embed="rId3" cstate="print"/>
          <a:srcRect t="2270" b="18519"/>
          <a:stretch/>
        </p:blipFill>
        <p:spPr>
          <a:xfrm>
            <a:off x="0" y="1064380"/>
            <a:ext cx="9144000" cy="5432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164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 err="1"/>
              <a:t>뉴먼즈</a:t>
            </a:r>
            <a:r>
              <a:rPr lang="ko-KR" altLang="en-US" dirty="0"/>
              <a:t> </a:t>
            </a:r>
            <a:r>
              <a:rPr lang="ko-KR" altLang="en-US" dirty="0" err="1"/>
              <a:t>오운</a:t>
            </a:r>
            <a:r>
              <a:rPr lang="en-US" altLang="ko-KR" dirty="0"/>
              <a:t>’</a:t>
            </a:r>
            <a:r>
              <a:rPr lang="ko-KR" altLang="en-US" dirty="0"/>
              <a:t>의 폴 </a:t>
            </a:r>
            <a:r>
              <a:rPr lang="ko-KR" altLang="en-US" dirty="0" err="1"/>
              <a:t>뉴먼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21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10"/>
          <p:cNvPicPr>
            <a:picLocks noChangeAspect="1"/>
          </p:cNvPicPr>
          <p:nvPr/>
        </p:nvPicPr>
        <p:blipFill rotWithShape="1">
          <a:blip r:embed="rId3" cstate="print"/>
          <a:srcRect t="5667"/>
          <a:stretch/>
        </p:blipFill>
        <p:spPr>
          <a:xfrm>
            <a:off x="2254" y="1088570"/>
            <a:ext cx="9144000" cy="5391133"/>
          </a:xfrm>
          <a:prstGeom prst="rect">
            <a:avLst/>
          </a:prstGeom>
        </p:spPr>
      </p:pic>
      <p:sp>
        <p:nvSpPr>
          <p:cNvPr id="6" name="Rectangle 11"/>
          <p:cNvSpPr/>
          <p:nvPr/>
        </p:nvSpPr>
        <p:spPr>
          <a:xfrm>
            <a:off x="1331640" y="4581128"/>
            <a:ext cx="7812360" cy="1874359"/>
          </a:xfrm>
          <a:prstGeom prst="rect">
            <a:avLst/>
          </a:prstGeom>
          <a:solidFill>
            <a:srgbClr val="000000">
              <a:alpha val="33000"/>
            </a:srgbClr>
          </a:solidFill>
        </p:spPr>
        <p:txBody>
          <a:bodyPr wrap="square">
            <a:spAutoFit/>
          </a:bodyPr>
          <a:lstStyle/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b="1" dirty="0">
                <a:solidFill>
                  <a:srgbClr val="FFFFFF"/>
                </a:solidFill>
              </a:rPr>
              <a:t>내일을 향해 쏴라</a:t>
            </a:r>
            <a:r>
              <a:rPr lang="en-US" altLang="ko-KR" b="1" dirty="0">
                <a:solidFill>
                  <a:srgbClr val="FFFFFF"/>
                </a:solidFill>
              </a:rPr>
              <a:t>, </a:t>
            </a:r>
            <a:r>
              <a:rPr lang="ko-KR" altLang="en-US" b="1" dirty="0">
                <a:solidFill>
                  <a:srgbClr val="FFFFFF"/>
                </a:solidFill>
              </a:rPr>
              <a:t>스팅 등 영화를 통해 전세계적인 스타로 활약하다 </a:t>
            </a:r>
            <a:r>
              <a:rPr lang="en-US" altLang="ko-KR" b="1" dirty="0">
                <a:solidFill>
                  <a:srgbClr val="FFFFFF"/>
                </a:solidFill>
              </a:rPr>
              <a:t>2008</a:t>
            </a:r>
            <a:r>
              <a:rPr lang="ko-KR" altLang="en-US" b="1" dirty="0">
                <a:solidFill>
                  <a:srgbClr val="FFFFFF"/>
                </a:solidFill>
              </a:rPr>
              <a:t>년 작고</a:t>
            </a: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b="1" dirty="0">
                <a:solidFill>
                  <a:srgbClr val="FFFFFF"/>
                </a:solidFill>
              </a:rPr>
              <a:t>샐러드 드레싱 회사 ‘뉴먼즈 오운’ </a:t>
            </a:r>
            <a:r>
              <a:rPr lang="ko-KR" altLang="en-US" b="1" dirty="0" smtClean="0">
                <a:solidFill>
                  <a:srgbClr val="FFFFFF"/>
                </a:solidFill>
              </a:rPr>
              <a:t>설립</a:t>
            </a:r>
            <a:r>
              <a:rPr lang="en-US" altLang="ko-KR" b="1" dirty="0" smtClean="0">
                <a:solidFill>
                  <a:srgbClr val="FFFFFF"/>
                </a:solidFill>
              </a:rPr>
              <a:t>, 100</a:t>
            </a:r>
            <a:r>
              <a:rPr lang="en-US" altLang="ko-KR" b="1" dirty="0">
                <a:solidFill>
                  <a:srgbClr val="FFFFFF"/>
                </a:solidFill>
              </a:rPr>
              <a:t>% </a:t>
            </a:r>
            <a:r>
              <a:rPr lang="ko-KR" altLang="en-US" b="1" dirty="0">
                <a:solidFill>
                  <a:srgbClr val="FFFFFF"/>
                </a:solidFill>
              </a:rPr>
              <a:t>천연재료</a:t>
            </a:r>
            <a:r>
              <a:rPr lang="en-US" altLang="ko-KR" b="1" dirty="0">
                <a:solidFill>
                  <a:srgbClr val="FFFFFF"/>
                </a:solidFill>
              </a:rPr>
              <a:t>, </a:t>
            </a:r>
            <a:r>
              <a:rPr lang="ko-KR" altLang="en-US" b="1" dirty="0">
                <a:solidFill>
                  <a:srgbClr val="FFFFFF"/>
                </a:solidFill>
              </a:rPr>
              <a:t>친환경 제품 생산</a:t>
            </a: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ko-KR" altLang="en-US" b="1" dirty="0">
                <a:solidFill>
                  <a:srgbClr val="FFFFFF"/>
                </a:solidFill>
              </a:rPr>
              <a:t>매년 </a:t>
            </a:r>
            <a:r>
              <a:rPr lang="en-US" altLang="ko-KR" b="1" dirty="0">
                <a:solidFill>
                  <a:srgbClr val="FFFFFF"/>
                </a:solidFill>
              </a:rPr>
              <a:t>12</a:t>
            </a:r>
            <a:r>
              <a:rPr lang="ko-KR" altLang="en-US" b="1" dirty="0">
                <a:solidFill>
                  <a:srgbClr val="FFFFFF"/>
                </a:solidFill>
              </a:rPr>
              <a:t>월 말 수익금 전액을 기부하고 다음해 새로 출발하는 사회적기업</a:t>
            </a: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en-US" altLang="ko-KR" b="1" dirty="0">
                <a:solidFill>
                  <a:srgbClr val="FFFFFF"/>
                </a:solidFill>
              </a:rPr>
              <a:t>1982</a:t>
            </a:r>
            <a:r>
              <a:rPr lang="ko-KR" altLang="en-US" b="1" dirty="0">
                <a:solidFill>
                  <a:srgbClr val="FFFFFF"/>
                </a:solidFill>
              </a:rPr>
              <a:t>년 이래 </a:t>
            </a:r>
            <a:r>
              <a:rPr lang="en-US" altLang="ko-KR" b="1" dirty="0">
                <a:solidFill>
                  <a:srgbClr val="FFFFFF"/>
                </a:solidFill>
              </a:rPr>
              <a:t>3600</a:t>
            </a:r>
            <a:r>
              <a:rPr lang="ko-KR" altLang="en-US" b="1" dirty="0">
                <a:solidFill>
                  <a:srgbClr val="FFFFFF"/>
                </a:solidFill>
              </a:rPr>
              <a:t>억</a:t>
            </a:r>
            <a:r>
              <a:rPr lang="en-US" altLang="ko-KR" b="1" dirty="0">
                <a:solidFill>
                  <a:srgbClr val="FFFFFF"/>
                </a:solidFill>
              </a:rPr>
              <a:t>(3</a:t>
            </a:r>
            <a:r>
              <a:rPr lang="ko-KR" altLang="en-US" b="1" dirty="0">
                <a:solidFill>
                  <a:srgbClr val="FFFFFF"/>
                </a:solidFill>
              </a:rPr>
              <a:t>억 달러</a:t>
            </a:r>
            <a:r>
              <a:rPr lang="en-US" altLang="ko-KR" b="1" dirty="0">
                <a:solidFill>
                  <a:srgbClr val="FFFFFF"/>
                </a:solidFill>
              </a:rPr>
              <a:t>) </a:t>
            </a:r>
            <a:r>
              <a:rPr lang="ko-KR" altLang="en-US" b="1" dirty="0">
                <a:solidFill>
                  <a:srgbClr val="FFFFFF"/>
                </a:solidFill>
              </a:rPr>
              <a:t>이상 기부</a:t>
            </a:r>
          </a:p>
        </p:txBody>
      </p:sp>
    </p:spTree>
    <p:extLst>
      <p:ext uri="{BB962C8B-B14F-4D97-AF65-F5344CB8AC3E}">
        <p14:creationId xmlns:p14="http://schemas.microsoft.com/office/powerpoint/2010/main" xmlns="" val="401495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4294967295"/>
          </p:nvPr>
        </p:nvSpPr>
        <p:spPr>
          <a:xfrm>
            <a:off x="0" y="6519863"/>
            <a:ext cx="647700" cy="365125"/>
          </a:xfrm>
        </p:spPr>
        <p:txBody>
          <a:bodyPr/>
          <a:lstStyle/>
          <a:p>
            <a:fld id="{7EF2B13C-EE0B-44DC-85D1-2864BFF8F9B8}" type="slidenum">
              <a:rPr lang="ko-KR" altLang="en-US" smtClean="0"/>
              <a:pPr/>
              <a:t>22</a:t>
            </a:fld>
            <a:endParaRPr lang="ko-KR" altLang="en-US"/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" y="0"/>
            <a:ext cx="9143999" cy="6833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021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다문화 </a:t>
            </a:r>
            <a:r>
              <a:rPr lang="ko-KR" altLang="en-US" dirty="0" err="1" smtClean="0"/>
              <a:t>쉐프들이</a:t>
            </a:r>
            <a:r>
              <a:rPr lang="ko-KR" altLang="en-US" dirty="0" smtClean="0"/>
              <a:t> 꿈을 요리하는 곳 </a:t>
            </a:r>
            <a:r>
              <a:rPr lang="en-US" altLang="ko-KR" dirty="0" smtClean="0"/>
              <a:t>– </a:t>
            </a:r>
            <a:r>
              <a:rPr lang="ko-KR" altLang="en-US" dirty="0" err="1" smtClean="0"/>
              <a:t>오요리</a:t>
            </a:r>
            <a:r>
              <a:rPr lang="ko-KR" altLang="en-US" dirty="0" smtClean="0"/>
              <a:t> 아시아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9010" y="2629635"/>
            <a:ext cx="4399620" cy="329971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06972" y="2629635"/>
            <a:ext cx="4157641" cy="3299715"/>
          </a:xfrm>
          <a:prstGeom prst="rect">
            <a:avLst/>
          </a:prstGeom>
        </p:spPr>
      </p:pic>
      <p:sp>
        <p:nvSpPr>
          <p:cNvPr id="11" name="직사각형 10"/>
          <p:cNvSpPr/>
          <p:nvPr/>
        </p:nvSpPr>
        <p:spPr>
          <a:xfrm>
            <a:off x="0" y="1723426"/>
            <a:ext cx="9144000" cy="636884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2326458" y="1780245"/>
            <a:ext cx="4588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>
                <a:solidFill>
                  <a:schemeClr val="bg1"/>
                </a:solidFill>
              </a:rPr>
              <a:t>Social business for Asia woman</a:t>
            </a:r>
            <a:endParaRPr lang="ko-KR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0487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24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err="1" smtClean="0"/>
              <a:t>흙살림</a:t>
            </a:r>
            <a:r>
              <a:rPr lang="ko-KR" altLang="en-US" dirty="0" smtClean="0"/>
              <a:t> </a:t>
            </a:r>
            <a:r>
              <a:rPr lang="en-US" altLang="ko-KR" dirty="0" smtClean="0"/>
              <a:t>20</a:t>
            </a:r>
            <a:r>
              <a:rPr lang="ko-KR" altLang="en-US" dirty="0" smtClean="0"/>
              <a:t>년</a:t>
            </a:r>
            <a:r>
              <a:rPr lang="en-US" altLang="ko-KR" dirty="0" smtClean="0"/>
              <a:t>, </a:t>
            </a:r>
            <a:r>
              <a:rPr lang="ko-KR" altLang="en-US" dirty="0" err="1" smtClean="0"/>
              <a:t>유기농</a:t>
            </a:r>
            <a:r>
              <a:rPr lang="ko-KR" altLang="en-US" dirty="0" smtClean="0"/>
              <a:t> </a:t>
            </a:r>
            <a:r>
              <a:rPr lang="en-US" altLang="ko-KR" dirty="0" smtClean="0"/>
              <a:t>20</a:t>
            </a:r>
            <a:r>
              <a:rPr lang="ko-KR" altLang="en-US" dirty="0" smtClean="0"/>
              <a:t>년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4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51</a:t>
            </a:r>
            <a:r>
              <a:rPr lang="ko-KR" altLang="en-US" dirty="0" smtClean="0"/>
              <a:t>초</a:t>
            </a:r>
            <a:endParaRPr lang="ko-KR" altLang="en-US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1877929"/>
            <a:ext cx="6468496" cy="363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784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_공통모듈_SE_02_흙살림 20년 유기농 20년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044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091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154" y="-9965"/>
            <a:ext cx="3866837" cy="68679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44601" y="1418233"/>
            <a:ext cx="4881465" cy="29627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ko-KR" sz="6600" dirty="0" smtClean="0">
                <a:latin typeface="+mj-ea"/>
                <a:ea typeface="+mj-ea"/>
              </a:rPr>
              <a:t>CASE STUDY</a:t>
            </a:r>
            <a:endParaRPr lang="en-US" altLang="ko-KR" sz="6600" dirty="0">
              <a:latin typeface="+mj-ea"/>
              <a:ea typeface="+mj-ea"/>
            </a:endParaRPr>
          </a:p>
          <a:p>
            <a:pPr algn="ctr">
              <a:lnSpc>
                <a:spcPct val="150000"/>
              </a:lnSpc>
            </a:pPr>
            <a:r>
              <a:rPr lang="ko-KR" altLang="en-US" sz="6600" dirty="0" err="1" smtClean="0">
                <a:latin typeface="+mj-ea"/>
                <a:ea typeface="+mj-ea"/>
              </a:rPr>
              <a:t>흙살림</a:t>
            </a:r>
            <a:endParaRPr lang="ko-KR" altLang="en-US" sz="6600" dirty="0">
              <a:latin typeface="+mj-ea"/>
              <a:ea typeface="+mj-ea"/>
            </a:endParaRPr>
          </a:p>
        </p:txBody>
      </p:sp>
      <p:sp>
        <p:nvSpPr>
          <p:cNvPr id="5" name="제목 4"/>
          <p:cNvSpPr txBox="1">
            <a:spLocks/>
          </p:cNvSpPr>
          <p:nvPr/>
        </p:nvSpPr>
        <p:spPr>
          <a:xfrm>
            <a:off x="6705658" y="-4762"/>
            <a:ext cx="2220408" cy="353045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algn="r"/>
            <a:r>
              <a:rPr lang="ko-KR" altLang="en-US" sz="1800" dirty="0" smtClean="0">
                <a:solidFill>
                  <a:schemeClr val="bg1">
                    <a:lumMod val="50000"/>
                  </a:schemeClr>
                </a:solidFill>
              </a:rPr>
              <a:t>자료 읽기 </a:t>
            </a:r>
            <a:r>
              <a:rPr lang="en-US" altLang="ko-KR" sz="1800" dirty="0" smtClean="0">
                <a:solidFill>
                  <a:schemeClr val="bg1">
                    <a:lumMod val="50000"/>
                  </a:schemeClr>
                </a:solidFill>
              </a:rPr>
              <a:t>: 15</a:t>
            </a:r>
            <a:r>
              <a:rPr lang="ko-KR" altLang="en-US" sz="1800" dirty="0" smtClean="0">
                <a:solidFill>
                  <a:schemeClr val="bg1">
                    <a:lumMod val="50000"/>
                  </a:schemeClr>
                </a:solidFill>
              </a:rPr>
              <a:t>분</a:t>
            </a:r>
            <a:endParaRPr lang="ko-KR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137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Case Study - </a:t>
            </a:r>
            <a:r>
              <a:rPr lang="ko-KR" altLang="en-US" dirty="0" err="1" smtClean="0"/>
              <a:t>흙살림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24744"/>
            <a:ext cx="9144000" cy="532859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5065" y="2636912"/>
            <a:ext cx="9177512" cy="156966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none" rtlCol="0">
            <a:spAutoFit/>
          </a:bodyPr>
          <a:lstStyle/>
          <a:p>
            <a:endParaRPr lang="en-US" sz="3200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r>
              <a:rPr 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Q 1. </a:t>
            </a:r>
            <a:r>
              <a:rPr lang="ko-KR" altLang="en-US" sz="3200" b="1" dirty="0" smtClean="0">
                <a:solidFill>
                  <a:schemeClr val="bg1"/>
                </a:solidFill>
                <a:latin typeface="+mj-ea"/>
                <a:ea typeface="+mj-ea"/>
              </a:rPr>
              <a:t>흙살림의 리더십은 어떤 특징을 가지고 있을까요</a:t>
            </a:r>
            <a:r>
              <a:rPr lang="en-US" altLang="ko-KR" sz="3200" b="1" dirty="0" smtClean="0">
                <a:solidFill>
                  <a:schemeClr val="bg1"/>
                </a:solidFill>
                <a:latin typeface="+mj-ea"/>
                <a:ea typeface="+mj-ea"/>
              </a:rPr>
              <a:t>?</a:t>
            </a:r>
          </a:p>
          <a:p>
            <a:endParaRPr lang="en-US" altLang="ko-KR" sz="32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" name="제목 4"/>
          <p:cNvSpPr txBox="1">
            <a:spLocks/>
          </p:cNvSpPr>
          <p:nvPr/>
        </p:nvSpPr>
        <p:spPr>
          <a:xfrm>
            <a:off x="6755000" y="3789040"/>
            <a:ext cx="2220408" cy="353045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algn="r"/>
            <a:r>
              <a:rPr lang="ko-KR" altLang="en-US" sz="1800" dirty="0" smtClean="0">
                <a:solidFill>
                  <a:schemeClr val="bg1">
                    <a:lumMod val="50000"/>
                  </a:schemeClr>
                </a:solidFill>
              </a:rPr>
              <a:t>소요시간 </a:t>
            </a:r>
            <a:r>
              <a:rPr lang="en-US" altLang="ko-KR" sz="1800" dirty="0" smtClean="0">
                <a:solidFill>
                  <a:schemeClr val="bg1">
                    <a:lumMod val="50000"/>
                  </a:schemeClr>
                </a:solidFill>
              </a:rPr>
              <a:t>: 10</a:t>
            </a:r>
            <a:r>
              <a:rPr lang="ko-KR" altLang="en-US" sz="1800" dirty="0" smtClean="0">
                <a:solidFill>
                  <a:schemeClr val="bg1">
                    <a:lumMod val="50000"/>
                  </a:schemeClr>
                </a:solidFill>
              </a:rPr>
              <a:t>분</a:t>
            </a:r>
            <a:endParaRPr lang="ko-KR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56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Case Study - </a:t>
            </a:r>
            <a:r>
              <a:rPr lang="ko-KR" altLang="en-US" dirty="0" err="1"/>
              <a:t>흙살림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28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24744"/>
            <a:ext cx="9144000" cy="53285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-5066" y="2060848"/>
            <a:ext cx="9149065" cy="3046988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altLang="ko-KR" sz="3200" b="1" dirty="0" smtClean="0">
              <a:solidFill>
                <a:schemeClr val="bg1"/>
              </a:solidFill>
              <a:latin typeface="+mj-ea"/>
            </a:endParaRPr>
          </a:p>
          <a:p>
            <a:pPr algn="ctr"/>
            <a:r>
              <a:rPr lang="en-US" altLang="ko-KR" sz="3200" b="1" dirty="0" smtClean="0">
                <a:solidFill>
                  <a:schemeClr val="bg1"/>
                </a:solidFill>
                <a:latin typeface="+mj-ea"/>
              </a:rPr>
              <a:t>Q </a:t>
            </a:r>
            <a:r>
              <a:rPr lang="en-US" altLang="ko-KR" sz="3200" b="1" dirty="0">
                <a:solidFill>
                  <a:schemeClr val="bg1"/>
                </a:solidFill>
                <a:latin typeface="+mj-ea"/>
              </a:rPr>
              <a:t>2. </a:t>
            </a:r>
            <a:r>
              <a:rPr lang="ko-KR" altLang="en-US" sz="3200" b="1" dirty="0" err="1">
                <a:solidFill>
                  <a:schemeClr val="bg1"/>
                </a:solidFill>
                <a:latin typeface="+mj-ea"/>
              </a:rPr>
              <a:t>흙살림의</a:t>
            </a:r>
            <a:r>
              <a:rPr lang="ko-KR" altLang="en-US" sz="3200" b="1" dirty="0">
                <a:solidFill>
                  <a:schemeClr val="bg1"/>
                </a:solidFill>
                <a:latin typeface="+mj-ea"/>
              </a:rPr>
              <a:t> 리더는 </a:t>
            </a:r>
            <a:r>
              <a:rPr lang="ko-KR" altLang="en-US" sz="3200" b="1" dirty="0" err="1">
                <a:solidFill>
                  <a:schemeClr val="bg1"/>
                </a:solidFill>
                <a:latin typeface="+mj-ea"/>
              </a:rPr>
              <a:t>사회적기업가</a:t>
            </a:r>
            <a:r>
              <a:rPr lang="ko-KR" altLang="en-US" sz="3200" b="1" dirty="0">
                <a:solidFill>
                  <a:schemeClr val="bg1"/>
                </a:solidFill>
                <a:latin typeface="+mj-ea"/>
              </a:rPr>
              <a:t> 인가요</a:t>
            </a:r>
            <a:r>
              <a:rPr lang="en-US" altLang="ko-KR" sz="3200" b="1" dirty="0" smtClean="0">
                <a:solidFill>
                  <a:schemeClr val="bg1"/>
                </a:solidFill>
                <a:latin typeface="+mj-ea"/>
              </a:rPr>
              <a:t>?</a:t>
            </a:r>
          </a:p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latin typeface="+mj-ea"/>
              </a:rPr>
              <a:t>왜 그렇게 생각하시나요</a:t>
            </a:r>
            <a:r>
              <a:rPr lang="en-US" altLang="ko-KR" sz="3200" b="1" dirty="0" smtClean="0">
                <a:solidFill>
                  <a:schemeClr val="bg1"/>
                </a:solidFill>
                <a:latin typeface="+mj-ea"/>
              </a:rPr>
              <a:t>?</a:t>
            </a:r>
          </a:p>
          <a:p>
            <a:pPr algn="ctr"/>
            <a:endParaRPr lang="en-US" altLang="ko-KR" sz="3200" b="1" dirty="0">
              <a:solidFill>
                <a:schemeClr val="bg1"/>
              </a:solidFill>
              <a:latin typeface="+mj-ea"/>
            </a:endParaRPr>
          </a:p>
          <a:p>
            <a:pPr algn="ctr"/>
            <a:r>
              <a:rPr lang="ko-KR" altLang="en-US" sz="3200" b="1" dirty="0" smtClean="0">
                <a:solidFill>
                  <a:schemeClr val="bg1"/>
                </a:solidFill>
                <a:latin typeface="+mj-ea"/>
              </a:rPr>
              <a:t>팀 별로 토론하고 나서 함께 공유해요 </a:t>
            </a:r>
            <a:r>
              <a:rPr lang="en-US" altLang="ko-KR" sz="3200" b="1" dirty="0" smtClean="0">
                <a:solidFill>
                  <a:schemeClr val="bg1"/>
                </a:solidFill>
                <a:latin typeface="+mj-ea"/>
              </a:rPr>
              <a:t> </a:t>
            </a:r>
            <a:endParaRPr lang="en-US" altLang="ko-KR" sz="3200" b="1" dirty="0">
              <a:solidFill>
                <a:schemeClr val="bg1"/>
              </a:solidFill>
              <a:latin typeface="+mj-ea"/>
            </a:endParaRPr>
          </a:p>
          <a:p>
            <a:pPr algn="ctr"/>
            <a:endParaRPr lang="en-US" altLang="ko-KR" sz="3200" b="1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" name="제목 4"/>
          <p:cNvSpPr txBox="1">
            <a:spLocks/>
          </p:cNvSpPr>
          <p:nvPr/>
        </p:nvSpPr>
        <p:spPr>
          <a:xfrm>
            <a:off x="6755000" y="4732139"/>
            <a:ext cx="2220408" cy="353045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spcBef>
                <a:spcPct val="0"/>
              </a:spcBef>
              <a:buNone/>
              <a:defRPr sz="3200" b="0" kern="1200">
                <a:solidFill>
                  <a:schemeClr val="bg1"/>
                </a:solidFill>
                <a:latin typeface="서울남산체 B" panose="02020603020101020101" pitchFamily="18" charset="-127"/>
                <a:ea typeface="서울남산체 B" panose="02020603020101020101" pitchFamily="18" charset="-127"/>
                <a:cs typeface="+mj-cs"/>
              </a:defRPr>
            </a:lvl1pPr>
          </a:lstStyle>
          <a:p>
            <a:pPr algn="r"/>
            <a:r>
              <a:rPr lang="ko-KR" altLang="en-US" sz="1800" dirty="0" smtClean="0">
                <a:solidFill>
                  <a:schemeClr val="bg1">
                    <a:lumMod val="50000"/>
                  </a:schemeClr>
                </a:solidFill>
              </a:rPr>
              <a:t>소요시간 </a:t>
            </a:r>
            <a:r>
              <a:rPr lang="en-US" altLang="ko-KR" sz="1800" dirty="0" smtClean="0">
                <a:solidFill>
                  <a:schemeClr val="bg1">
                    <a:lumMod val="50000"/>
                  </a:schemeClr>
                </a:solidFill>
              </a:rPr>
              <a:t>: 20</a:t>
            </a:r>
            <a:r>
              <a:rPr lang="ko-KR" altLang="en-US" sz="1800" dirty="0" smtClean="0">
                <a:solidFill>
                  <a:schemeClr val="bg1">
                    <a:lumMod val="50000"/>
                  </a:schemeClr>
                </a:solidFill>
              </a:rPr>
              <a:t>분</a:t>
            </a:r>
            <a:endParaRPr lang="ko-KR" altLang="en-US" sz="18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307703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29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err="1" smtClean="0"/>
              <a:t>흙살림</a:t>
            </a:r>
            <a:r>
              <a:rPr lang="ko-KR" altLang="en-US" dirty="0" smtClean="0"/>
              <a:t> 이태근 회장의 </a:t>
            </a:r>
            <a:r>
              <a:rPr lang="ko-KR" altLang="en-US" dirty="0" err="1" smtClean="0"/>
              <a:t>사회적기업가정신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6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28</a:t>
            </a:r>
            <a:r>
              <a:rPr lang="ko-KR" altLang="en-US" dirty="0" smtClean="0"/>
              <a:t>초</a:t>
            </a:r>
            <a:endParaRPr lang="ko-KR" altLang="en-US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50690" y="1858879"/>
            <a:ext cx="6468496" cy="3638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35635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9397" y="2470945"/>
            <a:ext cx="7305205" cy="16580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3600" dirty="0" smtClean="0"/>
              <a:t>여러분들이 경험한</a:t>
            </a:r>
            <a:endParaRPr lang="en-US" altLang="ko-KR" sz="3600" dirty="0" smtClean="0"/>
          </a:p>
          <a:p>
            <a:pPr>
              <a:lnSpc>
                <a:spcPct val="150000"/>
              </a:lnSpc>
            </a:pPr>
            <a:r>
              <a:rPr lang="ko-KR" altLang="en-US" sz="3600" dirty="0" err="1" smtClean="0"/>
              <a:t>사회적기업가들은</a:t>
            </a:r>
            <a:r>
              <a:rPr lang="ko-KR" altLang="en-US" sz="3600" dirty="0" smtClean="0"/>
              <a:t> </a:t>
            </a:r>
            <a:r>
              <a:rPr lang="ko-KR" altLang="en-US" sz="3600" dirty="0"/>
              <a:t>어떤 특징이 있나요</a:t>
            </a:r>
            <a:r>
              <a:rPr lang="en-US" altLang="ko-KR" sz="3600" dirty="0"/>
              <a:t>?</a:t>
            </a:r>
            <a:endParaRPr lang="en-US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7411" b="90000" l="9968" r="99081">
                        <a14:foregroundMark x1="57786" y1="82798" x2="57786" y2="827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548680" y="-776998"/>
            <a:ext cx="2771792" cy="427800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7411" b="90000" l="9968" r="99081">
                        <a14:foregroundMark x1="57786" y1="82798" x2="57786" y2="8279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452320" y="3212976"/>
            <a:ext cx="2771792" cy="427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47049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E_공통모듈_SE_03_세바시_이태근 흙살림 회장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785813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6103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824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print"/>
          <a:srcRect b="12343"/>
          <a:stretch/>
        </p:blipFill>
        <p:spPr>
          <a:xfrm>
            <a:off x="653" y="1124745"/>
            <a:ext cx="9143347" cy="532859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err="1" smtClean="0"/>
              <a:t>사회적기업가정신</a:t>
            </a:r>
            <a:r>
              <a:rPr lang="ko-KR" altLang="en-US" dirty="0" smtClean="0"/>
              <a:t> 나누기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3"/>
          <p:cNvSpPr/>
          <p:nvPr/>
        </p:nvSpPr>
        <p:spPr>
          <a:xfrm>
            <a:off x="287524" y="2414216"/>
            <a:ext cx="8568952" cy="4077072"/>
          </a:xfrm>
          <a:prstGeom prst="round2SameRect">
            <a:avLst>
              <a:gd name="adj1" fmla="val 9215"/>
              <a:gd name="adj2" fmla="val 0"/>
            </a:avLst>
          </a:prstGeom>
          <a:solidFill>
            <a:schemeClr val="bg1">
              <a:lumMod val="9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6" name="Straight Connector 7"/>
          <p:cNvCxnSpPr/>
          <p:nvPr/>
        </p:nvCxnSpPr>
        <p:spPr>
          <a:xfrm>
            <a:off x="1871700" y="4005064"/>
            <a:ext cx="5400600" cy="0"/>
          </a:xfrm>
          <a:prstGeom prst="line">
            <a:avLst/>
          </a:prstGeom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양쪽 모서리가 둥근 사각형 6"/>
          <p:cNvSpPr/>
          <p:nvPr/>
        </p:nvSpPr>
        <p:spPr>
          <a:xfrm>
            <a:off x="294714" y="240928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1.</a:t>
            </a:r>
            <a:endParaRPr lang="ko-KR" altLang="en-US" sz="2800" b="1" dirty="0"/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467544" y="3212976"/>
            <a:ext cx="8229600" cy="71095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1pPr>
          </a:lstStyle>
          <a:p>
            <a:pPr algn="ctr"/>
            <a:r>
              <a:rPr lang="ko-KR" altLang="en-US" dirty="0" err="1" smtClean="0">
                <a:latin typeface="+mj-ea"/>
                <a:ea typeface="+mj-ea"/>
              </a:rPr>
              <a:t>사회적기업가정신</a:t>
            </a:r>
            <a:r>
              <a:rPr lang="en-US" altLang="ko-KR" dirty="0" smtClean="0">
                <a:latin typeface="+mj-ea"/>
                <a:ea typeface="+mj-ea"/>
              </a:rPr>
              <a:t> </a:t>
            </a:r>
            <a:r>
              <a:rPr lang="ko-KR" altLang="en-US" dirty="0" smtClean="0">
                <a:latin typeface="+mj-ea"/>
                <a:ea typeface="+mj-ea"/>
              </a:rPr>
              <a:t>발견하기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3214" y="4293096"/>
            <a:ext cx="79775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4000" dirty="0" smtClean="0">
                <a:solidFill>
                  <a:prstClr val="black"/>
                </a:solidFill>
              </a:rPr>
              <a:t>“</a:t>
            </a:r>
            <a:r>
              <a:rPr lang="ko-KR" altLang="en-US" sz="4000" dirty="0" smtClean="0">
                <a:solidFill>
                  <a:prstClr val="black"/>
                </a:solidFill>
              </a:rPr>
              <a:t>앞에서 살펴본 </a:t>
            </a:r>
            <a:r>
              <a:rPr lang="ko-KR" altLang="en-US" sz="4000" dirty="0" err="1" smtClean="0">
                <a:solidFill>
                  <a:prstClr val="black"/>
                </a:solidFill>
              </a:rPr>
              <a:t>사회적기업가들의</a:t>
            </a:r>
            <a:endParaRPr lang="en-US" altLang="ko-KR" sz="4000" dirty="0" smtClean="0">
              <a:solidFill>
                <a:prstClr val="black"/>
              </a:solidFill>
            </a:endParaRPr>
          </a:p>
          <a:p>
            <a:pPr algn="ctr"/>
            <a:r>
              <a:rPr lang="ko-KR" altLang="en-US" sz="4000" dirty="0" smtClean="0">
                <a:solidFill>
                  <a:prstClr val="black"/>
                </a:solidFill>
              </a:rPr>
              <a:t>정신</a:t>
            </a:r>
            <a:r>
              <a:rPr lang="en-US" altLang="ko-KR" sz="4000" dirty="0" smtClean="0">
                <a:solidFill>
                  <a:prstClr val="black"/>
                </a:solidFill>
              </a:rPr>
              <a:t>(</a:t>
            </a:r>
            <a:r>
              <a:rPr lang="ko-KR" altLang="en-US" sz="4000" dirty="0" smtClean="0">
                <a:solidFill>
                  <a:prstClr val="black"/>
                </a:solidFill>
              </a:rPr>
              <a:t>특징</a:t>
            </a:r>
            <a:r>
              <a:rPr lang="en-US" altLang="ko-KR" sz="4000" dirty="0" smtClean="0">
                <a:solidFill>
                  <a:prstClr val="black"/>
                </a:solidFill>
              </a:rPr>
              <a:t>, </a:t>
            </a:r>
            <a:r>
              <a:rPr lang="ko-KR" altLang="en-US" sz="4000" dirty="0" smtClean="0">
                <a:solidFill>
                  <a:prstClr val="black"/>
                </a:solidFill>
              </a:rPr>
              <a:t>성향 등</a:t>
            </a:r>
            <a:r>
              <a:rPr lang="en-US" altLang="ko-KR" sz="4000" dirty="0" smtClean="0">
                <a:solidFill>
                  <a:prstClr val="black"/>
                </a:solidFill>
              </a:rPr>
              <a:t>)</a:t>
            </a:r>
            <a:r>
              <a:rPr lang="ko-KR" altLang="en-US" sz="4000" dirty="0">
                <a:solidFill>
                  <a:prstClr val="black"/>
                </a:solidFill>
              </a:rPr>
              <a:t>은</a:t>
            </a:r>
            <a:r>
              <a:rPr lang="ko-KR" altLang="en-US" sz="4000" dirty="0" smtClean="0">
                <a:solidFill>
                  <a:prstClr val="black"/>
                </a:solidFill>
              </a:rPr>
              <a:t> 무엇이라고</a:t>
            </a:r>
            <a:endParaRPr lang="en-US" altLang="ko-KR" sz="4000" dirty="0" smtClean="0">
              <a:solidFill>
                <a:prstClr val="black"/>
              </a:solidFill>
            </a:endParaRPr>
          </a:p>
          <a:p>
            <a:pPr algn="ctr"/>
            <a:r>
              <a:rPr lang="ko-KR" altLang="en-US" sz="4000" dirty="0" smtClean="0">
                <a:solidFill>
                  <a:prstClr val="black"/>
                </a:solidFill>
              </a:rPr>
              <a:t>생각하는지 교재에 작성해보세요</a:t>
            </a:r>
            <a:r>
              <a:rPr lang="en-US" altLang="ko-KR" sz="4000" dirty="0" smtClean="0">
                <a:solidFill>
                  <a:prstClr val="black"/>
                </a:solidFill>
              </a:rPr>
              <a:t>.”</a:t>
            </a:r>
            <a:endParaRPr lang="en-US" altLang="ko-KR" sz="4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067008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print"/>
          <a:srcRect b="12833"/>
          <a:stretch/>
        </p:blipFill>
        <p:spPr>
          <a:xfrm>
            <a:off x="1" y="1150065"/>
            <a:ext cx="9144000" cy="5303271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Activity. </a:t>
            </a:r>
            <a:r>
              <a:rPr lang="ko-KR" altLang="en-US" dirty="0" err="1" smtClean="0"/>
              <a:t>사회적기업가정신</a:t>
            </a:r>
            <a:r>
              <a:rPr lang="ko-KR" altLang="en-US" dirty="0" smtClean="0"/>
              <a:t> 나누기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양쪽 모서리가 둥근 사각형 3"/>
          <p:cNvSpPr/>
          <p:nvPr/>
        </p:nvSpPr>
        <p:spPr>
          <a:xfrm>
            <a:off x="287524" y="2414216"/>
            <a:ext cx="8568952" cy="4077072"/>
          </a:xfrm>
          <a:prstGeom prst="round2SameRect">
            <a:avLst>
              <a:gd name="adj1" fmla="val 9215"/>
              <a:gd name="adj2" fmla="val 0"/>
            </a:avLst>
          </a:prstGeom>
          <a:solidFill>
            <a:schemeClr val="bg1">
              <a:lumMod val="95000"/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6" name="Straight Connector 7"/>
          <p:cNvCxnSpPr/>
          <p:nvPr/>
        </p:nvCxnSpPr>
        <p:spPr>
          <a:xfrm>
            <a:off x="1871700" y="4005064"/>
            <a:ext cx="5400600" cy="0"/>
          </a:xfrm>
          <a:prstGeom prst="line">
            <a:avLst/>
          </a:prstGeom>
          <a:ln w="19050" cmpd="sng">
            <a:solidFill>
              <a:schemeClr val="tx1">
                <a:lumMod val="75000"/>
                <a:lumOff val="25000"/>
              </a:schemeClr>
            </a:solidFill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양쪽 모서리가 둥근 사각형 6"/>
          <p:cNvSpPr/>
          <p:nvPr/>
        </p:nvSpPr>
        <p:spPr>
          <a:xfrm>
            <a:off x="294714" y="2409280"/>
            <a:ext cx="8568952" cy="576064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800" b="1" dirty="0" smtClean="0"/>
              <a:t>STEP </a:t>
            </a:r>
            <a:r>
              <a:rPr lang="en-US" altLang="ko-KR" sz="2800" b="1" dirty="0"/>
              <a:t>2</a:t>
            </a:r>
            <a:r>
              <a:rPr lang="en-US" altLang="ko-KR" sz="2800" b="1" dirty="0" smtClean="0"/>
              <a:t>.</a:t>
            </a:r>
            <a:endParaRPr lang="ko-KR" altLang="en-US" sz="2800" b="1" dirty="0"/>
          </a:p>
        </p:txBody>
      </p:sp>
      <p:sp>
        <p:nvSpPr>
          <p:cNvPr id="8" name="Title 3"/>
          <p:cNvSpPr txBox="1">
            <a:spLocks/>
          </p:cNvSpPr>
          <p:nvPr/>
        </p:nvSpPr>
        <p:spPr>
          <a:xfrm>
            <a:off x="467544" y="3212976"/>
            <a:ext cx="8229600" cy="710952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sz="3200" b="1" i="0" kern="1200">
                <a:solidFill>
                  <a:schemeClr val="tx1"/>
                </a:solidFill>
                <a:latin typeface="나눔고딕"/>
                <a:ea typeface="나눔고딕"/>
                <a:cs typeface="나눔고딕"/>
              </a:defRPr>
            </a:lvl1pPr>
          </a:lstStyle>
          <a:p>
            <a:pPr algn="ctr"/>
            <a:r>
              <a:rPr lang="ko-KR" altLang="en-US" dirty="0" err="1" smtClean="0">
                <a:latin typeface="+mj-ea"/>
                <a:ea typeface="+mj-ea"/>
              </a:rPr>
              <a:t>사회적기업가정신</a:t>
            </a:r>
            <a:r>
              <a:rPr lang="en-US" altLang="ko-KR" dirty="0" smtClean="0">
                <a:latin typeface="+mj-ea"/>
                <a:ea typeface="+mj-ea"/>
              </a:rPr>
              <a:t> </a:t>
            </a:r>
            <a:r>
              <a:rPr lang="ko-KR" altLang="en-US" dirty="0" smtClean="0">
                <a:latin typeface="+mj-ea"/>
                <a:ea typeface="+mj-ea"/>
              </a:rPr>
              <a:t>공유하기</a:t>
            </a:r>
            <a:endParaRPr lang="ko-KR" altLang="en-US" dirty="0">
              <a:latin typeface="+mj-ea"/>
              <a:ea typeface="+mj-ea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83214" y="4293096"/>
            <a:ext cx="79775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4000" dirty="0" smtClean="0">
                <a:solidFill>
                  <a:prstClr val="black"/>
                </a:solidFill>
              </a:rPr>
              <a:t>“</a:t>
            </a:r>
            <a:r>
              <a:rPr lang="ko-KR" altLang="en-US" sz="4000" dirty="0" smtClean="0">
                <a:solidFill>
                  <a:prstClr val="black"/>
                </a:solidFill>
              </a:rPr>
              <a:t>각자 작성한 </a:t>
            </a:r>
            <a:r>
              <a:rPr lang="ko-KR" altLang="en-US" sz="4000" dirty="0" err="1" smtClean="0">
                <a:solidFill>
                  <a:prstClr val="black"/>
                </a:solidFill>
              </a:rPr>
              <a:t>사회적기업가정신을</a:t>
            </a:r>
            <a:endParaRPr lang="en-US" altLang="ko-KR" sz="4000" dirty="0" smtClean="0">
              <a:solidFill>
                <a:prstClr val="black"/>
              </a:solidFill>
            </a:endParaRPr>
          </a:p>
          <a:p>
            <a:pPr algn="ctr"/>
            <a:r>
              <a:rPr lang="ko-KR" altLang="en-US" sz="4000" dirty="0">
                <a:solidFill>
                  <a:prstClr val="black"/>
                </a:solidFill>
              </a:rPr>
              <a:t>팀</a:t>
            </a:r>
            <a:r>
              <a:rPr lang="ko-KR" altLang="en-US" sz="4000" dirty="0" smtClean="0">
                <a:solidFill>
                  <a:prstClr val="black"/>
                </a:solidFill>
              </a:rPr>
              <a:t> 내에서 공유하세요</a:t>
            </a:r>
            <a:r>
              <a:rPr lang="en-US" altLang="ko-KR" sz="4000" dirty="0" smtClean="0">
                <a:solidFill>
                  <a:prstClr val="black"/>
                </a:solidFill>
              </a:rPr>
              <a:t>.”</a:t>
            </a:r>
            <a:endParaRPr lang="en-US" altLang="ko-KR" sz="4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748913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 smtClean="0"/>
              <a:t>사회적기업가정신</a:t>
            </a:r>
            <a:r>
              <a:rPr lang="en-US" altLang="ko-KR" dirty="0" smtClean="0"/>
              <a:t> : </a:t>
            </a:r>
            <a:r>
              <a:rPr lang="ko-KR" altLang="en-US" dirty="0" smtClean="0"/>
              <a:t>연결과 확산의 리더십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33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Oval 5"/>
          <p:cNvSpPr/>
          <p:nvPr/>
        </p:nvSpPr>
        <p:spPr>
          <a:xfrm>
            <a:off x="1907704" y="2348880"/>
            <a:ext cx="2376264" cy="2376264"/>
          </a:xfrm>
          <a:prstGeom prst="ellipse">
            <a:avLst/>
          </a:prstGeom>
          <a:solidFill>
            <a:schemeClr val="bg1"/>
          </a:solidFill>
          <a:ln w="76200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6600" b="1" dirty="0" smtClean="0">
                <a:solidFill>
                  <a:schemeClr val="tx1"/>
                </a:solidFill>
              </a:rPr>
              <a:t>연결</a:t>
            </a:r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6" name="Oval 6"/>
          <p:cNvSpPr/>
          <p:nvPr/>
        </p:nvSpPr>
        <p:spPr>
          <a:xfrm>
            <a:off x="5796136" y="2636912"/>
            <a:ext cx="2376264" cy="2376264"/>
          </a:xfrm>
          <a:prstGeom prst="ellipse">
            <a:avLst/>
          </a:prstGeom>
          <a:solidFill>
            <a:schemeClr val="bg1"/>
          </a:solidFill>
          <a:ln w="76200" cmpd="sng">
            <a:solidFill>
              <a:schemeClr val="accent6">
                <a:lumMod val="50000"/>
              </a:schemeClr>
            </a:solidFill>
          </a:ln>
          <a:effectLst>
            <a:glow rad="1257300">
              <a:schemeClr val="accent2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ko-KR" altLang="en-US" sz="6600" b="1" dirty="0">
                <a:solidFill>
                  <a:schemeClr val="tx1"/>
                </a:solidFill>
              </a:rPr>
              <a:t>확산</a:t>
            </a:r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7" name="Oval 7"/>
          <p:cNvSpPr/>
          <p:nvPr/>
        </p:nvSpPr>
        <p:spPr>
          <a:xfrm>
            <a:off x="1547664" y="1340768"/>
            <a:ext cx="792088" cy="79208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8" name="Oval 8"/>
          <p:cNvSpPr/>
          <p:nvPr/>
        </p:nvSpPr>
        <p:spPr>
          <a:xfrm>
            <a:off x="467544" y="1916832"/>
            <a:ext cx="792088" cy="79208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9" name="Oval 9"/>
          <p:cNvSpPr/>
          <p:nvPr/>
        </p:nvSpPr>
        <p:spPr>
          <a:xfrm>
            <a:off x="467544" y="3212976"/>
            <a:ext cx="792088" cy="79208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10" name="Oval 10"/>
          <p:cNvSpPr/>
          <p:nvPr/>
        </p:nvSpPr>
        <p:spPr>
          <a:xfrm>
            <a:off x="1403648" y="5157192"/>
            <a:ext cx="432048" cy="432048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11" name="Oval 11"/>
          <p:cNvSpPr/>
          <p:nvPr/>
        </p:nvSpPr>
        <p:spPr>
          <a:xfrm>
            <a:off x="4139952" y="1988840"/>
            <a:ext cx="360040" cy="36004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12" name="Oval 12"/>
          <p:cNvSpPr/>
          <p:nvPr/>
        </p:nvSpPr>
        <p:spPr>
          <a:xfrm>
            <a:off x="7380312" y="1412776"/>
            <a:ext cx="792088" cy="792088"/>
          </a:xfrm>
          <a:prstGeom prst="ellipse">
            <a:avLst/>
          </a:prstGeom>
          <a:solidFill>
            <a:schemeClr val="bg1"/>
          </a:solidFill>
          <a:ln w="28575" cmpd="sng">
            <a:solidFill>
              <a:srgbClr val="98480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13" name="Oval 13"/>
          <p:cNvSpPr/>
          <p:nvPr/>
        </p:nvSpPr>
        <p:spPr>
          <a:xfrm>
            <a:off x="5868144" y="1484784"/>
            <a:ext cx="792088" cy="792088"/>
          </a:xfrm>
          <a:prstGeom prst="ellipse">
            <a:avLst/>
          </a:prstGeom>
          <a:solidFill>
            <a:schemeClr val="bg1"/>
          </a:solidFill>
          <a:ln w="28575" cmpd="sng">
            <a:solidFill>
              <a:srgbClr val="98480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14" name="Oval 14"/>
          <p:cNvSpPr/>
          <p:nvPr/>
        </p:nvSpPr>
        <p:spPr>
          <a:xfrm>
            <a:off x="4932040" y="2348880"/>
            <a:ext cx="792088" cy="792088"/>
          </a:xfrm>
          <a:prstGeom prst="ellipse">
            <a:avLst/>
          </a:prstGeom>
          <a:solidFill>
            <a:schemeClr val="bg1"/>
          </a:solidFill>
          <a:ln w="28575" cmpd="sng">
            <a:solidFill>
              <a:srgbClr val="98480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15" name="Oval 15"/>
          <p:cNvSpPr/>
          <p:nvPr/>
        </p:nvSpPr>
        <p:spPr>
          <a:xfrm>
            <a:off x="8028384" y="5589240"/>
            <a:ext cx="432048" cy="432048"/>
          </a:xfrm>
          <a:prstGeom prst="ellipse">
            <a:avLst/>
          </a:prstGeom>
          <a:solidFill>
            <a:schemeClr val="bg1"/>
          </a:solidFill>
          <a:ln w="28575" cmpd="sng">
            <a:solidFill>
              <a:srgbClr val="98480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16" name="Oval 16"/>
          <p:cNvSpPr/>
          <p:nvPr/>
        </p:nvSpPr>
        <p:spPr>
          <a:xfrm>
            <a:off x="8388424" y="4509120"/>
            <a:ext cx="432048" cy="432048"/>
          </a:xfrm>
          <a:prstGeom prst="ellipse">
            <a:avLst/>
          </a:prstGeom>
          <a:solidFill>
            <a:schemeClr val="bg1"/>
          </a:solidFill>
          <a:ln w="28575" cmpd="sng">
            <a:solidFill>
              <a:srgbClr val="98480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17" name="Oval 17"/>
          <p:cNvSpPr/>
          <p:nvPr/>
        </p:nvSpPr>
        <p:spPr>
          <a:xfrm>
            <a:off x="5364088" y="5085184"/>
            <a:ext cx="432048" cy="432048"/>
          </a:xfrm>
          <a:prstGeom prst="ellipse">
            <a:avLst/>
          </a:prstGeom>
          <a:solidFill>
            <a:schemeClr val="bg1"/>
          </a:solidFill>
          <a:ln w="28575" cmpd="sng">
            <a:solidFill>
              <a:srgbClr val="98480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18" name="Oval 18"/>
          <p:cNvSpPr/>
          <p:nvPr/>
        </p:nvSpPr>
        <p:spPr>
          <a:xfrm>
            <a:off x="5004048" y="4221088"/>
            <a:ext cx="288032" cy="288032"/>
          </a:xfrm>
          <a:prstGeom prst="ellipse">
            <a:avLst/>
          </a:prstGeom>
          <a:solidFill>
            <a:schemeClr val="bg1"/>
          </a:solidFill>
          <a:ln w="28575" cmpd="sng">
            <a:solidFill>
              <a:srgbClr val="98480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19" name="Oval 19"/>
          <p:cNvSpPr/>
          <p:nvPr/>
        </p:nvSpPr>
        <p:spPr>
          <a:xfrm>
            <a:off x="6876256" y="2060848"/>
            <a:ext cx="288032" cy="288032"/>
          </a:xfrm>
          <a:prstGeom prst="ellipse">
            <a:avLst/>
          </a:prstGeom>
          <a:solidFill>
            <a:schemeClr val="bg1"/>
          </a:solidFill>
          <a:ln w="28575" cmpd="sng">
            <a:solidFill>
              <a:srgbClr val="98480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20" name="Oval 20"/>
          <p:cNvSpPr/>
          <p:nvPr/>
        </p:nvSpPr>
        <p:spPr>
          <a:xfrm>
            <a:off x="6588224" y="5301208"/>
            <a:ext cx="792088" cy="792088"/>
          </a:xfrm>
          <a:prstGeom prst="ellipse">
            <a:avLst/>
          </a:prstGeom>
          <a:solidFill>
            <a:schemeClr val="bg1"/>
          </a:solidFill>
          <a:ln w="28575" cmpd="sng">
            <a:solidFill>
              <a:srgbClr val="984807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sp>
        <p:nvSpPr>
          <p:cNvPr id="21" name="Oval 21"/>
          <p:cNvSpPr/>
          <p:nvPr/>
        </p:nvSpPr>
        <p:spPr>
          <a:xfrm>
            <a:off x="2051720" y="5229200"/>
            <a:ext cx="1080120" cy="108012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solidFill>
                <a:schemeClr val="tx1"/>
              </a:solidFill>
            </a:endParaRPr>
          </a:p>
        </p:txBody>
      </p:sp>
      <p:cxnSp>
        <p:nvCxnSpPr>
          <p:cNvPr id="22" name="Straight Connector 23"/>
          <p:cNvCxnSpPr>
            <a:stCxn id="11" idx="3"/>
            <a:endCxn id="5" idx="7"/>
          </p:cNvCxnSpPr>
          <p:nvPr/>
        </p:nvCxnSpPr>
        <p:spPr>
          <a:xfrm flipH="1">
            <a:off x="3935972" y="2296153"/>
            <a:ext cx="256707" cy="400723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4"/>
          <p:cNvCxnSpPr>
            <a:endCxn id="7" idx="5"/>
          </p:cNvCxnSpPr>
          <p:nvPr/>
        </p:nvCxnSpPr>
        <p:spPr>
          <a:xfrm flipH="1" flipV="1">
            <a:off x="2223753" y="2016857"/>
            <a:ext cx="332023" cy="47603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7"/>
          <p:cNvCxnSpPr>
            <a:stCxn id="5" idx="1"/>
            <a:endCxn id="8" idx="6"/>
          </p:cNvCxnSpPr>
          <p:nvPr/>
        </p:nvCxnSpPr>
        <p:spPr>
          <a:xfrm flipH="1" flipV="1">
            <a:off x="1259632" y="2312876"/>
            <a:ext cx="996068" cy="3840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30"/>
          <p:cNvCxnSpPr>
            <a:stCxn id="5" idx="2"/>
            <a:endCxn id="9" idx="6"/>
          </p:cNvCxnSpPr>
          <p:nvPr/>
        </p:nvCxnSpPr>
        <p:spPr>
          <a:xfrm flipH="1">
            <a:off x="1259632" y="3537012"/>
            <a:ext cx="648072" cy="7200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35"/>
          <p:cNvCxnSpPr>
            <a:stCxn id="5" idx="3"/>
            <a:endCxn id="10" idx="7"/>
          </p:cNvCxnSpPr>
          <p:nvPr/>
        </p:nvCxnSpPr>
        <p:spPr>
          <a:xfrm flipH="1">
            <a:off x="1772424" y="4377148"/>
            <a:ext cx="483276" cy="8433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38"/>
          <p:cNvCxnSpPr>
            <a:endCxn id="21" idx="0"/>
          </p:cNvCxnSpPr>
          <p:nvPr/>
        </p:nvCxnSpPr>
        <p:spPr>
          <a:xfrm>
            <a:off x="2411760" y="4509120"/>
            <a:ext cx="180020" cy="72008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43"/>
          <p:cNvCxnSpPr>
            <a:endCxn id="14" idx="5"/>
          </p:cNvCxnSpPr>
          <p:nvPr/>
        </p:nvCxnSpPr>
        <p:spPr>
          <a:xfrm flipH="1" flipV="1">
            <a:off x="5608129" y="3024969"/>
            <a:ext cx="332023" cy="188007"/>
          </a:xfrm>
          <a:prstGeom prst="line">
            <a:avLst/>
          </a:prstGeom>
          <a:ln>
            <a:solidFill>
              <a:srgbClr val="99451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47"/>
          <p:cNvCxnSpPr>
            <a:stCxn id="6" idx="2"/>
            <a:endCxn id="18" idx="7"/>
          </p:cNvCxnSpPr>
          <p:nvPr/>
        </p:nvCxnSpPr>
        <p:spPr>
          <a:xfrm flipH="1">
            <a:off x="5249899" y="3825044"/>
            <a:ext cx="546237" cy="438225"/>
          </a:xfrm>
          <a:prstGeom prst="line">
            <a:avLst/>
          </a:prstGeom>
          <a:ln>
            <a:solidFill>
              <a:srgbClr val="99451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50"/>
          <p:cNvCxnSpPr>
            <a:stCxn id="6" idx="2"/>
            <a:endCxn id="17" idx="0"/>
          </p:cNvCxnSpPr>
          <p:nvPr/>
        </p:nvCxnSpPr>
        <p:spPr>
          <a:xfrm flipH="1">
            <a:off x="5580112" y="3825044"/>
            <a:ext cx="216024" cy="1260140"/>
          </a:xfrm>
          <a:prstGeom prst="line">
            <a:avLst/>
          </a:prstGeom>
          <a:ln>
            <a:solidFill>
              <a:srgbClr val="99451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3"/>
          <p:cNvCxnSpPr>
            <a:stCxn id="13" idx="4"/>
            <a:endCxn id="6" idx="1"/>
          </p:cNvCxnSpPr>
          <p:nvPr/>
        </p:nvCxnSpPr>
        <p:spPr>
          <a:xfrm flipH="1">
            <a:off x="6144132" y="2276872"/>
            <a:ext cx="120056" cy="708036"/>
          </a:xfrm>
          <a:prstGeom prst="line">
            <a:avLst/>
          </a:prstGeom>
          <a:ln>
            <a:solidFill>
              <a:srgbClr val="99451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6"/>
          <p:cNvCxnSpPr>
            <a:stCxn id="19" idx="4"/>
            <a:endCxn id="6" idx="0"/>
          </p:cNvCxnSpPr>
          <p:nvPr/>
        </p:nvCxnSpPr>
        <p:spPr>
          <a:xfrm flipH="1">
            <a:off x="6984268" y="2348880"/>
            <a:ext cx="36004" cy="288032"/>
          </a:xfrm>
          <a:prstGeom prst="line">
            <a:avLst/>
          </a:prstGeom>
          <a:ln>
            <a:solidFill>
              <a:srgbClr val="99451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59"/>
          <p:cNvCxnSpPr>
            <a:stCxn id="12" idx="4"/>
          </p:cNvCxnSpPr>
          <p:nvPr/>
        </p:nvCxnSpPr>
        <p:spPr>
          <a:xfrm flipH="1">
            <a:off x="7236296" y="2204864"/>
            <a:ext cx="540060" cy="432048"/>
          </a:xfrm>
          <a:prstGeom prst="line">
            <a:avLst/>
          </a:prstGeom>
          <a:ln>
            <a:solidFill>
              <a:srgbClr val="99451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62"/>
          <p:cNvCxnSpPr>
            <a:stCxn id="20" idx="0"/>
            <a:endCxn id="6" idx="4"/>
          </p:cNvCxnSpPr>
          <p:nvPr/>
        </p:nvCxnSpPr>
        <p:spPr>
          <a:xfrm flipV="1">
            <a:off x="6984268" y="5013176"/>
            <a:ext cx="0" cy="288032"/>
          </a:xfrm>
          <a:prstGeom prst="line">
            <a:avLst/>
          </a:prstGeom>
          <a:ln>
            <a:solidFill>
              <a:srgbClr val="99451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66"/>
          <p:cNvCxnSpPr>
            <a:stCxn id="16" idx="2"/>
            <a:endCxn id="6" idx="5"/>
          </p:cNvCxnSpPr>
          <p:nvPr/>
        </p:nvCxnSpPr>
        <p:spPr>
          <a:xfrm flipH="1" flipV="1">
            <a:off x="7824404" y="4665180"/>
            <a:ext cx="564020" cy="59964"/>
          </a:xfrm>
          <a:prstGeom prst="line">
            <a:avLst/>
          </a:prstGeom>
          <a:ln>
            <a:solidFill>
              <a:srgbClr val="99451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69"/>
          <p:cNvCxnSpPr>
            <a:stCxn id="15" idx="1"/>
          </p:cNvCxnSpPr>
          <p:nvPr/>
        </p:nvCxnSpPr>
        <p:spPr>
          <a:xfrm flipH="1" flipV="1">
            <a:off x="7668344" y="4869160"/>
            <a:ext cx="423312" cy="783352"/>
          </a:xfrm>
          <a:prstGeom prst="line">
            <a:avLst/>
          </a:prstGeom>
          <a:ln>
            <a:solidFill>
              <a:srgbClr val="99451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88980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726" y="476672"/>
            <a:ext cx="8720657" cy="54183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8000" dirty="0">
                <a:solidFill>
                  <a:schemeClr val="bg1"/>
                </a:solidFill>
                <a:latin typeface="+mj-ea"/>
                <a:ea typeface="+mj-ea"/>
              </a:rPr>
              <a:t>왜 우리에게</a:t>
            </a:r>
          </a:p>
          <a:p>
            <a:pPr>
              <a:lnSpc>
                <a:spcPct val="150000"/>
              </a:lnSpc>
            </a:pPr>
            <a:r>
              <a:rPr lang="ko-KR" altLang="en-US" sz="8000" dirty="0">
                <a:solidFill>
                  <a:schemeClr val="bg1"/>
                </a:solidFill>
                <a:latin typeface="+mj-ea"/>
                <a:ea typeface="+mj-ea"/>
              </a:rPr>
              <a:t>‘</a:t>
            </a:r>
            <a:r>
              <a:rPr lang="ko-KR" altLang="en-US" sz="8000" dirty="0" err="1">
                <a:solidFill>
                  <a:schemeClr val="bg1"/>
                </a:solidFill>
                <a:latin typeface="+mj-ea"/>
                <a:ea typeface="+mj-ea"/>
              </a:rPr>
              <a:t>사회적기업가정신</a:t>
            </a:r>
            <a:r>
              <a:rPr lang="ko-KR" altLang="en-US" sz="8000" dirty="0">
                <a:solidFill>
                  <a:schemeClr val="bg1"/>
                </a:solidFill>
                <a:latin typeface="+mj-ea"/>
                <a:ea typeface="+mj-ea"/>
              </a:rPr>
              <a:t>’이</a:t>
            </a:r>
          </a:p>
          <a:p>
            <a:pPr>
              <a:lnSpc>
                <a:spcPct val="150000"/>
              </a:lnSpc>
            </a:pPr>
            <a:r>
              <a:rPr lang="ko-KR" altLang="en-US" sz="8000" dirty="0">
                <a:solidFill>
                  <a:schemeClr val="bg1"/>
                </a:solidFill>
                <a:latin typeface="+mj-ea"/>
                <a:ea typeface="+mj-ea"/>
              </a:rPr>
              <a:t>필요한 것일까요</a:t>
            </a:r>
            <a:r>
              <a:rPr lang="en-US" altLang="ko-KR" sz="8000" dirty="0">
                <a:solidFill>
                  <a:schemeClr val="bg1"/>
                </a:solidFill>
                <a:latin typeface="+mj-ea"/>
                <a:ea typeface="+mj-ea"/>
              </a:rPr>
              <a:t>?</a:t>
            </a:r>
            <a:endParaRPr lang="en-US" altLang="ko-KR" sz="800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5400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7726" y="476672"/>
            <a:ext cx="8720657" cy="7478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8000" dirty="0" smtClean="0">
                <a:solidFill>
                  <a:schemeClr val="bg1"/>
                </a:solidFill>
                <a:latin typeface="+mj-ea"/>
                <a:ea typeface="+mj-ea"/>
              </a:rPr>
              <a:t>비영리부문 </a:t>
            </a:r>
            <a:r>
              <a:rPr lang="ko-KR" altLang="en-US" sz="8000" dirty="0">
                <a:solidFill>
                  <a:schemeClr val="bg1"/>
                </a:solidFill>
                <a:latin typeface="+mj-ea"/>
                <a:ea typeface="+mj-ea"/>
              </a:rPr>
              <a:t>활동가와</a:t>
            </a:r>
            <a:endParaRPr lang="en-US" altLang="ko-KR" sz="80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ko-KR" altLang="en-US" sz="8000" dirty="0" err="1">
                <a:solidFill>
                  <a:schemeClr val="bg1"/>
                </a:solidFill>
                <a:latin typeface="+mj-ea"/>
                <a:ea typeface="+mj-ea"/>
              </a:rPr>
              <a:t>사회적기업가의</a:t>
            </a:r>
            <a:endParaRPr lang="en-US" altLang="ko-KR" sz="8000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ko-KR" altLang="en-US" sz="8000" dirty="0">
                <a:solidFill>
                  <a:schemeClr val="bg1"/>
                </a:solidFill>
                <a:latin typeface="+mj-ea"/>
                <a:ea typeface="+mj-ea"/>
              </a:rPr>
              <a:t>차이는 무엇일까요</a:t>
            </a:r>
            <a:r>
              <a:rPr lang="en-US" altLang="ko-KR" sz="8000" dirty="0">
                <a:solidFill>
                  <a:schemeClr val="bg1"/>
                </a:solidFill>
                <a:latin typeface="+mj-ea"/>
                <a:ea typeface="+mj-ea"/>
              </a:rPr>
              <a:t>?</a:t>
            </a:r>
          </a:p>
          <a:p>
            <a:pPr>
              <a:lnSpc>
                <a:spcPct val="150000"/>
              </a:lnSpc>
            </a:pPr>
            <a:endParaRPr lang="en-US" altLang="ko-KR" sz="8000" dirty="0" smtClean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515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비영리부문 활동가와 </a:t>
            </a:r>
            <a:r>
              <a:rPr lang="ko-KR" altLang="en-US" dirty="0" err="1" smtClean="0"/>
              <a:t>사회적기업가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grpSp>
        <p:nvGrpSpPr>
          <p:cNvPr id="24" name="그룹 23"/>
          <p:cNvGrpSpPr/>
          <p:nvPr/>
        </p:nvGrpSpPr>
        <p:grpSpPr>
          <a:xfrm>
            <a:off x="1933620" y="1344857"/>
            <a:ext cx="4937982" cy="4958199"/>
            <a:chOff x="2518749" y="1398419"/>
            <a:chExt cx="4937982" cy="4958199"/>
          </a:xfrm>
        </p:grpSpPr>
        <p:grpSp>
          <p:nvGrpSpPr>
            <p:cNvPr id="17" name="그룹 16"/>
            <p:cNvGrpSpPr/>
            <p:nvPr/>
          </p:nvGrpSpPr>
          <p:grpSpPr>
            <a:xfrm>
              <a:off x="3385527" y="1398419"/>
              <a:ext cx="4071204" cy="4071204"/>
              <a:chOff x="3385964" y="1393825"/>
              <a:chExt cx="4752528" cy="4752528"/>
            </a:xfrm>
          </p:grpSpPr>
          <p:grpSp>
            <p:nvGrpSpPr>
              <p:cNvPr id="11" name="그룹 10"/>
              <p:cNvGrpSpPr/>
              <p:nvPr/>
            </p:nvGrpSpPr>
            <p:grpSpPr>
              <a:xfrm>
                <a:off x="3385964" y="1393825"/>
                <a:ext cx="4752528" cy="4752528"/>
                <a:chOff x="3275856" y="1412875"/>
                <a:chExt cx="4752528" cy="4752528"/>
              </a:xfrm>
            </p:grpSpPr>
            <p:sp>
              <p:nvSpPr>
                <p:cNvPr id="5" name="모서리가 둥근 직사각형 4"/>
                <p:cNvSpPr/>
                <p:nvPr/>
              </p:nvSpPr>
              <p:spPr>
                <a:xfrm>
                  <a:off x="3275856" y="1412875"/>
                  <a:ext cx="4752528" cy="4752528"/>
                </a:xfrm>
                <a:prstGeom prst="roundRect">
                  <a:avLst>
                    <a:gd name="adj" fmla="val 10654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cxnSp>
              <p:nvCxnSpPr>
                <p:cNvPr id="7" name="직선 연결선 6"/>
                <p:cNvCxnSpPr>
                  <a:stCxn id="5" idx="1"/>
                  <a:endCxn id="5" idx="3"/>
                </p:cNvCxnSpPr>
                <p:nvPr/>
              </p:nvCxnSpPr>
              <p:spPr>
                <a:xfrm>
                  <a:off x="3275856" y="3789139"/>
                  <a:ext cx="4752528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" name="직선 연결선 7"/>
                <p:cNvCxnSpPr>
                  <a:stCxn id="5" idx="0"/>
                  <a:endCxn id="5" idx="2"/>
                </p:cNvCxnSpPr>
                <p:nvPr/>
              </p:nvCxnSpPr>
              <p:spPr>
                <a:xfrm>
                  <a:off x="5652120" y="1412875"/>
                  <a:ext cx="0" cy="4752528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2" name="타원 11"/>
              <p:cNvSpPr/>
              <p:nvPr/>
            </p:nvSpPr>
            <p:spPr>
              <a:xfrm>
                <a:off x="3621652" y="1633520"/>
                <a:ext cx="1900695" cy="1900695"/>
              </a:xfrm>
              <a:prstGeom prst="ellipse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dirty="0" smtClean="0">
                    <a:solidFill>
                      <a:sysClr val="windowText" lastClr="000000"/>
                    </a:solidFill>
                  </a:rPr>
                  <a:t>사회서비스</a:t>
                </a:r>
                <a:endParaRPr lang="en-US" altLang="ko-KR" dirty="0" smtClean="0">
                  <a:solidFill>
                    <a:sysClr val="windowText" lastClr="000000"/>
                  </a:solidFill>
                </a:endParaRPr>
              </a:p>
              <a:p>
                <a:pPr algn="ctr"/>
                <a:r>
                  <a:rPr lang="ko-KR" altLang="en-US" dirty="0" smtClean="0">
                    <a:solidFill>
                      <a:sysClr val="windowText" lastClr="000000"/>
                    </a:solidFill>
                  </a:rPr>
                  <a:t>제공자</a:t>
                </a:r>
                <a:endParaRPr lang="ko-KR" altLang="en-US" dirty="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" name="타원 14"/>
              <p:cNvSpPr/>
              <p:nvPr/>
            </p:nvSpPr>
            <p:spPr>
              <a:xfrm>
                <a:off x="5997916" y="1633520"/>
                <a:ext cx="1900695" cy="1900695"/>
              </a:xfrm>
              <a:prstGeom prst="ellipse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mtClean="0">
                    <a:solidFill>
                      <a:schemeClr val="tx1"/>
                    </a:solidFill>
                  </a:rPr>
                  <a:t>사회적기업가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타원 15"/>
              <p:cNvSpPr/>
              <p:nvPr/>
            </p:nvSpPr>
            <p:spPr>
              <a:xfrm>
                <a:off x="5997916" y="4009784"/>
                <a:ext cx="1900695" cy="1900695"/>
              </a:xfrm>
              <a:prstGeom prst="ellipse">
                <a:avLst/>
              </a:prstGeom>
              <a:noFill/>
              <a:ln w="28575"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dirty="0" smtClean="0">
                    <a:solidFill>
                      <a:schemeClr val="tx1"/>
                    </a:solidFill>
                  </a:rPr>
                  <a:t>사회운동가</a:t>
                </a:r>
                <a:endParaRPr lang="ko-KR" altLang="en-US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8" name="왼쪽/오른쪽 화살표 17"/>
            <p:cNvSpPr/>
            <p:nvPr/>
          </p:nvSpPr>
          <p:spPr>
            <a:xfrm>
              <a:off x="3583611" y="5589314"/>
              <a:ext cx="3667629" cy="575916"/>
            </a:xfrm>
            <a:prstGeom prst="leftRightArrow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mtClean="0">
                  <a:solidFill>
                    <a:schemeClr val="bg1"/>
                  </a:solidFill>
                </a:rPr>
                <a:t>최종성과</a:t>
              </a:r>
              <a:endParaRPr lang="ko-KR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829099" y="6095008"/>
              <a:ext cx="1144865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시스템 내의 개선</a:t>
              </a:r>
              <a:endParaRPr lang="ko-KR" altLang="en-US" sz="1100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175169" y="6095008"/>
              <a:ext cx="84510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시스템 혁신</a:t>
              </a:r>
              <a:endParaRPr lang="ko-KR" altLang="en-US" sz="1100" dirty="0"/>
            </a:p>
          </p:txBody>
        </p:sp>
        <p:sp>
          <p:nvSpPr>
            <p:cNvPr id="21" name="왼쪽/오른쪽 화살표 20"/>
            <p:cNvSpPr/>
            <p:nvPr/>
          </p:nvSpPr>
          <p:spPr>
            <a:xfrm rot="16200000">
              <a:off x="1192330" y="3150743"/>
              <a:ext cx="3667629" cy="575916"/>
            </a:xfrm>
            <a:prstGeom prst="leftRightArrow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pPr algn="ctr"/>
              <a:r>
                <a:rPr lang="ko-KR" altLang="en-US" dirty="0" smtClean="0">
                  <a:solidFill>
                    <a:schemeClr val="bg1"/>
                  </a:solidFill>
                </a:rPr>
                <a:t>활동방식</a:t>
              </a:r>
              <a:endParaRPr lang="ko-KR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518749" y="4322653"/>
              <a:ext cx="353943" cy="65659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ko-KR" altLang="en-US" sz="1100" dirty="0" smtClean="0"/>
                <a:t>간접해결</a:t>
              </a:r>
              <a:endParaRPr lang="ko-KR" altLang="en-US" sz="1100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518749" y="2003858"/>
              <a:ext cx="353943" cy="656590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ko-KR" altLang="en-US" sz="1100" dirty="0" smtClean="0"/>
                <a:t>직접해결</a:t>
              </a:r>
              <a:endParaRPr lang="ko-KR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26406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Social Entrepreneurship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37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2" descr="http://img.hani.co.kr/imgdb/resize/2008/0830/121998737997_200808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916832"/>
            <a:ext cx="3368045" cy="349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내용 개체 틀 1"/>
          <p:cNvSpPr txBox="1">
            <a:spLocks/>
          </p:cNvSpPr>
          <p:nvPr/>
        </p:nvSpPr>
        <p:spPr>
          <a:xfrm>
            <a:off x="4355976" y="1916833"/>
            <a:ext cx="4608512" cy="367240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1pPr>
            <a:lvl2pPr marL="4572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2pPr>
            <a:lvl3pPr marL="9144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8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3pPr>
            <a:lvl4pPr marL="13716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4pPr>
            <a:lvl5pPr marL="182880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/>
                </a:solidFill>
                <a:latin typeface="서울남산체 M" panose="02020603020101020101" pitchFamily="18" charset="-127"/>
                <a:ea typeface="서울남산체 M" panose="02020603020101020101" pitchFamily="18" charset="-127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8650" indent="-628650"/>
            <a:r>
              <a:rPr lang="ko-KR" altLang="en-US" sz="2000" dirty="0" smtClean="0"/>
              <a:t>사명</a:t>
            </a:r>
            <a:r>
              <a:rPr lang="en-US" altLang="ko-KR" sz="2000" dirty="0" smtClean="0"/>
              <a:t>: </a:t>
            </a:r>
            <a:r>
              <a:rPr lang="ko-KR" altLang="en-US" sz="2000" dirty="0" smtClean="0"/>
              <a:t>사회적 가치를 창출하고 지속시키는 사명을 채택한다</a:t>
            </a:r>
            <a:r>
              <a:rPr lang="en-US" altLang="ko-KR" sz="2000" dirty="0" smtClean="0"/>
              <a:t>.</a:t>
            </a:r>
            <a:endParaRPr lang="ko-KR" altLang="en-US" sz="2000" dirty="0" smtClean="0"/>
          </a:p>
          <a:p>
            <a:pPr marL="628650" indent="-628650"/>
            <a:r>
              <a:rPr lang="ko-KR" altLang="en-US" sz="2000" dirty="0" smtClean="0"/>
              <a:t>기회</a:t>
            </a:r>
            <a:r>
              <a:rPr lang="en-US" altLang="ko-KR" sz="2000" dirty="0" smtClean="0"/>
              <a:t>: </a:t>
            </a:r>
            <a:r>
              <a:rPr lang="ko-KR" altLang="en-US" sz="2000" dirty="0" smtClean="0"/>
              <a:t>그 사명을 실현하기 위한 새로운 기회를 집요하게 추구한다</a:t>
            </a:r>
            <a:r>
              <a:rPr lang="en-US" altLang="ko-KR" sz="2000" dirty="0" smtClean="0"/>
              <a:t>.</a:t>
            </a:r>
            <a:endParaRPr lang="ko-KR" altLang="en-US" sz="2000" dirty="0" smtClean="0"/>
          </a:p>
          <a:p>
            <a:pPr marL="628650" indent="-628650"/>
            <a:r>
              <a:rPr lang="ko-KR" altLang="en-US" sz="2000" dirty="0" smtClean="0"/>
              <a:t>혁신</a:t>
            </a:r>
            <a:r>
              <a:rPr lang="en-US" altLang="ko-KR" sz="2000" dirty="0" smtClean="0"/>
              <a:t>: </a:t>
            </a:r>
            <a:r>
              <a:rPr lang="ko-KR" altLang="en-US" sz="2000" dirty="0" smtClean="0"/>
              <a:t>끊임없는 혁신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적응</a:t>
            </a:r>
            <a:r>
              <a:rPr lang="en-US" altLang="ko-KR" sz="2000" dirty="0" smtClean="0"/>
              <a:t>, </a:t>
            </a:r>
            <a:r>
              <a:rPr lang="ko-KR" altLang="en-US" sz="2000" dirty="0" smtClean="0"/>
              <a:t>학습과정에 참여한다</a:t>
            </a:r>
            <a:r>
              <a:rPr lang="en-US" altLang="ko-KR" sz="2000" dirty="0" smtClean="0"/>
              <a:t>.</a:t>
            </a:r>
            <a:endParaRPr lang="ko-KR" altLang="en-US" sz="2000" dirty="0" smtClean="0"/>
          </a:p>
          <a:p>
            <a:pPr marL="628650" indent="-628650"/>
            <a:r>
              <a:rPr lang="ko-KR" altLang="en-US" sz="2000" dirty="0" smtClean="0"/>
              <a:t>대담성</a:t>
            </a:r>
            <a:r>
              <a:rPr lang="en-US" altLang="ko-KR" sz="2000" dirty="0" smtClean="0"/>
              <a:t>: </a:t>
            </a:r>
            <a:r>
              <a:rPr lang="ko-KR" altLang="en-US" sz="2000" dirty="0" smtClean="0"/>
              <a:t>현재 가진 자원의 제약을 넘어서는 대담한 의사결정을 한다</a:t>
            </a:r>
            <a:r>
              <a:rPr lang="en-US" altLang="ko-KR" sz="2000" dirty="0" smtClean="0"/>
              <a:t>.</a:t>
            </a:r>
            <a:endParaRPr lang="ko-KR" altLang="en-US" sz="2000" dirty="0" smtClean="0"/>
          </a:p>
          <a:p>
            <a:pPr marL="628650" indent="-628650"/>
            <a:r>
              <a:rPr lang="ko-KR" altLang="en-US" sz="2000" dirty="0" smtClean="0"/>
              <a:t>신뢰</a:t>
            </a:r>
            <a:r>
              <a:rPr lang="en-US" altLang="ko-KR" sz="2000" dirty="0" smtClean="0"/>
              <a:t>: </a:t>
            </a:r>
            <a:r>
              <a:rPr lang="ko-KR" altLang="en-US" sz="2000" dirty="0" smtClean="0"/>
              <a:t>창출된 성과와 이해관계자들에 대해 높은 수준의 책임감을 보여준다</a:t>
            </a:r>
            <a:r>
              <a:rPr lang="en-US" altLang="ko-KR" sz="2000" dirty="0" smtClean="0"/>
              <a:t>.</a:t>
            </a:r>
            <a:endParaRPr lang="ko-KR" altLang="en-US" sz="2000" dirty="0" smtClean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4041217" y="1977307"/>
            <a:ext cx="362577" cy="3697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4041217" y="2625379"/>
            <a:ext cx="362577" cy="3697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4041217" y="3273451"/>
            <a:ext cx="362577" cy="3697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4041217" y="3921523"/>
            <a:ext cx="362577" cy="3697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23256" b="78837" l="30645" r="68871"/>
                    </a14:imgEffect>
                  </a14:imgLayer>
                </a14:imgProps>
              </a:ext>
            </a:extLst>
          </a:blip>
          <a:srcRect l="30581" t="21875" r="30468" b="20860"/>
          <a:stretch/>
        </p:blipFill>
        <p:spPr>
          <a:xfrm>
            <a:off x="4041217" y="4641603"/>
            <a:ext cx="362577" cy="36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7265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이 중에서 어떤 사람이 유능한 사람일까요</a:t>
            </a:r>
            <a:r>
              <a:rPr lang="en-US" altLang="ko-KR" dirty="0" smtClean="0"/>
              <a:t>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38</a:t>
            </a:fld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내용 개체 틀 2"/>
          <p:cNvSpPr txBox="1">
            <a:spLocks/>
          </p:cNvSpPr>
          <p:nvPr/>
        </p:nvSpPr>
        <p:spPr>
          <a:xfrm>
            <a:off x="179512" y="692696"/>
            <a:ext cx="4214813" cy="5760640"/>
          </a:xfrm>
          <a:prstGeom prst="rect">
            <a:avLst/>
          </a:prstGeom>
        </p:spPr>
        <p:txBody>
          <a:bodyPr>
            <a:normAutofit/>
          </a:bodyPr>
          <a:lstStyle>
            <a:defPPr>
              <a:defRPr lang="ko-KR"/>
            </a:defPPr>
            <a:lvl1pPr marL="320040" indent="-320040" fontAlgn="auto"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 kumimoji="0">
                <a:latin typeface="맑은 고딕" pitchFamily="50" charset="-127"/>
                <a:ea typeface="맑은 고딕" pitchFamily="50" charset="-127"/>
              </a:defRPr>
            </a:lvl1pPr>
          </a:lstStyle>
          <a:p>
            <a:pPr>
              <a:lnSpc>
                <a:spcPct val="160000"/>
              </a:lnSpc>
            </a:pPr>
            <a:endParaRPr lang="en-US" altLang="ko-KR" sz="1600" dirty="0">
              <a:latin typeface="+mn-ea"/>
              <a:ea typeface="+mn-ea"/>
            </a:endParaRP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외향적인 사람</a:t>
            </a: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내향적인 사람</a:t>
            </a: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사교성이 없는 사람</a:t>
            </a: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병적으로 수줍음을 심하게 타는 사람</a:t>
            </a: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괴짜</a:t>
            </a: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애처로울 정도로 꼼꼼한 순응주의자</a:t>
            </a: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뚱뚱한 사람</a:t>
            </a: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홀쭉한 사람</a:t>
            </a: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걱정이 많은 사람</a:t>
            </a: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천하태평인 사람</a:t>
            </a: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술고래</a:t>
            </a:r>
          </a:p>
          <a:p>
            <a:pPr>
              <a:lnSpc>
                <a:spcPct val="160000"/>
              </a:lnSpc>
            </a:pPr>
            <a:r>
              <a:rPr lang="ko-KR" altLang="en-US" sz="1600" dirty="0">
                <a:latin typeface="+mn-ea"/>
                <a:ea typeface="+mn-ea"/>
              </a:rPr>
              <a:t>한잔만 마셔도 얼굴이 빨개지는 사람</a:t>
            </a:r>
          </a:p>
        </p:txBody>
      </p:sp>
      <p:sp>
        <p:nvSpPr>
          <p:cNvPr id="6" name="내용 개체 틀 2"/>
          <p:cNvSpPr txBox="1">
            <a:spLocks/>
          </p:cNvSpPr>
          <p:nvPr/>
        </p:nvSpPr>
        <p:spPr>
          <a:xfrm>
            <a:off x="4427984" y="692696"/>
            <a:ext cx="4572000" cy="5036986"/>
          </a:xfrm>
          <a:prstGeom prst="rect">
            <a:avLst/>
          </a:prstGeom>
        </p:spPr>
        <p:txBody>
          <a:bodyPr>
            <a:noAutofit/>
          </a:bodyPr>
          <a:lstStyle/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endParaRPr kumimoji="0" lang="ko-KR" altLang="en-US" sz="1600" dirty="0">
              <a:latin typeface="+mn-ea"/>
            </a:endParaRPr>
          </a:p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600" dirty="0">
                <a:latin typeface="+mn-ea"/>
              </a:rPr>
              <a:t>매력이 넘치고 포근함을 주는 사람</a:t>
            </a:r>
          </a:p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600" dirty="0">
                <a:latin typeface="+mn-ea"/>
              </a:rPr>
              <a:t>냉동 고등어처럼 차가운 사람</a:t>
            </a:r>
          </a:p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600" dirty="0" err="1">
                <a:latin typeface="+mn-ea"/>
              </a:rPr>
              <a:t>학자풍의</a:t>
            </a:r>
            <a:r>
              <a:rPr kumimoji="0" lang="ko-KR" altLang="en-US" sz="1600" dirty="0">
                <a:latin typeface="+mn-ea"/>
              </a:rPr>
              <a:t> 사람</a:t>
            </a:r>
          </a:p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600" dirty="0">
                <a:latin typeface="+mn-ea"/>
              </a:rPr>
              <a:t>제대로 공부하지 않은 사람</a:t>
            </a:r>
          </a:p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600" dirty="0">
                <a:latin typeface="+mn-ea"/>
              </a:rPr>
              <a:t>다양한 분야에 관심을 가진 사람</a:t>
            </a:r>
          </a:p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600" dirty="0">
                <a:latin typeface="+mn-ea"/>
              </a:rPr>
              <a:t>자기만의 좁은 영역에만 관심을 가진 사람</a:t>
            </a:r>
          </a:p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600" dirty="0">
                <a:latin typeface="+mn-ea"/>
              </a:rPr>
              <a:t>자기중심적인 사람</a:t>
            </a:r>
          </a:p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600" dirty="0">
                <a:latin typeface="+mn-ea"/>
              </a:rPr>
              <a:t>마음이 따뜻한 사람</a:t>
            </a:r>
          </a:p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600" dirty="0">
                <a:latin typeface="+mn-ea"/>
              </a:rPr>
              <a:t>지역사회</a:t>
            </a:r>
            <a:r>
              <a:rPr kumimoji="0" lang="en-US" sz="1600" dirty="0">
                <a:latin typeface="+mn-ea"/>
              </a:rPr>
              <a:t>, </a:t>
            </a:r>
            <a:r>
              <a:rPr kumimoji="0" lang="ko-KR" altLang="en-US" sz="1600" dirty="0">
                <a:latin typeface="+mn-ea"/>
              </a:rPr>
              <a:t>교회</a:t>
            </a:r>
            <a:r>
              <a:rPr kumimoji="0" lang="en-US" sz="1600" dirty="0">
                <a:latin typeface="+mn-ea"/>
              </a:rPr>
              <a:t>, </a:t>
            </a:r>
            <a:r>
              <a:rPr kumimoji="0" lang="ko-KR" altLang="en-US" sz="1600" dirty="0">
                <a:latin typeface="+mn-ea"/>
              </a:rPr>
              <a:t>중국 한시</a:t>
            </a:r>
            <a:r>
              <a:rPr kumimoji="0" lang="en-US" sz="1600" dirty="0">
                <a:latin typeface="+mn-ea"/>
              </a:rPr>
              <a:t>, </a:t>
            </a:r>
            <a:r>
              <a:rPr kumimoji="0" lang="ko-KR" altLang="en-US" sz="1600" dirty="0">
                <a:latin typeface="+mn-ea"/>
              </a:rPr>
              <a:t>현대음악에 관심이 있는 사람</a:t>
            </a:r>
          </a:p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600" dirty="0">
                <a:latin typeface="+mn-ea"/>
              </a:rPr>
              <a:t>논리적이고 분석적인 사람</a:t>
            </a:r>
          </a:p>
          <a:p>
            <a:pPr marL="320040" indent="-320040" fontAlgn="auto">
              <a:lnSpc>
                <a:spcPct val="16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"/>
              <a:defRPr/>
            </a:pPr>
            <a:r>
              <a:rPr kumimoji="0" lang="ko-KR" altLang="en-US" sz="1600" dirty="0">
                <a:latin typeface="+mn-ea"/>
              </a:rPr>
              <a:t>논리보다는 직관에 의존하는 사람</a:t>
            </a:r>
          </a:p>
        </p:txBody>
      </p:sp>
    </p:spTree>
    <p:extLst>
      <p:ext uri="{BB962C8B-B14F-4D97-AF65-F5344CB8AC3E}">
        <p14:creationId xmlns:p14="http://schemas.microsoft.com/office/powerpoint/2010/main" xmlns="" val="174142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/>
          <a:srcRect l="10164"/>
          <a:stretch/>
        </p:blipFill>
        <p:spPr>
          <a:xfrm>
            <a:off x="-1" y="-65355"/>
            <a:ext cx="9153127" cy="6950739"/>
          </a:xfrm>
          <a:prstGeom prst="rect">
            <a:avLst/>
          </a:prstGeom>
        </p:spPr>
      </p:pic>
      <p:sp>
        <p:nvSpPr>
          <p:cNvPr id="6" name="Rounded Rectangular Callout 6"/>
          <p:cNvSpPr/>
          <p:nvPr/>
        </p:nvSpPr>
        <p:spPr>
          <a:xfrm>
            <a:off x="4355976" y="188640"/>
            <a:ext cx="4608512" cy="2664296"/>
          </a:xfrm>
          <a:prstGeom prst="wedgeRoundRectCallout">
            <a:avLst>
              <a:gd name="adj1" fmla="val -31468"/>
              <a:gd name="adj2" fmla="val 60777"/>
              <a:gd name="adj3" fmla="val 16667"/>
            </a:avLst>
          </a:prstGeom>
          <a:noFill/>
          <a:ln w="381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5"/>
          <p:cNvSpPr/>
          <p:nvPr/>
        </p:nvSpPr>
        <p:spPr>
          <a:xfrm>
            <a:off x="4392488" y="332656"/>
            <a:ext cx="457200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dirty="0"/>
              <a:t>“성공한 지식 노동자를 많이 만나보았지만</a:t>
            </a:r>
            <a:r>
              <a:rPr lang="en-US" altLang="ko-KR" dirty="0" smtClean="0"/>
              <a:t>,</a:t>
            </a:r>
          </a:p>
          <a:p>
            <a:pPr>
              <a:lnSpc>
                <a:spcPct val="120000"/>
              </a:lnSpc>
            </a:pPr>
            <a:r>
              <a:rPr lang="ko-KR" altLang="en-US" dirty="0" smtClean="0"/>
              <a:t>그들의 </a:t>
            </a:r>
            <a:r>
              <a:rPr lang="ko-KR" altLang="en-US" dirty="0"/>
              <a:t>성격과 능력</a:t>
            </a:r>
            <a:r>
              <a:rPr lang="en-US" altLang="ko-KR" dirty="0"/>
              <a:t>, </a:t>
            </a:r>
            <a:r>
              <a:rPr lang="ko-KR" altLang="en-US" dirty="0"/>
              <a:t>일과 일하는 방식</a:t>
            </a:r>
            <a:r>
              <a:rPr lang="en-US" altLang="ko-KR" dirty="0"/>
              <a:t>, </a:t>
            </a:r>
            <a:r>
              <a:rPr lang="ko-KR" altLang="en-US" dirty="0"/>
              <a:t>개성</a:t>
            </a:r>
            <a:r>
              <a:rPr lang="en-US" altLang="ko-KR" dirty="0" smtClean="0"/>
              <a:t>,</a:t>
            </a:r>
          </a:p>
          <a:p>
            <a:pPr>
              <a:lnSpc>
                <a:spcPct val="120000"/>
              </a:lnSpc>
            </a:pPr>
            <a:r>
              <a:rPr lang="ko-KR" altLang="en-US" dirty="0" smtClean="0"/>
              <a:t>지식</a:t>
            </a:r>
            <a:r>
              <a:rPr lang="en-US" altLang="ko-KR" dirty="0"/>
              <a:t>, </a:t>
            </a:r>
            <a:r>
              <a:rPr lang="ko-KR" altLang="en-US" dirty="0"/>
              <a:t>관심사 등은 천차만별이었다</a:t>
            </a:r>
            <a:r>
              <a:rPr lang="en-US" altLang="ko-KR" dirty="0"/>
              <a:t>. </a:t>
            </a:r>
          </a:p>
          <a:p>
            <a:pPr>
              <a:lnSpc>
                <a:spcPct val="120000"/>
              </a:lnSpc>
            </a:pPr>
            <a:r>
              <a:rPr lang="ko-KR" altLang="en-US" dirty="0"/>
              <a:t>사실 인간을 구분하는 거의 모든 </a:t>
            </a:r>
            <a:r>
              <a:rPr lang="ko-KR" altLang="en-US" dirty="0" smtClean="0"/>
              <a:t>측면에서</a:t>
            </a:r>
            <a:endParaRPr lang="en-US" altLang="ko-KR" dirty="0" smtClean="0"/>
          </a:p>
          <a:p>
            <a:pPr>
              <a:lnSpc>
                <a:spcPct val="120000"/>
              </a:lnSpc>
            </a:pPr>
            <a:r>
              <a:rPr lang="ko-KR" altLang="en-US" dirty="0" smtClean="0"/>
              <a:t>그들은 </a:t>
            </a:r>
            <a:r>
              <a:rPr lang="ko-KR" altLang="en-US" dirty="0"/>
              <a:t>서로 달랐다</a:t>
            </a:r>
            <a:r>
              <a:rPr lang="en-US" altLang="ko-KR" dirty="0" smtClean="0"/>
              <a:t>. </a:t>
            </a:r>
            <a:r>
              <a:rPr lang="ko-KR" altLang="en-US" dirty="0" smtClean="0"/>
              <a:t>그들의 공통점은</a:t>
            </a:r>
            <a:endParaRPr lang="en-US" altLang="ko-KR" dirty="0" smtClean="0"/>
          </a:p>
          <a:p>
            <a:pPr>
              <a:lnSpc>
                <a:spcPct val="120000"/>
              </a:lnSpc>
            </a:pPr>
            <a:r>
              <a:rPr lang="ko-KR" altLang="en-US" sz="2000" b="1" dirty="0" smtClean="0"/>
              <a:t>올바른 </a:t>
            </a:r>
            <a:r>
              <a:rPr lang="ko-KR" altLang="en-US" sz="2000" b="1" dirty="0"/>
              <a:t>목표를 설정하는 능력뿐</a:t>
            </a:r>
            <a:r>
              <a:rPr lang="ko-KR" altLang="en-US" dirty="0"/>
              <a:t>이었다</a:t>
            </a:r>
            <a:r>
              <a:rPr lang="en-US" altLang="ko-KR" dirty="0"/>
              <a:t>.</a:t>
            </a:r>
            <a:r>
              <a:rPr lang="en-US" altLang="ko-KR" dirty="0" smtClean="0"/>
              <a:t>”</a:t>
            </a:r>
            <a:endParaRPr lang="en-US" altLang="ko-KR" dirty="0"/>
          </a:p>
          <a:p>
            <a:pPr algn="r">
              <a:lnSpc>
                <a:spcPct val="120000"/>
              </a:lnSpc>
            </a:pPr>
            <a:r>
              <a:rPr lang="en-US" altLang="ko-KR" dirty="0" smtClean="0"/>
              <a:t>-Peter </a:t>
            </a:r>
            <a:r>
              <a:rPr lang="en-US" altLang="ko-KR" dirty="0" err="1" smtClean="0"/>
              <a:t>Drucker</a:t>
            </a:r>
            <a:r>
              <a:rPr lang="en-US" altLang="ko-KR" dirty="0" smtClean="0"/>
              <a:t>-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xmlns="" val="2371435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인생을 바꾼 스웨터 한 장</a:t>
            </a:r>
          </a:p>
        </p:txBody>
      </p:sp>
      <p:sp>
        <p:nvSpPr>
          <p:cNvPr id="2" name="슬라이드 번호 개체 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8" name="Picture 2" descr="http://www.jamierainbowyarn.com/Products/blue%20sweat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9652" y="1124744"/>
            <a:ext cx="6264696" cy="511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439772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0712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3" cstate="print"/>
          <a:srcRect r="11151"/>
          <a:stretch/>
        </p:blipFill>
        <p:spPr>
          <a:xfrm>
            <a:off x="0" y="0"/>
            <a:ext cx="9180512" cy="6888427"/>
          </a:xfrm>
          <a:prstGeom prst="rect">
            <a:avLst/>
          </a:prstGeom>
        </p:spPr>
      </p:pic>
      <p:sp>
        <p:nvSpPr>
          <p:cNvPr id="7" name="Rectangle 3"/>
          <p:cNvSpPr/>
          <p:nvPr/>
        </p:nvSpPr>
        <p:spPr>
          <a:xfrm>
            <a:off x="738161" y="3357563"/>
            <a:ext cx="8177239" cy="2005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‘</a:t>
            </a:r>
            <a:r>
              <a:rPr lang="ko-KR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가난한 사람</a:t>
            </a:r>
            <a:r>
              <a:rPr lang="en-US" altLang="ko-KR" sz="4400" dirty="0" smtClean="0">
                <a:solidFill>
                  <a:schemeClr val="bg1"/>
                </a:solidFill>
                <a:latin typeface="+mj-ea"/>
                <a:ea typeface="+mj-ea"/>
              </a:rPr>
              <a:t>’</a:t>
            </a:r>
            <a:r>
              <a:rPr lang="ko-KR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들을 위해서</a:t>
            </a:r>
            <a:endParaRPr lang="en-US" altLang="ko-KR" sz="44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ko-KR" altLang="en-US" sz="4400" dirty="0" smtClean="0">
                <a:solidFill>
                  <a:schemeClr val="bg1"/>
                </a:solidFill>
                <a:latin typeface="+mj-ea"/>
                <a:ea typeface="+mj-ea"/>
              </a:rPr>
              <a:t>어떤 해결책을 마련할 수 있을까요</a:t>
            </a:r>
            <a:r>
              <a:rPr lang="en-US" altLang="ko-KR" sz="4400" dirty="0" smtClean="0">
                <a:solidFill>
                  <a:schemeClr val="bg1"/>
                </a:solidFill>
                <a:latin typeface="+mj-ea"/>
                <a:ea typeface="+mj-ea"/>
              </a:rPr>
              <a:t>?</a:t>
            </a:r>
            <a:endParaRPr lang="en-US" sz="4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6530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‘</a:t>
            </a:r>
            <a:r>
              <a:rPr lang="ko-KR" altLang="en-US" dirty="0" err="1"/>
              <a:t>어큐먼펀드</a:t>
            </a:r>
            <a:r>
              <a:rPr lang="en-US" altLang="ko-KR" dirty="0"/>
              <a:t>’</a:t>
            </a:r>
            <a:r>
              <a:rPr lang="ko-KR" altLang="en-US" dirty="0"/>
              <a:t>의 </a:t>
            </a:r>
            <a:r>
              <a:rPr lang="ko-KR" altLang="en-US" dirty="0" err="1"/>
              <a:t>재클린</a:t>
            </a:r>
            <a:r>
              <a:rPr lang="ko-KR" altLang="en-US" dirty="0"/>
              <a:t> </a:t>
            </a:r>
            <a:r>
              <a:rPr lang="ko-KR" altLang="en-US" dirty="0" err="1"/>
              <a:t>노보그라츠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 rotWithShape="1">
          <a:blip r:embed="rId3" cstate="print"/>
          <a:srcRect t="11792"/>
          <a:stretch/>
        </p:blipFill>
        <p:spPr>
          <a:xfrm>
            <a:off x="0" y="1088570"/>
            <a:ext cx="9144000" cy="5387921"/>
          </a:xfrm>
          <a:prstGeom prst="rect">
            <a:avLst/>
          </a:prstGeom>
        </p:spPr>
      </p:pic>
      <p:sp>
        <p:nvSpPr>
          <p:cNvPr id="5" name="Rectangle 5"/>
          <p:cNvSpPr/>
          <p:nvPr/>
        </p:nvSpPr>
        <p:spPr>
          <a:xfrm>
            <a:off x="0" y="4077072"/>
            <a:ext cx="4355976" cy="2360646"/>
          </a:xfrm>
          <a:prstGeom prst="rect">
            <a:avLst/>
          </a:prstGeom>
          <a:solidFill>
            <a:srgbClr val="000000">
              <a:alpha val="33000"/>
            </a:srgbClr>
          </a:solidFill>
        </p:spPr>
        <p:txBody>
          <a:bodyPr wrap="square">
            <a:spAutoFit/>
          </a:bodyPr>
          <a:lstStyle/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ko-KR" altLang="en-US" b="1" dirty="0">
                <a:solidFill>
                  <a:srgbClr val="FFFFFF"/>
                </a:solidFill>
              </a:rPr>
              <a:t>미국 버지니아대 졸업</a:t>
            </a:r>
            <a:r>
              <a:rPr lang="en-US" altLang="ko-KR" b="1" dirty="0">
                <a:solidFill>
                  <a:srgbClr val="FFFFFF"/>
                </a:solidFill>
              </a:rPr>
              <a:t>, </a:t>
            </a:r>
            <a:r>
              <a:rPr lang="ko-KR" altLang="en-US" b="1" dirty="0">
                <a:solidFill>
                  <a:srgbClr val="FFFFFF"/>
                </a:solidFill>
              </a:rPr>
              <a:t>스탠퍼드 </a:t>
            </a:r>
            <a:r>
              <a:rPr lang="en-US" altLang="ko-KR" b="1" dirty="0">
                <a:solidFill>
                  <a:srgbClr val="FFFFFF"/>
                </a:solidFill>
              </a:rPr>
              <a:t>MBA</a:t>
            </a: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ko-KR" altLang="en-US" b="1" dirty="0">
                <a:solidFill>
                  <a:srgbClr val="FFFFFF"/>
                </a:solidFill>
              </a:rPr>
              <a:t>체이스맨해튼은행 근무</a:t>
            </a:r>
            <a:endParaRPr lang="en-US" altLang="ko-KR" b="1" dirty="0">
              <a:solidFill>
                <a:srgbClr val="FFFFFF"/>
              </a:solidFill>
            </a:endParaRP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ko-KR" altLang="en-US" b="1" dirty="0">
                <a:solidFill>
                  <a:srgbClr val="FFFFFF"/>
                </a:solidFill>
              </a:rPr>
              <a:t>르완다 소액대출은행 </a:t>
            </a:r>
            <a:r>
              <a:rPr lang="en-US" altLang="ko-KR" b="1" dirty="0">
                <a:solidFill>
                  <a:srgbClr val="FFFFFF"/>
                </a:solidFill>
              </a:rPr>
              <a:t>‘</a:t>
            </a:r>
            <a:r>
              <a:rPr lang="ko-KR" altLang="en-US" b="1" dirty="0">
                <a:solidFill>
                  <a:srgbClr val="FFFFFF"/>
                </a:solidFill>
              </a:rPr>
              <a:t>두테림베레</a:t>
            </a:r>
            <a:r>
              <a:rPr lang="en-US" altLang="ko-KR" b="1" dirty="0">
                <a:solidFill>
                  <a:srgbClr val="FFFFFF"/>
                </a:solidFill>
              </a:rPr>
              <a:t>’</a:t>
            </a:r>
            <a:r>
              <a:rPr lang="ko-KR" altLang="en-US" b="1" dirty="0">
                <a:solidFill>
                  <a:srgbClr val="FFFFFF"/>
                </a:solidFill>
              </a:rPr>
              <a:t>설립</a:t>
            </a:r>
            <a:endParaRPr lang="en-US" altLang="ko-KR" b="1" dirty="0">
              <a:solidFill>
                <a:srgbClr val="FFFFFF"/>
              </a:solidFill>
            </a:endParaRP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ko-KR" altLang="en-US" b="1" dirty="0">
                <a:solidFill>
                  <a:srgbClr val="FFFFFF"/>
                </a:solidFill>
              </a:rPr>
              <a:t>르완다에서 미혼모 고용 </a:t>
            </a:r>
            <a:r>
              <a:rPr lang="en-US" altLang="ko-KR" b="1" dirty="0">
                <a:solidFill>
                  <a:srgbClr val="FFFFFF"/>
                </a:solidFill>
              </a:rPr>
              <a:t>‘</a:t>
            </a:r>
            <a:r>
              <a:rPr lang="ko-KR" altLang="en-US" b="1" dirty="0">
                <a:solidFill>
                  <a:srgbClr val="FFFFFF"/>
                </a:solidFill>
              </a:rPr>
              <a:t>블루베이커리</a:t>
            </a:r>
            <a:r>
              <a:rPr lang="en-US" altLang="ko-KR" b="1" dirty="0">
                <a:solidFill>
                  <a:srgbClr val="FFFFFF"/>
                </a:solidFill>
              </a:rPr>
              <a:t>’</a:t>
            </a:r>
            <a:r>
              <a:rPr lang="ko-KR" altLang="en-US" b="1" dirty="0">
                <a:solidFill>
                  <a:srgbClr val="FFFFFF"/>
                </a:solidFill>
              </a:rPr>
              <a:t>설립</a:t>
            </a:r>
            <a:endParaRPr lang="en-US" altLang="ko-KR" b="1" dirty="0">
              <a:solidFill>
                <a:srgbClr val="FFFFFF"/>
              </a:solidFill>
            </a:endParaRP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ko-KR" altLang="en-US" b="1" dirty="0">
                <a:solidFill>
                  <a:srgbClr val="FFFFFF"/>
                </a:solidFill>
              </a:rPr>
              <a:t>세계최초 비영리 벤처캐피털 </a:t>
            </a:r>
            <a:r>
              <a:rPr lang="en-US" altLang="ko-KR" b="1" dirty="0">
                <a:solidFill>
                  <a:srgbClr val="FFFFFF"/>
                </a:solidFill>
              </a:rPr>
              <a:t>‘</a:t>
            </a:r>
            <a:r>
              <a:rPr lang="ko-KR" altLang="en-US" b="1" dirty="0">
                <a:solidFill>
                  <a:srgbClr val="FFFFFF"/>
                </a:solidFill>
              </a:rPr>
              <a:t>어큐먼펀드</a:t>
            </a:r>
            <a:r>
              <a:rPr lang="en-US" altLang="ko-KR" b="1" dirty="0">
                <a:solidFill>
                  <a:srgbClr val="FFFFFF"/>
                </a:solidFill>
              </a:rPr>
              <a:t>’</a:t>
            </a:r>
            <a:r>
              <a:rPr lang="ko-KR" altLang="en-US" b="1" dirty="0">
                <a:solidFill>
                  <a:srgbClr val="FFFFFF"/>
                </a:solidFill>
              </a:rPr>
              <a:t>설립</a:t>
            </a:r>
          </a:p>
        </p:txBody>
      </p:sp>
    </p:spTree>
    <p:extLst>
      <p:ext uri="{BB962C8B-B14F-4D97-AF65-F5344CB8AC3E}">
        <p14:creationId xmlns:p14="http://schemas.microsoft.com/office/powerpoint/2010/main" xmlns="" val="1057065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7</a:t>
            </a:fld>
            <a:endParaRPr lang="ko-KR" altLang="en-US"/>
          </a:p>
        </p:txBody>
      </p:sp>
      <p:sp>
        <p:nvSpPr>
          <p:cNvPr id="6" name="텍스트 개체 틀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ko-KR" altLang="en-US" dirty="0" err="1">
                <a:latin typeface="+mn-ea"/>
              </a:rPr>
              <a:t>재클린</a:t>
            </a:r>
            <a:r>
              <a:rPr lang="ko-KR" altLang="en-US" dirty="0">
                <a:latin typeface="+mn-ea"/>
              </a:rPr>
              <a:t> </a:t>
            </a:r>
            <a:r>
              <a:rPr lang="ko-KR" altLang="en-US" dirty="0" err="1">
                <a:latin typeface="+mn-ea"/>
              </a:rPr>
              <a:t>노보그라츠의</a:t>
            </a:r>
            <a:r>
              <a:rPr lang="ko-KR" altLang="en-US" dirty="0">
                <a:latin typeface="+mn-ea"/>
              </a:rPr>
              <a:t> </a:t>
            </a:r>
            <a:r>
              <a:rPr lang="en-US" altLang="ko-KR" dirty="0" smtClean="0">
                <a:latin typeface="+mn-ea"/>
              </a:rPr>
              <a:t>TED TALK</a:t>
            </a:r>
            <a:endParaRPr lang="ko-KR" altLang="en-US" dirty="0"/>
          </a:p>
        </p:txBody>
      </p:sp>
      <p:sp>
        <p:nvSpPr>
          <p:cNvPr id="7" name="텍스트 개체 틀 6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7</a:t>
            </a:r>
            <a:r>
              <a:rPr lang="ko-KR" altLang="en-US" dirty="0" smtClean="0"/>
              <a:t>분 </a:t>
            </a:r>
            <a:r>
              <a:rPr lang="en-US" altLang="ko-KR" dirty="0" smtClean="0"/>
              <a:t>33</a:t>
            </a:r>
            <a:r>
              <a:rPr lang="ko-KR" altLang="en-US" dirty="0" smtClean="0"/>
              <a:t>초</a:t>
            </a:r>
            <a:endParaRPr lang="ko-KR" altLang="en-US" dirty="0"/>
          </a:p>
        </p:txBody>
      </p:sp>
      <p:pic>
        <p:nvPicPr>
          <p:cNvPr id="8" name="그림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31640" y="1859516"/>
            <a:ext cx="6468496" cy="363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61615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E_공통모듈_SE_01_TED_JacquelineNovogratz_2009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0" y="787820"/>
            <a:ext cx="9144000" cy="513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5589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369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‘Teach for All’</a:t>
            </a:r>
            <a:r>
              <a:rPr lang="ko-KR" altLang="en-US" dirty="0"/>
              <a:t>의 </a:t>
            </a:r>
            <a:r>
              <a:rPr lang="ko-KR" altLang="en-US" dirty="0" err="1"/>
              <a:t>웬디</a:t>
            </a:r>
            <a:r>
              <a:rPr lang="ko-KR" altLang="en-US" dirty="0"/>
              <a:t> </a:t>
            </a:r>
            <a:r>
              <a:rPr lang="ko-KR" altLang="en-US" dirty="0" err="1"/>
              <a:t>콥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2B13C-EE0B-44DC-85D1-2864BFF8F9B8}" type="slidenum">
              <a:rPr lang="ko-KR" altLang="en-US" smtClean="0"/>
              <a:pPr/>
              <a:t>9</a:t>
            </a:fld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idx="11"/>
          </p:nvPr>
        </p:nvSpPr>
        <p:spPr/>
        <p:txBody>
          <a:bodyPr/>
          <a:lstStyle/>
          <a:p>
            <a:endParaRPr lang="ko-KR" altLang="en-US"/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t="11460"/>
          <a:stretch/>
        </p:blipFill>
        <p:spPr>
          <a:xfrm>
            <a:off x="0" y="1100666"/>
            <a:ext cx="9144000" cy="5377251"/>
          </a:xfrm>
          <a:prstGeom prst="rect">
            <a:avLst/>
          </a:prstGeom>
        </p:spPr>
      </p:pic>
      <p:sp>
        <p:nvSpPr>
          <p:cNvPr id="6" name="Rectangle 4"/>
          <p:cNvSpPr/>
          <p:nvPr/>
        </p:nvSpPr>
        <p:spPr>
          <a:xfrm>
            <a:off x="0" y="3573016"/>
            <a:ext cx="6732240" cy="2846933"/>
          </a:xfrm>
          <a:prstGeom prst="rect">
            <a:avLst/>
          </a:prstGeom>
          <a:solidFill>
            <a:srgbClr val="000000">
              <a:alpha val="33000"/>
            </a:srgbClr>
          </a:solidFill>
        </p:spPr>
        <p:txBody>
          <a:bodyPr wrap="square">
            <a:spAutoFit/>
          </a:bodyPr>
          <a:lstStyle/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ko-KR" altLang="en-US" b="1" dirty="0">
                <a:solidFill>
                  <a:srgbClr val="FFFFFF"/>
                </a:solidFill>
              </a:rPr>
              <a:t>예일대 졸업</a:t>
            </a: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>
                <a:solidFill>
                  <a:srgbClr val="FFFFFF"/>
                </a:solidFill>
              </a:rPr>
              <a:t>Teach for America </a:t>
            </a:r>
            <a:r>
              <a:rPr lang="ko-KR" altLang="en-US" b="1" dirty="0">
                <a:solidFill>
                  <a:srgbClr val="FFFFFF"/>
                </a:solidFill>
              </a:rPr>
              <a:t>창립</a:t>
            </a: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ko-KR" altLang="en-US" b="1" dirty="0">
                <a:solidFill>
                  <a:srgbClr val="FFFFFF"/>
                </a:solidFill>
              </a:rPr>
              <a:t>대학 졸업생들을 </a:t>
            </a:r>
            <a:r>
              <a:rPr lang="en-US" altLang="ko-KR" b="1" dirty="0">
                <a:solidFill>
                  <a:srgbClr val="FFFFFF"/>
                </a:solidFill>
              </a:rPr>
              <a:t>2</a:t>
            </a:r>
            <a:r>
              <a:rPr lang="ko-KR" altLang="en-US" b="1" dirty="0">
                <a:solidFill>
                  <a:srgbClr val="FFFFFF"/>
                </a:solidFill>
              </a:rPr>
              <a:t>년간 저소득 도시지역의 공립학교 교사로 파견</a:t>
            </a: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>
                <a:solidFill>
                  <a:srgbClr val="FFFFFF"/>
                </a:solidFill>
              </a:rPr>
              <a:t>2009</a:t>
            </a:r>
            <a:r>
              <a:rPr lang="ko-KR" altLang="en-US" b="1" dirty="0">
                <a:solidFill>
                  <a:srgbClr val="FFFFFF"/>
                </a:solidFill>
              </a:rPr>
              <a:t>년 </a:t>
            </a:r>
            <a:r>
              <a:rPr lang="en-US" altLang="ko-KR" b="1" dirty="0" err="1">
                <a:solidFill>
                  <a:srgbClr val="FFFFFF"/>
                </a:solidFill>
              </a:rPr>
              <a:t>Skoll</a:t>
            </a:r>
            <a:r>
              <a:rPr lang="en-US" altLang="ko-KR" b="1" dirty="0">
                <a:solidFill>
                  <a:srgbClr val="FFFFFF"/>
                </a:solidFill>
              </a:rPr>
              <a:t> Award</a:t>
            </a: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ko-KR" altLang="en-US" b="1" dirty="0">
                <a:solidFill>
                  <a:srgbClr val="FFFFFF"/>
                </a:solidFill>
              </a:rPr>
              <a:t>오바마의 책에서 언급</a:t>
            </a:r>
          </a:p>
          <a:p>
            <a:pPr latinLnBrk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ko-KR" b="1" dirty="0">
                <a:solidFill>
                  <a:srgbClr val="FFFFFF"/>
                </a:solidFill>
              </a:rPr>
              <a:t>Teach for All</a:t>
            </a:r>
            <a:r>
              <a:rPr lang="ko-KR" altLang="en-US" b="1" dirty="0">
                <a:solidFill>
                  <a:srgbClr val="FFFFFF"/>
                </a:solidFill>
              </a:rPr>
              <a:t>로 변신</a:t>
            </a:r>
          </a:p>
        </p:txBody>
      </p:sp>
    </p:spTree>
    <p:extLst>
      <p:ext uri="{BB962C8B-B14F-4D97-AF65-F5344CB8AC3E}">
        <p14:creationId xmlns:p14="http://schemas.microsoft.com/office/powerpoint/2010/main" xmlns="" val="74139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회적경제2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회적경제2">
      <a:majorFont>
        <a:latin typeface="서울남산체 B"/>
        <a:ea typeface="서울남산체 B"/>
        <a:cs typeface=""/>
      </a:majorFont>
      <a:minorFont>
        <a:latin typeface="서울남산체 M"/>
        <a:ea typeface="서울남산체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4029</TotalTime>
  <Words>4107</Words>
  <Application>Microsoft Office PowerPoint</Application>
  <PresentationFormat>화면 슬라이드 쇼(4:3)</PresentationFormat>
  <Paragraphs>687</Paragraphs>
  <Slides>40</Slides>
  <Notes>39</Notes>
  <HiddenSlides>0</HiddenSlides>
  <MMClips>4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40</vt:i4>
      </vt:variant>
    </vt:vector>
  </HeadingPairs>
  <TitlesOfParts>
    <vt:vector size="48" baseType="lpstr">
      <vt:lpstr>굴림</vt:lpstr>
      <vt:lpstr>Arial</vt:lpstr>
      <vt:lpstr>서울남산체 EB</vt:lpstr>
      <vt:lpstr>서울남산체 M</vt:lpstr>
      <vt:lpstr>서울남산체 B</vt:lpstr>
      <vt:lpstr>나눔고딕</vt:lpstr>
      <vt:lpstr>Wingdings 2</vt:lpstr>
      <vt:lpstr>Office 테마</vt:lpstr>
      <vt:lpstr>공통모듈</vt:lpstr>
      <vt:lpstr>사회적기업가 정신</vt:lpstr>
      <vt:lpstr>슬라이드 3</vt:lpstr>
      <vt:lpstr>인생을 바꾼 스웨터 한 장</vt:lpstr>
      <vt:lpstr>슬라이드 5</vt:lpstr>
      <vt:lpstr>‘어큐먼펀드’의 재클린 노보그라츠</vt:lpstr>
      <vt:lpstr>7분 33초</vt:lpstr>
      <vt:lpstr>슬라이드 8</vt:lpstr>
      <vt:lpstr>‘Teach for All’의 웬디 콥</vt:lpstr>
      <vt:lpstr>슬라이드 10</vt:lpstr>
      <vt:lpstr>‘New Classrooms’의 조엘 로스 </vt:lpstr>
      <vt:lpstr>슬라이드 12</vt:lpstr>
      <vt:lpstr>4분 34초</vt:lpstr>
      <vt:lpstr>슬라이드 14</vt:lpstr>
      <vt:lpstr>자연스러운 건강, 일상을 함께하는 제너럴닥터</vt:lpstr>
      <vt:lpstr>제닥생협 제닥선언문</vt:lpstr>
      <vt:lpstr>사랑방 마실 같은 동네 병원</vt:lpstr>
      <vt:lpstr>우리마을 건강활력소 다짐 - 살림의료생협</vt:lpstr>
      <vt:lpstr>슬라이드 19</vt:lpstr>
      <vt:lpstr>‘DowntownProject’의 토니 셰이 </vt:lpstr>
      <vt:lpstr>‘뉴먼즈 오운’의 폴 뉴먼</vt:lpstr>
      <vt:lpstr>슬라이드 22</vt:lpstr>
      <vt:lpstr>다문화 쉐프들이 꿈을 요리하는 곳 – 오요리 아시아</vt:lpstr>
      <vt:lpstr>4분 51초</vt:lpstr>
      <vt:lpstr>슬라이드 25</vt:lpstr>
      <vt:lpstr>슬라이드 26</vt:lpstr>
      <vt:lpstr>Case Study - 흙살림</vt:lpstr>
      <vt:lpstr>Case Study - 흙살림</vt:lpstr>
      <vt:lpstr>6분 28초</vt:lpstr>
      <vt:lpstr>슬라이드 30</vt:lpstr>
      <vt:lpstr>Activity. 사회적기업가정신 나누기</vt:lpstr>
      <vt:lpstr>Activity. 사회적기업가정신 나누기</vt:lpstr>
      <vt:lpstr>사회적기업가정신 : 연결과 확산의 리더십</vt:lpstr>
      <vt:lpstr>슬라이드 34</vt:lpstr>
      <vt:lpstr>슬라이드 35</vt:lpstr>
      <vt:lpstr>비영리부문 활동가와 사회적기업가</vt:lpstr>
      <vt:lpstr>Social Entrepreneurship</vt:lpstr>
      <vt:lpstr>이 중에서 어떤 사람이 유능한 사람일까요?</vt:lpstr>
      <vt:lpstr>슬라이드 39</vt:lpstr>
      <vt:lpstr>슬라이드 40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hrdesignr</dc:creator>
  <cp:lastModifiedBy>hannews</cp:lastModifiedBy>
  <cp:revision>373</cp:revision>
  <dcterms:created xsi:type="dcterms:W3CDTF">2013-10-20T06:03:32Z</dcterms:created>
  <dcterms:modified xsi:type="dcterms:W3CDTF">2014-02-20T08:18:42Z</dcterms:modified>
</cp:coreProperties>
</file>