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9" r:id="rId2"/>
    <p:sldId id="274" r:id="rId3"/>
    <p:sldId id="298" r:id="rId4"/>
    <p:sldId id="299" r:id="rId5"/>
    <p:sldId id="353" r:id="rId6"/>
    <p:sldId id="300" r:id="rId7"/>
    <p:sldId id="354" r:id="rId8"/>
    <p:sldId id="348" r:id="rId9"/>
    <p:sldId id="349" r:id="rId10"/>
    <p:sldId id="355" r:id="rId11"/>
    <p:sldId id="337" r:id="rId12"/>
    <p:sldId id="356" r:id="rId13"/>
    <p:sldId id="338" r:id="rId14"/>
    <p:sldId id="357" r:id="rId15"/>
    <p:sldId id="358" r:id="rId16"/>
    <p:sldId id="359" r:id="rId17"/>
    <p:sldId id="360" r:id="rId18"/>
    <p:sldId id="295" r:id="rId19"/>
  </p:sldIdLst>
  <p:sldSz cx="6858000" cy="9144000" type="screen4x3"/>
  <p:notesSz cx="5848350" cy="8505825"/>
  <p:defaultTextStyle>
    <a:defPPr>
      <a:defRPr lang="en-US"/>
    </a:defPPr>
    <a:lvl1pPr marL="0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3" userDrawn="1">
          <p15:clr>
            <a:srgbClr val="A4A3A4"/>
          </p15:clr>
        </p15:guide>
        <p15:guide id="2" orient="horz" pos="725" userDrawn="1">
          <p15:clr>
            <a:srgbClr val="A4A3A4"/>
          </p15:clr>
        </p15:guide>
        <p15:guide id="3" orient="horz" pos="3279">
          <p15:clr>
            <a:srgbClr val="A4A3A4"/>
          </p15:clr>
        </p15:guide>
        <p15:guide id="4" orient="horz" pos="5389">
          <p15:clr>
            <a:srgbClr val="A4A3A4"/>
          </p15:clr>
        </p15:guide>
        <p15:guide id="5" orient="horz" pos="3583" userDrawn="1">
          <p15:clr>
            <a:srgbClr val="A4A3A4"/>
          </p15:clr>
        </p15:guide>
        <p15:guide id="7" pos="232" userDrawn="1">
          <p15:clr>
            <a:srgbClr val="A4A3A4"/>
          </p15:clr>
        </p15:guide>
        <p15:guide id="8" pos="4088" userDrawn="1">
          <p15:clr>
            <a:srgbClr val="A4A3A4"/>
          </p15:clr>
        </p15:guide>
        <p15:guide id="9" pos="550" userDrawn="1">
          <p15:clr>
            <a:srgbClr val="A4A3A4"/>
          </p15:clr>
        </p15:guide>
        <p15:guide id="10" orient="horz" pos="3220" userDrawn="1">
          <p15:clr>
            <a:srgbClr val="A4A3A4"/>
          </p15:clr>
        </p15:guide>
        <p15:guide id="11" orient="horz" pos="435">
          <p15:clr>
            <a:srgbClr val="A4A3A4"/>
          </p15:clr>
        </p15:guide>
        <p15:guide id="12" orient="horz" pos="2948" userDrawn="1">
          <p15:clr>
            <a:srgbClr val="A4A3A4"/>
          </p15:clr>
        </p15:guide>
        <p15:guide id="13" orient="horz" pos="5571">
          <p15:clr>
            <a:srgbClr val="A4A3A4"/>
          </p15:clr>
        </p15:guide>
        <p15:guide id="14" orient="horz" pos="3674" userDrawn="1">
          <p15:clr>
            <a:srgbClr val="A4A3A4"/>
          </p15:clr>
        </p15:guide>
        <p15:guide id="16" pos="4021">
          <p15:clr>
            <a:srgbClr val="A4A3A4"/>
          </p15:clr>
        </p15:guide>
        <p15:guide id="17" pos="5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3D1E"/>
    <a:srgbClr val="F0F0F0"/>
    <a:srgbClr val="F6F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009" autoAdjust="0"/>
  </p:normalViewPr>
  <p:slideViewPr>
    <p:cSldViewPr snapToGrid="0" snapToObjects="1">
      <p:cViewPr varScale="1">
        <p:scale>
          <a:sx n="66" d="100"/>
          <a:sy n="66" d="100"/>
        </p:scale>
        <p:origin x="252" y="84"/>
      </p:cViewPr>
      <p:guideLst>
        <p:guide orient="horz" pos="2903"/>
        <p:guide orient="horz" pos="725"/>
        <p:guide orient="horz" pos="3279"/>
        <p:guide orient="horz" pos="5389"/>
        <p:guide orient="horz" pos="3583"/>
        <p:guide pos="232"/>
        <p:guide pos="4088"/>
        <p:guide pos="550"/>
        <p:guide orient="horz" pos="3220"/>
        <p:guide orient="horz" pos="435"/>
        <p:guide orient="horz" pos="2948"/>
        <p:guide orient="horz" pos="5571"/>
        <p:guide orient="horz" pos="3674"/>
        <p:guide pos="4021"/>
        <p:guide pos="5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9248"/>
    </p:cViewPr>
  </p:sorterViewPr>
  <p:notesViewPr>
    <p:cSldViewPr snapToGrid="0" snapToObjects="1">
      <p:cViewPr varScale="1">
        <p:scale>
          <a:sx n="72" d="100"/>
          <a:sy n="72" d="100"/>
        </p:scale>
        <p:origin x="286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/>
            </a:lvl1pPr>
          </a:lstStyle>
          <a:p>
            <a:fld id="{34F4FEFC-6027-2943-9CD1-5C2482925FA3}" type="datetime1">
              <a:rPr lang="ko-KR" altLang="en-US" smtClean="0">
                <a:ea typeface="서울남산체 B" pitchFamily="18" charset="-127"/>
              </a:rPr>
              <a:t>2014-03-24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3E91AA11-BAEC-824F-AA68-BA8A71DBC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974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>
                <a:ea typeface="서울남산체 B" pitchFamily="18" charset="-127"/>
              </a:defRPr>
            </a:lvl1pPr>
          </a:lstStyle>
          <a:p>
            <a:fld id="{19AEF1CB-60F7-EE44-AE09-CF2659207F12}" type="datetime1">
              <a:rPr lang="ko-KR" altLang="en-US" smtClean="0"/>
              <a:pPr/>
              <a:t>2014-03-24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28788" y="638175"/>
            <a:ext cx="239077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108" tIns="39054" rIns="78108" bIns="390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4835" y="4040267"/>
            <a:ext cx="4678680" cy="3827622"/>
          </a:xfrm>
          <a:prstGeom prst="rect">
            <a:avLst/>
          </a:prstGeom>
        </p:spPr>
        <p:txBody>
          <a:bodyPr vert="horz" lIns="78108" tIns="39054" rIns="78108" bIns="390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67082A5B-F1C3-1F4C-9986-75E6416C6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6008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45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6" name="직선 연결선 15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9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08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7"/>
          <p:cNvSpPr>
            <a:spLocks noChangeArrowheads="1"/>
          </p:cNvSpPr>
          <p:nvPr userDrawn="1"/>
        </p:nvSpPr>
        <p:spPr bwMode="auto">
          <a:xfrm>
            <a:off x="380182" y="5432483"/>
            <a:ext cx="6122218" cy="312255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19487715"/>
              </p:ext>
            </p:extLst>
          </p:nvPr>
        </p:nvGraphicFramePr>
        <p:xfrm>
          <a:off x="508197" y="5854161"/>
          <a:ext cx="5800879" cy="244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247520"/>
            <a:ext cx="243976" cy="31174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9" name="직선 연결선 18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05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4" name="AutoShape 7"/>
          <p:cNvSpPr>
            <a:spLocks noChangeArrowheads="1"/>
          </p:cNvSpPr>
          <p:nvPr userDrawn="1"/>
        </p:nvSpPr>
        <p:spPr bwMode="auto">
          <a:xfrm>
            <a:off x="380182" y="7020272"/>
            <a:ext cx="6122218" cy="1534766"/>
          </a:xfrm>
          <a:prstGeom prst="roundRect">
            <a:avLst>
              <a:gd name="adj" fmla="val 4722"/>
            </a:avLst>
          </a:prstGeom>
          <a:blipFill dpi="0" rotWithShape="0">
            <a:blip r:embed="rId6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12469735"/>
              </p:ext>
            </p:extLst>
          </p:nvPr>
        </p:nvGraphicFramePr>
        <p:xfrm>
          <a:off x="508197" y="7420857"/>
          <a:ext cx="5800879" cy="1047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6917395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2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89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83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4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4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8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24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6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58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47" y="7487664"/>
            <a:ext cx="5536603" cy="1720836"/>
          </a:xfrm>
          <a:prstGeom prst="rect">
            <a:avLst/>
          </a:prstGeom>
        </p:spPr>
      </p:pic>
      <p:sp>
        <p:nvSpPr>
          <p:cNvPr id="8" name="Rectangle 4"/>
          <p:cNvSpPr/>
          <p:nvPr userDrawn="1"/>
        </p:nvSpPr>
        <p:spPr>
          <a:xfrm>
            <a:off x="1383113" y="223713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9" name="Rectangle 5"/>
          <p:cNvSpPr/>
          <p:nvPr userDrawn="1"/>
        </p:nvSpPr>
        <p:spPr>
          <a:xfrm>
            <a:off x="1383113" y="28672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0" name="Rectangle 6"/>
          <p:cNvSpPr/>
          <p:nvPr userDrawn="1"/>
        </p:nvSpPr>
        <p:spPr>
          <a:xfrm>
            <a:off x="1383113" y="349735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1" name="Rectangle 7"/>
          <p:cNvSpPr/>
          <p:nvPr userDrawn="1"/>
        </p:nvSpPr>
        <p:spPr>
          <a:xfrm>
            <a:off x="1383113" y="412746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1383113" y="4757579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383114" y="1074155"/>
            <a:ext cx="4088348" cy="915141"/>
          </a:xfrm>
        </p:spPr>
        <p:txBody>
          <a:bodyPr>
            <a:noAutofit/>
          </a:bodyPr>
          <a:lstStyle>
            <a:lvl1pPr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인큐베이터</a:t>
            </a:r>
            <a:endParaRPr 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1383113" y="221894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11"/>
          </p:nvPr>
        </p:nvSpPr>
        <p:spPr>
          <a:xfrm>
            <a:off x="1383113" y="28499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3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1383113" y="473981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4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83113" y="347206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5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1383113" y="4113041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8" name="Rectangle 6"/>
          <p:cNvSpPr/>
          <p:nvPr userDrawn="1"/>
        </p:nvSpPr>
        <p:spPr>
          <a:xfrm>
            <a:off x="1383113" y="540082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1" name="Rectangle 7"/>
          <p:cNvSpPr/>
          <p:nvPr userDrawn="1"/>
        </p:nvSpPr>
        <p:spPr>
          <a:xfrm>
            <a:off x="1383113" y="603093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2" name="Rectangle 8"/>
          <p:cNvSpPr/>
          <p:nvPr userDrawn="1"/>
        </p:nvSpPr>
        <p:spPr>
          <a:xfrm>
            <a:off x="1383113" y="66610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6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383113" y="6643279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7" name="텍스트 개체 틀 18"/>
          <p:cNvSpPr>
            <a:spLocks noGrp="1"/>
          </p:cNvSpPr>
          <p:nvPr>
            <p:ph type="body" sz="quarter" idx="16"/>
          </p:nvPr>
        </p:nvSpPr>
        <p:spPr>
          <a:xfrm>
            <a:off x="1383113" y="539346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8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1383113" y="60165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9" name="Rectangle 7"/>
          <p:cNvSpPr/>
          <p:nvPr userDrawn="1"/>
        </p:nvSpPr>
        <p:spPr>
          <a:xfrm>
            <a:off x="1383113" y="728745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0" name="Rectangle 8"/>
          <p:cNvSpPr/>
          <p:nvPr userDrawn="1"/>
        </p:nvSpPr>
        <p:spPr>
          <a:xfrm>
            <a:off x="1383113" y="7917568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1" name="텍스트 개체 틀 18"/>
          <p:cNvSpPr>
            <a:spLocks noGrp="1"/>
          </p:cNvSpPr>
          <p:nvPr>
            <p:ph type="body" sz="quarter" idx="18"/>
          </p:nvPr>
        </p:nvSpPr>
        <p:spPr>
          <a:xfrm>
            <a:off x="1383113" y="789980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32" name="텍스트 개체 틀 18"/>
          <p:cNvSpPr>
            <a:spLocks noGrp="1"/>
          </p:cNvSpPr>
          <p:nvPr>
            <p:ph type="body" sz="quarter" idx="19"/>
          </p:nvPr>
        </p:nvSpPr>
        <p:spPr>
          <a:xfrm>
            <a:off x="1383113" y="7273030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6423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모듈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"/>
            <a:ext cx="6858002" cy="9144001"/>
          </a:xfrm>
          <a:prstGeom prst="rect">
            <a:avLst/>
          </a:prstGeom>
        </p:spPr>
      </p:pic>
      <p:cxnSp>
        <p:nvCxnSpPr>
          <p:cNvPr id="15" name="직선 연결선 14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3603810"/>
            <a:ext cx="6358984" cy="1936377"/>
          </a:xfrm>
        </p:spPr>
        <p:txBody>
          <a:bodyPr anchor="t">
            <a:noAutofit/>
          </a:bodyPr>
          <a:lstStyle>
            <a:lvl1pPr>
              <a:lnSpc>
                <a:spcPct val="150000"/>
              </a:lnSpc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smtClean="0"/>
              <a:t>모듈</a:t>
            </a:r>
            <a:r>
              <a:rPr lang="en-US" altLang="ko-KR" dirty="0" smtClean="0"/>
              <a:t>?.</a:t>
            </a:r>
            <a:br>
              <a:rPr lang="en-US" altLang="ko-KR" dirty="0" smtClean="0"/>
            </a:br>
            <a:r>
              <a:rPr lang="ko-KR" altLang="en-US" dirty="0" smtClean="0"/>
              <a:t>모듈제목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704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1" y="366184"/>
            <a:ext cx="6172200" cy="1524000"/>
          </a:xfrm>
          <a:prstGeom prst="rect">
            <a:avLst/>
          </a:prstGeom>
        </p:spPr>
        <p:txBody>
          <a:bodyPr vert="horz" lIns="91454" tIns="45728" rIns="91454" bIns="4572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133603"/>
            <a:ext cx="6172200" cy="6034617"/>
          </a:xfrm>
          <a:prstGeom prst="rect">
            <a:avLst/>
          </a:prstGeom>
        </p:spPr>
        <p:txBody>
          <a:bodyPr vert="horz" lIns="91454" tIns="45728" rIns="91454" bIns="457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1" y="8475137"/>
            <a:ext cx="21717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44CF-BA36-3348-B8F7-04061332E6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5" r:id="rId3"/>
    <p:sldLayoutId id="2147483683" r:id="rId4"/>
    <p:sldLayoutId id="2147483651" r:id="rId5"/>
    <p:sldLayoutId id="2147483684" r:id="rId6"/>
    <p:sldLayoutId id="2147483682" r:id="rId7"/>
    <p:sldLayoutId id="2147483649" r:id="rId8"/>
    <p:sldLayoutId id="2147483654" r:id="rId9"/>
    <p:sldLayoutId id="2147483660" r:id="rId10"/>
    <p:sldLayoutId id="2147483663" r:id="rId11"/>
    <p:sldLayoutId id="2147483686" r:id="rId12"/>
    <p:sldLayoutId id="2147483661" r:id="rId13"/>
    <p:sldLayoutId id="214748365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7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53" indent="-342953" algn="l" defTabSz="45727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65" indent="-285794" algn="l" defTabSz="45727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77" indent="-228636" algn="l" defTabSz="45727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48" indent="-228636" algn="l" defTabSz="45727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718" indent="-228636" algn="l" defTabSz="45727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89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26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53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01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7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4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12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8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5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624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95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166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27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5" Type="http://schemas.microsoft.com/office/2007/relationships/hdphoto" Target="../media/hdphoto1.wdp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gif"/><Relationship Id="rId5" Type="http://schemas.openxmlformats.org/officeDocument/2006/relationships/image" Target="../media/image21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27256" y="2477189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b="1" dirty="0" err="1" smtClean="0">
                <a:latin typeface="+mj-ea"/>
                <a:ea typeface="+mj-ea"/>
              </a:rPr>
              <a:t>사회적기업가정신</a:t>
            </a:r>
            <a:endParaRPr lang="ko-KR" altLang="en-US" sz="3600" b="1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2180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다문화 </a:t>
            </a:r>
            <a:r>
              <a:rPr lang="ko-KR" altLang="en-US" dirty="0" err="1"/>
              <a:t>쉐프들이</a:t>
            </a:r>
            <a:r>
              <a:rPr lang="ko-KR" altLang="en-US" dirty="0"/>
              <a:t> 꿈을 요리하는 곳 </a:t>
            </a:r>
            <a:r>
              <a:rPr lang="en-US" altLang="ko-KR" dirty="0"/>
              <a:t>– </a:t>
            </a:r>
            <a:r>
              <a:rPr lang="ko-KR" altLang="en-US" dirty="0" err="1"/>
              <a:t>오요리</a:t>
            </a:r>
            <a:r>
              <a:rPr lang="ko-KR" altLang="en-US" dirty="0"/>
              <a:t> 아시아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385338" y="1158308"/>
            <a:ext cx="581025" cy="705590"/>
            <a:chOff x="839546" y="7372392"/>
            <a:chExt cx="581025" cy="705590"/>
          </a:xfrm>
        </p:grpSpPr>
        <p:sp>
          <p:nvSpPr>
            <p:cNvPr id="11" name="TextBox 10"/>
            <p:cNvSpPr txBox="1"/>
            <p:nvPr/>
          </p:nvSpPr>
          <p:spPr>
            <a:xfrm>
              <a:off x="864771" y="7677872"/>
              <a:ext cx="5245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오요리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아시아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4" name="그룹 3"/>
          <p:cNvGrpSpPr/>
          <p:nvPr/>
        </p:nvGrpSpPr>
        <p:grpSpPr>
          <a:xfrm>
            <a:off x="1154349" y="1190877"/>
            <a:ext cx="5241267" cy="2410802"/>
            <a:chOff x="0" y="1723426"/>
            <a:chExt cx="9144000" cy="420592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010" y="2629635"/>
              <a:ext cx="4399620" cy="3299715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6972" y="2629635"/>
              <a:ext cx="4157641" cy="3299715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0" y="1723426"/>
              <a:ext cx="9144000" cy="63688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26458" y="1780245"/>
              <a:ext cx="4005327" cy="483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</a:rPr>
                <a:t>Social business for Asia woman</a:t>
              </a:r>
              <a:endParaRPr lang="ko-KR" altLang="en-US" sz="1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70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Case Study -  </a:t>
            </a:r>
            <a:r>
              <a:rPr lang="ko-KR" altLang="en-US" dirty="0" err="1" smtClean="0"/>
              <a:t>흙살림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1040493" y="1129999"/>
            <a:ext cx="5125351" cy="3630688"/>
            <a:chOff x="1144897" y="4571067"/>
            <a:chExt cx="5125351" cy="3630688"/>
          </a:xfrm>
        </p:grpSpPr>
        <p:pic>
          <p:nvPicPr>
            <p:cNvPr id="6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8" r="8542" b="13248"/>
            <a:stretch/>
          </p:blipFill>
          <p:spPr bwMode="auto">
            <a:xfrm>
              <a:off x="1144897" y="4571067"/>
              <a:ext cx="5125351" cy="363068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1422908" y="5416328"/>
              <a:ext cx="4475867" cy="2578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Case Study</a:t>
              </a:r>
            </a:p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ko-KR" altLang="en-US" sz="1200" kern="0" dirty="0" err="1" smtClean="0">
                  <a:latin typeface="+mn-ea"/>
                </a:rPr>
                <a:t>흙살림</a:t>
              </a:r>
              <a:r>
                <a:rPr lang="ko-KR" altLang="en-US" sz="1200" kern="0" dirty="0" smtClean="0">
                  <a:latin typeface="+mn-ea"/>
                </a:rPr>
                <a:t> 관련 핸드아웃 자료를 읽어본 후</a:t>
              </a:r>
              <a:r>
                <a:rPr lang="en-US" altLang="ko-KR" sz="1200" kern="0" dirty="0" smtClean="0">
                  <a:latin typeface="+mn-ea"/>
                </a:rPr>
                <a:t>, </a:t>
              </a:r>
              <a:r>
                <a:rPr lang="ko-KR" altLang="en-US" sz="1200" kern="0" dirty="0" smtClean="0">
                  <a:latin typeface="+mn-ea"/>
                </a:rPr>
                <a:t>아래 </a:t>
              </a:r>
              <a:r>
                <a:rPr lang="en-US" altLang="ko-KR" sz="1200" kern="0" dirty="0" smtClean="0">
                  <a:latin typeface="+mn-ea"/>
                </a:rPr>
                <a:t>2</a:t>
              </a:r>
              <a:r>
                <a:rPr lang="ko-KR" altLang="en-US" sz="1200" kern="0" dirty="0" smtClean="0">
                  <a:latin typeface="+mn-ea"/>
                </a:rPr>
                <a:t>가지 주제로 조원들과 함께 논의해보세요</a:t>
              </a:r>
              <a:endParaRPr lang="en-US" altLang="ko-KR" sz="1050" kern="0" dirty="0" smtClean="0"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1. </a:t>
              </a:r>
              <a:r>
                <a:rPr lang="ko-KR" altLang="en-US" sz="1200" kern="0" dirty="0" err="1">
                  <a:latin typeface="+mn-ea"/>
                </a:rPr>
                <a:t>흙</a:t>
              </a:r>
              <a:r>
                <a:rPr lang="ko-KR" altLang="en-US" sz="1200" kern="0" dirty="0" err="1" smtClean="0">
                  <a:latin typeface="+mn-ea"/>
                </a:rPr>
                <a:t>살림의</a:t>
              </a:r>
              <a:r>
                <a:rPr lang="ko-KR" altLang="en-US" sz="1200" kern="0" dirty="0" smtClean="0">
                  <a:latin typeface="+mn-ea"/>
                </a:rPr>
                <a:t> 리더십은 어떤 특징을 가지고 있을까요</a:t>
              </a:r>
              <a:r>
                <a:rPr lang="en-US" altLang="ko-KR" sz="1200" kern="0" dirty="0" smtClean="0">
                  <a:latin typeface="+mn-ea"/>
                </a:rPr>
                <a:t>?</a:t>
              </a: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 smtClean="0"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2. </a:t>
              </a:r>
              <a:r>
                <a:rPr lang="ko-KR" altLang="en-US" sz="1200" dirty="0" err="1"/>
                <a:t>흙살림의</a:t>
              </a:r>
              <a:r>
                <a:rPr lang="ko-KR" altLang="en-US" sz="1200" dirty="0"/>
                <a:t> 리더는 </a:t>
              </a:r>
              <a:r>
                <a:rPr lang="ko-KR" altLang="en-US" sz="1200" dirty="0" err="1"/>
                <a:t>사회적기업가</a:t>
              </a:r>
              <a:r>
                <a:rPr lang="ko-KR" altLang="en-US" sz="1200" dirty="0"/>
                <a:t> 인가요</a:t>
              </a:r>
              <a:r>
                <a:rPr lang="en-US" altLang="ko-KR" sz="1200" dirty="0"/>
                <a:t>?</a:t>
              </a: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ko-KR" altLang="en-US" sz="1200" dirty="0" smtClean="0"/>
                <a:t>   왜 </a:t>
              </a:r>
              <a:r>
                <a:rPr lang="ko-KR" altLang="en-US" sz="1200" dirty="0"/>
                <a:t>그렇게 생각하시나요</a:t>
              </a:r>
              <a:r>
                <a:rPr lang="en-US" altLang="ko-KR" sz="1200" dirty="0"/>
                <a:t>?</a:t>
              </a:r>
            </a:p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>
                <a:latin typeface="+mn-ea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373125" y="5129072"/>
            <a:ext cx="6129274" cy="1211121"/>
            <a:chOff x="373125" y="5635946"/>
            <a:chExt cx="6129274" cy="1211121"/>
          </a:xfrm>
        </p:grpSpPr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373125" y="6042892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Rix모던고딕 B" pitchFamily="18" charset="-127"/>
                  <a:ea typeface="Rix모던고딕 B" pitchFamily="18" charset="-127"/>
                </a:rPr>
                <a:t>동영상</a:t>
              </a: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1053093" y="5641097"/>
              <a:ext cx="5449306" cy="3372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200" dirty="0">
                  <a:latin typeface="+mn-ea"/>
                  <a:sym typeface="Wingdings 2"/>
                </a:rPr>
                <a:t> 영상을 보며 기억에 남는 부분을 적어보세요</a:t>
              </a:r>
              <a:r>
                <a:rPr lang="en-US" altLang="ko-KR" sz="1200" dirty="0">
                  <a:latin typeface="+mn-ea"/>
                  <a:sym typeface="Wingdings 2"/>
                </a:rPr>
                <a:t>.</a:t>
              </a:r>
              <a:endParaRPr lang="en-US" altLang="ko-KR" sz="1200" dirty="0">
                <a:latin typeface="+mn-ea"/>
              </a:endParaRP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34" name="그림 3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35" name="직사각형 34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36" name="그림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2054" y="5611311"/>
            <a:ext cx="961186" cy="54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24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 : </a:t>
            </a:r>
            <a:r>
              <a:rPr lang="ko-KR" altLang="en-US" dirty="0" err="1" smtClean="0"/>
              <a:t>사회적기업가정신</a:t>
            </a:r>
            <a:r>
              <a:rPr lang="ko-KR" altLang="en-US" dirty="0" smtClean="0"/>
              <a:t> 나누기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1040493" y="1129999"/>
            <a:ext cx="5125351" cy="4269315"/>
            <a:chOff x="1144897" y="4571067"/>
            <a:chExt cx="5125351" cy="4269315"/>
          </a:xfrm>
        </p:grpSpPr>
        <p:pic>
          <p:nvPicPr>
            <p:cNvPr id="6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8" r="8542" b="-8"/>
            <a:stretch/>
          </p:blipFill>
          <p:spPr bwMode="auto">
            <a:xfrm>
              <a:off x="1144897" y="4571067"/>
              <a:ext cx="5125351" cy="426931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1422908" y="5416328"/>
              <a:ext cx="4475867" cy="1658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</a:t>
              </a:r>
            </a:p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400" b="1" kern="0" dirty="0">
                <a:latin typeface="+mn-ea"/>
              </a:endParaRPr>
            </a:p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1. </a:t>
              </a:r>
              <a:r>
                <a:rPr lang="ko-KR" altLang="en-US" sz="1200" kern="0" dirty="0" err="1">
                  <a:latin typeface="+mn-ea"/>
                </a:rPr>
                <a:t>사회적기업가정신</a:t>
              </a:r>
              <a:r>
                <a:rPr lang="ko-KR" altLang="en-US" sz="1200" kern="0" dirty="0">
                  <a:latin typeface="+mn-ea"/>
                </a:rPr>
                <a:t> </a:t>
              </a:r>
              <a:r>
                <a:rPr lang="ko-KR" altLang="en-US" sz="1200" kern="0" dirty="0" smtClean="0">
                  <a:latin typeface="+mn-ea"/>
                </a:rPr>
                <a:t>발견하기</a:t>
              </a:r>
              <a:endParaRPr lang="en-US" altLang="ko-KR" sz="1200" kern="0" dirty="0" smtClean="0">
                <a:latin typeface="+mn-ea"/>
              </a:endParaRPr>
            </a:p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ko-KR" altLang="en-US" sz="1200" kern="0" dirty="0"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2. </a:t>
              </a:r>
              <a:r>
                <a:rPr lang="ko-KR" altLang="en-US" sz="1200" dirty="0" err="1"/>
                <a:t>사회적기업가정신</a:t>
              </a:r>
              <a:r>
                <a:rPr lang="ko-KR" altLang="en-US" sz="1200" dirty="0"/>
                <a:t> </a:t>
              </a:r>
              <a:r>
                <a:rPr lang="ko-KR" altLang="en-US" sz="1200" dirty="0" smtClean="0"/>
                <a:t>공유하기</a:t>
              </a:r>
              <a:endParaRPr lang="ko-KR" altLang="en-US" sz="1200" dirty="0"/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30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사회적기업가정신</a:t>
            </a:r>
            <a:r>
              <a:rPr lang="en-US" altLang="ko-KR" dirty="0"/>
              <a:t> : </a:t>
            </a:r>
            <a:r>
              <a:rPr lang="ko-KR" altLang="en-US" dirty="0"/>
              <a:t>연결과 확산의 리더십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grpSp>
        <p:nvGrpSpPr>
          <p:cNvPr id="34" name="그룹 33"/>
          <p:cNvGrpSpPr/>
          <p:nvPr/>
        </p:nvGrpSpPr>
        <p:grpSpPr>
          <a:xfrm>
            <a:off x="385338" y="1158308"/>
            <a:ext cx="581025" cy="859478"/>
            <a:chOff x="839546" y="7372392"/>
            <a:chExt cx="581025" cy="859478"/>
          </a:xfrm>
        </p:grpSpPr>
        <p:sp>
          <p:nvSpPr>
            <p:cNvPr id="35" name="TextBox 34"/>
            <p:cNvSpPr txBox="1"/>
            <p:nvPr/>
          </p:nvSpPr>
          <p:spPr>
            <a:xfrm>
              <a:off x="861566" y="7677872"/>
              <a:ext cx="53091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연결과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확산의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리더십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6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12" name="그룹 11"/>
          <p:cNvGrpSpPr/>
          <p:nvPr/>
        </p:nvGrpSpPr>
        <p:grpSpPr>
          <a:xfrm>
            <a:off x="1395220" y="1463788"/>
            <a:ext cx="4539635" cy="2700300"/>
            <a:chOff x="467544" y="1340768"/>
            <a:chExt cx="8352928" cy="4968552"/>
          </a:xfrm>
        </p:grpSpPr>
        <p:sp>
          <p:nvSpPr>
            <p:cNvPr id="37" name="Oval 5"/>
            <p:cNvSpPr/>
            <p:nvPr/>
          </p:nvSpPr>
          <p:spPr>
            <a:xfrm>
              <a:off x="1907704" y="2348880"/>
              <a:ext cx="2376264" cy="2376264"/>
            </a:xfrm>
            <a:prstGeom prst="ellipse">
              <a:avLst/>
            </a:prstGeom>
            <a:solidFill>
              <a:schemeClr val="bg1"/>
            </a:solidFill>
            <a:ln w="76200" cmpd="sng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b="1" dirty="0" smtClean="0">
                  <a:solidFill>
                    <a:schemeClr val="tx1"/>
                  </a:solidFill>
                </a:rPr>
                <a:t>연결</a:t>
              </a:r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Oval 6"/>
            <p:cNvSpPr/>
            <p:nvPr/>
          </p:nvSpPr>
          <p:spPr>
            <a:xfrm>
              <a:off x="5796136" y="2636912"/>
              <a:ext cx="2376264" cy="2376264"/>
            </a:xfrm>
            <a:prstGeom prst="ellipse">
              <a:avLst/>
            </a:prstGeom>
            <a:solidFill>
              <a:schemeClr val="bg1"/>
            </a:solidFill>
            <a:ln w="76200" cmpd="sng">
              <a:solidFill>
                <a:schemeClr val="accent6">
                  <a:lumMod val="50000"/>
                </a:schemeClr>
              </a:solidFill>
            </a:ln>
            <a:effectLst>
              <a:glow rad="1257300">
                <a:schemeClr val="accent2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3200" b="1" dirty="0">
                  <a:solidFill>
                    <a:schemeClr val="tx1"/>
                  </a:solidFill>
                </a:rPr>
                <a:t>확산</a:t>
              </a:r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39" name="Oval 7"/>
            <p:cNvSpPr/>
            <p:nvPr/>
          </p:nvSpPr>
          <p:spPr>
            <a:xfrm>
              <a:off x="1547664" y="1340768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8"/>
            <p:cNvSpPr/>
            <p:nvPr/>
          </p:nvSpPr>
          <p:spPr>
            <a:xfrm>
              <a:off x="467544" y="19168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Oval 9"/>
            <p:cNvSpPr/>
            <p:nvPr/>
          </p:nvSpPr>
          <p:spPr>
            <a:xfrm>
              <a:off x="467544" y="3212976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Oval 10"/>
            <p:cNvSpPr/>
            <p:nvPr/>
          </p:nvSpPr>
          <p:spPr>
            <a:xfrm>
              <a:off x="1403648" y="5157192"/>
              <a:ext cx="432048" cy="43204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Oval 11"/>
            <p:cNvSpPr/>
            <p:nvPr/>
          </p:nvSpPr>
          <p:spPr>
            <a:xfrm>
              <a:off x="4139952" y="1988840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4" name="Oval 12"/>
            <p:cNvSpPr/>
            <p:nvPr/>
          </p:nvSpPr>
          <p:spPr>
            <a:xfrm>
              <a:off x="7380312" y="1412776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5" name="Oval 13"/>
            <p:cNvSpPr/>
            <p:nvPr/>
          </p:nvSpPr>
          <p:spPr>
            <a:xfrm>
              <a:off x="5868144" y="1484784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6" name="Oval 14"/>
            <p:cNvSpPr/>
            <p:nvPr/>
          </p:nvSpPr>
          <p:spPr>
            <a:xfrm>
              <a:off x="4932040" y="2348880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7" name="Oval 15"/>
            <p:cNvSpPr/>
            <p:nvPr/>
          </p:nvSpPr>
          <p:spPr>
            <a:xfrm>
              <a:off x="8028384" y="5589240"/>
              <a:ext cx="432048" cy="43204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8" name="Oval 16"/>
            <p:cNvSpPr/>
            <p:nvPr/>
          </p:nvSpPr>
          <p:spPr>
            <a:xfrm>
              <a:off x="8388424" y="4509120"/>
              <a:ext cx="432048" cy="43204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49" name="Oval 17"/>
            <p:cNvSpPr/>
            <p:nvPr/>
          </p:nvSpPr>
          <p:spPr>
            <a:xfrm>
              <a:off x="5364088" y="5085184"/>
              <a:ext cx="432048" cy="43204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50" name="Oval 18"/>
            <p:cNvSpPr/>
            <p:nvPr/>
          </p:nvSpPr>
          <p:spPr>
            <a:xfrm>
              <a:off x="5004048" y="4221088"/>
              <a:ext cx="288032" cy="288032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Oval 19"/>
            <p:cNvSpPr/>
            <p:nvPr/>
          </p:nvSpPr>
          <p:spPr>
            <a:xfrm>
              <a:off x="6876256" y="2060848"/>
              <a:ext cx="288032" cy="288032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52" name="Oval 20"/>
            <p:cNvSpPr/>
            <p:nvPr/>
          </p:nvSpPr>
          <p:spPr>
            <a:xfrm>
              <a:off x="6588224" y="5301208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rgbClr val="9848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53" name="Oval 21"/>
            <p:cNvSpPr/>
            <p:nvPr/>
          </p:nvSpPr>
          <p:spPr>
            <a:xfrm>
              <a:off x="2051720" y="5229200"/>
              <a:ext cx="1080120" cy="1080120"/>
            </a:xfrm>
            <a:prstGeom prst="ellipse">
              <a:avLst/>
            </a:prstGeom>
            <a:solidFill>
              <a:schemeClr val="bg1"/>
            </a:solidFill>
            <a:ln w="28575" cmpd="sng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tx1"/>
                </a:solidFill>
              </a:endParaRPr>
            </a:p>
          </p:txBody>
        </p:sp>
        <p:cxnSp>
          <p:nvCxnSpPr>
            <p:cNvPr id="54" name="Straight Connector 23"/>
            <p:cNvCxnSpPr>
              <a:stCxn id="43" idx="3"/>
              <a:endCxn id="37" idx="7"/>
            </p:cNvCxnSpPr>
            <p:nvPr/>
          </p:nvCxnSpPr>
          <p:spPr>
            <a:xfrm flipH="1">
              <a:off x="3935972" y="2296153"/>
              <a:ext cx="256707" cy="40072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4"/>
            <p:cNvCxnSpPr>
              <a:endCxn id="39" idx="5"/>
            </p:cNvCxnSpPr>
            <p:nvPr/>
          </p:nvCxnSpPr>
          <p:spPr>
            <a:xfrm flipH="1" flipV="1">
              <a:off x="2223753" y="2016857"/>
              <a:ext cx="332023" cy="47603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7"/>
            <p:cNvCxnSpPr>
              <a:stCxn id="37" idx="1"/>
              <a:endCxn id="40" idx="6"/>
            </p:cNvCxnSpPr>
            <p:nvPr/>
          </p:nvCxnSpPr>
          <p:spPr>
            <a:xfrm flipH="1" flipV="1">
              <a:off x="1259632" y="2312876"/>
              <a:ext cx="996068" cy="3840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30"/>
            <p:cNvCxnSpPr>
              <a:stCxn id="37" idx="2"/>
              <a:endCxn id="41" idx="6"/>
            </p:cNvCxnSpPr>
            <p:nvPr/>
          </p:nvCxnSpPr>
          <p:spPr>
            <a:xfrm flipH="1">
              <a:off x="1259632" y="3537012"/>
              <a:ext cx="648072" cy="7200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35"/>
            <p:cNvCxnSpPr>
              <a:stCxn id="37" idx="3"/>
              <a:endCxn id="42" idx="7"/>
            </p:cNvCxnSpPr>
            <p:nvPr/>
          </p:nvCxnSpPr>
          <p:spPr>
            <a:xfrm flipH="1">
              <a:off x="1772424" y="4377148"/>
              <a:ext cx="483276" cy="84331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38"/>
            <p:cNvCxnSpPr>
              <a:endCxn id="53" idx="0"/>
            </p:cNvCxnSpPr>
            <p:nvPr/>
          </p:nvCxnSpPr>
          <p:spPr>
            <a:xfrm>
              <a:off x="2411760" y="4509120"/>
              <a:ext cx="180020" cy="72008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43"/>
            <p:cNvCxnSpPr>
              <a:endCxn id="46" idx="5"/>
            </p:cNvCxnSpPr>
            <p:nvPr/>
          </p:nvCxnSpPr>
          <p:spPr>
            <a:xfrm flipH="1" flipV="1">
              <a:off x="5608129" y="3024969"/>
              <a:ext cx="332023" cy="188007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47"/>
            <p:cNvCxnSpPr>
              <a:stCxn id="38" idx="2"/>
              <a:endCxn id="50" idx="7"/>
            </p:cNvCxnSpPr>
            <p:nvPr/>
          </p:nvCxnSpPr>
          <p:spPr>
            <a:xfrm flipH="1">
              <a:off x="5249899" y="3825044"/>
              <a:ext cx="546237" cy="438225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50"/>
            <p:cNvCxnSpPr>
              <a:stCxn id="38" idx="2"/>
              <a:endCxn id="49" idx="0"/>
            </p:cNvCxnSpPr>
            <p:nvPr/>
          </p:nvCxnSpPr>
          <p:spPr>
            <a:xfrm flipH="1">
              <a:off x="5580112" y="3825044"/>
              <a:ext cx="216024" cy="1260140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3"/>
            <p:cNvCxnSpPr>
              <a:stCxn id="45" idx="4"/>
              <a:endCxn id="38" idx="1"/>
            </p:cNvCxnSpPr>
            <p:nvPr/>
          </p:nvCxnSpPr>
          <p:spPr>
            <a:xfrm flipH="1">
              <a:off x="6144132" y="2276872"/>
              <a:ext cx="120056" cy="708036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56"/>
            <p:cNvCxnSpPr>
              <a:stCxn id="51" idx="4"/>
              <a:endCxn id="38" idx="0"/>
            </p:cNvCxnSpPr>
            <p:nvPr/>
          </p:nvCxnSpPr>
          <p:spPr>
            <a:xfrm flipH="1">
              <a:off x="6984268" y="2348880"/>
              <a:ext cx="36004" cy="288032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59"/>
            <p:cNvCxnSpPr>
              <a:stCxn id="44" idx="4"/>
            </p:cNvCxnSpPr>
            <p:nvPr/>
          </p:nvCxnSpPr>
          <p:spPr>
            <a:xfrm flipH="1">
              <a:off x="7236296" y="2204864"/>
              <a:ext cx="540060" cy="432048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2"/>
            <p:cNvCxnSpPr>
              <a:stCxn id="52" idx="0"/>
              <a:endCxn id="38" idx="4"/>
            </p:cNvCxnSpPr>
            <p:nvPr/>
          </p:nvCxnSpPr>
          <p:spPr>
            <a:xfrm flipV="1">
              <a:off x="6984268" y="5013176"/>
              <a:ext cx="0" cy="288032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48" idx="2"/>
              <a:endCxn id="38" idx="5"/>
            </p:cNvCxnSpPr>
            <p:nvPr/>
          </p:nvCxnSpPr>
          <p:spPr>
            <a:xfrm flipH="1" flipV="1">
              <a:off x="7824404" y="4665180"/>
              <a:ext cx="564020" cy="59964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9"/>
            <p:cNvCxnSpPr>
              <a:stCxn id="47" idx="1"/>
            </p:cNvCxnSpPr>
            <p:nvPr/>
          </p:nvCxnSpPr>
          <p:spPr>
            <a:xfrm flipH="1" flipV="1">
              <a:off x="7668344" y="4869160"/>
              <a:ext cx="423312" cy="783352"/>
            </a:xfrm>
            <a:prstGeom prst="line">
              <a:avLst/>
            </a:prstGeom>
            <a:ln>
              <a:solidFill>
                <a:srgbClr val="99451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707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함께 생각해봐요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24283" y="1148692"/>
            <a:ext cx="448842" cy="596266"/>
            <a:chOff x="5492584" y="7177960"/>
            <a:chExt cx="448842" cy="596266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9" name="직사각형 8"/>
          <p:cNvSpPr/>
          <p:nvPr/>
        </p:nvSpPr>
        <p:spPr>
          <a:xfrm>
            <a:off x="1075941" y="1228480"/>
            <a:ext cx="54137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/>
              <a:t>Question 1.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/>
              <a:t>왜 우리에게 ‘</a:t>
            </a:r>
            <a:r>
              <a:rPr lang="ko-KR" altLang="en-US" sz="1200" dirty="0" err="1"/>
              <a:t>사회적기업가정신</a:t>
            </a:r>
            <a:r>
              <a:rPr lang="ko-KR" altLang="en-US" sz="1200" dirty="0"/>
              <a:t>’</a:t>
            </a:r>
            <a:r>
              <a:rPr lang="ko-KR" altLang="en-US" sz="1200" dirty="0" smtClean="0"/>
              <a:t>이 필요한 </a:t>
            </a:r>
            <a:r>
              <a:rPr lang="ko-KR" altLang="en-US" sz="1200" dirty="0"/>
              <a:t>것일까요</a:t>
            </a:r>
            <a:r>
              <a:rPr lang="en-US" altLang="ko-KR" sz="1200" dirty="0"/>
              <a:t>?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075941" y="3156107"/>
            <a:ext cx="54137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/>
              <a:t>Question 2.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비영리부문 </a:t>
            </a:r>
            <a:r>
              <a:rPr lang="ko-KR" altLang="en-US" sz="1200" dirty="0" smtClean="0"/>
              <a:t>활동가와 </a:t>
            </a:r>
            <a:r>
              <a:rPr lang="ko-KR" altLang="en-US" sz="1200" dirty="0" err="1" smtClean="0"/>
              <a:t>사회적기업가의</a:t>
            </a:r>
            <a:r>
              <a:rPr lang="ko-KR" altLang="en-US" sz="1200" dirty="0" smtClean="0"/>
              <a:t> 차이는 </a:t>
            </a:r>
            <a:r>
              <a:rPr lang="ko-KR" altLang="en-US" sz="1200" dirty="0"/>
              <a:t>무엇일까요</a:t>
            </a:r>
            <a:r>
              <a:rPr lang="en-US" altLang="ko-KR" sz="1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307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비영리부문 활동가와 </a:t>
            </a:r>
            <a:r>
              <a:rPr lang="ko-KR" altLang="en-US" dirty="0" err="1"/>
              <a:t>사회적기업가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573605" y="1148692"/>
            <a:ext cx="3863353" cy="3879170"/>
            <a:chOff x="2518749" y="1398419"/>
            <a:chExt cx="4937982" cy="4958199"/>
          </a:xfrm>
        </p:grpSpPr>
        <p:grpSp>
          <p:nvGrpSpPr>
            <p:cNvPr id="12" name="그룹 11"/>
            <p:cNvGrpSpPr/>
            <p:nvPr/>
          </p:nvGrpSpPr>
          <p:grpSpPr>
            <a:xfrm>
              <a:off x="3385527" y="1398419"/>
              <a:ext cx="4071204" cy="4071204"/>
              <a:chOff x="3385964" y="1393825"/>
              <a:chExt cx="4752528" cy="4752528"/>
            </a:xfrm>
          </p:grpSpPr>
          <p:grpSp>
            <p:nvGrpSpPr>
              <p:cNvPr id="19" name="그룹 18"/>
              <p:cNvGrpSpPr/>
              <p:nvPr/>
            </p:nvGrpSpPr>
            <p:grpSpPr>
              <a:xfrm>
                <a:off x="3385964" y="1393825"/>
                <a:ext cx="4752528" cy="4752528"/>
                <a:chOff x="3275856" y="1412875"/>
                <a:chExt cx="4752528" cy="4752528"/>
              </a:xfrm>
            </p:grpSpPr>
            <p:sp>
              <p:nvSpPr>
                <p:cNvPr id="23" name="모서리가 둥근 직사각형 22"/>
                <p:cNvSpPr/>
                <p:nvPr/>
              </p:nvSpPr>
              <p:spPr>
                <a:xfrm>
                  <a:off x="3275856" y="1412875"/>
                  <a:ext cx="4752528" cy="4752528"/>
                </a:xfrm>
                <a:prstGeom prst="roundRect">
                  <a:avLst>
                    <a:gd name="adj" fmla="val 10654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24" name="직선 연결선 23"/>
                <p:cNvCxnSpPr>
                  <a:stCxn id="23" idx="1"/>
                  <a:endCxn id="23" idx="3"/>
                </p:cNvCxnSpPr>
                <p:nvPr/>
              </p:nvCxnSpPr>
              <p:spPr>
                <a:xfrm>
                  <a:off x="3275856" y="3789139"/>
                  <a:ext cx="4752528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/>
                <p:cNvCxnSpPr>
                  <a:stCxn id="23" idx="0"/>
                  <a:endCxn id="23" idx="2"/>
                </p:cNvCxnSpPr>
                <p:nvPr/>
              </p:nvCxnSpPr>
              <p:spPr>
                <a:xfrm>
                  <a:off x="5652120" y="1412875"/>
                  <a:ext cx="0" cy="4752528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타원 19"/>
              <p:cNvSpPr/>
              <p:nvPr/>
            </p:nvSpPr>
            <p:spPr>
              <a:xfrm>
                <a:off x="3621652" y="1633520"/>
                <a:ext cx="1900695" cy="1900695"/>
              </a:xfrm>
              <a:prstGeom prst="ellipse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dirty="0" smtClean="0">
                    <a:solidFill>
                      <a:sysClr val="windowText" lastClr="000000"/>
                    </a:solidFill>
                  </a:rPr>
                  <a:t>사회서비스</a:t>
                </a:r>
                <a:endParaRPr lang="en-US" altLang="ko-KR" dirty="0" smtClean="0">
                  <a:solidFill>
                    <a:sysClr val="windowText" lastClr="000000"/>
                  </a:solidFill>
                </a:endParaRPr>
              </a:p>
              <a:p>
                <a:pPr algn="ctr"/>
                <a:r>
                  <a:rPr lang="ko-KR" altLang="en-US" dirty="0" smtClean="0">
                    <a:solidFill>
                      <a:sysClr val="windowText" lastClr="000000"/>
                    </a:solidFill>
                  </a:rPr>
                  <a:t>제공자</a:t>
                </a:r>
                <a:endParaRPr lang="ko-KR" alt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" name="타원 20"/>
              <p:cNvSpPr/>
              <p:nvPr/>
            </p:nvSpPr>
            <p:spPr>
              <a:xfrm>
                <a:off x="5997916" y="1633520"/>
                <a:ext cx="1900695" cy="1900695"/>
              </a:xfrm>
              <a:prstGeom prst="ellipse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mtClean="0">
                    <a:solidFill>
                      <a:schemeClr val="tx1"/>
                    </a:solidFill>
                  </a:rPr>
                  <a:t>사회적기업가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타원 21"/>
              <p:cNvSpPr/>
              <p:nvPr/>
            </p:nvSpPr>
            <p:spPr>
              <a:xfrm>
                <a:off x="5997916" y="4009784"/>
                <a:ext cx="1900695" cy="1900695"/>
              </a:xfrm>
              <a:prstGeom prst="ellipse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dirty="0" smtClean="0">
                    <a:solidFill>
                      <a:schemeClr val="tx1"/>
                    </a:solidFill>
                  </a:rPr>
                  <a:t>사회운동가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왼쪽/오른쪽 화살표 12"/>
            <p:cNvSpPr/>
            <p:nvPr/>
          </p:nvSpPr>
          <p:spPr>
            <a:xfrm>
              <a:off x="3583611" y="5589314"/>
              <a:ext cx="3667629" cy="575916"/>
            </a:xfrm>
            <a:prstGeom prst="leftRigh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>
                  <a:solidFill>
                    <a:schemeClr val="bg1"/>
                  </a:solidFill>
                </a:rPr>
                <a:t>최종성과</a:t>
              </a: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29099" y="6095008"/>
              <a:ext cx="11448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시스템 내의 개선</a:t>
              </a:r>
              <a:endParaRPr lang="ko-KR" altLang="en-US" sz="11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175169" y="6095008"/>
              <a:ext cx="84510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시스템 혁신</a:t>
              </a:r>
              <a:endParaRPr lang="ko-KR" altLang="en-US" sz="1100" dirty="0"/>
            </a:p>
          </p:txBody>
        </p:sp>
        <p:sp>
          <p:nvSpPr>
            <p:cNvPr id="16" name="왼쪽/오른쪽 화살표 15"/>
            <p:cNvSpPr/>
            <p:nvPr/>
          </p:nvSpPr>
          <p:spPr>
            <a:xfrm rot="16200000">
              <a:off x="1192330" y="3150743"/>
              <a:ext cx="3667629" cy="575916"/>
            </a:xfrm>
            <a:prstGeom prst="leftRigh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활동방식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8749" y="4322653"/>
              <a:ext cx="353943" cy="6565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ko-KR" altLang="en-US" sz="1100" dirty="0" smtClean="0"/>
                <a:t>간접해결</a:t>
              </a:r>
              <a:endParaRPr lang="ko-KR" altLang="en-US" sz="11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18749" y="2003858"/>
              <a:ext cx="353943" cy="6565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ko-KR" altLang="en-US" sz="1100" dirty="0" smtClean="0"/>
                <a:t>직접해결</a:t>
              </a:r>
              <a:endParaRPr lang="ko-KR" altLang="en-US" sz="1100" dirty="0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189352" y="1158308"/>
            <a:ext cx="966931" cy="705590"/>
            <a:chOff x="643560" y="7372392"/>
            <a:chExt cx="966931" cy="705590"/>
          </a:xfrm>
        </p:grpSpPr>
        <p:sp>
          <p:nvSpPr>
            <p:cNvPr id="27" name="TextBox 26"/>
            <p:cNvSpPr txBox="1"/>
            <p:nvPr/>
          </p:nvSpPr>
          <p:spPr>
            <a:xfrm>
              <a:off x="643560" y="7677872"/>
              <a:ext cx="9669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사회적기업가의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포지셔닝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" name="그림 2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663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Social Entrepreneurship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89165" y="1158308"/>
            <a:ext cx="1167307" cy="705590"/>
            <a:chOff x="543373" y="7372392"/>
            <a:chExt cx="1167307" cy="705590"/>
          </a:xfrm>
        </p:grpSpPr>
        <p:sp>
          <p:nvSpPr>
            <p:cNvPr id="5" name="TextBox 4"/>
            <p:cNvSpPr txBox="1"/>
            <p:nvPr/>
          </p:nvSpPr>
          <p:spPr>
            <a:xfrm>
              <a:off x="543373" y="7677872"/>
              <a:ext cx="11673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Social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Entrepreneurship</a:t>
              </a:r>
            </a:p>
          </p:txBody>
        </p:sp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1010657" y="1150938"/>
            <a:ext cx="5632504" cy="2482571"/>
            <a:chOff x="251520" y="1916832"/>
            <a:chExt cx="9134326" cy="4026029"/>
          </a:xfrm>
        </p:grpSpPr>
        <p:pic>
          <p:nvPicPr>
            <p:cNvPr id="7" name="Picture 2" descr="http://img.hani.co.kr/imgdb/resize/2008/0830/121998737997_2008083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1916832"/>
              <a:ext cx="3368045" cy="3497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내용 개체 틀 1"/>
            <p:cNvSpPr txBox="1">
              <a:spLocks/>
            </p:cNvSpPr>
            <p:nvPr/>
          </p:nvSpPr>
          <p:spPr>
            <a:xfrm>
              <a:off x="4184104" y="1916834"/>
              <a:ext cx="5201742" cy="3672407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1pPr>
              <a:lvl2pPr marL="4572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2pPr>
              <a:lvl3pPr marL="9144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8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3pPr>
              <a:lvl4pPr marL="13716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4pPr>
              <a:lvl5pPr marL="18288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628650" indent="-628650">
                <a:lnSpc>
                  <a:spcPct val="150000"/>
                </a:lnSpc>
              </a:pPr>
              <a:r>
                <a:rPr lang="ko-KR" altLang="en-US" sz="1200" dirty="0" smtClean="0"/>
                <a:t>사명</a:t>
              </a:r>
              <a:r>
                <a:rPr lang="en-US" altLang="ko-KR" sz="1200" dirty="0" smtClean="0"/>
                <a:t>: </a:t>
              </a:r>
              <a:r>
                <a:rPr lang="ko-KR" altLang="en-US" sz="1200" dirty="0" smtClean="0"/>
                <a:t>사회적 가치를 창출하고 지속시키는</a:t>
              </a:r>
              <a:endParaRPr lang="en-US" altLang="ko-KR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en-US" altLang="ko-KR" sz="1200" dirty="0"/>
                <a:t> </a:t>
              </a:r>
              <a:r>
                <a:rPr lang="en-US" altLang="ko-KR" sz="1200" dirty="0" smtClean="0"/>
                <a:t>      </a:t>
              </a:r>
              <a:r>
                <a:rPr lang="ko-KR" altLang="en-US" sz="1200" dirty="0" smtClean="0"/>
                <a:t>사명을 채택한다</a:t>
              </a:r>
              <a:r>
                <a:rPr lang="en-US" altLang="ko-KR" sz="1200" dirty="0" smtClean="0"/>
                <a:t>.</a:t>
              </a:r>
              <a:endParaRPr lang="ko-KR" altLang="en-US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ko-KR" altLang="en-US" sz="1200" dirty="0" smtClean="0"/>
                <a:t>기회</a:t>
              </a:r>
              <a:r>
                <a:rPr lang="en-US" altLang="ko-KR" sz="1200" dirty="0" smtClean="0"/>
                <a:t>: </a:t>
              </a:r>
              <a:r>
                <a:rPr lang="ko-KR" altLang="en-US" sz="1200" dirty="0" smtClean="0"/>
                <a:t>그 사명을 실현하기 위한 새로운 기회를</a:t>
              </a:r>
              <a:endParaRPr lang="en-US" altLang="ko-KR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en-US" altLang="ko-KR" sz="1200" dirty="0"/>
                <a:t> </a:t>
              </a:r>
              <a:r>
                <a:rPr lang="en-US" altLang="ko-KR" sz="1200" dirty="0" smtClean="0"/>
                <a:t>      </a:t>
              </a:r>
              <a:r>
                <a:rPr lang="ko-KR" altLang="en-US" sz="1200" dirty="0" smtClean="0"/>
                <a:t>집요하게 추구한다</a:t>
              </a:r>
              <a:r>
                <a:rPr lang="en-US" altLang="ko-KR" sz="1200" dirty="0" smtClean="0"/>
                <a:t>.</a:t>
              </a:r>
              <a:endParaRPr lang="ko-KR" altLang="en-US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ko-KR" altLang="en-US" sz="1200" dirty="0" smtClean="0"/>
                <a:t>혁신</a:t>
              </a:r>
              <a:r>
                <a:rPr lang="en-US" altLang="ko-KR" sz="1200" dirty="0" smtClean="0"/>
                <a:t>: </a:t>
              </a:r>
              <a:r>
                <a:rPr lang="ko-KR" altLang="en-US" sz="1200" dirty="0" smtClean="0"/>
                <a:t>끊임없는 혁신</a:t>
              </a:r>
              <a:r>
                <a:rPr lang="en-US" altLang="ko-KR" sz="1200" dirty="0" smtClean="0"/>
                <a:t>, </a:t>
              </a:r>
              <a:r>
                <a:rPr lang="ko-KR" altLang="en-US" sz="1200" dirty="0" smtClean="0"/>
                <a:t>적응</a:t>
              </a:r>
              <a:r>
                <a:rPr lang="en-US" altLang="ko-KR" sz="1200" dirty="0" smtClean="0"/>
                <a:t>, </a:t>
              </a:r>
              <a:r>
                <a:rPr lang="ko-KR" altLang="en-US" sz="1200" dirty="0" smtClean="0"/>
                <a:t>학습과정에 참여한다</a:t>
              </a:r>
              <a:r>
                <a:rPr lang="en-US" altLang="ko-KR" sz="1200" dirty="0" smtClean="0"/>
                <a:t>.</a:t>
              </a:r>
              <a:endParaRPr lang="ko-KR" altLang="en-US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ko-KR" altLang="en-US" sz="1200" dirty="0" smtClean="0"/>
                <a:t>대담성</a:t>
              </a:r>
              <a:r>
                <a:rPr lang="en-US" altLang="ko-KR" sz="1200" dirty="0" smtClean="0"/>
                <a:t>: </a:t>
              </a:r>
              <a:r>
                <a:rPr lang="ko-KR" altLang="en-US" sz="1200" dirty="0" smtClean="0"/>
                <a:t>현재 가진 자원의 제약을 넘어서는</a:t>
              </a:r>
              <a:endParaRPr lang="en-US" altLang="ko-KR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en-US" altLang="ko-KR" sz="1200" dirty="0"/>
                <a:t> </a:t>
              </a:r>
              <a:r>
                <a:rPr lang="en-US" altLang="ko-KR" sz="1200" dirty="0" smtClean="0"/>
                <a:t>         </a:t>
              </a:r>
              <a:r>
                <a:rPr lang="ko-KR" altLang="en-US" sz="1200" dirty="0" smtClean="0"/>
                <a:t>대담한 의사결정을 한다</a:t>
              </a:r>
              <a:r>
                <a:rPr lang="en-US" altLang="ko-KR" sz="1200" dirty="0" smtClean="0"/>
                <a:t>.</a:t>
              </a:r>
              <a:endParaRPr lang="ko-KR" altLang="en-US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ko-KR" altLang="en-US" sz="1200" dirty="0" smtClean="0"/>
                <a:t>신뢰</a:t>
              </a:r>
              <a:r>
                <a:rPr lang="en-US" altLang="ko-KR" sz="1200" dirty="0" smtClean="0"/>
                <a:t>: </a:t>
              </a:r>
              <a:r>
                <a:rPr lang="ko-KR" altLang="en-US" sz="1200" dirty="0" smtClean="0"/>
                <a:t>창출된 성과와 이해관계자들에 대해 높은 </a:t>
              </a:r>
              <a:endParaRPr lang="en-US" altLang="ko-KR" sz="1200" dirty="0" smtClean="0"/>
            </a:p>
            <a:p>
              <a:pPr marL="628650" indent="-628650">
                <a:lnSpc>
                  <a:spcPct val="150000"/>
                </a:lnSpc>
              </a:pPr>
              <a:r>
                <a:rPr lang="en-US" altLang="ko-KR" sz="1200" dirty="0"/>
                <a:t> </a:t>
              </a:r>
              <a:r>
                <a:rPr lang="en-US" altLang="ko-KR" sz="1200" dirty="0" smtClean="0"/>
                <a:t>      </a:t>
              </a:r>
              <a:r>
                <a:rPr lang="ko-KR" altLang="en-US" sz="1200" dirty="0" smtClean="0"/>
                <a:t>수준의 책임감을 보여준다</a:t>
              </a:r>
              <a:r>
                <a:rPr lang="en-US" altLang="ko-KR" sz="1200" dirty="0" smtClean="0"/>
                <a:t>.</a:t>
              </a:r>
              <a:endParaRPr lang="ko-KR" altLang="en-US" sz="1200" dirty="0" smtClean="0"/>
            </a:p>
          </p:txBody>
        </p:sp>
        <p:pic>
          <p:nvPicPr>
            <p:cNvPr id="9" name="Picture 6"/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3869346" y="1977307"/>
              <a:ext cx="362577" cy="369700"/>
            </a:xfrm>
            <a:prstGeom prst="rect">
              <a:avLst/>
            </a:prstGeom>
          </p:spPr>
        </p:pic>
        <p:pic>
          <p:nvPicPr>
            <p:cNvPr id="10" name="Picture 7"/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3869346" y="3028493"/>
              <a:ext cx="362577" cy="369700"/>
            </a:xfrm>
            <a:prstGeom prst="rect">
              <a:avLst/>
            </a:prstGeom>
          </p:spPr>
        </p:pic>
        <p:pic>
          <p:nvPicPr>
            <p:cNvPr id="11" name="Picture 8"/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3869346" y="4046266"/>
              <a:ext cx="362577" cy="369700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3869346" y="4545490"/>
              <a:ext cx="362577" cy="369700"/>
            </a:xfrm>
            <a:prstGeom prst="rect">
              <a:avLst/>
            </a:prstGeom>
          </p:spPr>
        </p:pic>
        <p:pic>
          <p:nvPicPr>
            <p:cNvPr id="13" name="Picture 10"/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3869346" y="5573161"/>
              <a:ext cx="362577" cy="36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3497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 중에서 어떤 사람이 유능한 사람일까요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17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275915" y="1158308"/>
            <a:ext cx="793807" cy="705590"/>
            <a:chOff x="730123" y="7372392"/>
            <a:chExt cx="793807" cy="705590"/>
          </a:xfrm>
        </p:grpSpPr>
        <p:sp>
          <p:nvSpPr>
            <p:cNvPr id="5" name="TextBox 4"/>
            <p:cNvSpPr txBox="1"/>
            <p:nvPr/>
          </p:nvSpPr>
          <p:spPr>
            <a:xfrm>
              <a:off x="730123" y="7677872"/>
              <a:ext cx="7938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유능한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사람의 조건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sp>
        <p:nvSpPr>
          <p:cNvPr id="7" name="내용 개체 틀 2"/>
          <p:cNvSpPr txBox="1">
            <a:spLocks/>
          </p:cNvSpPr>
          <p:nvPr/>
        </p:nvSpPr>
        <p:spPr>
          <a:xfrm>
            <a:off x="1069722" y="906065"/>
            <a:ext cx="2931225" cy="576064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ko-KR"/>
            </a:defPPr>
            <a:lvl1pPr marL="320040" indent="-32004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 kumimoji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50000"/>
              </a:lnSpc>
            </a:pPr>
            <a:endParaRPr lang="en-US" altLang="ko-KR" sz="12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외향적인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내향적인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사교성이 없는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병적으로 수줍음을 심하게 타는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괴짜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애처로울 정도로 꼼꼼한 순응주의자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뚱뚱한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홀쭉한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걱정이 많은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천하태평인 사람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술고래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  <a:ea typeface="+mn-ea"/>
              </a:rPr>
              <a:t>한잔만 마셔도 얼굴이 빨개지는 사람</a:t>
            </a: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775128" y="902212"/>
            <a:ext cx="2709595" cy="503698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endParaRPr kumimoji="0" lang="ko-KR" altLang="en-US" sz="1200" dirty="0">
              <a:latin typeface="+mn-ea"/>
            </a:endParaRP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매력이 넘치고 포근함을 주는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냉동 고등어처럼 차가운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 err="1">
                <a:latin typeface="+mn-ea"/>
              </a:rPr>
              <a:t>학자풍의</a:t>
            </a:r>
            <a:r>
              <a:rPr kumimoji="0" lang="ko-KR" altLang="en-US" sz="1200" dirty="0">
                <a:latin typeface="+mn-ea"/>
              </a:rPr>
              <a:t>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제대로 공부하지 않은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다양한 분야에 관심을 가진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자기만의 좁은 영역에만 관심을 가진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자기중심적인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마음이 따뜻한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지역사회</a:t>
            </a:r>
            <a:r>
              <a:rPr kumimoji="0" lang="en-US" sz="1200" dirty="0">
                <a:latin typeface="+mn-ea"/>
              </a:rPr>
              <a:t>, </a:t>
            </a:r>
            <a:r>
              <a:rPr kumimoji="0" lang="ko-KR" altLang="en-US" sz="1200" dirty="0">
                <a:latin typeface="+mn-ea"/>
              </a:rPr>
              <a:t>교회</a:t>
            </a:r>
            <a:r>
              <a:rPr kumimoji="0" lang="en-US" sz="1200" dirty="0">
                <a:latin typeface="+mn-ea"/>
              </a:rPr>
              <a:t>, </a:t>
            </a:r>
            <a:r>
              <a:rPr kumimoji="0" lang="ko-KR" altLang="en-US" sz="1200" dirty="0">
                <a:latin typeface="+mn-ea"/>
              </a:rPr>
              <a:t>중국 한시</a:t>
            </a:r>
            <a:r>
              <a:rPr kumimoji="0" lang="en-US" sz="1200" dirty="0">
                <a:latin typeface="+mn-ea"/>
              </a:rPr>
              <a:t>, </a:t>
            </a:r>
            <a:r>
              <a:rPr kumimoji="0" lang="ko-KR" altLang="en-US" sz="1200" dirty="0">
                <a:latin typeface="+mn-ea"/>
              </a:rPr>
              <a:t>현대음악에 관심이 있는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논리적이고 분석적인 사람</a:t>
            </a:r>
          </a:p>
          <a:p>
            <a:pPr marL="320040" indent="-3200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200" dirty="0">
                <a:latin typeface="+mn-ea"/>
              </a:rPr>
              <a:t>논리보다는 직관에 의존하는 사람</a:t>
            </a:r>
          </a:p>
        </p:txBody>
      </p:sp>
    </p:spTree>
    <p:extLst>
      <p:ext uri="{BB962C8B-B14F-4D97-AF65-F5344CB8AC3E}">
        <p14:creationId xmlns:p14="http://schemas.microsoft.com/office/powerpoint/2010/main" val="4074898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46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395289" y="6400800"/>
            <a:ext cx="6107112" cy="1868993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rgbClr val="F0F0F0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" name="그룹 10"/>
          <p:cNvGrpSpPr/>
          <p:nvPr/>
        </p:nvGrpSpPr>
        <p:grpSpPr>
          <a:xfrm>
            <a:off x="5597359" y="7327827"/>
            <a:ext cx="448842" cy="596266"/>
            <a:chOff x="5492584" y="7177960"/>
            <a:chExt cx="448842" cy="596266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124530" y="7320042"/>
            <a:ext cx="465136" cy="604051"/>
            <a:chOff x="1716162" y="7198056"/>
            <a:chExt cx="465136" cy="604051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3399367" y="7267317"/>
            <a:ext cx="441424" cy="666824"/>
            <a:chOff x="4447263" y="7190594"/>
            <a:chExt cx="441424" cy="666824"/>
          </a:xfrm>
        </p:grpSpPr>
        <p:sp>
          <p:nvSpPr>
            <p:cNvPr id="17" name="TextBox 16"/>
            <p:cNvSpPr txBox="1"/>
            <p:nvPr/>
          </p:nvSpPr>
          <p:spPr>
            <a:xfrm>
              <a:off x="4521735" y="7611197"/>
              <a:ext cx="346250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동영상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7263" y="7190594"/>
              <a:ext cx="441424" cy="43276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95289" y="6486742"/>
            <a:ext cx="6107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「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Theory of Change Workshop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」 모듈에서는 다음에 </a:t>
            </a:r>
            <a:r>
              <a:rPr lang="ko-KR" altLang="en-US" sz="1000" dirty="0">
                <a:latin typeface="서울남산체 M" pitchFamily="18" charset="-127"/>
                <a:ea typeface="서울남산체 M" pitchFamily="18" charset="-127"/>
              </a:rPr>
              <a:t>표시된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기호들을 사용합니다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000" dirty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여러분이 </a:t>
            </a:r>
            <a:r>
              <a:rPr lang="ko-KR" altLang="en-US" sz="1000" dirty="0">
                <a:latin typeface="서울남산체 M" pitchFamily="18" charset="-127"/>
                <a:ea typeface="서울남산체 M" pitchFamily="18" charset="-127"/>
              </a:rPr>
              <a:t>학습해 나가는데 안내판 역할을 할 것입니다</a:t>
            </a:r>
            <a:r>
              <a:rPr lang="en-US" altLang="ko-KR" sz="1000" dirty="0">
                <a:latin typeface="서울남산체 M" pitchFamily="18" charset="-127"/>
                <a:ea typeface="서울남산체 M" pitchFamily="18" charset="-127"/>
              </a:rPr>
              <a:t>. </a:t>
            </a:r>
            <a:endParaRPr lang="ko-KR" altLang="en-US" sz="10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803854" y="7372392"/>
            <a:ext cx="646331" cy="551701"/>
            <a:chOff x="803854" y="7372392"/>
            <a:chExt cx="646331" cy="551701"/>
          </a:xfrm>
        </p:grpSpPr>
        <p:sp>
          <p:nvSpPr>
            <p:cNvPr id="18" name="TextBox 17"/>
            <p:cNvSpPr txBox="1"/>
            <p:nvPr/>
          </p:nvSpPr>
          <p:spPr>
            <a:xfrm>
              <a:off x="803854" y="7677872"/>
              <a:ext cx="6463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학습내용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4454263" y="7358938"/>
            <a:ext cx="636714" cy="575203"/>
            <a:chOff x="3217018" y="7358938"/>
            <a:chExt cx="636714" cy="575203"/>
          </a:xfrm>
        </p:grpSpPr>
        <p:sp>
          <p:nvSpPr>
            <p:cNvPr id="21" name="TextBox 20"/>
            <p:cNvSpPr txBox="1"/>
            <p:nvPr/>
          </p:nvSpPr>
          <p:spPr>
            <a:xfrm>
              <a:off x="3217018" y="7687920"/>
              <a:ext cx="6367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과제거리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029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2807" y="7358938"/>
              <a:ext cx="405136" cy="30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"/>
          <a:stretch/>
        </p:blipFill>
        <p:spPr>
          <a:xfrm rot="21043920">
            <a:off x="5149549" y="1715677"/>
            <a:ext cx="1494686" cy="1272135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4" y="1816377"/>
            <a:ext cx="563245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1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 err="1"/>
              <a:t>어큐먼펀드</a:t>
            </a:r>
            <a:r>
              <a:rPr lang="en-US" altLang="ko-KR" dirty="0"/>
              <a:t>’</a:t>
            </a:r>
            <a:r>
              <a:rPr lang="ko-KR" altLang="en-US" dirty="0"/>
              <a:t>의 </a:t>
            </a:r>
            <a:r>
              <a:rPr lang="ko-KR" altLang="en-US" dirty="0" err="1"/>
              <a:t>재클린</a:t>
            </a:r>
            <a:r>
              <a:rPr lang="ko-KR" altLang="en-US" dirty="0"/>
              <a:t> </a:t>
            </a:r>
            <a:r>
              <a:rPr lang="ko-KR" altLang="en-US" dirty="0" err="1"/>
              <a:t>노보그라츠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116" y="1142866"/>
            <a:ext cx="1891852" cy="1542191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274309" y="1158308"/>
            <a:ext cx="797013" cy="859478"/>
            <a:chOff x="728517" y="7372392"/>
            <a:chExt cx="797013" cy="859478"/>
          </a:xfrm>
        </p:grpSpPr>
        <p:sp>
          <p:nvSpPr>
            <p:cNvPr id="18" name="TextBox 17"/>
            <p:cNvSpPr txBox="1"/>
            <p:nvPr/>
          </p:nvSpPr>
          <p:spPr>
            <a:xfrm>
              <a:off x="728517" y="7677872"/>
              <a:ext cx="79701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인생을 바꾼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스웨터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 장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4"/>
          <a:srcRect l="37373" r="13102"/>
          <a:stretch/>
        </p:blipFill>
        <p:spPr>
          <a:xfrm>
            <a:off x="4049486" y="1136119"/>
            <a:ext cx="2423885" cy="2881082"/>
          </a:xfrm>
          <a:prstGeom prst="rect">
            <a:avLst/>
          </a:prstGeom>
        </p:spPr>
      </p:pic>
      <p:sp>
        <p:nvSpPr>
          <p:cNvPr id="29" name="직사각형 28"/>
          <p:cNvSpPr/>
          <p:nvPr/>
        </p:nvSpPr>
        <p:spPr>
          <a:xfrm>
            <a:off x="958496" y="2655160"/>
            <a:ext cx="41492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미국 </a:t>
            </a:r>
            <a:r>
              <a:rPr lang="ko-KR" altLang="en-US" sz="1200" dirty="0" err="1"/>
              <a:t>버지니아대</a:t>
            </a:r>
            <a:r>
              <a:rPr lang="ko-KR" altLang="en-US" sz="1200" dirty="0"/>
              <a:t> 졸업</a:t>
            </a:r>
            <a:r>
              <a:rPr lang="en-US" altLang="ko-KR" sz="1200" dirty="0"/>
              <a:t>, </a:t>
            </a:r>
            <a:r>
              <a:rPr lang="ko-KR" altLang="en-US" sz="1200" dirty="0" err="1"/>
              <a:t>스탠퍼드</a:t>
            </a:r>
            <a:r>
              <a:rPr lang="ko-KR" altLang="en-US" sz="1200" dirty="0"/>
              <a:t> </a:t>
            </a:r>
            <a:r>
              <a:rPr lang="en-US" altLang="ko-KR" sz="1200" dirty="0"/>
              <a:t>MBA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err="1"/>
              <a:t>체이스맨해튼은행</a:t>
            </a:r>
            <a:r>
              <a:rPr lang="ko-KR" altLang="en-US" sz="1200" dirty="0"/>
              <a:t> 근무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르완다 소액대출은행 ‘</a:t>
            </a:r>
            <a:r>
              <a:rPr lang="ko-KR" altLang="en-US" sz="1200" dirty="0" err="1"/>
              <a:t>두테림베레</a:t>
            </a:r>
            <a:r>
              <a:rPr lang="ko-KR" altLang="en-US" sz="1200" dirty="0"/>
              <a:t>’설립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르완다에서 미혼모 고용 ‘</a:t>
            </a:r>
            <a:r>
              <a:rPr lang="ko-KR" altLang="en-US" sz="1200" dirty="0" err="1"/>
              <a:t>블루베이커리</a:t>
            </a:r>
            <a:r>
              <a:rPr lang="ko-KR" altLang="en-US" sz="1200" dirty="0"/>
              <a:t>’설립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세계최초 비영리 벤처캐피털 ‘</a:t>
            </a:r>
            <a:r>
              <a:rPr lang="ko-KR" altLang="en-US" sz="1200" dirty="0" err="1"/>
              <a:t>어큐먼펀드</a:t>
            </a:r>
            <a:r>
              <a:rPr lang="ko-KR" altLang="en-US" sz="1200" dirty="0"/>
              <a:t>’설립</a:t>
            </a:r>
          </a:p>
        </p:txBody>
      </p:sp>
      <p:grpSp>
        <p:nvGrpSpPr>
          <p:cNvPr id="30" name="그룹 29"/>
          <p:cNvGrpSpPr/>
          <p:nvPr/>
        </p:nvGrpSpPr>
        <p:grpSpPr>
          <a:xfrm>
            <a:off x="373125" y="4621354"/>
            <a:ext cx="6129274" cy="1211121"/>
            <a:chOff x="373125" y="5635946"/>
            <a:chExt cx="6129274" cy="1211121"/>
          </a:xfrm>
        </p:grpSpPr>
        <p:pic>
          <p:nvPicPr>
            <p:cNvPr id="31" name="그림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373125" y="6042892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Rix모던고딕 B" pitchFamily="18" charset="-127"/>
                  <a:ea typeface="Rix모던고딕 B" pitchFamily="18" charset="-127"/>
                </a:rPr>
                <a:t>동영상</a:t>
              </a: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053093" y="5641097"/>
              <a:ext cx="5449306" cy="3372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200" dirty="0">
                  <a:latin typeface="+mn-ea"/>
                  <a:sym typeface="Wingdings 2"/>
                </a:rPr>
                <a:t> 영상을 보며 기억에 남는 부분을 적어보세요</a:t>
              </a:r>
              <a:r>
                <a:rPr lang="en-US" altLang="ko-KR" sz="1200" dirty="0">
                  <a:latin typeface="+mn-ea"/>
                  <a:sym typeface="Wingdings 2"/>
                </a:rPr>
                <a:t>.</a:t>
              </a:r>
              <a:endParaRPr lang="en-US" altLang="ko-KR" sz="1200" dirty="0">
                <a:latin typeface="+mn-ea"/>
              </a:endParaRPr>
            </a:p>
          </p:txBody>
        </p:sp>
        <p:grpSp>
          <p:nvGrpSpPr>
            <p:cNvPr id="34" name="그룹 33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35" name="그림 3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36" name="직사각형 35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37" name="그림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6832" y="5124231"/>
            <a:ext cx="942136" cy="52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6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‘Teach for All’</a:t>
            </a:r>
            <a:r>
              <a:rPr lang="ko-KR" altLang="en-US" dirty="0"/>
              <a:t>의 </a:t>
            </a:r>
            <a:r>
              <a:rPr lang="ko-KR" altLang="en-US" dirty="0" err="1"/>
              <a:t>웬디</a:t>
            </a:r>
            <a:r>
              <a:rPr lang="ko-KR" altLang="en-US" dirty="0"/>
              <a:t> </a:t>
            </a:r>
            <a:r>
              <a:rPr lang="ko-KR" altLang="en-US" dirty="0" err="1"/>
              <a:t>콥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pSp>
        <p:nvGrpSpPr>
          <p:cNvPr id="28" name="그룹 27"/>
          <p:cNvGrpSpPr/>
          <p:nvPr/>
        </p:nvGrpSpPr>
        <p:grpSpPr>
          <a:xfrm>
            <a:off x="307972" y="1158308"/>
            <a:ext cx="729687" cy="705590"/>
            <a:chOff x="762180" y="7372392"/>
            <a:chExt cx="729687" cy="705590"/>
          </a:xfrm>
        </p:grpSpPr>
        <p:sp>
          <p:nvSpPr>
            <p:cNvPr id="29" name="TextBox 28"/>
            <p:cNvSpPr txBox="1"/>
            <p:nvPr/>
          </p:nvSpPr>
          <p:spPr>
            <a:xfrm>
              <a:off x="762180" y="7677872"/>
              <a:ext cx="7296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Teach for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all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/>
          <a:srcRect l="46456"/>
          <a:stretch/>
        </p:blipFill>
        <p:spPr>
          <a:xfrm>
            <a:off x="3570514" y="1150938"/>
            <a:ext cx="2919186" cy="3205800"/>
          </a:xfrm>
          <a:prstGeom prst="rect">
            <a:avLst/>
          </a:prstGeom>
        </p:spPr>
      </p:pic>
      <p:sp>
        <p:nvSpPr>
          <p:cNvPr id="34" name="직사각형 33"/>
          <p:cNvSpPr/>
          <p:nvPr/>
        </p:nvSpPr>
        <p:spPr>
          <a:xfrm>
            <a:off x="1037659" y="2364193"/>
            <a:ext cx="3429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예일대 졸업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 dirty="0"/>
              <a:t>Teach for America </a:t>
            </a:r>
            <a:r>
              <a:rPr lang="ko-KR" altLang="en-US" sz="1200" dirty="0"/>
              <a:t>창립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대학 졸업생들을 </a:t>
            </a:r>
            <a:r>
              <a:rPr lang="en-US" altLang="ko-KR" sz="1200" dirty="0"/>
              <a:t>2</a:t>
            </a:r>
            <a:r>
              <a:rPr lang="ko-KR" altLang="en-US" sz="1200" dirty="0"/>
              <a:t>년간 저소득 도시지역의 공립학교 교사로 파견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 dirty="0"/>
              <a:t>2009</a:t>
            </a:r>
            <a:r>
              <a:rPr lang="ko-KR" altLang="en-US" sz="1200" dirty="0"/>
              <a:t>년 </a:t>
            </a:r>
            <a:r>
              <a:rPr lang="en-US" altLang="ko-KR" sz="1200" dirty="0" err="1"/>
              <a:t>Skoll</a:t>
            </a:r>
            <a:r>
              <a:rPr lang="en-US" altLang="ko-KR" sz="1200" dirty="0"/>
              <a:t> Award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err="1"/>
              <a:t>오바마의</a:t>
            </a:r>
            <a:r>
              <a:rPr lang="ko-KR" altLang="en-US" sz="1200" dirty="0"/>
              <a:t> 책에서 언급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 dirty="0"/>
              <a:t>Teach for All</a:t>
            </a:r>
            <a:r>
              <a:rPr lang="ko-KR" altLang="en-US" sz="1200" dirty="0"/>
              <a:t>로 변신</a:t>
            </a:r>
          </a:p>
        </p:txBody>
      </p:sp>
    </p:spTree>
    <p:extLst>
      <p:ext uri="{BB962C8B-B14F-4D97-AF65-F5344CB8AC3E}">
        <p14:creationId xmlns:p14="http://schemas.microsoft.com/office/powerpoint/2010/main" val="37964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‘New Classrooms’</a:t>
            </a:r>
            <a:r>
              <a:rPr lang="ko-KR" altLang="en-US" dirty="0"/>
              <a:t>의 조엘 </a:t>
            </a:r>
            <a:r>
              <a:rPr lang="ko-KR" altLang="en-US" dirty="0" err="1"/>
              <a:t>로스</a:t>
            </a:r>
            <a:r>
              <a:rPr lang="ko-KR" altLang="en-US" dirty="0"/>
              <a:t>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pSp>
        <p:nvGrpSpPr>
          <p:cNvPr id="28" name="그룹 27"/>
          <p:cNvGrpSpPr/>
          <p:nvPr/>
        </p:nvGrpSpPr>
        <p:grpSpPr>
          <a:xfrm>
            <a:off x="262286" y="1158308"/>
            <a:ext cx="821058" cy="705590"/>
            <a:chOff x="716494" y="7372392"/>
            <a:chExt cx="821058" cy="705590"/>
          </a:xfrm>
        </p:grpSpPr>
        <p:sp>
          <p:nvSpPr>
            <p:cNvPr id="29" name="TextBox 28"/>
            <p:cNvSpPr txBox="1"/>
            <p:nvPr/>
          </p:nvSpPr>
          <p:spPr>
            <a:xfrm>
              <a:off x="716494" y="7677872"/>
              <a:ext cx="8210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New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Classrooms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344" y="1101702"/>
            <a:ext cx="5662679" cy="3686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305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병원에서 논다는 것 </a:t>
            </a:r>
            <a:r>
              <a:rPr lang="en-US" altLang="ko-KR" dirty="0"/>
              <a:t>- </a:t>
            </a:r>
            <a:r>
              <a:rPr lang="ko-KR" altLang="en-US" dirty="0" err="1"/>
              <a:t>제닥생협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pSp>
        <p:nvGrpSpPr>
          <p:cNvPr id="31" name="그룹 30"/>
          <p:cNvGrpSpPr/>
          <p:nvPr/>
        </p:nvGrpSpPr>
        <p:grpSpPr>
          <a:xfrm>
            <a:off x="373125" y="1150938"/>
            <a:ext cx="6129274" cy="1211121"/>
            <a:chOff x="373125" y="5635946"/>
            <a:chExt cx="6129274" cy="1211121"/>
          </a:xfrm>
        </p:grpSpPr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373125" y="6042892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Rix모던고딕 B" pitchFamily="18" charset="-127"/>
                  <a:ea typeface="Rix모던고딕 B" pitchFamily="18" charset="-127"/>
                </a:rPr>
                <a:t>동영상</a:t>
              </a: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1053093" y="5641097"/>
              <a:ext cx="5449306" cy="3372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200" dirty="0">
                  <a:latin typeface="+mn-ea"/>
                  <a:sym typeface="Wingdings 2"/>
                </a:rPr>
                <a:t> 영상을 보며 기억에 남는 부분을 적어보세요</a:t>
              </a:r>
              <a:r>
                <a:rPr lang="en-US" altLang="ko-KR" sz="1200" dirty="0">
                  <a:latin typeface="+mn-ea"/>
                  <a:sym typeface="Wingdings 2"/>
                </a:rPr>
                <a:t>.</a:t>
              </a:r>
              <a:endParaRPr lang="en-US" altLang="ko-KR" sz="1200" dirty="0">
                <a:latin typeface="+mn-ea"/>
              </a:endParaRPr>
            </a:p>
          </p:txBody>
        </p:sp>
        <p:grpSp>
          <p:nvGrpSpPr>
            <p:cNvPr id="35" name="그룹 34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36" name="그림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37" name="직사각형 36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38" name="그림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803" y="1626079"/>
            <a:ext cx="1037708" cy="583711"/>
          </a:xfrm>
          <a:prstGeom prst="rect">
            <a:avLst/>
          </a:prstGeom>
        </p:spPr>
      </p:pic>
      <p:grpSp>
        <p:nvGrpSpPr>
          <p:cNvPr id="39" name="그룹 38"/>
          <p:cNvGrpSpPr/>
          <p:nvPr/>
        </p:nvGrpSpPr>
        <p:grpSpPr>
          <a:xfrm>
            <a:off x="385338" y="3902923"/>
            <a:ext cx="581025" cy="705590"/>
            <a:chOff x="839546" y="7372392"/>
            <a:chExt cx="581025" cy="705590"/>
          </a:xfrm>
        </p:grpSpPr>
        <p:sp>
          <p:nvSpPr>
            <p:cNvPr id="40" name="TextBox 39"/>
            <p:cNvSpPr txBox="1"/>
            <p:nvPr/>
          </p:nvSpPr>
          <p:spPr>
            <a:xfrm>
              <a:off x="867977" y="7677872"/>
              <a:ext cx="5180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제닥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선언문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1" name="그림 40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45" name="그룹 44"/>
          <p:cNvGrpSpPr/>
          <p:nvPr/>
        </p:nvGrpSpPr>
        <p:grpSpPr>
          <a:xfrm>
            <a:off x="1265093" y="3902923"/>
            <a:ext cx="5118246" cy="2735802"/>
            <a:chOff x="275613" y="1273335"/>
            <a:chExt cx="8689000" cy="4644441"/>
          </a:xfrm>
        </p:grpSpPr>
        <p:sp>
          <p:nvSpPr>
            <p:cNvPr id="42" name="직사각형 41"/>
            <p:cNvSpPr/>
            <p:nvPr/>
          </p:nvSpPr>
          <p:spPr>
            <a:xfrm>
              <a:off x="3471483" y="1757930"/>
              <a:ext cx="2289192" cy="470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rgbClr val="000000"/>
                  </a:solidFill>
                  <a:latin typeface="+mn-ea"/>
                </a:rPr>
                <a:t>&lt; </a:t>
              </a:r>
              <a:r>
                <a:rPr lang="ko-KR" altLang="en-US" sz="1200" b="1" dirty="0">
                  <a:solidFill>
                    <a:srgbClr val="000000"/>
                  </a:solidFill>
                  <a:latin typeface="+mn-ea"/>
                </a:rPr>
                <a:t>제 닥 선 언 문 </a:t>
              </a:r>
              <a:r>
                <a:rPr lang="en-US" altLang="ko-KR" sz="1200" b="1" dirty="0">
                  <a:solidFill>
                    <a:srgbClr val="000000"/>
                  </a:solidFill>
                  <a:latin typeface="+mn-ea"/>
                </a:rPr>
                <a:t>&gt;</a:t>
              </a:r>
              <a:endParaRPr lang="en-US" altLang="ko-KR" sz="1200" b="1" i="0" dirty="0">
                <a:solidFill>
                  <a:srgbClr val="000000"/>
                </a:solidFill>
                <a:effectLst/>
                <a:latin typeface="+mn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5613" y="2523719"/>
              <a:ext cx="8689000" cy="3394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200" dirty="0">
                  <a:latin typeface="+mn-ea"/>
                </a:rPr>
                <a:t>1. </a:t>
              </a:r>
              <a:r>
                <a:rPr lang="ko-KR" altLang="en-US" sz="1200" dirty="0">
                  <a:latin typeface="+mn-ea"/>
                </a:rPr>
                <a:t>의료는 그 무엇보다도 인간적이어야 한다</a:t>
              </a:r>
              <a:r>
                <a:rPr lang="en-US" altLang="ko-KR" sz="1200" dirty="0">
                  <a:latin typeface="+mn-ea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200" dirty="0">
                  <a:latin typeface="+mn-ea"/>
                </a:rPr>
                <a:t>2. </a:t>
              </a:r>
              <a:r>
                <a:rPr lang="ko-KR" altLang="en-US" sz="1200" dirty="0">
                  <a:latin typeface="+mn-ea"/>
                </a:rPr>
                <a:t>우리는 개인이 자신의 삶을 스스로 잘 살아 나갈 수 있도록 돕는 최선의 </a:t>
              </a:r>
              <a:r>
                <a:rPr lang="en-US" altLang="ko-KR" sz="1200" dirty="0" smtClean="0">
                  <a:latin typeface="+mn-ea"/>
                </a:rPr>
                <a:t/>
              </a:r>
              <a:br>
                <a:rPr lang="en-US" altLang="ko-KR" sz="1200" dirty="0" smtClean="0">
                  <a:latin typeface="+mn-ea"/>
                </a:rPr>
              </a:br>
              <a:r>
                <a:rPr lang="en-US" altLang="ko-KR" sz="1200" dirty="0" smtClean="0">
                  <a:latin typeface="+mn-ea"/>
                </a:rPr>
                <a:t>   </a:t>
              </a:r>
              <a:r>
                <a:rPr lang="ko-KR" altLang="en-US" sz="1200" dirty="0" smtClean="0">
                  <a:latin typeface="+mn-ea"/>
                </a:rPr>
                <a:t>노력을 </a:t>
              </a:r>
              <a:r>
                <a:rPr lang="ko-KR" altLang="en-US" sz="1200" dirty="0">
                  <a:latin typeface="+mn-ea"/>
                </a:rPr>
                <a:t>다 할 것이다</a:t>
              </a:r>
              <a:r>
                <a:rPr lang="en-US" altLang="ko-KR" sz="1200" dirty="0">
                  <a:latin typeface="+mn-ea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200" dirty="0">
                  <a:latin typeface="+mn-ea"/>
                </a:rPr>
                <a:t>3. </a:t>
              </a:r>
              <a:r>
                <a:rPr lang="ko-KR" altLang="en-US" sz="1200" dirty="0">
                  <a:latin typeface="+mn-ea"/>
                </a:rPr>
                <a:t>우리는 합의와 공감에 기반한 의료적 판단을 지켜 나갈 것이다</a:t>
              </a:r>
              <a:r>
                <a:rPr lang="en-US" altLang="ko-KR" sz="1200" dirty="0">
                  <a:latin typeface="+mn-ea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200" dirty="0">
                  <a:latin typeface="+mn-ea"/>
                </a:rPr>
                <a:t>4. </a:t>
              </a:r>
              <a:r>
                <a:rPr lang="ko-KR" altLang="en-US" sz="1200" dirty="0">
                  <a:latin typeface="+mn-ea"/>
                </a:rPr>
                <a:t>의료인과 의료 이용자는 서로를 이해하고 존중하는 친구가 되어야 한다</a:t>
              </a:r>
              <a:r>
                <a:rPr lang="en-US" altLang="ko-KR" sz="1200" dirty="0">
                  <a:latin typeface="+mn-ea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200" dirty="0">
                  <a:latin typeface="+mn-ea"/>
                </a:rPr>
                <a:t>5. </a:t>
              </a:r>
              <a:r>
                <a:rPr lang="ko-KR" altLang="en-US" sz="1200" dirty="0">
                  <a:latin typeface="+mn-ea"/>
                </a:rPr>
                <a:t>의료는 보다 일상적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문화적이 되어야 한다</a:t>
              </a:r>
              <a:r>
                <a:rPr lang="en-US" altLang="ko-KR" sz="1200" dirty="0">
                  <a:latin typeface="+mn-ea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200" dirty="0">
                  <a:latin typeface="+mn-ea"/>
                </a:rPr>
                <a:t>6. </a:t>
              </a:r>
              <a:r>
                <a:rPr lang="ko-KR" altLang="en-US" sz="1200" dirty="0">
                  <a:latin typeface="+mn-ea"/>
                </a:rPr>
                <a:t>우리는 끊임없이 변화를 시도함으로써 본질을 지킬 것이다</a:t>
              </a:r>
              <a:r>
                <a:rPr lang="en-US" altLang="ko-KR" sz="1200" dirty="0" smtClean="0">
                  <a:latin typeface="+mn-ea"/>
                </a:rPr>
                <a:t>.</a:t>
              </a:r>
              <a:endParaRPr lang="en-US" altLang="ko-KR" sz="1200" dirty="0">
                <a:latin typeface="+mn-ea"/>
              </a:endParaRPr>
            </a:p>
          </p:txBody>
        </p:sp>
        <p:pic>
          <p:nvPicPr>
            <p:cNvPr id="44" name="Picture 4" descr="제너럴닥터 생활협동조합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7562" y="1273335"/>
              <a:ext cx="2428875" cy="485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652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사랑방 마실 같은 동네 </a:t>
            </a:r>
            <a:r>
              <a:rPr lang="ko-KR" altLang="en-US" dirty="0" smtClean="0"/>
              <a:t>병원 </a:t>
            </a:r>
            <a:r>
              <a:rPr lang="en-US" altLang="ko-KR" dirty="0" smtClean="0"/>
              <a:t>- </a:t>
            </a:r>
            <a:r>
              <a:rPr lang="ko-KR" altLang="en-US" dirty="0" err="1"/>
              <a:t>살림의료생협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pSp>
        <p:nvGrpSpPr>
          <p:cNvPr id="39" name="그룹 38"/>
          <p:cNvGrpSpPr/>
          <p:nvPr/>
        </p:nvGrpSpPr>
        <p:grpSpPr>
          <a:xfrm>
            <a:off x="354460" y="1150938"/>
            <a:ext cx="636713" cy="705590"/>
            <a:chOff x="808668" y="7372392"/>
            <a:chExt cx="636713" cy="705590"/>
          </a:xfrm>
        </p:grpSpPr>
        <p:sp>
          <p:nvSpPr>
            <p:cNvPr id="40" name="TextBox 39"/>
            <p:cNvSpPr txBox="1"/>
            <p:nvPr/>
          </p:nvSpPr>
          <p:spPr>
            <a:xfrm>
              <a:off x="808668" y="7677872"/>
              <a:ext cx="6367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살림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의료생협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1" name="그림 4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4" name="그룹 3"/>
          <p:cNvGrpSpPr/>
          <p:nvPr/>
        </p:nvGrpSpPr>
        <p:grpSpPr>
          <a:xfrm>
            <a:off x="966363" y="1280650"/>
            <a:ext cx="5416975" cy="3172090"/>
            <a:chOff x="450232" y="1412875"/>
            <a:chExt cx="8291825" cy="4855554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8144" y="1412875"/>
              <a:ext cx="2873913" cy="43176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" name="TextBox 22"/>
            <p:cNvSpPr txBox="1"/>
            <p:nvPr/>
          </p:nvSpPr>
          <p:spPr>
            <a:xfrm>
              <a:off x="6103316" y="5867980"/>
              <a:ext cx="2515570" cy="40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err="1" smtClean="0"/>
                <a:t>살림의료생협</a:t>
              </a:r>
              <a:r>
                <a:rPr lang="ko-KR" altLang="en-US" sz="1100" dirty="0" smtClean="0"/>
                <a:t> 추혜인 원장</a:t>
              </a:r>
              <a:endParaRPr lang="ko-KR" altLang="en-US" sz="1100" dirty="0"/>
            </a:p>
          </p:txBody>
        </p:sp>
        <p:sp>
          <p:nvSpPr>
            <p:cNvPr id="24" name="모서리가 둥근 사각형 설명선 23"/>
            <p:cNvSpPr/>
            <p:nvPr/>
          </p:nvSpPr>
          <p:spPr>
            <a:xfrm>
              <a:off x="450232" y="1412875"/>
              <a:ext cx="4913856" cy="4317615"/>
            </a:xfrm>
            <a:prstGeom prst="wedgeRoundRectCallout">
              <a:avLst>
                <a:gd name="adj1" fmla="val 58437"/>
                <a:gd name="adj2" fmla="val 24204"/>
                <a:gd name="adj3" fmla="val 16667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8636" y="1844813"/>
              <a:ext cx="4601435" cy="3060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200" dirty="0" smtClean="0">
                  <a:solidFill>
                    <a:schemeClr val="bg1"/>
                  </a:solidFill>
                </a:rPr>
                <a:t>“1</a:t>
              </a:r>
              <a:r>
                <a:rPr lang="ko-KR" altLang="en-US" sz="1200" dirty="0" smtClean="0">
                  <a:solidFill>
                    <a:schemeClr val="bg1"/>
                  </a:solidFill>
                </a:rPr>
                <a:t>차 의료기관에서</a:t>
              </a:r>
              <a:r>
                <a:rPr lang="en-US" altLang="ko-KR" sz="1200" dirty="0">
                  <a:solidFill>
                    <a:schemeClr val="bg1"/>
                  </a:solidFill>
                </a:rPr>
                <a:t> </a:t>
              </a:r>
              <a:r>
                <a:rPr lang="ko-KR" altLang="en-US" sz="1200" dirty="0" smtClean="0">
                  <a:solidFill>
                    <a:schemeClr val="bg1"/>
                  </a:solidFill>
                </a:rPr>
                <a:t>의사와 환자가 꾸준히 관계를 맺는 것이</a:t>
              </a:r>
              <a:r>
                <a:rPr lang="en-US" altLang="ko-KR" sz="1200" dirty="0" smtClean="0">
                  <a:solidFill>
                    <a:schemeClr val="bg1"/>
                  </a:solidFill>
                </a:rPr>
                <a:t> </a:t>
              </a:r>
              <a:r>
                <a:rPr lang="ko-KR" altLang="en-US" sz="1200" dirty="0" smtClean="0">
                  <a:solidFill>
                    <a:schemeClr val="bg1"/>
                  </a:solidFill>
                </a:rPr>
                <a:t>중요해요</a:t>
              </a:r>
              <a:r>
                <a:rPr lang="en-US" altLang="ko-KR" sz="1200" dirty="0" smtClean="0">
                  <a:solidFill>
                    <a:schemeClr val="bg1"/>
                  </a:solidFill>
                </a:rPr>
                <a:t>. 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200" dirty="0" smtClean="0">
                  <a:solidFill>
                    <a:schemeClr val="bg1"/>
                  </a:solidFill>
                </a:rPr>
                <a:t>환자가 처한 환경</a:t>
              </a:r>
              <a:r>
                <a:rPr lang="en-US" altLang="ko-KR" sz="1200" dirty="0" smtClean="0">
                  <a:solidFill>
                    <a:schemeClr val="bg1"/>
                  </a:solidFill>
                </a:rPr>
                <a:t>, </a:t>
              </a:r>
              <a:r>
                <a:rPr lang="ko-KR" altLang="en-US" sz="1200" dirty="0" smtClean="0">
                  <a:solidFill>
                    <a:schemeClr val="bg1"/>
                  </a:solidFill>
                </a:rPr>
                <a:t>가족관계와 더불어</a:t>
              </a:r>
              <a:endParaRPr lang="en-US" altLang="ko-KR" sz="120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200" dirty="0" smtClean="0">
                  <a:solidFill>
                    <a:schemeClr val="bg1"/>
                  </a:solidFill>
                </a:rPr>
                <a:t>지역사회의 문제를 해결해서 총체적으로</a:t>
              </a:r>
              <a:endParaRPr lang="en-US" altLang="ko-KR" sz="120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200" dirty="0" smtClean="0">
                  <a:solidFill>
                    <a:schemeClr val="bg1"/>
                  </a:solidFill>
                </a:rPr>
                <a:t>진료해주는 것을 경험한 사람들이 늘어나면</a:t>
              </a:r>
              <a:endParaRPr lang="en-US" altLang="ko-KR" sz="120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200" dirty="0" smtClean="0">
                  <a:solidFill>
                    <a:schemeClr val="bg1"/>
                  </a:solidFill>
                </a:rPr>
                <a:t>큰 병원을 절대적으로 신뢰하는 </a:t>
              </a:r>
              <a:endParaRPr lang="en-US" altLang="ko-KR" sz="120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200" dirty="0" smtClean="0">
                  <a:solidFill>
                    <a:schemeClr val="bg1"/>
                  </a:solidFill>
                </a:rPr>
                <a:t>한국의 의료문화도 바뀌지 않을까요</a:t>
              </a:r>
              <a:r>
                <a:rPr lang="en-US" altLang="ko-KR" sz="1200" dirty="0" smtClean="0">
                  <a:solidFill>
                    <a:schemeClr val="bg1"/>
                  </a:solidFill>
                </a:rPr>
                <a:t>?＂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1011035" y="4787900"/>
            <a:ext cx="5372303" cy="2145777"/>
            <a:chOff x="0" y="1723426"/>
            <a:chExt cx="9144000" cy="3652248"/>
          </a:xfrm>
        </p:grpSpPr>
        <p:sp>
          <p:nvSpPr>
            <p:cNvPr id="46" name="직사각형 45"/>
            <p:cNvSpPr/>
            <p:nvPr/>
          </p:nvSpPr>
          <p:spPr>
            <a:xfrm>
              <a:off x="0" y="1723426"/>
              <a:ext cx="9144000" cy="63688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47" name="모서리가 둥근 사각형 설명선 46"/>
            <p:cNvSpPr/>
            <p:nvPr/>
          </p:nvSpPr>
          <p:spPr>
            <a:xfrm>
              <a:off x="4726960" y="2852936"/>
              <a:ext cx="4417040" cy="2495092"/>
            </a:xfrm>
            <a:prstGeom prst="wedgeRoundRectCallout">
              <a:avLst>
                <a:gd name="adj1" fmla="val -59025"/>
                <a:gd name="adj2" fmla="val 20117"/>
                <a:gd name="adj3" fmla="val 16667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pic>
          <p:nvPicPr>
            <p:cNvPr id="48" name="그림 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944740"/>
              <a:ext cx="4315268" cy="243093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>
              <a:off x="2326458" y="1780244"/>
              <a:ext cx="4687959" cy="5238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 smtClean="0">
                  <a:solidFill>
                    <a:schemeClr val="bg1"/>
                  </a:solidFill>
                </a:rPr>
                <a:t>우리마을 건강활력소 다짐</a:t>
              </a:r>
              <a:r>
                <a:rPr lang="en-US" altLang="ko-KR" sz="1400" b="1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sz="1400" b="1" dirty="0" smtClean="0">
                  <a:solidFill>
                    <a:schemeClr val="bg1"/>
                  </a:solidFill>
                </a:rPr>
                <a:t>다</a:t>
              </a:r>
              <a:r>
                <a:rPr lang="en-US" altLang="ko-KR" sz="1400" b="1" dirty="0" smtClean="0">
                  <a:solidFill>
                    <a:schemeClr val="bg1"/>
                  </a:solidFill>
                </a:rPr>
                <a:t>-Gym)</a:t>
              </a:r>
              <a:endParaRPr lang="ko-KR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127086" y="3284873"/>
              <a:ext cx="3752113" cy="17287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chemeClr val="bg1"/>
                  </a:solidFill>
                </a:rPr>
                <a:t>“</a:t>
              </a:r>
              <a:r>
                <a:rPr lang="ko-KR" altLang="en-US" sz="1200" dirty="0" smtClean="0">
                  <a:solidFill>
                    <a:schemeClr val="bg1"/>
                  </a:solidFill>
                </a:rPr>
                <a:t>혼자서 건강해지기란 쉽지 않다</a:t>
              </a:r>
              <a:r>
                <a:rPr lang="en-US" altLang="ko-KR" sz="1200" dirty="0" smtClean="0">
                  <a:solidFill>
                    <a:schemeClr val="bg1"/>
                  </a:solidFill>
                </a:rPr>
                <a:t>.</a:t>
              </a:r>
            </a:p>
            <a:p>
              <a:endParaRPr lang="en-US" altLang="ko-KR" sz="1200" dirty="0">
                <a:solidFill>
                  <a:schemeClr val="bg1"/>
                </a:solidFill>
              </a:endParaRPr>
            </a:p>
            <a:p>
              <a:r>
                <a:rPr lang="ko-KR" altLang="en-US" sz="1200" dirty="0" smtClean="0">
                  <a:solidFill>
                    <a:schemeClr val="bg1"/>
                  </a:solidFill>
                </a:rPr>
                <a:t>그러니 우리 함께 건강해지자</a:t>
              </a:r>
              <a:r>
                <a:rPr lang="en-US" altLang="ko-KR" sz="1200" dirty="0" smtClean="0">
                  <a:solidFill>
                    <a:schemeClr val="bg1"/>
                  </a:solidFill>
                </a:rPr>
                <a:t>.</a:t>
              </a:r>
            </a:p>
            <a:p>
              <a:endParaRPr lang="en-US" altLang="ko-KR" sz="1200" dirty="0">
                <a:solidFill>
                  <a:schemeClr val="bg1"/>
                </a:solidFill>
              </a:endParaRPr>
            </a:p>
            <a:p>
              <a:r>
                <a:rPr lang="ko-KR" altLang="en-US" sz="1200" dirty="0" smtClean="0">
                  <a:solidFill>
                    <a:schemeClr val="bg1"/>
                  </a:solidFill>
                </a:rPr>
                <a:t>한 마을이 함께 건강해지자</a:t>
              </a:r>
              <a:r>
                <a:rPr lang="en-US" altLang="ko-KR" sz="1200" dirty="0" smtClean="0">
                  <a:solidFill>
                    <a:schemeClr val="bg1"/>
                  </a:solidFill>
                </a:rPr>
                <a:t>!＂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02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en-US" altLang="ko-KR" dirty="0" err="1"/>
              <a:t>DowntownProject</a:t>
            </a:r>
            <a:r>
              <a:rPr lang="en-US" altLang="ko-KR" dirty="0"/>
              <a:t>’</a:t>
            </a:r>
            <a:r>
              <a:rPr lang="ko-KR" altLang="en-US" dirty="0"/>
              <a:t>의 토니 </a:t>
            </a:r>
            <a:r>
              <a:rPr lang="ko-KR" altLang="en-US" dirty="0" err="1"/>
              <a:t>셰이</a:t>
            </a:r>
            <a:r>
              <a:rPr lang="ko-KR" altLang="en-US" dirty="0"/>
              <a:t>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276711" y="1158308"/>
            <a:ext cx="792205" cy="705590"/>
            <a:chOff x="730919" y="7372392"/>
            <a:chExt cx="792205" cy="705590"/>
          </a:xfrm>
        </p:grpSpPr>
        <p:sp>
          <p:nvSpPr>
            <p:cNvPr id="11" name="TextBox 10"/>
            <p:cNvSpPr txBox="1"/>
            <p:nvPr/>
          </p:nvSpPr>
          <p:spPr>
            <a:xfrm>
              <a:off x="730919" y="7677872"/>
              <a:ext cx="7922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Downtown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Project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pic>
        <p:nvPicPr>
          <p:cNvPr id="63" name="Picture 3"/>
          <p:cNvPicPr>
            <a:picLocks noChangeAspect="1"/>
          </p:cNvPicPr>
          <p:nvPr/>
        </p:nvPicPr>
        <p:blipFill rotWithShape="1">
          <a:blip r:embed="rId3"/>
          <a:srcRect t="2270" b="18519"/>
          <a:stretch/>
        </p:blipFill>
        <p:spPr>
          <a:xfrm>
            <a:off x="1068916" y="1150938"/>
            <a:ext cx="5420784" cy="322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0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 err="1"/>
              <a:t>뉴먼즈</a:t>
            </a:r>
            <a:r>
              <a:rPr lang="ko-KR" altLang="en-US" dirty="0"/>
              <a:t> </a:t>
            </a:r>
            <a:r>
              <a:rPr lang="ko-KR" altLang="en-US" dirty="0" err="1"/>
              <a:t>오운</a:t>
            </a:r>
            <a:r>
              <a:rPr lang="en-US" altLang="ko-KR" dirty="0"/>
              <a:t>’</a:t>
            </a:r>
            <a:r>
              <a:rPr lang="ko-KR" altLang="en-US" dirty="0"/>
              <a:t>의 폴 </a:t>
            </a:r>
            <a:r>
              <a:rPr lang="ko-KR" altLang="en-US" dirty="0" err="1"/>
              <a:t>뉴먼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274307" y="1158308"/>
            <a:ext cx="797014" cy="551701"/>
            <a:chOff x="728515" y="7372392"/>
            <a:chExt cx="797014" cy="551701"/>
          </a:xfrm>
        </p:grpSpPr>
        <p:sp>
          <p:nvSpPr>
            <p:cNvPr id="11" name="TextBox 10"/>
            <p:cNvSpPr txBox="1"/>
            <p:nvPr/>
          </p:nvSpPr>
          <p:spPr>
            <a:xfrm>
              <a:off x="728515" y="7677872"/>
              <a:ext cx="7970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뉴먼즈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오운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sp>
        <p:nvSpPr>
          <p:cNvPr id="8" name="직사각형 7"/>
          <p:cNvSpPr/>
          <p:nvPr/>
        </p:nvSpPr>
        <p:spPr>
          <a:xfrm>
            <a:off x="946150" y="3402831"/>
            <a:ext cx="5786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내일을 향해 쏴라</a:t>
            </a:r>
            <a:r>
              <a:rPr lang="en-US" altLang="ko-KR" sz="1200" dirty="0"/>
              <a:t>, </a:t>
            </a:r>
            <a:r>
              <a:rPr lang="ko-KR" altLang="en-US" sz="1200" dirty="0" err="1"/>
              <a:t>스팅</a:t>
            </a:r>
            <a:r>
              <a:rPr lang="ko-KR" altLang="en-US" sz="1200" dirty="0"/>
              <a:t> 등 영화를 통해 전세계적인 스타로 활약하다 </a:t>
            </a:r>
            <a:r>
              <a:rPr lang="en-US" altLang="ko-KR" sz="1200" dirty="0"/>
              <a:t>2008</a:t>
            </a:r>
            <a:r>
              <a:rPr lang="ko-KR" altLang="en-US" sz="1200" dirty="0"/>
              <a:t>년 작고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샐러드 드레싱 회사 ‘</a:t>
            </a:r>
            <a:r>
              <a:rPr lang="ko-KR" altLang="en-US" sz="1200" dirty="0" err="1"/>
              <a:t>뉴먼즈</a:t>
            </a:r>
            <a:r>
              <a:rPr lang="ko-KR" altLang="en-US" sz="1200" dirty="0"/>
              <a:t> </a:t>
            </a:r>
            <a:r>
              <a:rPr lang="ko-KR" altLang="en-US" sz="1200" dirty="0" err="1"/>
              <a:t>오운</a:t>
            </a:r>
            <a:r>
              <a:rPr lang="ko-KR" altLang="en-US" sz="1200" dirty="0"/>
              <a:t>’ 설립</a:t>
            </a:r>
            <a:r>
              <a:rPr lang="en-US" altLang="ko-KR" sz="1200" dirty="0"/>
              <a:t>, 100% </a:t>
            </a:r>
            <a:r>
              <a:rPr lang="ko-KR" altLang="en-US" sz="1200" dirty="0"/>
              <a:t>천연재료</a:t>
            </a:r>
            <a:r>
              <a:rPr lang="en-US" altLang="ko-KR" sz="1200" dirty="0"/>
              <a:t>, </a:t>
            </a:r>
            <a:r>
              <a:rPr lang="ko-KR" altLang="en-US" sz="1200" dirty="0"/>
              <a:t>친환경 제품 생산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/>
              <a:t>매년 </a:t>
            </a:r>
            <a:r>
              <a:rPr lang="en-US" altLang="ko-KR" sz="1200" dirty="0"/>
              <a:t>12</a:t>
            </a:r>
            <a:r>
              <a:rPr lang="ko-KR" altLang="en-US" sz="1200" dirty="0"/>
              <a:t>월 말 수익금 전액을 기부하고 다음해 새로 출발하는 </a:t>
            </a:r>
            <a:r>
              <a:rPr lang="ko-KR" altLang="en-US" sz="1200" dirty="0" err="1"/>
              <a:t>사회적기업</a:t>
            </a:r>
            <a:endParaRPr lang="ko-KR" altLang="en-US" sz="12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 dirty="0"/>
              <a:t>1982</a:t>
            </a:r>
            <a:r>
              <a:rPr lang="ko-KR" altLang="en-US" sz="1200" dirty="0"/>
              <a:t>년 이래 </a:t>
            </a:r>
            <a:r>
              <a:rPr lang="en-US" altLang="ko-KR" sz="1200" dirty="0"/>
              <a:t>3600</a:t>
            </a:r>
            <a:r>
              <a:rPr lang="ko-KR" altLang="en-US" sz="1200" dirty="0"/>
              <a:t>억</a:t>
            </a:r>
            <a:r>
              <a:rPr lang="en-US" altLang="ko-KR" sz="1200" dirty="0"/>
              <a:t>(3</a:t>
            </a:r>
            <a:r>
              <a:rPr lang="ko-KR" altLang="en-US" sz="1200" dirty="0"/>
              <a:t>억 달러</a:t>
            </a:r>
            <a:r>
              <a:rPr lang="en-US" altLang="ko-KR" sz="1200" dirty="0"/>
              <a:t>) </a:t>
            </a:r>
            <a:r>
              <a:rPr lang="ko-KR" altLang="en-US" sz="1200" dirty="0"/>
              <a:t>이상 기부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843" y="1150938"/>
            <a:ext cx="2882389" cy="215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1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000" dirty="0" smtClean="0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3099</TotalTime>
  <Words>608</Words>
  <Application>Microsoft Office PowerPoint</Application>
  <PresentationFormat>화면 슬라이드 쇼(4:3)</PresentationFormat>
  <Paragraphs>170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6" baseType="lpstr">
      <vt:lpstr>Rix모던고딕 B</vt:lpstr>
      <vt:lpstr>나눔고딕</vt:lpstr>
      <vt:lpstr>서울남산체 B</vt:lpstr>
      <vt:lpstr>서울남산체 M</vt:lpstr>
      <vt:lpstr>Arial</vt:lpstr>
      <vt:lpstr>Calibri</vt:lpstr>
      <vt:lpstr>Wingdings 2</vt:lpstr>
      <vt:lpstr>Office Theme</vt:lpstr>
      <vt:lpstr>PowerPoint 프레젠테이션</vt:lpstr>
      <vt:lpstr>PowerPoint 프레젠테이션</vt:lpstr>
      <vt:lpstr>‘어큐먼펀드’의 재클린 노보그라츠</vt:lpstr>
      <vt:lpstr>‘Teach for All’의 웬디 콥</vt:lpstr>
      <vt:lpstr>‘New Classrooms’의 조엘 로스 </vt:lpstr>
      <vt:lpstr>병원에서 논다는 것 - 제닥생협</vt:lpstr>
      <vt:lpstr>사랑방 마실 같은 동네 병원 - 살림의료생협</vt:lpstr>
      <vt:lpstr>‘DowntownProject’의 토니 셰이 </vt:lpstr>
      <vt:lpstr>‘뉴먼즈 오운’의 폴 뉴먼</vt:lpstr>
      <vt:lpstr>다문화 쉐프들이 꿈을 요리하는 곳 – 오요리 아시아</vt:lpstr>
      <vt:lpstr>Case Study -  흙살림</vt:lpstr>
      <vt:lpstr>Activity : 사회적기업가정신 나누기</vt:lpstr>
      <vt:lpstr>사회적기업가정신 : 연결과 확산의 리더십</vt:lpstr>
      <vt:lpstr>함께 생각해봐요</vt:lpstr>
      <vt:lpstr>비영리부문 활동가와 사회적기업가</vt:lpstr>
      <vt:lpstr>Social Entrepreneurship</vt:lpstr>
      <vt:lpstr>이 중에서 어떤 사람이 유능한 사람일까요?</vt:lpstr>
      <vt:lpstr>PowerPoint 프레젠테이션</vt:lpstr>
    </vt:vector>
  </TitlesOfParts>
  <Company>사무실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hrdesignr</dc:creator>
  <cp:lastModifiedBy>hrdesingnr</cp:lastModifiedBy>
  <cp:revision>309</cp:revision>
  <cp:lastPrinted>2013-12-04T09:11:49Z</cp:lastPrinted>
  <dcterms:created xsi:type="dcterms:W3CDTF">2013-11-24T09:49:24Z</dcterms:created>
  <dcterms:modified xsi:type="dcterms:W3CDTF">2014-03-23T16:32:41Z</dcterms:modified>
</cp:coreProperties>
</file>