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</p:sldMasterIdLst>
  <p:notesMasterIdLst>
    <p:notesMasterId r:id="rId17"/>
  </p:notesMasterIdLst>
  <p:handoutMasterIdLst>
    <p:handoutMasterId r:id="rId18"/>
  </p:handoutMasterIdLst>
  <p:sldIdLst>
    <p:sldId id="294" r:id="rId2"/>
    <p:sldId id="257" r:id="rId3"/>
    <p:sldId id="295" r:id="rId4"/>
    <p:sldId id="296" r:id="rId5"/>
    <p:sldId id="258" r:id="rId6"/>
    <p:sldId id="303" r:id="rId7"/>
    <p:sldId id="320" r:id="rId8"/>
    <p:sldId id="312" r:id="rId9"/>
    <p:sldId id="313" r:id="rId10"/>
    <p:sldId id="317" r:id="rId11"/>
    <p:sldId id="314" r:id="rId12"/>
    <p:sldId id="316" r:id="rId13"/>
    <p:sldId id="319" r:id="rId14"/>
    <p:sldId id="315" r:id="rId15"/>
    <p:sldId id="318" r:id="rId16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3" orient="horz" pos="657" userDrawn="1">
          <p15:clr>
            <a:srgbClr val="A4A3A4"/>
          </p15:clr>
        </p15:guide>
        <p15:guide id="4" pos="2160">
          <p15:clr>
            <a:srgbClr val="A4A3A4"/>
          </p15:clr>
        </p15:guide>
        <p15:guide id="5" pos="164" userDrawn="1">
          <p15:clr>
            <a:srgbClr val="A4A3A4"/>
          </p15:clr>
        </p15:guide>
        <p15:guide id="6" pos="41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75EA3"/>
    <a:srgbClr val="F1E8F8"/>
    <a:srgbClr val="EADCF4"/>
    <a:srgbClr val="C9A4E4"/>
    <a:srgbClr val="99FF33"/>
    <a:srgbClr val="E1CCF0"/>
    <a:srgbClr val="321547"/>
    <a:srgbClr val="9148C8"/>
    <a:srgbClr val="EEF7E9"/>
    <a:srgbClr val="38572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7" autoAdjust="0"/>
    <p:restoredTop sz="95461" autoAdjust="0"/>
  </p:normalViewPr>
  <p:slideViewPr>
    <p:cSldViewPr snapToGrid="0">
      <p:cViewPr varScale="1">
        <p:scale>
          <a:sx n="52" d="100"/>
          <a:sy n="52" d="100"/>
        </p:scale>
        <p:origin x="-678" y="-90"/>
      </p:cViewPr>
      <p:guideLst>
        <p:guide orient="horz" pos="2880"/>
        <p:guide orient="horz" pos="657"/>
        <p:guide pos="2160"/>
        <p:guide pos="164"/>
        <p:guide pos="41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5184"/>
    </p:cViewPr>
  </p:sorterViewPr>
  <p:notesViewPr>
    <p:cSldViewPr snapToGrid="0">
      <p:cViewPr varScale="1">
        <p:scale>
          <a:sx n="67" d="100"/>
          <a:sy n="67" d="100"/>
        </p:scale>
        <p:origin x="582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4306E-5038-4322-9B24-15EB37B61150}" type="datetimeFigureOut">
              <a:rPr lang="ko-KR" altLang="en-US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pPr/>
              <a:t>2014-02-20</a:t>
            </a:fld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D3BD-8B03-4B8A-86C9-87493FFA59A2}" type="slidenum">
              <a:rPr lang="ko-KR" altLang="en-US" smtClean="0">
                <a:latin typeface="서울남산체 M" panose="02020603020101020101" pitchFamily="18" charset="-127"/>
                <a:ea typeface="서울남산체 M" panose="02020603020101020101" pitchFamily="18" charset="-127"/>
              </a:rPr>
              <a:pPr/>
              <a:t>‹#›</a:t>
            </a:fld>
            <a:endParaRPr lang="ko-KR" altLang="en-US" dirty="0">
              <a:latin typeface="서울남산체 M" panose="02020603020101020101" pitchFamily="18" charset="-127"/>
              <a:ea typeface="서울남산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62046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fld id="{03753BB6-C507-4ED0-ADFF-553E8CE1C76B}" type="datetimeFigureOut">
              <a:rPr lang="ko-KR" altLang="en-US" smtClean="0"/>
              <a:pPr/>
              <a:t>2014-02-20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서울남산체 M" panose="02020603020101020101" pitchFamily="18" charset="-127"/>
                <a:ea typeface="서울남산체 M" panose="02020603020101020101" pitchFamily="18" charset="-127"/>
              </a:defRPr>
            </a:lvl1pPr>
          </a:lstStyle>
          <a:p>
            <a:fld id="{D14F6D90-3C50-4FCB-9359-327E00F275E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2052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서울남산체 M" panose="02020603020101020101" pitchFamily="18" charset="-127"/>
        <a:ea typeface="서울남산체 M" panose="02020603020101020101" pitchFamily="18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49383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956853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95685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842956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84295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33113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1351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3915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39153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36931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0668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06688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과정별 수정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F6D90-3C50-4FCB-9359-327E00F275EA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95685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 userDrawn="1"/>
        </p:nvPicPr>
        <p:blipFill rotWithShape="1">
          <a:blip r:embed="rId2" cstate="print"/>
          <a:srcRect t="7366" b="42420"/>
          <a:stretch/>
        </p:blipFill>
        <p:spPr>
          <a:xfrm>
            <a:off x="536" y="442453"/>
            <a:ext cx="6858594" cy="4591904"/>
          </a:xfrm>
          <a:prstGeom prst="rect">
            <a:avLst/>
          </a:prstGeom>
        </p:spPr>
      </p:pic>
      <p:pic>
        <p:nvPicPr>
          <p:cNvPr id="16" name="그림 15" descr="교육운영매뉴얼 사진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-7402" y="4692733"/>
            <a:ext cx="6865402" cy="41148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9858" y="8933722"/>
            <a:ext cx="752167" cy="151953"/>
          </a:xfrm>
          <a:prstGeom prst="rect">
            <a:avLst/>
          </a:prstGeom>
        </p:spPr>
      </p:pic>
      <p:sp>
        <p:nvSpPr>
          <p:cNvPr id="27" name="직사각형 26"/>
          <p:cNvSpPr/>
          <p:nvPr userDrawn="1"/>
        </p:nvSpPr>
        <p:spPr>
          <a:xfrm>
            <a:off x="-7401" y="-1888"/>
            <a:ext cx="6865401" cy="44434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235974" y="1906458"/>
            <a:ext cx="6386051" cy="744077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3200" b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ko-KR" altLang="en-US" dirty="0" smtClean="0"/>
              <a:t>교육과정명</a:t>
            </a:r>
            <a:endParaRPr lang="ko-KR" alt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602491" y="-8201"/>
            <a:ext cx="1653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0" dirty="0" smtClean="0">
                <a:solidFill>
                  <a:schemeClr val="bg1"/>
                </a:solidFill>
                <a:latin typeface="+mj-ea"/>
                <a:ea typeface="+mj-ea"/>
              </a:rPr>
              <a:t>운 영 매 </a:t>
            </a:r>
            <a:r>
              <a:rPr lang="ko-KR" altLang="en-US" sz="2000" b="0" dirty="0" err="1" smtClean="0">
                <a:solidFill>
                  <a:schemeClr val="bg1"/>
                </a:solidFill>
                <a:latin typeface="+mj-ea"/>
                <a:ea typeface="+mj-ea"/>
              </a:rPr>
              <a:t>뉴</a:t>
            </a:r>
            <a:r>
              <a:rPr lang="ko-KR" altLang="en-US" sz="2000" b="0" dirty="0" smtClean="0">
                <a:solidFill>
                  <a:schemeClr val="bg1"/>
                </a:solidFill>
                <a:latin typeface="+mj-ea"/>
                <a:ea typeface="+mj-ea"/>
              </a:rPr>
              <a:t> 얼</a:t>
            </a:r>
            <a:endParaRPr lang="ko-KR" altLang="en-US" sz="2000" b="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29" name="Picture 1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30" name="Picture 2" descr="se-center logo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3260708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>
        <p15:guide id="1" orient="horz" pos="5556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27"/>
          <p:cNvSpPr>
            <a:spLocks noGrp="1"/>
          </p:cNvSpPr>
          <p:nvPr>
            <p:ph type="body" sz="quarter" idx="10" hasCustomPrompt="1"/>
          </p:nvPr>
        </p:nvSpPr>
        <p:spPr>
          <a:xfrm>
            <a:off x="3119813" y="1338879"/>
            <a:ext cx="3769183" cy="6908112"/>
          </a:xfrm>
          <a:prstGeom prst="rect">
            <a:avLst/>
          </a:prstGeom>
        </p:spPr>
        <p:txBody>
          <a:bodyPr/>
          <a:lstStyle>
            <a:lvl1pPr marL="263525" indent="-263525">
              <a:lnSpc>
                <a:spcPct val="150000"/>
              </a:lnSpc>
              <a:buFont typeface="+mj-lt"/>
              <a:buAutoNum type="arabicPeriod"/>
              <a:defRPr sz="1800" baseline="0">
                <a:latin typeface="서울남산체 B" pitchFamily="18" charset="-127"/>
                <a:ea typeface="서울남산체 B" pitchFamily="18" charset="-127"/>
              </a:defRPr>
            </a:lvl1pPr>
            <a:lvl2pPr marL="542925" indent="-277813">
              <a:lnSpc>
                <a:spcPct val="150000"/>
              </a:lnSpc>
              <a:buFont typeface="+mj-lt"/>
              <a:buAutoNum type="arabicParenR"/>
              <a:defRPr sz="1600">
                <a:latin typeface="서울남산체 B" pitchFamily="18" charset="-127"/>
                <a:ea typeface="서울남산체 B" pitchFamily="18" charset="-127"/>
              </a:defRPr>
            </a:lvl2pPr>
            <a:lvl3pPr marL="806450" indent="-246063" defTabSz="803275">
              <a:lnSpc>
                <a:spcPct val="150000"/>
              </a:lnSpc>
              <a:buFont typeface="+mj-ea"/>
              <a:buAutoNum type="circleNumDbPlain"/>
              <a:defRPr sz="1400">
                <a:latin typeface="서울남산체 B" pitchFamily="18" charset="-127"/>
                <a:ea typeface="서울남산체 B" pitchFamily="18" charset="-127"/>
              </a:defRPr>
            </a:lvl3pPr>
            <a:lvl4pPr marL="1698625" indent="-420688">
              <a:lnSpc>
                <a:spcPct val="150000"/>
              </a:lnSpc>
              <a:buFont typeface="+mj-lt"/>
              <a:buAutoNum type="arabicPeriod"/>
              <a:defRPr lang="ko-KR" altLang="en-US" sz="1800" kern="1200" dirty="0" smtClean="0">
                <a:solidFill>
                  <a:schemeClr val="tx1"/>
                </a:solidFill>
                <a:latin typeface="서울남산체 B" pitchFamily="18" charset="-127"/>
                <a:ea typeface="서울남산체 B" pitchFamily="18" charset="-127"/>
                <a:cs typeface="+mn-cs"/>
              </a:defRPr>
            </a:lvl4pPr>
          </a:lstStyle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  <a:endParaRPr lang="en-US" altLang="ko-KR" dirty="0" smtClean="0"/>
          </a:p>
        </p:txBody>
      </p:sp>
      <p:sp>
        <p:nvSpPr>
          <p:cNvPr id="7" name="직사각형 6"/>
          <p:cNvSpPr/>
          <p:nvPr userDrawn="1"/>
        </p:nvSpPr>
        <p:spPr>
          <a:xfrm>
            <a:off x="1" y="519834"/>
            <a:ext cx="2820692" cy="509278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Rectangle 2"/>
          <p:cNvSpPr txBox="1">
            <a:spLocks noChangeArrowheads="1"/>
          </p:cNvSpPr>
          <p:nvPr userDrawn="1"/>
        </p:nvSpPr>
        <p:spPr>
          <a:xfrm>
            <a:off x="-1319435" y="1066297"/>
            <a:ext cx="3987638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서울남산체 B" panose="02020603020101020101" pitchFamily="18" charset="-127"/>
                <a:ea typeface="서울남산체 B" panose="02020603020101020101" pitchFamily="18" charset="-127"/>
                <a:cs typeface="나눔고딕" pitchFamily="50" charset="-127"/>
              </a:rPr>
              <a:t>Table of Contents</a:t>
            </a:r>
          </a:p>
        </p:txBody>
      </p:sp>
      <p:grpSp>
        <p:nvGrpSpPr>
          <p:cNvPr id="27" name="그룹 26"/>
          <p:cNvGrpSpPr/>
          <p:nvPr userDrawn="1"/>
        </p:nvGrpSpPr>
        <p:grpSpPr>
          <a:xfrm>
            <a:off x="-7400" y="5721087"/>
            <a:ext cx="2828094" cy="2768922"/>
            <a:chOff x="84832" y="7583467"/>
            <a:chExt cx="2989808" cy="2927252"/>
          </a:xfrm>
        </p:grpSpPr>
        <p:sp>
          <p:nvSpPr>
            <p:cNvPr id="21" name="직사각형 20"/>
            <p:cNvSpPr/>
            <p:nvPr userDrawn="1"/>
          </p:nvSpPr>
          <p:spPr>
            <a:xfrm>
              <a:off x="2162667" y="7583467"/>
              <a:ext cx="911971" cy="911974"/>
            </a:xfrm>
            <a:prstGeom prst="rect">
              <a:avLst/>
            </a:prstGeom>
            <a:solidFill>
              <a:srgbClr val="E950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 userDrawn="1"/>
          </p:nvSpPr>
          <p:spPr>
            <a:xfrm>
              <a:off x="1128143" y="7583467"/>
              <a:ext cx="911973" cy="911974"/>
            </a:xfrm>
            <a:prstGeom prst="rect">
              <a:avLst/>
            </a:prstGeom>
            <a:solidFill>
              <a:srgbClr val="53A5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 userDrawn="1"/>
          </p:nvSpPr>
          <p:spPr>
            <a:xfrm>
              <a:off x="84832" y="7583467"/>
              <a:ext cx="911973" cy="911974"/>
            </a:xfrm>
            <a:prstGeom prst="rect">
              <a:avLst/>
            </a:prstGeom>
            <a:solidFill>
              <a:srgbClr val="F8B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 userDrawn="1"/>
          </p:nvSpPr>
          <p:spPr>
            <a:xfrm>
              <a:off x="1128143" y="8587525"/>
              <a:ext cx="911973" cy="911974"/>
            </a:xfrm>
            <a:prstGeom prst="rect">
              <a:avLst/>
            </a:prstGeom>
            <a:solidFill>
              <a:srgbClr val="F8B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 userDrawn="1"/>
          </p:nvSpPr>
          <p:spPr>
            <a:xfrm>
              <a:off x="2162667" y="8587525"/>
              <a:ext cx="911972" cy="911974"/>
            </a:xfrm>
            <a:prstGeom prst="rect">
              <a:avLst/>
            </a:prstGeom>
            <a:solidFill>
              <a:srgbClr val="53A5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 userDrawn="1"/>
          </p:nvSpPr>
          <p:spPr>
            <a:xfrm>
              <a:off x="84832" y="8587525"/>
              <a:ext cx="911973" cy="911974"/>
            </a:xfrm>
            <a:prstGeom prst="rect">
              <a:avLst/>
            </a:prstGeom>
            <a:solidFill>
              <a:srgbClr val="E950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 userDrawn="1"/>
          </p:nvSpPr>
          <p:spPr>
            <a:xfrm>
              <a:off x="2162667" y="9591583"/>
              <a:ext cx="911973" cy="911974"/>
            </a:xfrm>
            <a:prstGeom prst="rect">
              <a:avLst/>
            </a:prstGeom>
            <a:solidFill>
              <a:srgbClr val="F8B9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 userDrawn="1"/>
          </p:nvSpPr>
          <p:spPr>
            <a:xfrm>
              <a:off x="1128143" y="9598745"/>
              <a:ext cx="911973" cy="911974"/>
            </a:xfrm>
            <a:prstGeom prst="rect">
              <a:avLst/>
            </a:prstGeom>
            <a:solidFill>
              <a:srgbClr val="E950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 userDrawn="1"/>
          </p:nvSpPr>
          <p:spPr>
            <a:xfrm>
              <a:off x="84832" y="9596976"/>
              <a:ext cx="911973" cy="911974"/>
            </a:xfrm>
            <a:prstGeom prst="rect">
              <a:avLst/>
            </a:prstGeom>
            <a:solidFill>
              <a:srgbClr val="53A5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6" name="직사각형 25"/>
          <p:cNvSpPr/>
          <p:nvPr userDrawn="1"/>
        </p:nvSpPr>
        <p:spPr>
          <a:xfrm>
            <a:off x="0" y="8819802"/>
            <a:ext cx="6876000" cy="2520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직사각형 33"/>
          <p:cNvSpPr/>
          <p:nvPr userDrawn="1"/>
        </p:nvSpPr>
        <p:spPr>
          <a:xfrm>
            <a:off x="-7401" y="-1888"/>
            <a:ext cx="6865401" cy="44434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6" name="그림 3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9858" y="8933722"/>
            <a:ext cx="752167" cy="151953"/>
          </a:xfrm>
          <a:prstGeom prst="rect">
            <a:avLst/>
          </a:prstGeom>
        </p:spPr>
      </p:pic>
      <p:pic>
        <p:nvPicPr>
          <p:cNvPr id="39" name="Picture 1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40" name="Picture 2" descr="se-center logo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320758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555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71487" y="299257"/>
            <a:ext cx="5829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ko-KR" altLang="en-US" sz="2000" b="1">
                <a:effectLst/>
                <a:latin typeface="+mn-ea"/>
                <a:ea typeface="+mn-ea"/>
                <a:cs typeface="+mn-cs"/>
              </a:defRPr>
            </a:lvl1pPr>
          </a:lstStyle>
          <a:p>
            <a:pPr marL="0" lvl="0" defTabSz="914400"/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6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3897085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555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40610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 userDrawn="1"/>
        </p:nvSpPr>
        <p:spPr>
          <a:xfrm>
            <a:off x="272921" y="240234"/>
            <a:ext cx="175965" cy="46800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CB4BE"/>
              </a:solidFill>
            </a:endParaRPr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450728" y="704950"/>
            <a:ext cx="5832000" cy="0"/>
          </a:xfrm>
          <a:prstGeom prst="line">
            <a:avLst/>
          </a:prstGeom>
          <a:ln>
            <a:solidFill>
              <a:srgbClr val="D2D2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538095" y="304840"/>
            <a:ext cx="1031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effectLst/>
                <a:latin typeface="+mn-ea"/>
                <a:ea typeface="+mn-ea"/>
              </a:rPr>
              <a:t>MEMO</a:t>
            </a:r>
            <a:endParaRPr lang="ko-KR" altLang="en-US" sz="2000" b="1" dirty="0">
              <a:effectLst/>
              <a:latin typeface="+mn-ea"/>
              <a:ea typeface="+mn-ea"/>
            </a:endParaRPr>
          </a:p>
        </p:txBody>
      </p:sp>
      <p:sp>
        <p:nvSpPr>
          <p:cNvPr id="7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090612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9343-4D0B-41DB-8796-17BC79468E5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직사각형 10"/>
          <p:cNvSpPr/>
          <p:nvPr userDrawn="1"/>
        </p:nvSpPr>
        <p:spPr>
          <a:xfrm>
            <a:off x="272921" y="240234"/>
            <a:ext cx="175965" cy="468000"/>
          </a:xfrm>
          <a:prstGeom prst="rect">
            <a:avLst/>
          </a:prstGeom>
          <a:solidFill>
            <a:srgbClr val="875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CB4BE"/>
              </a:solidFill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450728" y="704950"/>
            <a:ext cx="6156000" cy="0"/>
          </a:xfrm>
          <a:prstGeom prst="line">
            <a:avLst/>
          </a:prstGeom>
          <a:ln>
            <a:solidFill>
              <a:srgbClr val="C9A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280249" y="8812178"/>
            <a:ext cx="6336000" cy="0"/>
          </a:xfrm>
          <a:prstGeom prst="line">
            <a:avLst/>
          </a:prstGeom>
          <a:ln>
            <a:solidFill>
              <a:srgbClr val="C9A4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7216" y="8933722"/>
            <a:ext cx="752167" cy="151953"/>
          </a:xfrm>
          <a:prstGeom prst="rect">
            <a:avLst/>
          </a:prstGeom>
        </p:spPr>
      </p:pic>
      <p:pic>
        <p:nvPicPr>
          <p:cNvPr id="9" name="Picture 1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297967" y="8887689"/>
            <a:ext cx="657225" cy="169607"/>
          </a:xfrm>
          <a:prstGeom prst="rect">
            <a:avLst/>
          </a:prstGeom>
        </p:spPr>
      </p:pic>
      <p:pic>
        <p:nvPicPr>
          <p:cNvPr id="10" name="Picture 2" descr="se-center logo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205" y="8851777"/>
            <a:ext cx="1101998" cy="2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318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6" r:id="rId3"/>
    <p:sldLayoutId id="2147483708" r:id="rId4"/>
    <p:sldLayoutId id="214748370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4156" userDrawn="1">
          <p15:clr>
            <a:srgbClr val="F26B43"/>
          </p15:clr>
        </p15:guide>
        <p15:guide id="2" pos="164" userDrawn="1">
          <p15:clr>
            <a:srgbClr val="F26B43"/>
          </p15:clr>
        </p15:guide>
        <p15:guide id="3" orient="horz" pos="55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b="1" dirty="0" smtClean="0"/>
              <a:t>공통모듈</a:t>
            </a:r>
            <a:endParaRPr lang="en-US" altLang="ko-KR" b="1" dirty="0" smtClean="0"/>
          </a:p>
          <a:p>
            <a:r>
              <a:rPr lang="ko-KR" altLang="en-US" b="1" dirty="0" err="1" smtClean="0"/>
              <a:t>사회적기업가정신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xmlns="" val="404077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365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+mn-ea"/>
              </a:rPr>
              <a:t>3</a:t>
            </a:r>
            <a:r>
              <a:rPr lang="en-US" altLang="ko-KR" sz="1600" dirty="0" smtClean="0">
                <a:latin typeface="+mn-ea"/>
              </a:rPr>
              <a:t>) </a:t>
            </a:r>
            <a:r>
              <a:rPr lang="ko-KR" altLang="en-US" sz="1600" dirty="0" err="1">
                <a:latin typeface="+mn-ea"/>
              </a:rPr>
              <a:t>사회적기업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>
                <a:latin typeface="+mn-ea"/>
              </a:rPr>
              <a:t>컨설턴트 </a:t>
            </a:r>
            <a:r>
              <a:rPr lang="ko-KR" altLang="en-US" sz="1600" smtClean="0">
                <a:latin typeface="+mn-ea"/>
              </a:rPr>
              <a:t>교육과정 </a:t>
            </a:r>
            <a:r>
              <a:rPr lang="en-US" altLang="ko-KR" sz="1600" smtClean="0">
                <a:latin typeface="+mn-ea"/>
              </a:rPr>
              <a:t>(2/2)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10" name="그룹 56"/>
          <p:cNvGrpSpPr/>
          <p:nvPr/>
        </p:nvGrpSpPr>
        <p:grpSpPr>
          <a:xfrm>
            <a:off x="597218" y="3603055"/>
            <a:ext cx="6017895" cy="367600"/>
            <a:chOff x="597218" y="1838369"/>
            <a:chExt cx="6017895" cy="36760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경영전략 </a:t>
              </a:r>
              <a:r>
                <a:rPr lang="en-US" altLang="ko-KR" sz="1200" dirty="0"/>
                <a:t>Ⅲ</a:t>
              </a:r>
              <a:endParaRPr lang="ko-KR" altLang="en-US" sz="1200" dirty="0"/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14" name="그룹 64"/>
          <p:cNvGrpSpPr/>
          <p:nvPr/>
        </p:nvGrpSpPr>
        <p:grpSpPr>
          <a:xfrm>
            <a:off x="597218" y="2675883"/>
            <a:ext cx="6017895" cy="367600"/>
            <a:chOff x="597218" y="1838369"/>
            <a:chExt cx="6017895" cy="367600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컨설턴트</a:t>
              </a:r>
              <a:endParaRPr lang="ko-KR" altLang="en-US" sz="1200" dirty="0"/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경영전략 </a:t>
              </a:r>
              <a:r>
                <a:rPr lang="en-US" altLang="ko-KR" sz="1200" dirty="0"/>
                <a:t>Ⅰ</a:t>
              </a:r>
              <a:endParaRPr lang="ko-KR" altLang="en-US" sz="1200" dirty="0"/>
            </a:p>
          </p:txBody>
        </p:sp>
        <p:sp>
          <p:nvSpPr>
            <p:cNvPr id="17" name="모서리가 둥근 직사각형 1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18" name="그룹 68"/>
          <p:cNvGrpSpPr/>
          <p:nvPr/>
        </p:nvGrpSpPr>
        <p:grpSpPr>
          <a:xfrm>
            <a:off x="597218" y="3139469"/>
            <a:ext cx="6017895" cy="367600"/>
            <a:chOff x="597218" y="1838369"/>
            <a:chExt cx="6017895" cy="367600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20" name="모서리가 둥근 직사각형 1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경영전략 </a:t>
              </a:r>
              <a:r>
                <a:rPr lang="en-US" altLang="ko-KR" sz="1200" dirty="0"/>
                <a:t>Ⅱ</a:t>
              </a:r>
              <a:endParaRPr lang="ko-KR" altLang="en-US" sz="1200" dirty="0"/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22" name="그룹 72"/>
          <p:cNvGrpSpPr/>
          <p:nvPr/>
        </p:nvGrpSpPr>
        <p:grpSpPr>
          <a:xfrm>
            <a:off x="597218" y="4085535"/>
            <a:ext cx="6017895" cy="367600"/>
            <a:chOff x="597218" y="1838369"/>
            <a:chExt cx="6017895" cy="367600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마케팅 전략 </a:t>
              </a:r>
              <a:r>
                <a:rPr lang="en-US" altLang="ko-KR" sz="1200" dirty="0"/>
                <a:t>Ⅰ</a:t>
              </a:r>
              <a:endParaRPr lang="ko-KR" altLang="en-US" sz="1200" dirty="0"/>
            </a:p>
          </p:txBody>
        </p:sp>
        <p:sp>
          <p:nvSpPr>
            <p:cNvPr id="25" name="모서리가 둥근 직사각형 24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26" name="그룹 76"/>
          <p:cNvGrpSpPr/>
          <p:nvPr/>
        </p:nvGrpSpPr>
        <p:grpSpPr>
          <a:xfrm>
            <a:off x="597218" y="4536119"/>
            <a:ext cx="6017895" cy="367600"/>
            <a:chOff x="597218" y="1838369"/>
            <a:chExt cx="6017895" cy="367600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마케팅 전략 </a:t>
              </a:r>
              <a:r>
                <a:rPr lang="en-US" altLang="ko-KR" sz="1200" dirty="0"/>
                <a:t>Ⅱ</a:t>
              </a:r>
              <a:endParaRPr lang="ko-KR" altLang="en-US" sz="1200" dirty="0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0" name="그룹 80"/>
          <p:cNvGrpSpPr/>
          <p:nvPr/>
        </p:nvGrpSpPr>
        <p:grpSpPr>
          <a:xfrm>
            <a:off x="597218" y="4983925"/>
            <a:ext cx="6017895" cy="367600"/>
            <a:chOff x="597218" y="1838369"/>
            <a:chExt cx="6017895" cy="367600"/>
          </a:xfrm>
        </p:grpSpPr>
        <p:sp>
          <p:nvSpPr>
            <p:cNvPr id="31" name="모서리가 둥근 직사각형 3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32" name="모서리가 둥근 직사각형 3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비즈니스 모델 진단 및 수립</a:t>
              </a:r>
            </a:p>
          </p:txBody>
        </p:sp>
        <p:sp>
          <p:nvSpPr>
            <p:cNvPr id="33" name="모서리가 둥근 직사각형 3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4" name="그룹 52"/>
          <p:cNvGrpSpPr/>
          <p:nvPr/>
        </p:nvGrpSpPr>
        <p:grpSpPr>
          <a:xfrm>
            <a:off x="597218" y="1370464"/>
            <a:ext cx="6000432" cy="367600"/>
            <a:chOff x="597218" y="1393372"/>
            <a:chExt cx="6000432" cy="367600"/>
          </a:xfrm>
        </p:grpSpPr>
        <p:sp>
          <p:nvSpPr>
            <p:cNvPr id="35" name="모서리가 둥근 직사각형 34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36" name="모서리가 둥근 직사각형 35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38" name="그룹 93"/>
          <p:cNvGrpSpPr/>
          <p:nvPr/>
        </p:nvGrpSpPr>
        <p:grpSpPr>
          <a:xfrm>
            <a:off x="597218" y="2240574"/>
            <a:ext cx="6000432" cy="367600"/>
            <a:chOff x="597218" y="1393372"/>
            <a:chExt cx="6000432" cy="367600"/>
          </a:xfrm>
        </p:grpSpPr>
        <p:sp>
          <p:nvSpPr>
            <p:cNvPr id="39" name="모서리가 둥근 직사각형 38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0" name="모서리가 둥근 직사각형 39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 smtClean="0"/>
                <a:t>사회적기업가</a:t>
              </a:r>
              <a:r>
                <a:rPr lang="en-US" altLang="ko-KR" sz="1200" dirty="0" smtClean="0"/>
                <a:t> </a:t>
              </a:r>
              <a:r>
                <a:rPr lang="ko-KR" altLang="en-US" sz="1200" dirty="0" smtClean="0"/>
                <a:t>정신</a:t>
              </a:r>
              <a:endParaRPr lang="ko-KR" altLang="en-US" sz="1200" dirty="0"/>
            </a:p>
          </p:txBody>
        </p:sp>
        <p:sp>
          <p:nvSpPr>
            <p:cNvPr id="41" name="모서리가 둥근 직사각형 40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42" name="그룹 52"/>
          <p:cNvGrpSpPr/>
          <p:nvPr/>
        </p:nvGrpSpPr>
        <p:grpSpPr>
          <a:xfrm>
            <a:off x="597218" y="1809376"/>
            <a:ext cx="6000432" cy="367600"/>
            <a:chOff x="597218" y="1393372"/>
            <a:chExt cx="6000432" cy="367600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4" name="모서리가 둥근 직사각형 43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smtClean="0"/>
                <a:t>Theory of Change Workshop</a:t>
              </a:r>
              <a:endParaRPr lang="ko-KR" altLang="en-US" sz="1200" dirty="0"/>
            </a:p>
          </p:txBody>
        </p:sp>
        <p:sp>
          <p:nvSpPr>
            <p:cNvPr id="45" name="모서리가 둥근 직사각형 44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41219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5493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4) </a:t>
            </a:r>
            <a:r>
              <a:rPr lang="ko-KR" altLang="en-US" sz="1600" dirty="0" err="1">
                <a:latin typeface="+mn-ea"/>
              </a:rPr>
              <a:t>사회적기업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 smtClean="0">
                <a:latin typeface="+mn-ea"/>
              </a:rPr>
              <a:t>인큐베이터 </a:t>
            </a:r>
            <a:r>
              <a:rPr lang="ko-KR" altLang="en-US" sz="1600" smtClean="0">
                <a:latin typeface="+mn-ea"/>
              </a:rPr>
              <a:t>교육과정 </a:t>
            </a:r>
            <a:r>
              <a:rPr lang="en-US" altLang="ko-KR" sz="1600" smtClean="0">
                <a:latin typeface="+mn-ea"/>
              </a:rPr>
              <a:t>(1/3)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597218" y="2765541"/>
            <a:ext cx="6017895" cy="367600"/>
            <a:chOff x="597218" y="1838369"/>
            <a:chExt cx="6017895" cy="36760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동기부여 방법론</a:t>
              </a:r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597218" y="1393372"/>
            <a:ext cx="6000432" cy="367600"/>
            <a:chOff x="597218" y="1393372"/>
            <a:chExt cx="6000432" cy="367600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17" name="모서리가 둥근 직사각형 16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597218" y="1838369"/>
            <a:ext cx="6017895" cy="367600"/>
            <a:chOff x="597218" y="1838369"/>
            <a:chExt cx="6017895" cy="367600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인큐베이터</a:t>
              </a:r>
              <a:endParaRPr lang="ko-KR" altLang="en-US" sz="1200" dirty="0"/>
            </a:p>
          </p:txBody>
        </p:sp>
        <p:sp>
          <p:nvSpPr>
            <p:cNvPr id="20" name="모서리가 둥근 직사각형 1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인큐베이터의 정의 및 역할</a:t>
              </a:r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597218" y="2301955"/>
            <a:ext cx="6017895" cy="367600"/>
            <a:chOff x="597218" y="1838369"/>
            <a:chExt cx="6017895" cy="367600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</a:t>
              </a:r>
            </a:p>
          </p:txBody>
        </p:sp>
        <p:sp>
          <p:nvSpPr>
            <p:cNvPr id="25" name="모서리가 둥근 직사각형 24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597218" y="3211445"/>
            <a:ext cx="6017895" cy="367600"/>
            <a:chOff x="597218" y="1838369"/>
            <a:chExt cx="6017895" cy="367600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소셜미션</a:t>
              </a:r>
              <a:r>
                <a:rPr lang="ko-KR" altLang="en-US" sz="1200" dirty="0"/>
                <a:t> 수립 및 공유</a:t>
              </a:r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597218" y="3662029"/>
            <a:ext cx="6017895" cy="367600"/>
            <a:chOff x="597218" y="1838369"/>
            <a:chExt cx="6017895" cy="367600"/>
          </a:xfrm>
        </p:grpSpPr>
        <p:sp>
          <p:nvSpPr>
            <p:cNvPr id="31" name="모서리가 둥근 직사각형 3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32" name="모서리가 둥근 직사각형 3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비즈니스 모델 </a:t>
              </a:r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 ➊</a:t>
              </a:r>
            </a:p>
          </p:txBody>
        </p:sp>
        <p:sp>
          <p:nvSpPr>
            <p:cNvPr id="33" name="모서리가 둥근 직사각형 3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597218" y="4110585"/>
            <a:ext cx="6017895" cy="367600"/>
            <a:chOff x="597218" y="1838369"/>
            <a:chExt cx="6017895" cy="367600"/>
          </a:xfrm>
        </p:grpSpPr>
        <p:sp>
          <p:nvSpPr>
            <p:cNvPr id="35" name="모서리가 둥근 직사각형 3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36" name="모서리가 둥근 직사각형 3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비즈니스 모델 </a:t>
              </a:r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 ❷</a:t>
              </a:r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597218" y="4565241"/>
            <a:ext cx="6017895" cy="367600"/>
            <a:chOff x="597218" y="1838369"/>
            <a:chExt cx="6017895" cy="367600"/>
          </a:xfrm>
        </p:grpSpPr>
        <p:sp>
          <p:nvSpPr>
            <p:cNvPr id="39" name="모서리가 둥근 직사각형 3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40" name="모서리가 둥근 직사각형 3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사업계획서 작성 </a:t>
              </a:r>
              <a:r>
                <a:rPr lang="ko-KR" altLang="en-US" sz="1200" dirty="0" err="1"/>
                <a:t>인큐베이팅</a:t>
              </a:r>
              <a:endParaRPr lang="ko-KR" altLang="en-US" sz="1200" dirty="0"/>
            </a:p>
          </p:txBody>
        </p:sp>
        <p:sp>
          <p:nvSpPr>
            <p:cNvPr id="41" name="모서리가 둥근 직사각형 4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597218" y="5039480"/>
            <a:ext cx="6000432" cy="367600"/>
            <a:chOff x="597218" y="1393372"/>
            <a:chExt cx="6000432" cy="367600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4" name="모서리가 둥근 직사각형 43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 smtClean="0"/>
                <a:t>사회적기업가정신</a:t>
              </a:r>
              <a:endParaRPr lang="ko-KR" altLang="en-US" sz="1200" dirty="0"/>
            </a:p>
          </p:txBody>
        </p:sp>
        <p:sp>
          <p:nvSpPr>
            <p:cNvPr id="45" name="모서리가 둥근 직사각형 44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93855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5493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4) </a:t>
            </a:r>
            <a:r>
              <a:rPr lang="ko-KR" altLang="en-US" sz="1600" dirty="0" err="1">
                <a:latin typeface="+mn-ea"/>
              </a:rPr>
              <a:t>사회적기업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 smtClean="0">
                <a:latin typeface="+mn-ea"/>
              </a:rPr>
              <a:t>인큐베이터 </a:t>
            </a:r>
            <a:r>
              <a:rPr lang="ko-KR" altLang="en-US" sz="1600" smtClean="0">
                <a:latin typeface="+mn-ea"/>
              </a:rPr>
              <a:t>교육과정 </a:t>
            </a:r>
            <a:r>
              <a:rPr lang="en-US" altLang="ko-KR" sz="1600" smtClean="0">
                <a:latin typeface="+mn-ea"/>
              </a:rPr>
              <a:t>(2/3)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42" name="그룹 28"/>
          <p:cNvGrpSpPr/>
          <p:nvPr/>
        </p:nvGrpSpPr>
        <p:grpSpPr>
          <a:xfrm>
            <a:off x="597218" y="2765541"/>
            <a:ext cx="6017895" cy="367600"/>
            <a:chOff x="597218" y="1838369"/>
            <a:chExt cx="6017895" cy="367600"/>
          </a:xfrm>
        </p:grpSpPr>
        <p:sp>
          <p:nvSpPr>
            <p:cNvPr id="46" name="모서리가 둥근 직사각형 45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47" name="모서리가 둥근 직사각형 46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동기부여 방법론</a:t>
              </a:r>
            </a:p>
          </p:txBody>
        </p:sp>
        <p:sp>
          <p:nvSpPr>
            <p:cNvPr id="48" name="모서리가 둥근 직사각형 47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49" name="그룹 2"/>
          <p:cNvGrpSpPr/>
          <p:nvPr/>
        </p:nvGrpSpPr>
        <p:grpSpPr>
          <a:xfrm>
            <a:off x="597218" y="1393372"/>
            <a:ext cx="6000432" cy="367600"/>
            <a:chOff x="597218" y="1393372"/>
            <a:chExt cx="6000432" cy="367600"/>
          </a:xfrm>
        </p:grpSpPr>
        <p:sp>
          <p:nvSpPr>
            <p:cNvPr id="50" name="모서리가 둥근 직사각형 49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51" name="모서리가 둥근 직사각형 50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52" name="모서리가 둥근 직사각형 51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53" name="그룹 3"/>
          <p:cNvGrpSpPr/>
          <p:nvPr/>
        </p:nvGrpSpPr>
        <p:grpSpPr>
          <a:xfrm>
            <a:off x="597218" y="1838369"/>
            <a:ext cx="6017895" cy="367600"/>
            <a:chOff x="597218" y="1838369"/>
            <a:chExt cx="6017895" cy="367600"/>
          </a:xfrm>
        </p:grpSpPr>
        <p:sp>
          <p:nvSpPr>
            <p:cNvPr id="54" name="모서리가 둥근 직사각형 53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인큐베이터</a:t>
              </a:r>
              <a:endParaRPr lang="ko-KR" altLang="en-US" sz="1200" dirty="0"/>
            </a:p>
          </p:txBody>
        </p:sp>
        <p:sp>
          <p:nvSpPr>
            <p:cNvPr id="55" name="모서리가 둥근 직사각형 54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인큐베이터의 정의 및 역할</a:t>
              </a:r>
            </a:p>
          </p:txBody>
        </p:sp>
        <p:sp>
          <p:nvSpPr>
            <p:cNvPr id="56" name="모서리가 둥근 직사각형 55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57" name="그룹 20"/>
          <p:cNvGrpSpPr/>
          <p:nvPr/>
        </p:nvGrpSpPr>
        <p:grpSpPr>
          <a:xfrm>
            <a:off x="597218" y="2301955"/>
            <a:ext cx="6017895" cy="367600"/>
            <a:chOff x="597218" y="1838369"/>
            <a:chExt cx="6017895" cy="367600"/>
          </a:xfrm>
        </p:grpSpPr>
        <p:sp>
          <p:nvSpPr>
            <p:cNvPr id="58" name="모서리가 둥근 직사각형 57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59" name="모서리가 둥근 직사각형 58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</a:t>
              </a:r>
            </a:p>
          </p:txBody>
        </p:sp>
        <p:sp>
          <p:nvSpPr>
            <p:cNvPr id="60" name="모서리가 둥근 직사각형 59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61" name="그룹 32"/>
          <p:cNvGrpSpPr/>
          <p:nvPr/>
        </p:nvGrpSpPr>
        <p:grpSpPr>
          <a:xfrm>
            <a:off x="597218" y="3705221"/>
            <a:ext cx="6017895" cy="367600"/>
            <a:chOff x="597218" y="1838369"/>
            <a:chExt cx="6017895" cy="367600"/>
          </a:xfrm>
        </p:grpSpPr>
        <p:sp>
          <p:nvSpPr>
            <p:cNvPr id="62" name="모서리가 둥근 직사각형 61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63" name="모서리가 둥근 직사각형 62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소셜미션</a:t>
              </a:r>
              <a:r>
                <a:rPr lang="ko-KR" altLang="en-US" sz="1200" dirty="0"/>
                <a:t> 수립 및 공유</a:t>
              </a:r>
            </a:p>
          </p:txBody>
        </p:sp>
        <p:sp>
          <p:nvSpPr>
            <p:cNvPr id="64" name="모서리가 둥근 직사각형 63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65" name="그룹 36"/>
          <p:cNvGrpSpPr/>
          <p:nvPr/>
        </p:nvGrpSpPr>
        <p:grpSpPr>
          <a:xfrm>
            <a:off x="597218" y="4155805"/>
            <a:ext cx="6017895" cy="367600"/>
            <a:chOff x="597218" y="1838369"/>
            <a:chExt cx="6017895" cy="367600"/>
          </a:xfrm>
        </p:grpSpPr>
        <p:sp>
          <p:nvSpPr>
            <p:cNvPr id="66" name="모서리가 둥근 직사각형 65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67" name="모서리가 둥근 직사각형 66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비즈니스 모델 </a:t>
              </a:r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 ➊</a:t>
              </a:r>
            </a:p>
          </p:txBody>
        </p:sp>
        <p:sp>
          <p:nvSpPr>
            <p:cNvPr id="68" name="모서리가 둥근 직사각형 67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69" name="그룹 40"/>
          <p:cNvGrpSpPr/>
          <p:nvPr/>
        </p:nvGrpSpPr>
        <p:grpSpPr>
          <a:xfrm>
            <a:off x="597218" y="4604361"/>
            <a:ext cx="6017895" cy="367600"/>
            <a:chOff x="597218" y="1838369"/>
            <a:chExt cx="6017895" cy="367600"/>
          </a:xfrm>
        </p:grpSpPr>
        <p:sp>
          <p:nvSpPr>
            <p:cNvPr id="70" name="모서리가 둥근 직사각형 69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71" name="모서리가 둥근 직사각형 70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비즈니스 모델 </a:t>
              </a:r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 ❷</a:t>
              </a:r>
            </a:p>
          </p:txBody>
        </p:sp>
        <p:sp>
          <p:nvSpPr>
            <p:cNvPr id="72" name="모서리가 둥근 직사각형 71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73" name="그룹 44"/>
          <p:cNvGrpSpPr/>
          <p:nvPr/>
        </p:nvGrpSpPr>
        <p:grpSpPr>
          <a:xfrm>
            <a:off x="597218" y="5059017"/>
            <a:ext cx="6017895" cy="367600"/>
            <a:chOff x="597218" y="1838369"/>
            <a:chExt cx="6017895" cy="367600"/>
          </a:xfrm>
        </p:grpSpPr>
        <p:sp>
          <p:nvSpPr>
            <p:cNvPr id="74" name="모서리가 둥근 직사각형 73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75" name="모서리가 둥근 직사각형 74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사업계획서 작성 </a:t>
              </a:r>
              <a:r>
                <a:rPr lang="ko-KR" altLang="en-US" sz="1200" dirty="0" err="1"/>
                <a:t>인큐베이팅</a:t>
              </a:r>
              <a:endParaRPr lang="ko-KR" altLang="en-US" sz="1200" dirty="0"/>
            </a:p>
          </p:txBody>
        </p:sp>
        <p:sp>
          <p:nvSpPr>
            <p:cNvPr id="76" name="모서리가 둥근 직사각형 75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77" name="그룹 48"/>
          <p:cNvGrpSpPr/>
          <p:nvPr/>
        </p:nvGrpSpPr>
        <p:grpSpPr>
          <a:xfrm>
            <a:off x="597218" y="5533256"/>
            <a:ext cx="6000432" cy="367600"/>
            <a:chOff x="597218" y="1393372"/>
            <a:chExt cx="6000432" cy="367600"/>
          </a:xfrm>
        </p:grpSpPr>
        <p:sp>
          <p:nvSpPr>
            <p:cNvPr id="78" name="모서리가 둥근 직사각형 77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79" name="모서리가 둥근 직사각형 78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 smtClean="0"/>
                <a:t>사회적기업가정신</a:t>
              </a:r>
              <a:endParaRPr lang="ko-KR" altLang="en-US" sz="1200" dirty="0"/>
            </a:p>
          </p:txBody>
        </p:sp>
        <p:sp>
          <p:nvSpPr>
            <p:cNvPr id="80" name="모서리가 둥근 직사각형 79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81" name="그룹 52"/>
          <p:cNvGrpSpPr/>
          <p:nvPr/>
        </p:nvGrpSpPr>
        <p:grpSpPr>
          <a:xfrm>
            <a:off x="597218" y="3228968"/>
            <a:ext cx="6000432" cy="367600"/>
            <a:chOff x="597218" y="1393372"/>
            <a:chExt cx="6000432" cy="367600"/>
          </a:xfrm>
        </p:grpSpPr>
        <p:sp>
          <p:nvSpPr>
            <p:cNvPr id="82" name="모서리가 둥근 직사각형 81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83" name="모서리가 둥근 직사각형 82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smtClean="0"/>
                <a:t>Theory of Change Workshop</a:t>
              </a:r>
              <a:endParaRPr lang="ko-KR" altLang="en-US" sz="1200" dirty="0"/>
            </a:p>
          </p:txBody>
        </p:sp>
        <p:sp>
          <p:nvSpPr>
            <p:cNvPr id="84" name="모서리가 둥근 직사각형 83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smtClean="0"/>
                <a:t>4H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93855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5493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4) </a:t>
            </a:r>
            <a:r>
              <a:rPr lang="ko-KR" altLang="en-US" sz="1600" dirty="0" err="1">
                <a:latin typeface="+mn-ea"/>
              </a:rPr>
              <a:t>사회적기업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 smtClean="0">
                <a:latin typeface="+mn-ea"/>
              </a:rPr>
              <a:t>인큐베이터 </a:t>
            </a:r>
            <a:r>
              <a:rPr lang="ko-KR" altLang="en-US" sz="1600" smtClean="0">
                <a:latin typeface="+mn-ea"/>
              </a:rPr>
              <a:t>교육과정 </a:t>
            </a:r>
            <a:r>
              <a:rPr lang="en-US" altLang="ko-KR" sz="1600" smtClean="0">
                <a:latin typeface="+mn-ea"/>
              </a:rPr>
              <a:t>(3/3)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49" name="그룹 48"/>
          <p:cNvGrpSpPr/>
          <p:nvPr/>
        </p:nvGrpSpPr>
        <p:grpSpPr>
          <a:xfrm>
            <a:off x="597218" y="3229127"/>
            <a:ext cx="6017895" cy="367600"/>
            <a:chOff x="597218" y="1838369"/>
            <a:chExt cx="6017895" cy="367600"/>
          </a:xfrm>
        </p:grpSpPr>
        <p:sp>
          <p:nvSpPr>
            <p:cNvPr id="53" name="모서리가 둥근 직사각형 52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57" name="모서리가 둥근 직사각형 56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동기부여 방법론</a:t>
              </a:r>
            </a:p>
          </p:txBody>
        </p:sp>
        <p:sp>
          <p:nvSpPr>
            <p:cNvPr id="61" name="모서리가 둥근 직사각형 6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65" name="그룹 64"/>
          <p:cNvGrpSpPr/>
          <p:nvPr/>
        </p:nvGrpSpPr>
        <p:grpSpPr>
          <a:xfrm>
            <a:off x="579755" y="1848308"/>
            <a:ext cx="6017895" cy="367600"/>
            <a:chOff x="597218" y="1838369"/>
            <a:chExt cx="6017895" cy="367600"/>
          </a:xfrm>
          <a:solidFill>
            <a:schemeClr val="accent2"/>
          </a:solidFill>
        </p:grpSpPr>
        <p:sp>
          <p:nvSpPr>
            <p:cNvPr id="69" name="모서리가 둥근 직사각형 6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중간지원</a:t>
              </a:r>
              <a:endParaRPr lang="en-US" altLang="ko-KR" sz="1200" dirty="0" smtClean="0"/>
            </a:p>
            <a:p>
              <a:pPr algn="ctr"/>
              <a:r>
                <a:rPr lang="ko-KR" altLang="en-US" sz="1200" dirty="0" smtClean="0"/>
                <a:t>활동가</a:t>
              </a:r>
              <a:endParaRPr lang="ko-KR" altLang="en-US" sz="1200" dirty="0"/>
            </a:p>
          </p:txBody>
        </p:sp>
        <p:sp>
          <p:nvSpPr>
            <p:cNvPr id="73" name="모서리가 둥근 직사각형 72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사회적경제 관련 정책과 이슈</a:t>
              </a:r>
              <a:endParaRPr lang="ko-KR" altLang="en-US" sz="1200" dirty="0"/>
            </a:p>
          </p:txBody>
        </p:sp>
        <p:sp>
          <p:nvSpPr>
            <p:cNvPr id="77" name="모서리가 둥근 직사각형 7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3.5H</a:t>
              </a:r>
              <a:endParaRPr lang="ko-KR" altLang="en-US" sz="1200" dirty="0"/>
            </a:p>
          </p:txBody>
        </p:sp>
      </p:grpSp>
      <p:grpSp>
        <p:nvGrpSpPr>
          <p:cNvPr id="81" name="그룹 80"/>
          <p:cNvGrpSpPr/>
          <p:nvPr/>
        </p:nvGrpSpPr>
        <p:grpSpPr>
          <a:xfrm>
            <a:off x="597218" y="1393372"/>
            <a:ext cx="6000432" cy="367600"/>
            <a:chOff x="597218" y="1393372"/>
            <a:chExt cx="6000432" cy="367600"/>
          </a:xfrm>
        </p:grpSpPr>
        <p:sp>
          <p:nvSpPr>
            <p:cNvPr id="85" name="모서리가 둥근 직사각형 84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86" name="모서리가 둥근 직사각형 85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87" name="모서리가 둥근 직사각형 86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88" name="그룹 87"/>
          <p:cNvGrpSpPr/>
          <p:nvPr/>
        </p:nvGrpSpPr>
        <p:grpSpPr>
          <a:xfrm>
            <a:off x="597218" y="2301955"/>
            <a:ext cx="6017895" cy="367600"/>
            <a:chOff x="597218" y="1838369"/>
            <a:chExt cx="6017895" cy="367600"/>
          </a:xfrm>
        </p:grpSpPr>
        <p:sp>
          <p:nvSpPr>
            <p:cNvPr id="89" name="모서리가 둥근 직사각형 8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인큐베이터</a:t>
              </a:r>
              <a:endParaRPr lang="ko-KR" altLang="en-US" sz="1200" dirty="0"/>
            </a:p>
          </p:txBody>
        </p:sp>
        <p:sp>
          <p:nvSpPr>
            <p:cNvPr id="90" name="모서리가 둥근 직사각형 8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인큐베이터의 정의 및 역할</a:t>
              </a:r>
            </a:p>
          </p:txBody>
        </p:sp>
        <p:sp>
          <p:nvSpPr>
            <p:cNvPr id="91" name="모서리가 둥근 직사각형 9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92" name="그룹 91"/>
          <p:cNvGrpSpPr/>
          <p:nvPr/>
        </p:nvGrpSpPr>
        <p:grpSpPr>
          <a:xfrm>
            <a:off x="597218" y="2765541"/>
            <a:ext cx="6017895" cy="367600"/>
            <a:chOff x="597218" y="1838369"/>
            <a:chExt cx="6017895" cy="367600"/>
          </a:xfrm>
        </p:grpSpPr>
        <p:sp>
          <p:nvSpPr>
            <p:cNvPr id="93" name="모서리가 둥근 직사각형 92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94" name="모서리가 둥근 직사각형 93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</a:t>
              </a:r>
            </a:p>
          </p:txBody>
        </p:sp>
        <p:sp>
          <p:nvSpPr>
            <p:cNvPr id="95" name="모서리가 둥근 직사각형 94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96" name="그룹 95"/>
          <p:cNvGrpSpPr/>
          <p:nvPr/>
        </p:nvGrpSpPr>
        <p:grpSpPr>
          <a:xfrm>
            <a:off x="597218" y="3711607"/>
            <a:ext cx="6017895" cy="367600"/>
            <a:chOff x="597218" y="1838369"/>
            <a:chExt cx="6017895" cy="367600"/>
          </a:xfrm>
        </p:grpSpPr>
        <p:sp>
          <p:nvSpPr>
            <p:cNvPr id="97" name="모서리가 둥근 직사각형 96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98" name="모서리가 둥근 직사각형 97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소셜미션</a:t>
              </a:r>
              <a:r>
                <a:rPr lang="ko-KR" altLang="en-US" sz="1200" dirty="0"/>
                <a:t> 수립 및 공유</a:t>
              </a:r>
            </a:p>
          </p:txBody>
        </p:sp>
        <p:sp>
          <p:nvSpPr>
            <p:cNvPr id="99" name="모서리가 둥근 직사각형 9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100" name="그룹 99"/>
          <p:cNvGrpSpPr/>
          <p:nvPr/>
        </p:nvGrpSpPr>
        <p:grpSpPr>
          <a:xfrm>
            <a:off x="597218" y="4162191"/>
            <a:ext cx="6017895" cy="367600"/>
            <a:chOff x="597218" y="1838369"/>
            <a:chExt cx="6017895" cy="367600"/>
          </a:xfrm>
        </p:grpSpPr>
        <p:sp>
          <p:nvSpPr>
            <p:cNvPr id="101" name="모서리가 둥근 직사각형 10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102" name="모서리가 둥근 직사각형 10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비즈니스 모델 </a:t>
              </a:r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 ➊</a:t>
              </a:r>
            </a:p>
          </p:txBody>
        </p:sp>
        <p:sp>
          <p:nvSpPr>
            <p:cNvPr id="103" name="모서리가 둥근 직사각형 10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104" name="그룹 103"/>
          <p:cNvGrpSpPr/>
          <p:nvPr/>
        </p:nvGrpSpPr>
        <p:grpSpPr>
          <a:xfrm>
            <a:off x="597218" y="4610747"/>
            <a:ext cx="6017895" cy="367600"/>
            <a:chOff x="597218" y="1838369"/>
            <a:chExt cx="6017895" cy="367600"/>
          </a:xfrm>
        </p:grpSpPr>
        <p:sp>
          <p:nvSpPr>
            <p:cNvPr id="105" name="모서리가 둥근 직사각형 10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106" name="모서리가 둥근 직사각형 10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비즈니스 모델 </a:t>
              </a:r>
              <a:r>
                <a:rPr lang="ko-KR" altLang="en-US" sz="1200" dirty="0" err="1"/>
                <a:t>인큐베이팅</a:t>
              </a:r>
              <a:r>
                <a:rPr lang="ko-KR" altLang="en-US" sz="1200" dirty="0"/>
                <a:t> 방법론 ❷</a:t>
              </a:r>
            </a:p>
          </p:txBody>
        </p:sp>
        <p:sp>
          <p:nvSpPr>
            <p:cNvPr id="107" name="모서리가 둥근 직사각형 10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108" name="그룹 107"/>
          <p:cNvGrpSpPr/>
          <p:nvPr/>
        </p:nvGrpSpPr>
        <p:grpSpPr>
          <a:xfrm>
            <a:off x="597218" y="5065403"/>
            <a:ext cx="6017895" cy="367600"/>
            <a:chOff x="597218" y="1838369"/>
            <a:chExt cx="6017895" cy="367600"/>
          </a:xfrm>
        </p:grpSpPr>
        <p:sp>
          <p:nvSpPr>
            <p:cNvPr id="109" name="모서리가 둥근 직사각형 10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인큐베이터</a:t>
              </a:r>
            </a:p>
          </p:txBody>
        </p:sp>
        <p:sp>
          <p:nvSpPr>
            <p:cNvPr id="110" name="모서리가 둥근 직사각형 10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사업계획서 작성 </a:t>
              </a:r>
              <a:r>
                <a:rPr lang="ko-KR" altLang="en-US" sz="1200" dirty="0" err="1"/>
                <a:t>인큐베이팅</a:t>
              </a:r>
              <a:endParaRPr lang="ko-KR" altLang="en-US" sz="1200" dirty="0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112" name="그룹 111"/>
          <p:cNvGrpSpPr/>
          <p:nvPr/>
        </p:nvGrpSpPr>
        <p:grpSpPr>
          <a:xfrm>
            <a:off x="597218" y="5539642"/>
            <a:ext cx="6000432" cy="367600"/>
            <a:chOff x="597218" y="1393372"/>
            <a:chExt cx="6000432" cy="367600"/>
          </a:xfrm>
        </p:grpSpPr>
        <p:sp>
          <p:nvSpPr>
            <p:cNvPr id="113" name="모서리가 둥근 직사각형 112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 smtClean="0"/>
                <a:t>사회적기업가정신</a:t>
              </a:r>
              <a:endParaRPr lang="ko-KR" altLang="en-US" sz="1200" dirty="0"/>
            </a:p>
          </p:txBody>
        </p:sp>
        <p:sp>
          <p:nvSpPr>
            <p:cNvPr id="115" name="모서리가 둥근 직사각형 114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93855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7401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+mn-ea"/>
              </a:rPr>
              <a:t>5</a:t>
            </a:r>
            <a:r>
              <a:rPr lang="en-US" altLang="ko-KR" sz="1600" dirty="0" smtClean="0">
                <a:latin typeface="+mn-ea"/>
              </a:rPr>
              <a:t>) </a:t>
            </a:r>
            <a:r>
              <a:rPr lang="ko-KR" altLang="en-US" sz="1600" dirty="0" smtClean="0">
                <a:latin typeface="+mn-ea"/>
              </a:rPr>
              <a:t>협동조합 </a:t>
            </a:r>
            <a:r>
              <a:rPr lang="ko-KR" altLang="en-US" sz="1600" smtClean="0">
                <a:latin typeface="+mn-ea"/>
              </a:rPr>
              <a:t>지역코디네이터 </a:t>
            </a:r>
            <a:r>
              <a:rPr lang="ko-KR" altLang="en-US" sz="1600" smtClean="0">
                <a:latin typeface="+mn-ea"/>
              </a:rPr>
              <a:t>교육과정 </a:t>
            </a:r>
            <a:r>
              <a:rPr lang="en-US" altLang="ko-KR" sz="1600" smtClean="0">
                <a:latin typeface="+mn-ea"/>
              </a:rPr>
              <a:t>(1/2)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597218" y="2765541"/>
            <a:ext cx="6017895" cy="367600"/>
            <a:chOff x="597218" y="1838369"/>
            <a:chExt cx="6017895" cy="36760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협동조합 </a:t>
              </a:r>
              <a:r>
                <a:rPr lang="ko-KR" altLang="en-US" sz="1200" dirty="0" err="1"/>
                <a:t>비즈니스플래너</a:t>
              </a:r>
              <a:endParaRPr lang="ko-KR" altLang="en-US" sz="1200" dirty="0"/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597218" y="1393372"/>
            <a:ext cx="6000432" cy="367600"/>
            <a:chOff x="597218" y="1393372"/>
            <a:chExt cx="6000432" cy="367600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17" name="모서리가 둥근 직사각형 16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597218" y="1838369"/>
            <a:ext cx="6017895" cy="367600"/>
            <a:chOff x="597218" y="1838369"/>
            <a:chExt cx="6017895" cy="367600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 smtClean="0"/>
                <a:t>지역코디네이터</a:t>
              </a:r>
              <a:endParaRPr lang="ko-KR" altLang="en-US" sz="900" dirty="0"/>
            </a:p>
          </p:txBody>
        </p:sp>
        <p:sp>
          <p:nvSpPr>
            <p:cNvPr id="20" name="모서리가 둥근 직사각형 1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지역코디네이터의 역할 및 역량</a:t>
              </a:r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597218" y="2301955"/>
            <a:ext cx="6017895" cy="367600"/>
            <a:chOff x="597218" y="1838369"/>
            <a:chExt cx="6017895" cy="367600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협동조합 </a:t>
              </a:r>
              <a:r>
                <a:rPr lang="ko-KR" altLang="en-US" sz="1200" dirty="0" err="1"/>
                <a:t>조직가</a:t>
              </a:r>
              <a:endParaRPr lang="ko-KR" altLang="en-US" sz="1200" dirty="0"/>
            </a:p>
          </p:txBody>
        </p:sp>
        <p:sp>
          <p:nvSpPr>
            <p:cNvPr id="25" name="모서리가 둥근 직사각형 24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597218" y="3698605"/>
            <a:ext cx="6017895" cy="367600"/>
            <a:chOff x="597218" y="1838369"/>
            <a:chExt cx="6017895" cy="367600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협동조합 지역자원 </a:t>
              </a:r>
              <a:r>
                <a:rPr lang="ko-KR" altLang="en-US" sz="1200" dirty="0" err="1"/>
                <a:t>활용가</a:t>
              </a:r>
              <a:r>
                <a:rPr lang="ko-KR" altLang="en-US" sz="1200" dirty="0"/>
                <a:t> ➊</a:t>
              </a:r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597218" y="4147161"/>
            <a:ext cx="6017895" cy="367600"/>
            <a:chOff x="597218" y="1838369"/>
            <a:chExt cx="6017895" cy="367600"/>
          </a:xfrm>
        </p:grpSpPr>
        <p:sp>
          <p:nvSpPr>
            <p:cNvPr id="31" name="모서리가 둥근 직사각형 3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32" name="모서리가 둥근 직사각형 3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협동조합 지역자원 </a:t>
              </a:r>
              <a:r>
                <a:rPr lang="ko-KR" altLang="en-US" sz="1200" dirty="0" err="1"/>
                <a:t>활용가</a:t>
              </a:r>
              <a:r>
                <a:rPr lang="ko-KR" altLang="en-US" sz="1200" dirty="0"/>
                <a:t>➋</a:t>
              </a:r>
            </a:p>
          </p:txBody>
        </p:sp>
        <p:sp>
          <p:nvSpPr>
            <p:cNvPr id="33" name="모서리가 둥근 직사각형 3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597218" y="4601817"/>
            <a:ext cx="6017895" cy="367600"/>
            <a:chOff x="597218" y="1838369"/>
            <a:chExt cx="6017895" cy="367600"/>
          </a:xfrm>
        </p:grpSpPr>
        <p:sp>
          <p:nvSpPr>
            <p:cNvPr id="35" name="모서리가 둥근 직사각형 3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36" name="모서리가 둥근 직사각형 3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협동조합 협력 전문가</a:t>
              </a:r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597218" y="5076056"/>
            <a:ext cx="6000432" cy="367600"/>
            <a:chOff x="597218" y="1393372"/>
            <a:chExt cx="6000432" cy="367600"/>
          </a:xfrm>
        </p:grpSpPr>
        <p:sp>
          <p:nvSpPr>
            <p:cNvPr id="39" name="모서리가 둥근 직사각형 38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0" name="모서리가 둥근 직사각형 39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 smtClean="0"/>
                <a:t>사회적기업가정신</a:t>
              </a:r>
              <a:endParaRPr lang="ko-KR" altLang="en-US" sz="1200" dirty="0"/>
            </a:p>
          </p:txBody>
        </p:sp>
        <p:sp>
          <p:nvSpPr>
            <p:cNvPr id="41" name="모서리가 둥근 직사각형 40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597218" y="3236100"/>
            <a:ext cx="6000432" cy="367600"/>
            <a:chOff x="597218" y="1393372"/>
            <a:chExt cx="6000432" cy="367600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4" name="모서리가 둥근 직사각형 43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Theory of Change Workshop</a:t>
              </a:r>
              <a:endParaRPr lang="ko-KR" altLang="en-US" sz="1200" dirty="0"/>
            </a:p>
          </p:txBody>
        </p:sp>
        <p:sp>
          <p:nvSpPr>
            <p:cNvPr id="45" name="모서리가 둥근 직사각형 44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5285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15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7401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+mn-ea"/>
              </a:rPr>
              <a:t>5</a:t>
            </a:r>
            <a:r>
              <a:rPr lang="en-US" altLang="ko-KR" sz="1600" dirty="0" smtClean="0">
                <a:latin typeface="+mn-ea"/>
              </a:rPr>
              <a:t>) </a:t>
            </a:r>
            <a:r>
              <a:rPr lang="ko-KR" altLang="en-US" sz="1600" dirty="0" smtClean="0">
                <a:latin typeface="+mn-ea"/>
              </a:rPr>
              <a:t>협동조합 </a:t>
            </a:r>
            <a:r>
              <a:rPr lang="ko-KR" altLang="en-US" sz="1600" smtClean="0">
                <a:latin typeface="+mn-ea"/>
              </a:rPr>
              <a:t>지역코디네이터 </a:t>
            </a:r>
            <a:r>
              <a:rPr lang="ko-KR" altLang="en-US" sz="1600" smtClean="0">
                <a:latin typeface="+mn-ea"/>
              </a:rPr>
              <a:t>교육과정 </a:t>
            </a:r>
            <a:r>
              <a:rPr lang="en-US" altLang="ko-KR" sz="1600" smtClean="0">
                <a:latin typeface="+mn-ea"/>
              </a:rPr>
              <a:t>(2/2)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42" name="그룹 41"/>
          <p:cNvGrpSpPr/>
          <p:nvPr/>
        </p:nvGrpSpPr>
        <p:grpSpPr>
          <a:xfrm>
            <a:off x="599633" y="1838369"/>
            <a:ext cx="6017895" cy="367600"/>
            <a:chOff x="597218" y="1838369"/>
            <a:chExt cx="6017895" cy="367600"/>
          </a:xfrm>
          <a:solidFill>
            <a:schemeClr val="accent2"/>
          </a:solidFill>
        </p:grpSpPr>
        <p:sp>
          <p:nvSpPr>
            <p:cNvPr id="46" name="모서리가 둥근 직사각형 45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중간지원</a:t>
              </a:r>
              <a:endParaRPr lang="en-US" altLang="ko-KR" sz="1200" dirty="0" smtClean="0"/>
            </a:p>
            <a:p>
              <a:pPr algn="ctr"/>
              <a:r>
                <a:rPr lang="ko-KR" altLang="en-US" sz="1200" dirty="0" smtClean="0"/>
                <a:t>활동가</a:t>
              </a:r>
              <a:endParaRPr lang="ko-KR" altLang="en-US" sz="1200" dirty="0"/>
            </a:p>
          </p:txBody>
        </p:sp>
        <p:sp>
          <p:nvSpPr>
            <p:cNvPr id="47" name="모서리가 둥근 직사각형 46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사회적경제 관련 정책과 이슈</a:t>
              </a:r>
              <a:endParaRPr lang="ko-KR" altLang="en-US" sz="1200" dirty="0"/>
            </a:p>
          </p:txBody>
        </p:sp>
        <p:sp>
          <p:nvSpPr>
            <p:cNvPr id="48" name="모서리가 둥근 직사각형 47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3.5H</a:t>
              </a:r>
              <a:endParaRPr lang="ko-KR" altLang="en-US" sz="1200" dirty="0"/>
            </a:p>
          </p:txBody>
        </p:sp>
      </p:grpSp>
      <p:grpSp>
        <p:nvGrpSpPr>
          <p:cNvPr id="49" name="그룹 48"/>
          <p:cNvGrpSpPr/>
          <p:nvPr/>
        </p:nvGrpSpPr>
        <p:grpSpPr>
          <a:xfrm>
            <a:off x="597218" y="1393372"/>
            <a:ext cx="6000432" cy="367600"/>
            <a:chOff x="597218" y="1393372"/>
            <a:chExt cx="6000432" cy="367600"/>
          </a:xfrm>
        </p:grpSpPr>
        <p:sp>
          <p:nvSpPr>
            <p:cNvPr id="50" name="모서리가 둥근 직사각형 49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51" name="모서리가 둥근 직사각형 50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52" name="모서리가 둥근 직사각형 51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597218" y="2295563"/>
            <a:ext cx="6017895" cy="367600"/>
            <a:chOff x="597218" y="1838369"/>
            <a:chExt cx="6017895" cy="367600"/>
          </a:xfrm>
        </p:grpSpPr>
        <p:sp>
          <p:nvSpPr>
            <p:cNvPr id="54" name="모서리가 둥근 직사각형 53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 smtClean="0"/>
                <a:t>지역코디네이터</a:t>
              </a:r>
              <a:endParaRPr lang="ko-KR" altLang="en-US" sz="900" dirty="0"/>
            </a:p>
          </p:txBody>
        </p:sp>
        <p:sp>
          <p:nvSpPr>
            <p:cNvPr id="55" name="모서리가 둥근 직사각형 54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지역코디네이터의 역할 및 역량</a:t>
              </a:r>
            </a:p>
          </p:txBody>
        </p:sp>
        <p:sp>
          <p:nvSpPr>
            <p:cNvPr id="56" name="모서리가 둥근 직사각형 55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57" name="그룹 56"/>
          <p:cNvGrpSpPr/>
          <p:nvPr/>
        </p:nvGrpSpPr>
        <p:grpSpPr>
          <a:xfrm>
            <a:off x="597218" y="2759149"/>
            <a:ext cx="6017895" cy="367600"/>
            <a:chOff x="597218" y="1838369"/>
            <a:chExt cx="6017895" cy="367600"/>
          </a:xfrm>
        </p:grpSpPr>
        <p:sp>
          <p:nvSpPr>
            <p:cNvPr id="58" name="모서리가 둥근 직사각형 57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59" name="모서리가 둥근 직사각형 58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/>
                <a:t>협동조합 </a:t>
              </a:r>
              <a:r>
                <a:rPr lang="ko-KR" altLang="en-US" sz="1200" dirty="0" err="1"/>
                <a:t>조직가</a:t>
              </a:r>
              <a:endParaRPr lang="ko-KR" altLang="en-US" sz="1200" dirty="0"/>
            </a:p>
          </p:txBody>
        </p:sp>
        <p:sp>
          <p:nvSpPr>
            <p:cNvPr id="60" name="모서리가 둥근 직사각형 59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61" name="그룹 60"/>
          <p:cNvGrpSpPr/>
          <p:nvPr/>
        </p:nvGrpSpPr>
        <p:grpSpPr>
          <a:xfrm>
            <a:off x="597218" y="3222735"/>
            <a:ext cx="6017895" cy="367600"/>
            <a:chOff x="597218" y="1838369"/>
            <a:chExt cx="6017895" cy="367600"/>
          </a:xfrm>
        </p:grpSpPr>
        <p:sp>
          <p:nvSpPr>
            <p:cNvPr id="62" name="모서리가 둥근 직사각형 61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63" name="모서리가 둥근 직사각형 62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협동조합 </a:t>
              </a:r>
              <a:r>
                <a:rPr lang="ko-KR" altLang="en-US" sz="1200" dirty="0" err="1"/>
                <a:t>비즈니스플래너</a:t>
              </a:r>
              <a:endParaRPr lang="ko-KR" altLang="en-US" sz="1200" dirty="0"/>
            </a:p>
          </p:txBody>
        </p:sp>
        <p:sp>
          <p:nvSpPr>
            <p:cNvPr id="64" name="모서리가 둥근 직사각형 63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65" name="그룹 64"/>
          <p:cNvGrpSpPr/>
          <p:nvPr/>
        </p:nvGrpSpPr>
        <p:grpSpPr>
          <a:xfrm>
            <a:off x="597218" y="4155799"/>
            <a:ext cx="6017895" cy="367600"/>
            <a:chOff x="597218" y="1838369"/>
            <a:chExt cx="6017895" cy="367600"/>
          </a:xfrm>
        </p:grpSpPr>
        <p:sp>
          <p:nvSpPr>
            <p:cNvPr id="66" name="모서리가 둥근 직사각형 65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67" name="모서리가 둥근 직사각형 66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협동조합 지역자원 </a:t>
              </a:r>
              <a:r>
                <a:rPr lang="ko-KR" altLang="en-US" sz="1200" dirty="0" err="1"/>
                <a:t>활용가</a:t>
              </a:r>
              <a:r>
                <a:rPr lang="ko-KR" altLang="en-US" sz="1200" dirty="0"/>
                <a:t> ➊</a:t>
              </a:r>
            </a:p>
          </p:txBody>
        </p:sp>
        <p:sp>
          <p:nvSpPr>
            <p:cNvPr id="68" name="모서리가 둥근 직사각형 67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69" name="그룹 68"/>
          <p:cNvGrpSpPr/>
          <p:nvPr/>
        </p:nvGrpSpPr>
        <p:grpSpPr>
          <a:xfrm>
            <a:off x="597218" y="4604355"/>
            <a:ext cx="6017895" cy="367600"/>
            <a:chOff x="597218" y="1838369"/>
            <a:chExt cx="6017895" cy="367600"/>
          </a:xfrm>
        </p:grpSpPr>
        <p:sp>
          <p:nvSpPr>
            <p:cNvPr id="70" name="모서리가 둥근 직사각형 69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71" name="모서리가 둥근 직사각형 70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협동조합 지역자원 </a:t>
              </a:r>
              <a:r>
                <a:rPr lang="ko-KR" altLang="en-US" sz="1200" dirty="0" err="1"/>
                <a:t>활용가</a:t>
              </a:r>
              <a:r>
                <a:rPr lang="ko-KR" altLang="en-US" sz="1200" dirty="0"/>
                <a:t>➋</a:t>
              </a:r>
            </a:p>
          </p:txBody>
        </p:sp>
        <p:sp>
          <p:nvSpPr>
            <p:cNvPr id="72" name="모서리가 둥근 직사각형 71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73" name="그룹 72"/>
          <p:cNvGrpSpPr/>
          <p:nvPr/>
        </p:nvGrpSpPr>
        <p:grpSpPr>
          <a:xfrm>
            <a:off x="597218" y="5059011"/>
            <a:ext cx="6017895" cy="367600"/>
            <a:chOff x="597218" y="1838369"/>
            <a:chExt cx="6017895" cy="367600"/>
          </a:xfrm>
        </p:grpSpPr>
        <p:sp>
          <p:nvSpPr>
            <p:cNvPr id="74" name="모서리가 둥근 직사각형 73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900" dirty="0">
                  <a:solidFill>
                    <a:prstClr val="white"/>
                  </a:solidFill>
                </a:rPr>
                <a:t>지역코디네이터</a:t>
              </a:r>
              <a:endParaRPr lang="ko-KR" altLang="en-US" sz="1200" dirty="0"/>
            </a:p>
          </p:txBody>
        </p:sp>
        <p:sp>
          <p:nvSpPr>
            <p:cNvPr id="75" name="모서리가 둥근 직사각형 74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협동조합 협력 전문가</a:t>
              </a:r>
            </a:p>
          </p:txBody>
        </p:sp>
        <p:sp>
          <p:nvSpPr>
            <p:cNvPr id="76" name="모서리가 둥근 직사각형 75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77" name="그룹 76"/>
          <p:cNvGrpSpPr/>
          <p:nvPr/>
        </p:nvGrpSpPr>
        <p:grpSpPr>
          <a:xfrm>
            <a:off x="597218" y="5533250"/>
            <a:ext cx="6000432" cy="367600"/>
            <a:chOff x="597218" y="1393372"/>
            <a:chExt cx="6000432" cy="367600"/>
          </a:xfrm>
        </p:grpSpPr>
        <p:sp>
          <p:nvSpPr>
            <p:cNvPr id="78" name="모서리가 둥근 직사각형 77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79" name="모서리가 둥근 직사각형 78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 smtClean="0"/>
                <a:t>사회적기업가정신</a:t>
              </a:r>
              <a:endParaRPr lang="ko-KR" altLang="en-US" sz="1200" dirty="0"/>
            </a:p>
          </p:txBody>
        </p:sp>
        <p:sp>
          <p:nvSpPr>
            <p:cNvPr id="80" name="모서리가 둥근 직사각형 79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81" name="그룹 80"/>
          <p:cNvGrpSpPr/>
          <p:nvPr/>
        </p:nvGrpSpPr>
        <p:grpSpPr>
          <a:xfrm>
            <a:off x="597218" y="3693294"/>
            <a:ext cx="6000432" cy="367600"/>
            <a:chOff x="597218" y="1393372"/>
            <a:chExt cx="6000432" cy="367600"/>
          </a:xfrm>
        </p:grpSpPr>
        <p:sp>
          <p:nvSpPr>
            <p:cNvPr id="82" name="모서리가 둥근 직사각형 81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83" name="모서리가 둥근 직사각형 82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Theory of Change Workshop</a:t>
              </a:r>
              <a:endParaRPr lang="ko-KR" altLang="en-US" sz="1200" dirty="0"/>
            </a:p>
          </p:txBody>
        </p:sp>
        <p:sp>
          <p:nvSpPr>
            <p:cNvPr id="84" name="모서리가 둥근 직사각형 83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5285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교육개요</a:t>
            </a:r>
            <a:endParaRPr lang="en-US" altLang="ko-KR" dirty="0" smtClean="0"/>
          </a:p>
          <a:p>
            <a:r>
              <a:rPr lang="ko-KR" altLang="en-US" dirty="0" smtClean="0"/>
              <a:t>교수요목</a:t>
            </a:r>
            <a:endParaRPr lang="en-US" altLang="ko-KR" dirty="0" smtClean="0"/>
          </a:p>
          <a:p>
            <a:r>
              <a:rPr lang="ko-KR" altLang="en-US" dirty="0" smtClean="0"/>
              <a:t>교육과정 운영 가이드</a:t>
            </a:r>
            <a:endParaRPr lang="en-US" altLang="ko-KR" dirty="0" smtClean="0"/>
          </a:p>
          <a:p>
            <a:r>
              <a:rPr lang="ko-KR" altLang="en-US" dirty="0" smtClean="0"/>
              <a:t>교육과정 구성 안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사회적경제</a:t>
            </a:r>
            <a:r>
              <a:rPr lang="ko-KR" altLang="en-US" dirty="0" smtClean="0"/>
              <a:t> 인재육성전문가 교육과정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중간지원기관 활동가 교육과정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사회적기업</a:t>
            </a:r>
            <a:r>
              <a:rPr lang="ko-KR" altLang="en-US" dirty="0" smtClean="0"/>
              <a:t> 컨설턴트 교육과정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사회적기업</a:t>
            </a:r>
            <a:r>
              <a:rPr lang="ko-KR" altLang="en-US" dirty="0" smtClean="0"/>
              <a:t> 인큐베이터 교육과정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협동조합 지역코디네이터 교육과정</a:t>
            </a:r>
            <a:endParaRPr lang="en-US" altLang="ko-KR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47055" y="-8201"/>
            <a:ext cx="5563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공통모듈 </a:t>
            </a:r>
            <a:r>
              <a:rPr lang="en-US" altLang="ko-KR" sz="2000" dirty="0" smtClean="0">
                <a:solidFill>
                  <a:schemeClr val="bg1"/>
                </a:solidFill>
                <a:latin typeface="+mj-ea"/>
                <a:ea typeface="+mj-ea"/>
              </a:rPr>
              <a:t>– </a:t>
            </a:r>
            <a:r>
              <a:rPr lang="ko-KR" altLang="en-US" sz="2000" dirty="0" err="1" smtClean="0">
                <a:solidFill>
                  <a:schemeClr val="bg1"/>
                </a:solidFill>
                <a:latin typeface="+mj-ea"/>
                <a:ea typeface="+mj-ea"/>
              </a:rPr>
              <a:t>사회적기업가정신</a:t>
            </a:r>
            <a:endParaRPr lang="ko-KR" altLang="en-US" sz="2000" b="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435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교육개요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80730627"/>
              </p:ext>
            </p:extLst>
          </p:nvPr>
        </p:nvGraphicFramePr>
        <p:xfrm>
          <a:off x="266564" y="1042988"/>
          <a:ext cx="6331086" cy="6175629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900655"/>
                <a:gridCol w="5430431"/>
              </a:tblGrid>
              <a:tr h="60999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u="none" strike="noStrike" dirty="0" err="1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모듈명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공통모듈 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사회적기업가정신</a:t>
                      </a:r>
                      <a:endParaRPr lang="en-US" altLang="ko-KR" sz="1200" dirty="0" smtClean="0">
                        <a:latin typeface="+mn-ea"/>
                        <a:ea typeface="+mn-ea"/>
                      </a:endParaRP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142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교육대상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개 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사회적경제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전문가 교육과정의 대상자 모두 포함 </a:t>
                      </a: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49028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과정목표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사회적기업가정신에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대한 이해를 통해 </a:t>
                      </a:r>
                      <a:r>
                        <a:rPr lang="ko-KR" altLang="en-US" sz="1200" dirty="0" err="1" smtClean="0">
                          <a:latin typeface="+mn-ea"/>
                          <a:ea typeface="+mn-ea"/>
                        </a:rPr>
                        <a:t>사회적경제</a:t>
                      </a:r>
                      <a:r>
                        <a:rPr lang="ko-KR" altLang="en-US" sz="1200" dirty="0" smtClean="0">
                          <a:latin typeface="+mn-ea"/>
                          <a:ea typeface="+mn-ea"/>
                        </a:rPr>
                        <a:t> 분야의 기업가와 현장의 시각으로 업무를 수행해 나갈 수 있다</a:t>
                      </a:r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1200" dirty="0" smtClean="0">
                        <a:latin typeface="+mn-ea"/>
                        <a:ea typeface="+mn-ea"/>
                      </a:endParaRP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9469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주요 </a:t>
                      </a:r>
                      <a:endParaRPr lang="en-US" altLang="ko-KR" sz="1200" b="0" i="0" u="none" strike="noStrike" dirty="0" smtClean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교육내용</a:t>
                      </a:r>
                      <a:endParaRPr lang="ko-KR" altLang="en-US" sz="1200" b="0" i="0" u="none" strike="noStrike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5738" marR="0" indent="-185738" algn="l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200" b="0" kern="1200" baseline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사회적기업가</a:t>
                      </a:r>
                      <a:r>
                        <a:rPr lang="ko-KR" altLang="en-US" sz="1200" b="0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정신 국내외 사례연구</a:t>
                      </a:r>
                      <a:endParaRPr lang="en-US" altLang="ko-KR" sz="1200" b="0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5247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교육시간</a:t>
                      </a: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2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200" b="0" i="0" u="none" strike="noStrike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시간</a:t>
                      </a:r>
                      <a:endParaRPr lang="en-US" altLang="ko-KR" sz="1200" b="0" i="0" u="none" strike="noStrike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4802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주요</a:t>
                      </a:r>
                      <a:endParaRPr lang="en-US" altLang="ko-KR" sz="1200" b="0" i="0" u="none" strike="noStrike" dirty="0" smtClean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u="none" strike="noStrike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교육방법</a:t>
                      </a:r>
                    </a:p>
                  </a:txBody>
                  <a:tcPr marL="879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lnSpc>
                          <a:spcPts val="1600"/>
                        </a:lnSpc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강의</a:t>
                      </a:r>
                      <a:endParaRPr lang="en-US" altLang="ko-KR" sz="1200" b="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latinLnBrk="1">
                        <a:lnSpc>
                          <a:spcPts val="1600"/>
                        </a:lnSpc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ko-KR" altLang="en-US" sz="12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동영상 교육</a:t>
                      </a:r>
                      <a:endParaRPr lang="en-US" altLang="ko-KR" sz="1200" b="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latinLnBrk="1">
                        <a:lnSpc>
                          <a:spcPts val="1600"/>
                        </a:lnSpc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ko-KR" sz="1200" b="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Case Study</a:t>
                      </a:r>
                    </a:p>
                  </a:txBody>
                  <a:tcPr marL="66462" marR="8792" marT="9526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4039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교수요목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B39343-4D0B-41DB-8796-17BC79468E51}" type="slidenum">
              <a:rPr lang="ko-KR" altLang="en-US" smtClean="0"/>
              <a:pPr/>
              <a:t>4</a:t>
            </a:fld>
            <a:endParaRPr lang="ko-KR" altLang="en-US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53664906"/>
              </p:ext>
            </p:extLst>
          </p:nvPr>
        </p:nvGraphicFramePr>
        <p:xfrm>
          <a:off x="277813" y="1042988"/>
          <a:ext cx="6337301" cy="30782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9450"/>
                <a:gridCol w="1552835"/>
                <a:gridCol w="3270296"/>
                <a:gridCol w="368124"/>
                <a:gridCol w="466596"/>
              </a:tblGrid>
              <a:tr h="491633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err="1" smtClean="0"/>
                        <a:t>모듈명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smtClean="0"/>
                        <a:t>학습목표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smtClean="0"/>
                        <a:t>레슨 및 세부주제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smtClean="0"/>
                        <a:t>시간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smtClean="0"/>
                        <a:t>교육</a:t>
                      </a:r>
                      <a:endParaRPr lang="en-US" altLang="ko-KR" sz="1200" dirty="0" smtClean="0"/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smtClean="0"/>
                        <a:t>방법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431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사회적</a:t>
                      </a:r>
                      <a:endParaRPr lang="en-US" altLang="ko-KR" sz="1100" dirty="0" smtClean="0"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smtClean="0">
                          <a:latin typeface="+mn-ea"/>
                          <a:ea typeface="+mn-ea"/>
                        </a:rPr>
                        <a:t>기업가정신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사회적기업가정신에</a:t>
                      </a:r>
                      <a:r>
                        <a:rPr lang="ko-KR" altLang="en-US" sz="1100" dirty="0" smtClean="0"/>
                        <a:t> 대한 이해를 통해 </a:t>
                      </a:r>
                      <a:r>
                        <a:rPr lang="ko-KR" altLang="en-US" sz="1100" dirty="0" err="1" smtClean="0"/>
                        <a:t>사회적경제</a:t>
                      </a:r>
                      <a:r>
                        <a:rPr lang="ko-KR" altLang="en-US" sz="1100" dirty="0" smtClean="0"/>
                        <a:t> 분야의 기업가와 현장의 시각으로 업무를 수행해 나갈 수 있다</a:t>
                      </a:r>
                      <a:r>
                        <a:rPr lang="en-US" altLang="ko-KR" sz="1100" dirty="0" smtClean="0"/>
                        <a:t>.</a:t>
                      </a:r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8900" indent="-8890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내가 경험한 </a:t>
                      </a:r>
                      <a:r>
                        <a:rPr lang="ko-KR" altLang="en-US" sz="1100" dirty="0" err="1" smtClean="0"/>
                        <a:t>사회적기업가들의</a:t>
                      </a:r>
                      <a:r>
                        <a:rPr lang="ko-KR" altLang="en-US" sz="1100" dirty="0" smtClean="0"/>
                        <a:t> 특징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dirty="0" smtClean="0"/>
                    </a:p>
                    <a:p>
                      <a:pPr marL="88900" indent="-8890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err="1" smtClean="0"/>
                        <a:t>사회적기업가</a:t>
                      </a:r>
                      <a:r>
                        <a:rPr lang="ko-KR" altLang="en-US" sz="1100" dirty="0" smtClean="0"/>
                        <a:t> </a:t>
                      </a:r>
                      <a:r>
                        <a:rPr lang="en-US" altLang="ko-KR" sz="1100" dirty="0" smtClean="0"/>
                        <a:t>Case Study</a:t>
                      </a:r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baseline="0" dirty="0" smtClean="0"/>
                        <a:t>1) </a:t>
                      </a:r>
                      <a:r>
                        <a:rPr lang="ko-KR" altLang="en-US" sz="1100" baseline="0" dirty="0" err="1" smtClean="0"/>
                        <a:t>어큐먼펀드</a:t>
                      </a:r>
                      <a:r>
                        <a:rPr lang="ko-KR" altLang="en-US" sz="1100" baseline="0" dirty="0" smtClean="0"/>
                        <a:t> </a:t>
                      </a:r>
                      <a:r>
                        <a:rPr lang="en-US" altLang="ko-KR" sz="1100" baseline="0" dirty="0" smtClean="0"/>
                        <a:t>: </a:t>
                      </a:r>
                      <a:r>
                        <a:rPr lang="ko-KR" altLang="en-US" sz="1100" baseline="0" dirty="0" err="1" smtClean="0"/>
                        <a:t>재클린</a:t>
                      </a:r>
                      <a:r>
                        <a:rPr lang="ko-KR" altLang="en-US" sz="1100" baseline="0" dirty="0" smtClean="0"/>
                        <a:t> </a:t>
                      </a:r>
                      <a:r>
                        <a:rPr lang="ko-KR" altLang="en-US" sz="1100" baseline="0" dirty="0" err="1" smtClean="0"/>
                        <a:t>노보그라츠</a:t>
                      </a:r>
                      <a:endParaRPr lang="en-US" altLang="ko-KR" sz="1100" baseline="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2) Teach for All : </a:t>
                      </a:r>
                      <a:r>
                        <a:rPr lang="ko-KR" altLang="en-US" sz="1100" dirty="0" err="1" smtClean="0"/>
                        <a:t>웬디</a:t>
                      </a:r>
                      <a:r>
                        <a:rPr lang="ko-KR" altLang="en-US" sz="1100" dirty="0" smtClean="0"/>
                        <a:t> </a:t>
                      </a:r>
                      <a:r>
                        <a:rPr lang="ko-KR" altLang="en-US" sz="1100" dirty="0" err="1" smtClean="0"/>
                        <a:t>콥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3) New Classrooms : </a:t>
                      </a:r>
                      <a:r>
                        <a:rPr lang="ko-KR" altLang="en-US" sz="1100" dirty="0" smtClean="0"/>
                        <a:t>조엘 </a:t>
                      </a:r>
                      <a:r>
                        <a:rPr lang="ko-KR" altLang="en-US" sz="1100" dirty="0" err="1" smtClean="0"/>
                        <a:t>로스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4) </a:t>
                      </a:r>
                      <a:r>
                        <a:rPr lang="ko-KR" altLang="en-US" sz="1100" dirty="0" err="1" smtClean="0"/>
                        <a:t>제닥생협</a:t>
                      </a:r>
                      <a:r>
                        <a:rPr lang="ko-KR" altLang="en-US" sz="1100" dirty="0" smtClean="0"/>
                        <a:t> </a:t>
                      </a:r>
                      <a:r>
                        <a:rPr lang="en-US" altLang="ko-KR" sz="1100" dirty="0" smtClean="0"/>
                        <a:t>: </a:t>
                      </a:r>
                      <a:r>
                        <a:rPr lang="ko-KR" altLang="en-US" sz="1100" dirty="0" smtClean="0"/>
                        <a:t>제너럴닥터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5) </a:t>
                      </a:r>
                      <a:r>
                        <a:rPr lang="ko-KR" altLang="en-US" sz="1100" dirty="0" err="1" smtClean="0"/>
                        <a:t>살림의료생협</a:t>
                      </a:r>
                      <a:r>
                        <a:rPr lang="ko-KR" altLang="en-US" sz="1100" dirty="0" smtClean="0"/>
                        <a:t> </a:t>
                      </a:r>
                      <a:r>
                        <a:rPr lang="en-US" altLang="ko-KR" sz="1100" dirty="0" smtClean="0"/>
                        <a:t>: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baseline="0" dirty="0" smtClean="0"/>
                        <a:t>추혜인 원장</a:t>
                      </a:r>
                      <a:endParaRPr lang="en-US" altLang="ko-KR" sz="1100" baseline="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6) Downtown</a:t>
                      </a:r>
                      <a:r>
                        <a:rPr lang="en-US" altLang="ko-KR" sz="1100" baseline="0" dirty="0" smtClean="0"/>
                        <a:t> Project : </a:t>
                      </a:r>
                      <a:r>
                        <a:rPr lang="ko-KR" altLang="en-US" sz="1100" baseline="0" dirty="0" smtClean="0"/>
                        <a:t>토니 </a:t>
                      </a:r>
                      <a:r>
                        <a:rPr lang="ko-KR" altLang="en-US" sz="1100" baseline="0" dirty="0" err="1" smtClean="0"/>
                        <a:t>셰이</a:t>
                      </a:r>
                      <a:endParaRPr lang="en-US" altLang="ko-KR" sz="1100" baseline="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baseline="0" dirty="0" smtClean="0"/>
                        <a:t>7) Newman`s Own : </a:t>
                      </a:r>
                      <a:r>
                        <a:rPr lang="ko-KR" altLang="en-US" sz="1100" baseline="0" dirty="0" smtClean="0"/>
                        <a:t>폴 </a:t>
                      </a:r>
                      <a:r>
                        <a:rPr lang="ko-KR" altLang="en-US" sz="1100" baseline="0" dirty="0" err="1" smtClean="0"/>
                        <a:t>뉴먼</a:t>
                      </a:r>
                      <a:r>
                        <a:rPr lang="en-US" altLang="ko-KR" sz="1100" baseline="0" dirty="0" smtClean="0"/>
                        <a:t/>
                      </a:r>
                      <a:br>
                        <a:rPr lang="en-US" altLang="ko-KR" sz="1100" baseline="0" dirty="0" smtClean="0"/>
                      </a:br>
                      <a:r>
                        <a:rPr lang="en-US" altLang="ko-KR" sz="1100" baseline="0" dirty="0" smtClean="0"/>
                        <a:t>8) </a:t>
                      </a:r>
                      <a:r>
                        <a:rPr lang="ko-KR" altLang="en-US" sz="1100" baseline="0" dirty="0" err="1" smtClean="0"/>
                        <a:t>오요리</a:t>
                      </a:r>
                      <a:r>
                        <a:rPr lang="ko-KR" altLang="en-US" sz="1100" baseline="0" dirty="0" smtClean="0"/>
                        <a:t> 아시아</a:t>
                      </a:r>
                      <a:r>
                        <a:rPr lang="en-US" altLang="ko-KR" sz="1100" baseline="0" dirty="0" smtClean="0"/>
                        <a:t/>
                      </a:r>
                      <a:br>
                        <a:rPr lang="en-US" altLang="ko-KR" sz="1100" baseline="0" dirty="0" smtClean="0"/>
                      </a:br>
                      <a:r>
                        <a:rPr lang="en-US" altLang="ko-KR" sz="1100" baseline="0" dirty="0" smtClean="0"/>
                        <a:t>9) </a:t>
                      </a:r>
                      <a:r>
                        <a:rPr lang="ko-KR" altLang="en-US" sz="1100" baseline="0" dirty="0" err="1" smtClean="0"/>
                        <a:t>흙살림</a:t>
                      </a:r>
                      <a:r>
                        <a:rPr lang="ko-KR" altLang="en-US" sz="1100" baseline="0" dirty="0" smtClean="0"/>
                        <a:t> </a:t>
                      </a:r>
                      <a:endParaRPr lang="en-US" altLang="ko-KR" sz="1100" baseline="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-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dirty="0" err="1" smtClean="0"/>
                        <a:t>사회적기업가정신</a:t>
                      </a:r>
                      <a:r>
                        <a:rPr lang="ko-KR" altLang="en-US" sz="1100" dirty="0" smtClean="0"/>
                        <a:t> 나누기</a:t>
                      </a:r>
                      <a:endParaRPr lang="en-US" altLang="ko-KR" sz="1100" dirty="0" smtClean="0"/>
                    </a:p>
                    <a:p>
                      <a:pPr marL="88900" indent="-8890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US" altLang="ko-KR" sz="1100" dirty="0" smtClean="0"/>
                    </a:p>
                    <a:p>
                      <a:pPr marL="88900" indent="-8890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err="1" smtClean="0"/>
                        <a:t>사회적기업가정신</a:t>
                      </a:r>
                      <a:r>
                        <a:rPr lang="ko-KR" altLang="en-US" sz="1100" dirty="0" smtClean="0"/>
                        <a:t> 의미 </a:t>
                      </a:r>
                      <a:r>
                        <a:rPr lang="ko-KR" altLang="en-US" sz="1100" dirty="0" err="1" smtClean="0"/>
                        <a:t>되세기기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100" dirty="0" smtClean="0"/>
                        <a:t>3H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smtClean="0"/>
                        <a:t>소강의</a:t>
                      </a:r>
                      <a:endParaRPr lang="en-US" altLang="ko-KR" sz="1100" dirty="0" smtClean="0"/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100" dirty="0" err="1" smtClean="0"/>
                        <a:t>워크샵</a:t>
                      </a:r>
                      <a:endParaRPr lang="ko-KR" altLang="en-US" sz="1100" dirty="0"/>
                    </a:p>
                  </a:txBody>
                  <a:tcPr marL="33231" marR="33231" marT="36000" marB="3600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1900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교육과정 운영 가이드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77175688"/>
              </p:ext>
            </p:extLst>
          </p:nvPr>
        </p:nvGraphicFramePr>
        <p:xfrm>
          <a:off x="277813" y="1042988"/>
          <a:ext cx="6319836" cy="2170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10530"/>
                <a:gridCol w="2293257"/>
                <a:gridCol w="1416049"/>
              </a:tblGrid>
              <a:tr h="2233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smtClean="0"/>
                        <a:t>레슨 및 세부주제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err="1" smtClean="0"/>
                        <a:t>교보재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dirty="0" smtClean="0"/>
                        <a:t>확인 및 비고</a:t>
                      </a:r>
                      <a:endParaRPr lang="ko-KR" altLang="en-US" sz="1200" dirty="0"/>
                    </a:p>
                  </a:txBody>
                  <a:tcPr marL="33231" marR="33231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99044">
                <a:tc>
                  <a:txBody>
                    <a:bodyPr/>
                    <a:lstStyle/>
                    <a:p>
                      <a:pPr marL="88900" indent="-8890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err="1" smtClean="0"/>
                        <a:t>사회적기업가</a:t>
                      </a:r>
                      <a:r>
                        <a:rPr lang="ko-KR" altLang="en-US" sz="1100" dirty="0" smtClean="0"/>
                        <a:t> </a:t>
                      </a:r>
                      <a:r>
                        <a:rPr lang="en-US" altLang="ko-KR" sz="1100" dirty="0" smtClean="0"/>
                        <a:t>Case Study</a:t>
                      </a:r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baseline="0" dirty="0" smtClean="0"/>
                        <a:t>1) </a:t>
                      </a:r>
                      <a:r>
                        <a:rPr lang="ko-KR" altLang="en-US" sz="1100" baseline="0" dirty="0" err="1" smtClean="0"/>
                        <a:t>어큐먼펀드</a:t>
                      </a:r>
                      <a:r>
                        <a:rPr lang="ko-KR" altLang="en-US" sz="1100" baseline="0" dirty="0" smtClean="0"/>
                        <a:t> </a:t>
                      </a:r>
                      <a:r>
                        <a:rPr lang="en-US" altLang="ko-KR" sz="1100" baseline="0" dirty="0" smtClean="0"/>
                        <a:t>: </a:t>
                      </a:r>
                      <a:r>
                        <a:rPr lang="ko-KR" altLang="en-US" sz="1100" baseline="0" dirty="0" err="1" smtClean="0"/>
                        <a:t>재클린</a:t>
                      </a:r>
                      <a:r>
                        <a:rPr lang="ko-KR" altLang="en-US" sz="1100" baseline="0" dirty="0" smtClean="0"/>
                        <a:t> </a:t>
                      </a:r>
                      <a:r>
                        <a:rPr lang="ko-KR" altLang="en-US" sz="1100" baseline="0" dirty="0" err="1" smtClean="0"/>
                        <a:t>노보그라츠</a:t>
                      </a:r>
                      <a:endParaRPr lang="en-US" altLang="ko-KR" sz="1100" baseline="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2) Teach for All : </a:t>
                      </a:r>
                      <a:r>
                        <a:rPr lang="ko-KR" altLang="en-US" sz="1100" dirty="0" err="1" smtClean="0"/>
                        <a:t>웬디</a:t>
                      </a:r>
                      <a:r>
                        <a:rPr lang="ko-KR" altLang="en-US" sz="1100" dirty="0" smtClean="0"/>
                        <a:t> </a:t>
                      </a:r>
                      <a:r>
                        <a:rPr lang="ko-KR" altLang="en-US" sz="1100" dirty="0" err="1" smtClean="0"/>
                        <a:t>콥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3) New Classrooms : </a:t>
                      </a:r>
                      <a:r>
                        <a:rPr lang="ko-KR" altLang="en-US" sz="1100" dirty="0" smtClean="0"/>
                        <a:t>조엘 </a:t>
                      </a:r>
                      <a:r>
                        <a:rPr lang="ko-KR" altLang="en-US" sz="1100" dirty="0" err="1" smtClean="0"/>
                        <a:t>로스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4) </a:t>
                      </a:r>
                      <a:r>
                        <a:rPr lang="ko-KR" altLang="en-US" sz="1100" dirty="0" err="1" smtClean="0"/>
                        <a:t>제닥생협</a:t>
                      </a:r>
                      <a:r>
                        <a:rPr lang="ko-KR" altLang="en-US" sz="1100" dirty="0" smtClean="0"/>
                        <a:t> </a:t>
                      </a:r>
                      <a:r>
                        <a:rPr lang="en-US" altLang="ko-KR" sz="1100" dirty="0" smtClean="0"/>
                        <a:t>: </a:t>
                      </a:r>
                      <a:r>
                        <a:rPr lang="ko-KR" altLang="en-US" sz="1100" dirty="0" smtClean="0"/>
                        <a:t>제너럴닥터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5) </a:t>
                      </a:r>
                      <a:r>
                        <a:rPr lang="ko-KR" altLang="en-US" sz="1100" dirty="0" err="1" smtClean="0"/>
                        <a:t>살림의료생협</a:t>
                      </a:r>
                      <a:r>
                        <a:rPr lang="ko-KR" altLang="en-US" sz="1100" dirty="0" smtClean="0"/>
                        <a:t> </a:t>
                      </a:r>
                      <a:r>
                        <a:rPr lang="en-US" altLang="ko-KR" sz="1100" dirty="0" smtClean="0"/>
                        <a:t>: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baseline="0" dirty="0" smtClean="0"/>
                        <a:t>추혜인 원장</a:t>
                      </a:r>
                      <a:endParaRPr lang="en-US" altLang="ko-KR" sz="1100" baseline="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6) Downtown</a:t>
                      </a:r>
                      <a:r>
                        <a:rPr lang="en-US" altLang="ko-KR" sz="1100" baseline="0" dirty="0" smtClean="0"/>
                        <a:t> Project : </a:t>
                      </a:r>
                      <a:r>
                        <a:rPr lang="ko-KR" altLang="en-US" sz="1100" baseline="0" dirty="0" smtClean="0"/>
                        <a:t>토니 </a:t>
                      </a:r>
                      <a:r>
                        <a:rPr lang="ko-KR" altLang="en-US" sz="1100" baseline="0" dirty="0" err="1" smtClean="0"/>
                        <a:t>셰이</a:t>
                      </a:r>
                      <a:endParaRPr lang="en-US" altLang="ko-KR" sz="1100" baseline="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baseline="0" dirty="0" smtClean="0"/>
                        <a:t>7) Newman`s Own : </a:t>
                      </a:r>
                      <a:r>
                        <a:rPr lang="ko-KR" altLang="en-US" sz="1100" baseline="0" dirty="0" smtClean="0"/>
                        <a:t>폴 </a:t>
                      </a:r>
                      <a:r>
                        <a:rPr lang="ko-KR" altLang="en-US" sz="1100" baseline="0" dirty="0" err="1" smtClean="0"/>
                        <a:t>뉴먼</a:t>
                      </a:r>
                      <a:r>
                        <a:rPr lang="en-US" altLang="ko-KR" sz="1100" baseline="0" dirty="0" smtClean="0"/>
                        <a:t/>
                      </a:r>
                      <a:br>
                        <a:rPr lang="en-US" altLang="ko-KR" sz="1100" baseline="0" dirty="0" smtClean="0"/>
                      </a:br>
                      <a:r>
                        <a:rPr lang="en-US" altLang="ko-KR" sz="1100" baseline="0" dirty="0" smtClean="0"/>
                        <a:t>8) </a:t>
                      </a:r>
                      <a:r>
                        <a:rPr lang="ko-KR" altLang="en-US" sz="1100" baseline="0" dirty="0" err="1" smtClean="0"/>
                        <a:t>오요리</a:t>
                      </a:r>
                      <a:r>
                        <a:rPr lang="ko-KR" altLang="en-US" sz="1100" baseline="0" dirty="0" smtClean="0"/>
                        <a:t> 아시아</a:t>
                      </a:r>
                      <a:r>
                        <a:rPr lang="en-US" altLang="ko-KR" sz="1100" baseline="0" dirty="0" smtClean="0"/>
                        <a:t/>
                      </a:r>
                      <a:br>
                        <a:rPr lang="en-US" altLang="ko-KR" sz="1100" baseline="0" dirty="0" smtClean="0"/>
                      </a:br>
                      <a:r>
                        <a:rPr lang="en-US" altLang="ko-KR" sz="1100" baseline="0" dirty="0" smtClean="0"/>
                        <a:t>9) </a:t>
                      </a:r>
                      <a:r>
                        <a:rPr lang="ko-KR" altLang="en-US" sz="1100" baseline="0" dirty="0" err="1" smtClean="0"/>
                        <a:t>흙살림</a:t>
                      </a:r>
                      <a:r>
                        <a:rPr lang="ko-KR" altLang="en-US" sz="1100" baseline="0" dirty="0" smtClean="0"/>
                        <a:t> </a:t>
                      </a:r>
                      <a:endParaRPr lang="en-US" altLang="ko-KR" sz="1100" baseline="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-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dirty="0" err="1" smtClean="0"/>
                        <a:t>사회적기업가정신</a:t>
                      </a:r>
                      <a:r>
                        <a:rPr lang="ko-KR" altLang="en-US" sz="1100" dirty="0" smtClean="0"/>
                        <a:t> 나누기</a:t>
                      </a:r>
                      <a:endParaRPr lang="en-US" altLang="ko-KR" sz="110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7313" indent="-87313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dirty="0" smtClean="0"/>
                        <a:t>동영상</a:t>
                      </a:r>
                      <a:endParaRPr lang="en-US" altLang="ko-KR" sz="110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1) TED_JacquelineNovogratz_2009</a:t>
                      </a:r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dirty="0" smtClean="0"/>
                        <a:t>2) </a:t>
                      </a:r>
                      <a:r>
                        <a:rPr lang="ko-KR" altLang="en-US" sz="1100" dirty="0" err="1" smtClean="0"/>
                        <a:t>세바시</a:t>
                      </a:r>
                      <a:r>
                        <a:rPr lang="en-US" altLang="ko-KR" sz="1100" dirty="0" smtClean="0"/>
                        <a:t>_</a:t>
                      </a:r>
                      <a:r>
                        <a:rPr lang="ko-KR" altLang="en-US" sz="1100" dirty="0" err="1" smtClean="0"/>
                        <a:t>제닥생협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3) </a:t>
                      </a:r>
                      <a:r>
                        <a:rPr lang="ko-KR" altLang="en-US" sz="1100" dirty="0" err="1" smtClean="0"/>
                        <a:t>흙살림</a:t>
                      </a:r>
                      <a:r>
                        <a:rPr lang="ko-KR" altLang="en-US" sz="1100" dirty="0" smtClean="0"/>
                        <a:t> </a:t>
                      </a:r>
                      <a:r>
                        <a:rPr lang="en-US" altLang="ko-KR" sz="1100" dirty="0" smtClean="0"/>
                        <a:t>20</a:t>
                      </a:r>
                      <a:r>
                        <a:rPr lang="ko-KR" altLang="en-US" sz="1100" dirty="0" smtClean="0"/>
                        <a:t>년 </a:t>
                      </a:r>
                      <a:r>
                        <a:rPr lang="ko-KR" altLang="en-US" sz="1100" dirty="0" err="1" smtClean="0"/>
                        <a:t>유기농</a:t>
                      </a:r>
                      <a:r>
                        <a:rPr lang="ko-KR" altLang="en-US" sz="1100" dirty="0" smtClean="0"/>
                        <a:t> </a:t>
                      </a:r>
                      <a:r>
                        <a:rPr lang="en-US" altLang="ko-KR" sz="1100" dirty="0" smtClean="0"/>
                        <a:t>20</a:t>
                      </a:r>
                      <a:r>
                        <a:rPr lang="ko-KR" altLang="en-US" sz="1100" dirty="0" smtClean="0"/>
                        <a:t>년</a:t>
                      </a:r>
                      <a:r>
                        <a:rPr lang="en-US" altLang="ko-KR" sz="1100" dirty="0" smtClean="0"/>
                        <a:t/>
                      </a:r>
                      <a:br>
                        <a:rPr lang="en-US" altLang="ko-KR" sz="1100" dirty="0" smtClean="0"/>
                      </a:br>
                      <a:r>
                        <a:rPr lang="en-US" altLang="ko-KR" sz="1100" dirty="0" smtClean="0"/>
                        <a:t>4)</a:t>
                      </a:r>
                      <a:r>
                        <a:rPr lang="en-US" altLang="ko-KR" sz="1100" baseline="0" dirty="0" smtClean="0"/>
                        <a:t> </a:t>
                      </a:r>
                      <a:r>
                        <a:rPr lang="ko-KR" altLang="en-US" sz="1100" baseline="0" dirty="0" err="1" smtClean="0"/>
                        <a:t>세바시</a:t>
                      </a:r>
                      <a:r>
                        <a:rPr lang="en-US" altLang="ko-KR" sz="1100" baseline="0" dirty="0" smtClean="0"/>
                        <a:t>_</a:t>
                      </a:r>
                      <a:r>
                        <a:rPr lang="ko-KR" altLang="en-US" sz="1100" baseline="0" dirty="0" smtClean="0"/>
                        <a:t>이태근 </a:t>
                      </a:r>
                      <a:r>
                        <a:rPr lang="ko-KR" altLang="en-US" sz="1100" baseline="0" dirty="0" err="1" smtClean="0"/>
                        <a:t>흙살림</a:t>
                      </a:r>
                      <a:r>
                        <a:rPr lang="ko-KR" altLang="en-US" sz="1100" baseline="0" dirty="0" smtClean="0"/>
                        <a:t> 회장</a:t>
                      </a:r>
                      <a:endParaRPr lang="en-US" altLang="ko-KR" sz="1100" baseline="0" dirty="0" smtClean="0"/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  <a:p>
                      <a:pPr marL="87313" marR="0" lvl="0" indent="-87313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ko-KR" alt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</a:rPr>
                        <a:t>핸드아웃 자료</a:t>
                      </a:r>
                      <a:endParaRPr kumimoji="0" lang="en-US" altLang="ko-KR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</a:endParaRPr>
                    </a:p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1100" baseline="0" dirty="0" smtClean="0"/>
                        <a:t>- </a:t>
                      </a:r>
                      <a:r>
                        <a:rPr lang="ko-KR" altLang="en-US" sz="1100" baseline="0" dirty="0" err="1" smtClean="0"/>
                        <a:t>흙살림</a:t>
                      </a: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100" baseline="0" dirty="0" smtClean="0"/>
                    </a:p>
                  </a:txBody>
                  <a:tcPr marL="33231" marR="33231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60350" y="3628572"/>
            <a:ext cx="63373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err="1" smtClean="0"/>
              <a:t>사회적기업가정신</a:t>
            </a:r>
            <a:r>
              <a:rPr lang="ko-KR" altLang="en-US" sz="1200" dirty="0" smtClean="0"/>
              <a:t> 모듈은 사례 및 활동의 조정을 통해 </a:t>
            </a:r>
            <a:r>
              <a:rPr lang="en-US" altLang="ko-KR" sz="1200" dirty="0" smtClean="0"/>
              <a:t>2</a:t>
            </a:r>
            <a:r>
              <a:rPr lang="ko-KR" altLang="en-US" sz="1200" dirty="0" smtClean="0"/>
              <a:t>시간</a:t>
            </a:r>
            <a:r>
              <a:rPr lang="en-US" altLang="ko-KR" sz="1200" dirty="0"/>
              <a:t> </a:t>
            </a:r>
            <a:r>
              <a:rPr lang="en-US" altLang="ko-KR" sz="1200" dirty="0" smtClean="0"/>
              <a:t>~ 3</a:t>
            </a:r>
            <a:r>
              <a:rPr lang="ko-KR" altLang="en-US" sz="1200" dirty="0" smtClean="0"/>
              <a:t>시간으로 탄력적인 운영이 가능합니다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err="1" smtClean="0"/>
              <a:t>사회적기업가정신의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Case</a:t>
            </a:r>
            <a:r>
              <a:rPr lang="ko-KR" altLang="en-US" sz="1200" dirty="0"/>
              <a:t> </a:t>
            </a:r>
            <a:r>
              <a:rPr lang="ko-KR" altLang="en-US" sz="1200" dirty="0" smtClean="0"/>
              <a:t>내용들은 </a:t>
            </a:r>
            <a:r>
              <a:rPr lang="ko-KR" altLang="en-US" sz="1200" dirty="0" err="1" smtClean="0"/>
              <a:t>스토리텔링을</a:t>
            </a:r>
            <a:r>
              <a:rPr lang="ko-KR" altLang="en-US" sz="1200" dirty="0" smtClean="0"/>
              <a:t> 통해 교육생들에게 전달할 수 있어야 합니다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이를 위해서 강사는 매뉴얼에 있는 내용 뿐만 아니라</a:t>
            </a:r>
            <a:r>
              <a:rPr lang="en-US" altLang="ko-KR" sz="1200" dirty="0" smtClean="0"/>
              <a:t>, TIP</a:t>
            </a:r>
            <a:r>
              <a:rPr lang="ko-KR" altLang="en-US" sz="1200" dirty="0" smtClean="0"/>
              <a:t>에 있는 관련 자료들을 숙지하여야 합니다</a:t>
            </a:r>
            <a:r>
              <a:rPr lang="en-US" altLang="ko-KR" sz="1200" dirty="0" smtClean="0"/>
              <a:t>.</a:t>
            </a:r>
          </a:p>
          <a:p>
            <a:pPr marL="174625" indent="-1746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dirty="0" err="1" smtClean="0"/>
              <a:t>흙살림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Case Study &amp; </a:t>
            </a:r>
            <a:r>
              <a:rPr lang="ko-KR" altLang="en-US" sz="1200" dirty="0" smtClean="0"/>
              <a:t>팀 별 토론</a:t>
            </a:r>
            <a:endParaRPr lang="en-US" altLang="ko-KR" sz="1200" dirty="0" smtClean="0"/>
          </a:p>
          <a:p>
            <a:pPr marL="363538" indent="-171450">
              <a:lnSpc>
                <a:spcPct val="150000"/>
              </a:lnSpc>
              <a:buFontTx/>
              <a:buChar char="-"/>
            </a:pPr>
            <a:r>
              <a:rPr lang="ko-KR" altLang="en-US" sz="1200" dirty="0" smtClean="0"/>
              <a:t>핸드아웃 자료는 사전과제로 제시할 수 있으나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해당 자료를 읽어오지 않으면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팀 별 토론에 참가할 수 없게 되므로</a:t>
            </a:r>
            <a:r>
              <a:rPr lang="en-US" altLang="ko-KR" sz="1200" dirty="0"/>
              <a:t> </a:t>
            </a:r>
            <a:r>
              <a:rPr lang="ko-KR" altLang="en-US" sz="1200" dirty="0" smtClean="0"/>
              <a:t>현장에서 별도 출력물로 나눠주고 읽은 후 토론할 수 있도록 합니다</a:t>
            </a:r>
            <a:r>
              <a:rPr lang="en-US" altLang="ko-KR" sz="1200" dirty="0" smtClean="0"/>
              <a:t>.</a:t>
            </a:r>
          </a:p>
          <a:p>
            <a:pPr marL="363538" indent="-171450">
              <a:lnSpc>
                <a:spcPct val="150000"/>
              </a:lnSpc>
              <a:buFontTx/>
              <a:buChar char="-"/>
            </a:pPr>
            <a:r>
              <a:rPr lang="en-US" altLang="ko-KR" sz="1200" dirty="0" smtClean="0"/>
              <a:t>‘</a:t>
            </a:r>
            <a:r>
              <a:rPr lang="ko-KR" altLang="en-US" sz="1200" dirty="0" err="1" smtClean="0"/>
              <a:t>사회적기업</a:t>
            </a:r>
            <a:r>
              <a:rPr lang="ko-KR" altLang="en-US" sz="1200" dirty="0" smtClean="0"/>
              <a:t> 컨설턴트 교육과정</a:t>
            </a:r>
            <a:r>
              <a:rPr lang="en-US" altLang="ko-KR" sz="1200" dirty="0" smtClean="0"/>
              <a:t>‘</a:t>
            </a:r>
            <a:r>
              <a:rPr lang="ko-KR" altLang="en-US" sz="1200" dirty="0" smtClean="0"/>
              <a:t>에서는 </a:t>
            </a:r>
            <a:r>
              <a:rPr lang="ko-KR" altLang="en-US" sz="1200" dirty="0" err="1" smtClean="0"/>
              <a:t>흙살림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Case Study &amp; </a:t>
            </a:r>
            <a:r>
              <a:rPr lang="ko-KR" altLang="en-US" sz="1200" dirty="0" smtClean="0"/>
              <a:t>팀 별 토론이 중복되므로 다루지 않도록 합니다</a:t>
            </a:r>
            <a:r>
              <a:rPr lang="en-US" altLang="ko-KR" sz="1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05752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927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1) </a:t>
            </a:r>
            <a:r>
              <a:rPr lang="ko-KR" altLang="en-US" sz="1600" dirty="0" err="1">
                <a:latin typeface="+mn-ea"/>
              </a:rPr>
              <a:t>사회적경제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>
                <a:latin typeface="+mn-ea"/>
              </a:rPr>
              <a:t>인재육성전문가 </a:t>
            </a:r>
            <a:r>
              <a:rPr lang="ko-KR" altLang="en-US" sz="1600" smtClean="0">
                <a:latin typeface="+mn-ea"/>
              </a:rPr>
              <a:t>교육과정 </a:t>
            </a:r>
            <a:r>
              <a:rPr lang="en-US" altLang="ko-KR" sz="1600" smtClean="0">
                <a:latin typeface="+mn-ea"/>
              </a:rPr>
              <a:t>(1/2)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597218" y="1393372"/>
            <a:ext cx="6000432" cy="367600"/>
            <a:chOff x="597218" y="1393372"/>
            <a:chExt cx="6000432" cy="36760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597218" y="2313857"/>
            <a:ext cx="6017895" cy="367600"/>
            <a:chOff x="597218" y="1838369"/>
            <a:chExt cx="6017895" cy="367600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액션러닝</a:t>
              </a:r>
              <a:endParaRPr lang="ko-KR" altLang="en-US" sz="1200" dirty="0"/>
            </a:p>
          </p:txBody>
        </p:sp>
        <p:sp>
          <p:nvSpPr>
            <p:cNvPr id="17" name="모서리가 둥근 직사각형 1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18" name="그룹 20"/>
          <p:cNvGrpSpPr/>
          <p:nvPr/>
        </p:nvGrpSpPr>
        <p:grpSpPr>
          <a:xfrm>
            <a:off x="597218" y="2777443"/>
            <a:ext cx="6017895" cy="367600"/>
            <a:chOff x="597218" y="1838369"/>
            <a:chExt cx="6017895" cy="367600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20" name="모서리가 둥근 직사각형 1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HEAR</a:t>
              </a:r>
              <a:endParaRPr lang="ko-KR" altLang="en-US" sz="1200" dirty="0"/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4.5H</a:t>
              </a:r>
              <a:endParaRPr lang="ko-KR" altLang="en-US" sz="1200" dirty="0"/>
            </a:p>
          </p:txBody>
        </p:sp>
      </p:grpSp>
      <p:grpSp>
        <p:nvGrpSpPr>
          <p:cNvPr id="22" name="그룹 24"/>
          <p:cNvGrpSpPr/>
          <p:nvPr/>
        </p:nvGrpSpPr>
        <p:grpSpPr>
          <a:xfrm>
            <a:off x="597218" y="3259923"/>
            <a:ext cx="6017895" cy="367600"/>
            <a:chOff x="597218" y="1838369"/>
            <a:chExt cx="6017895" cy="367600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err="1" smtClean="0"/>
                <a:t>CreateⅠ</a:t>
              </a:r>
              <a:endParaRPr lang="en-US" altLang="ko-KR" sz="1200" dirty="0"/>
            </a:p>
          </p:txBody>
        </p:sp>
        <p:sp>
          <p:nvSpPr>
            <p:cNvPr id="25" name="모서리가 둥근 직사각형 24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4.5H</a:t>
              </a:r>
              <a:endParaRPr lang="ko-KR" altLang="en-US" sz="1200" dirty="0"/>
            </a:p>
          </p:txBody>
        </p:sp>
      </p:grpSp>
      <p:grpSp>
        <p:nvGrpSpPr>
          <p:cNvPr id="26" name="그룹 28"/>
          <p:cNvGrpSpPr/>
          <p:nvPr/>
        </p:nvGrpSpPr>
        <p:grpSpPr>
          <a:xfrm>
            <a:off x="597218" y="3241029"/>
            <a:ext cx="6017895" cy="367600"/>
            <a:chOff x="597218" y="1838369"/>
            <a:chExt cx="6017895" cy="367600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Ⅰ</a:t>
              </a:r>
              <a:endParaRPr lang="en-US" altLang="ko-KR" sz="1200" dirty="0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30" name="그룹 32"/>
          <p:cNvGrpSpPr/>
          <p:nvPr/>
        </p:nvGrpSpPr>
        <p:grpSpPr>
          <a:xfrm>
            <a:off x="597218" y="3723509"/>
            <a:ext cx="6017895" cy="367600"/>
            <a:chOff x="597218" y="1838369"/>
            <a:chExt cx="6017895" cy="367600"/>
          </a:xfrm>
        </p:grpSpPr>
        <p:sp>
          <p:nvSpPr>
            <p:cNvPr id="31" name="모서리가 둥근 직사각형 3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32" name="모서리가 둥근 직사각형 3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Ⅱ</a:t>
              </a:r>
              <a:endParaRPr lang="en-US" altLang="ko-KR" sz="1200" dirty="0"/>
            </a:p>
          </p:txBody>
        </p:sp>
        <p:sp>
          <p:nvSpPr>
            <p:cNvPr id="33" name="모서리가 둥근 직사각형 3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34" name="그룹 36"/>
          <p:cNvGrpSpPr/>
          <p:nvPr/>
        </p:nvGrpSpPr>
        <p:grpSpPr>
          <a:xfrm>
            <a:off x="597218" y="4174093"/>
            <a:ext cx="6017895" cy="367600"/>
            <a:chOff x="597218" y="1838369"/>
            <a:chExt cx="6017895" cy="367600"/>
          </a:xfrm>
        </p:grpSpPr>
        <p:sp>
          <p:nvSpPr>
            <p:cNvPr id="35" name="모서리가 둥근 직사각형 3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36" name="모서리가 둥근 직사각형 3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Ⅲ</a:t>
              </a:r>
              <a:endParaRPr lang="en-US" altLang="ko-KR" sz="1200" dirty="0"/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.5H</a:t>
              </a:r>
              <a:endParaRPr lang="ko-KR" altLang="en-US" sz="1200" dirty="0"/>
            </a:p>
          </p:txBody>
        </p:sp>
      </p:grpSp>
      <p:grpSp>
        <p:nvGrpSpPr>
          <p:cNvPr id="38" name="그룹 40"/>
          <p:cNvGrpSpPr/>
          <p:nvPr/>
        </p:nvGrpSpPr>
        <p:grpSpPr>
          <a:xfrm>
            <a:off x="597218" y="5061561"/>
            <a:ext cx="6017895" cy="367600"/>
            <a:chOff x="597218" y="1838369"/>
            <a:chExt cx="6017895" cy="367600"/>
          </a:xfrm>
        </p:grpSpPr>
        <p:sp>
          <p:nvSpPr>
            <p:cNvPr id="39" name="모서리가 둥근 직사각형 3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40" name="모서리가 둥근 직사각형 3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DELIVER</a:t>
              </a:r>
              <a:endParaRPr lang="en-US" altLang="ko-KR" sz="1200" dirty="0"/>
            </a:p>
          </p:txBody>
        </p:sp>
        <p:sp>
          <p:nvSpPr>
            <p:cNvPr id="41" name="모서리가 둥근 직사각형 4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603314" y="1838380"/>
            <a:ext cx="6000432" cy="367600"/>
            <a:chOff x="597218" y="1393372"/>
            <a:chExt cx="6000432" cy="367600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4" name="모서리가 둥근 직사각형 43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smtClean="0"/>
                <a:t>Theory of Change Workshop</a:t>
              </a:r>
              <a:endParaRPr lang="ko-KR" altLang="en-US" sz="1200" dirty="0"/>
            </a:p>
          </p:txBody>
        </p:sp>
        <p:sp>
          <p:nvSpPr>
            <p:cNvPr id="45" name="모서리가 둥근 직사각형 44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46" name="그룹 45"/>
          <p:cNvGrpSpPr/>
          <p:nvPr/>
        </p:nvGrpSpPr>
        <p:grpSpPr>
          <a:xfrm>
            <a:off x="603314" y="4618156"/>
            <a:ext cx="6000432" cy="367600"/>
            <a:chOff x="597218" y="1393372"/>
            <a:chExt cx="6000432" cy="367600"/>
          </a:xfrm>
        </p:grpSpPr>
        <p:sp>
          <p:nvSpPr>
            <p:cNvPr id="47" name="모서리가 둥근 직사각형 46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8" name="모서리가 둥근 직사각형 47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smtClean="0"/>
                <a:t>사회적기업가 정신</a:t>
              </a:r>
              <a:endParaRPr lang="ko-KR" altLang="en-US" sz="1200" dirty="0"/>
            </a:p>
          </p:txBody>
        </p:sp>
        <p:sp>
          <p:nvSpPr>
            <p:cNvPr id="49" name="모서리가 둥근 직사각형 48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90096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927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1) </a:t>
            </a:r>
            <a:r>
              <a:rPr lang="ko-KR" altLang="en-US" sz="1600" dirty="0" err="1">
                <a:latin typeface="+mn-ea"/>
              </a:rPr>
              <a:t>사회적경제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>
                <a:latin typeface="+mn-ea"/>
              </a:rPr>
              <a:t>인재육성전문가 </a:t>
            </a:r>
            <a:r>
              <a:rPr lang="ko-KR" altLang="en-US" sz="1600" smtClean="0">
                <a:latin typeface="+mn-ea"/>
              </a:rPr>
              <a:t>교육과정 </a:t>
            </a:r>
            <a:r>
              <a:rPr lang="en-US" altLang="ko-KR" sz="1600" smtClean="0">
                <a:latin typeface="+mn-ea"/>
              </a:rPr>
              <a:t>(2/2)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46" name="그룹 45"/>
          <p:cNvGrpSpPr/>
          <p:nvPr/>
        </p:nvGrpSpPr>
        <p:grpSpPr>
          <a:xfrm>
            <a:off x="597218" y="1393372"/>
            <a:ext cx="6000432" cy="367600"/>
            <a:chOff x="597218" y="1393372"/>
            <a:chExt cx="6000432" cy="367600"/>
          </a:xfrm>
        </p:grpSpPr>
        <p:sp>
          <p:nvSpPr>
            <p:cNvPr id="50" name="모서리가 둥근 직사각형 49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51" name="모서리가 둥근 직사각형 50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52" name="모서리가 둥근 직사각형 51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597218" y="2313857"/>
            <a:ext cx="6017895" cy="367600"/>
            <a:chOff x="597218" y="1838369"/>
            <a:chExt cx="6017895" cy="367600"/>
          </a:xfrm>
        </p:grpSpPr>
        <p:sp>
          <p:nvSpPr>
            <p:cNvPr id="54" name="모서리가 둥근 직사각형 53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55" name="모서리가 둥근 직사각형 54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액션러닝</a:t>
              </a:r>
              <a:endParaRPr lang="ko-KR" altLang="en-US" sz="1200" dirty="0"/>
            </a:p>
          </p:txBody>
        </p:sp>
        <p:sp>
          <p:nvSpPr>
            <p:cNvPr id="56" name="모서리가 둥근 직사각형 55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57" name="그룹 20"/>
          <p:cNvGrpSpPr/>
          <p:nvPr/>
        </p:nvGrpSpPr>
        <p:grpSpPr>
          <a:xfrm>
            <a:off x="597218" y="3234643"/>
            <a:ext cx="6017895" cy="367600"/>
            <a:chOff x="597218" y="1838369"/>
            <a:chExt cx="6017895" cy="367600"/>
          </a:xfrm>
        </p:grpSpPr>
        <p:sp>
          <p:nvSpPr>
            <p:cNvPr id="58" name="모서리가 둥근 직사각형 57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59" name="모서리가 둥근 직사각형 58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HEAR</a:t>
              </a:r>
              <a:endParaRPr lang="ko-KR" altLang="en-US" sz="1200" dirty="0"/>
            </a:p>
          </p:txBody>
        </p:sp>
        <p:sp>
          <p:nvSpPr>
            <p:cNvPr id="60" name="모서리가 둥근 직사각형 59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4.5H</a:t>
              </a:r>
              <a:endParaRPr lang="ko-KR" altLang="en-US" sz="1200" dirty="0"/>
            </a:p>
          </p:txBody>
        </p:sp>
      </p:grpSp>
      <p:grpSp>
        <p:nvGrpSpPr>
          <p:cNvPr id="61" name="그룹 24"/>
          <p:cNvGrpSpPr/>
          <p:nvPr/>
        </p:nvGrpSpPr>
        <p:grpSpPr>
          <a:xfrm>
            <a:off x="597218" y="3717123"/>
            <a:ext cx="6017895" cy="367600"/>
            <a:chOff x="597218" y="1838369"/>
            <a:chExt cx="6017895" cy="367600"/>
          </a:xfrm>
        </p:grpSpPr>
        <p:sp>
          <p:nvSpPr>
            <p:cNvPr id="62" name="모서리가 둥근 직사각형 61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63" name="모서리가 둥근 직사각형 62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err="1" smtClean="0"/>
                <a:t>CreateⅠ</a:t>
              </a:r>
              <a:endParaRPr lang="en-US" altLang="ko-KR" sz="1200" dirty="0"/>
            </a:p>
          </p:txBody>
        </p:sp>
        <p:sp>
          <p:nvSpPr>
            <p:cNvPr id="64" name="모서리가 둥근 직사각형 63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4.5H</a:t>
              </a:r>
              <a:endParaRPr lang="ko-KR" altLang="en-US" sz="1200" dirty="0"/>
            </a:p>
          </p:txBody>
        </p:sp>
      </p:grpSp>
      <p:grpSp>
        <p:nvGrpSpPr>
          <p:cNvPr id="65" name="그룹 28"/>
          <p:cNvGrpSpPr/>
          <p:nvPr/>
        </p:nvGrpSpPr>
        <p:grpSpPr>
          <a:xfrm>
            <a:off x="597218" y="3698229"/>
            <a:ext cx="6017895" cy="367600"/>
            <a:chOff x="597218" y="1838369"/>
            <a:chExt cx="6017895" cy="367600"/>
          </a:xfrm>
        </p:grpSpPr>
        <p:sp>
          <p:nvSpPr>
            <p:cNvPr id="66" name="모서리가 둥근 직사각형 65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67" name="모서리가 둥근 직사각형 66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Ⅰ</a:t>
              </a:r>
              <a:endParaRPr lang="en-US" altLang="ko-KR" sz="1200" dirty="0"/>
            </a:p>
          </p:txBody>
        </p:sp>
        <p:sp>
          <p:nvSpPr>
            <p:cNvPr id="68" name="모서리가 둥근 직사각형 67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69" name="그룹 32"/>
          <p:cNvGrpSpPr/>
          <p:nvPr/>
        </p:nvGrpSpPr>
        <p:grpSpPr>
          <a:xfrm>
            <a:off x="597218" y="4180709"/>
            <a:ext cx="6017895" cy="367600"/>
            <a:chOff x="597218" y="1838369"/>
            <a:chExt cx="6017895" cy="367600"/>
          </a:xfrm>
        </p:grpSpPr>
        <p:sp>
          <p:nvSpPr>
            <p:cNvPr id="70" name="모서리가 둥근 직사각형 69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71" name="모서리가 둥근 직사각형 70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Ⅱ</a:t>
              </a:r>
              <a:endParaRPr lang="en-US" altLang="ko-KR" sz="1200" dirty="0"/>
            </a:p>
          </p:txBody>
        </p:sp>
        <p:sp>
          <p:nvSpPr>
            <p:cNvPr id="72" name="모서리가 둥근 직사각형 71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73" name="그룹 36"/>
          <p:cNvGrpSpPr/>
          <p:nvPr/>
        </p:nvGrpSpPr>
        <p:grpSpPr>
          <a:xfrm>
            <a:off x="597218" y="4631293"/>
            <a:ext cx="6017895" cy="367600"/>
            <a:chOff x="597218" y="1838369"/>
            <a:chExt cx="6017895" cy="367600"/>
          </a:xfrm>
        </p:grpSpPr>
        <p:sp>
          <p:nvSpPr>
            <p:cNvPr id="74" name="모서리가 둥근 직사각형 73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75" name="모서리가 둥근 직사각형 74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Create Ⅲ</a:t>
              </a:r>
              <a:endParaRPr lang="en-US" altLang="ko-KR" sz="1200" dirty="0"/>
            </a:p>
          </p:txBody>
        </p:sp>
        <p:sp>
          <p:nvSpPr>
            <p:cNvPr id="76" name="모서리가 둥근 직사각형 75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.5H</a:t>
              </a:r>
              <a:endParaRPr lang="ko-KR" altLang="en-US" sz="1200" dirty="0"/>
            </a:p>
          </p:txBody>
        </p:sp>
      </p:grpSp>
      <p:grpSp>
        <p:nvGrpSpPr>
          <p:cNvPr id="77" name="그룹 40"/>
          <p:cNvGrpSpPr/>
          <p:nvPr/>
        </p:nvGrpSpPr>
        <p:grpSpPr>
          <a:xfrm>
            <a:off x="597218" y="5518761"/>
            <a:ext cx="6017895" cy="367600"/>
            <a:chOff x="597218" y="1838369"/>
            <a:chExt cx="6017895" cy="367600"/>
          </a:xfrm>
        </p:grpSpPr>
        <p:sp>
          <p:nvSpPr>
            <p:cNvPr id="78" name="모서리가 둥근 직사각형 77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인재육성</a:t>
              </a:r>
              <a:endParaRPr lang="ko-KR" altLang="en-US" sz="1200" dirty="0"/>
            </a:p>
          </p:txBody>
        </p:sp>
        <p:sp>
          <p:nvSpPr>
            <p:cNvPr id="79" name="모서리가 둥근 직사각형 78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altLang="ko-KR" sz="1200" dirty="0" smtClean="0"/>
                <a:t>DELIVER</a:t>
              </a:r>
              <a:endParaRPr lang="en-US" altLang="ko-KR" sz="1200" dirty="0"/>
            </a:p>
          </p:txBody>
        </p:sp>
        <p:sp>
          <p:nvSpPr>
            <p:cNvPr id="80" name="모서리가 둥근 직사각형 79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81" name="그룹 80"/>
          <p:cNvGrpSpPr/>
          <p:nvPr/>
        </p:nvGrpSpPr>
        <p:grpSpPr>
          <a:xfrm>
            <a:off x="603314" y="1838380"/>
            <a:ext cx="6000432" cy="367600"/>
            <a:chOff x="597218" y="1393372"/>
            <a:chExt cx="6000432" cy="367600"/>
          </a:xfrm>
        </p:grpSpPr>
        <p:sp>
          <p:nvSpPr>
            <p:cNvPr id="82" name="모서리가 둥근 직사각형 81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83" name="모서리가 둥근 직사각형 82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smtClean="0"/>
                <a:t>Theory of Change Workshop</a:t>
              </a:r>
              <a:endParaRPr lang="ko-KR" altLang="en-US" sz="1200" dirty="0"/>
            </a:p>
          </p:txBody>
        </p:sp>
        <p:sp>
          <p:nvSpPr>
            <p:cNvPr id="84" name="모서리가 둥근 직사각형 83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85" name="그룹 84"/>
          <p:cNvGrpSpPr/>
          <p:nvPr/>
        </p:nvGrpSpPr>
        <p:grpSpPr>
          <a:xfrm>
            <a:off x="603314" y="5075356"/>
            <a:ext cx="6000432" cy="367600"/>
            <a:chOff x="597218" y="1393372"/>
            <a:chExt cx="6000432" cy="367600"/>
          </a:xfrm>
        </p:grpSpPr>
        <p:sp>
          <p:nvSpPr>
            <p:cNvPr id="86" name="모서리가 둥근 직사각형 85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87" name="모서리가 둥근 직사각형 86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smtClean="0"/>
                <a:t>사회적기업가 정신</a:t>
              </a:r>
              <a:endParaRPr lang="ko-KR" altLang="en-US" sz="1200" dirty="0"/>
            </a:p>
          </p:txBody>
        </p:sp>
        <p:sp>
          <p:nvSpPr>
            <p:cNvPr id="88" name="모서리가 둥근 직사각형 87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89" name="그룹 88"/>
          <p:cNvGrpSpPr/>
          <p:nvPr/>
        </p:nvGrpSpPr>
        <p:grpSpPr>
          <a:xfrm>
            <a:off x="597218" y="2778904"/>
            <a:ext cx="6017895" cy="367600"/>
            <a:chOff x="597218" y="1838369"/>
            <a:chExt cx="6017895" cy="367600"/>
          </a:xfrm>
          <a:solidFill>
            <a:schemeClr val="accent2"/>
          </a:solidFill>
        </p:grpSpPr>
        <p:sp>
          <p:nvSpPr>
            <p:cNvPr id="90" name="모서리가 둥근 직사각형 89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중간지원</a:t>
              </a:r>
              <a:endParaRPr lang="en-US" altLang="ko-KR" sz="1200" dirty="0" smtClean="0"/>
            </a:p>
            <a:p>
              <a:pPr algn="ctr"/>
              <a:r>
                <a:rPr lang="ko-KR" altLang="en-US" sz="1200" dirty="0" smtClean="0"/>
                <a:t>활동가</a:t>
              </a:r>
              <a:endParaRPr lang="ko-KR" altLang="en-US" sz="1200" dirty="0"/>
            </a:p>
          </p:txBody>
        </p:sp>
        <p:sp>
          <p:nvSpPr>
            <p:cNvPr id="91" name="모서리가 둥근 직사각형 90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사회적경제 관련 정책과 이슈</a:t>
              </a:r>
              <a:endParaRPr lang="ko-KR" altLang="en-US" sz="1200" dirty="0"/>
            </a:p>
          </p:txBody>
        </p:sp>
        <p:sp>
          <p:nvSpPr>
            <p:cNvPr id="92" name="모서리가 둥근 직사각형 91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3.5H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90096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2932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n-ea"/>
              </a:rPr>
              <a:t>2) </a:t>
            </a:r>
            <a:r>
              <a:rPr lang="ko-KR" altLang="en-US" sz="1600" dirty="0" smtClean="0">
                <a:latin typeface="+mn-ea"/>
              </a:rPr>
              <a:t>중간지원기관 </a:t>
            </a:r>
            <a:r>
              <a:rPr lang="ko-KR" altLang="en-US" sz="1600" dirty="0">
                <a:latin typeface="+mn-ea"/>
              </a:rPr>
              <a:t>활동가 교육과정</a:t>
            </a:r>
          </a:p>
        </p:txBody>
      </p:sp>
      <p:grpSp>
        <p:nvGrpSpPr>
          <p:cNvPr id="10" name="그룹 28"/>
          <p:cNvGrpSpPr/>
          <p:nvPr/>
        </p:nvGrpSpPr>
        <p:grpSpPr>
          <a:xfrm>
            <a:off x="597218" y="3249636"/>
            <a:ext cx="6017895" cy="367600"/>
            <a:chOff x="597218" y="1838369"/>
            <a:chExt cx="6017895" cy="36760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사회적경제</a:t>
              </a:r>
              <a:r>
                <a:rPr lang="ko-KR" altLang="en-US" sz="1200" dirty="0"/>
                <a:t> 관련 정책과 이슈</a:t>
              </a:r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14" name="그룹 3"/>
          <p:cNvGrpSpPr/>
          <p:nvPr/>
        </p:nvGrpSpPr>
        <p:grpSpPr>
          <a:xfrm>
            <a:off x="597218" y="1858878"/>
            <a:ext cx="6017895" cy="367600"/>
            <a:chOff x="597218" y="1838369"/>
            <a:chExt cx="6017895" cy="367600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 smtClean="0"/>
                <a:t>중간지원기</a:t>
              </a:r>
              <a:r>
                <a:rPr lang="ko-KR" altLang="en-US" sz="1000" dirty="0"/>
                <a:t>관</a:t>
              </a:r>
              <a:endParaRPr lang="ko-KR" altLang="en-US" sz="1200" dirty="0"/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사회적경제와</a:t>
              </a:r>
              <a:r>
                <a:rPr lang="ko-KR" altLang="en-US" sz="1200" dirty="0"/>
                <a:t> 중간지원기관 활동가</a:t>
              </a:r>
            </a:p>
          </p:txBody>
        </p:sp>
        <p:sp>
          <p:nvSpPr>
            <p:cNvPr id="17" name="모서리가 둥근 직사각형 1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18" name="그룹 20"/>
          <p:cNvGrpSpPr/>
          <p:nvPr/>
        </p:nvGrpSpPr>
        <p:grpSpPr>
          <a:xfrm>
            <a:off x="597218" y="2322464"/>
            <a:ext cx="6017895" cy="367600"/>
            <a:chOff x="597218" y="1838369"/>
            <a:chExt cx="6017895" cy="367600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20" name="모서리가 둥근 직사각형 1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사회적경제의</a:t>
              </a:r>
              <a:r>
                <a:rPr lang="ko-KR" altLang="en-US" sz="1200" dirty="0"/>
                <a:t> 사상과 </a:t>
              </a:r>
              <a:r>
                <a:rPr lang="ko-KR" altLang="en-US" sz="1200" dirty="0" smtClean="0"/>
                <a:t>실천</a:t>
              </a:r>
              <a:endParaRPr lang="ko-KR" altLang="en-US" sz="1200" dirty="0"/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22" name="그룹 32"/>
          <p:cNvGrpSpPr/>
          <p:nvPr/>
        </p:nvGrpSpPr>
        <p:grpSpPr>
          <a:xfrm>
            <a:off x="597218" y="3703541"/>
            <a:ext cx="6017895" cy="367600"/>
            <a:chOff x="597218" y="1838369"/>
            <a:chExt cx="6017895" cy="367600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사회적경제</a:t>
              </a:r>
              <a:r>
                <a:rPr lang="ko-KR" altLang="en-US" sz="1200" dirty="0"/>
                <a:t> 생태계 활성화</a:t>
              </a:r>
            </a:p>
          </p:txBody>
        </p:sp>
        <p:sp>
          <p:nvSpPr>
            <p:cNvPr id="25" name="모서리가 둥근 직사각형 24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26" name="그룹 36"/>
          <p:cNvGrpSpPr/>
          <p:nvPr/>
        </p:nvGrpSpPr>
        <p:grpSpPr>
          <a:xfrm>
            <a:off x="597218" y="4154125"/>
            <a:ext cx="6017895" cy="367600"/>
            <a:chOff x="597218" y="1838369"/>
            <a:chExt cx="6017895" cy="367600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사회적경제</a:t>
              </a:r>
              <a:r>
                <a:rPr lang="ko-KR" altLang="en-US" sz="1200" dirty="0"/>
                <a:t> 지원사업 </a:t>
              </a:r>
              <a:r>
                <a:rPr lang="en-US" altLang="ko-KR" sz="1200" dirty="0"/>
                <a:t>Action Plan </a:t>
              </a:r>
              <a:r>
                <a:rPr lang="ko-KR" altLang="en-US" sz="1200" dirty="0"/>
                <a:t>수립</a:t>
              </a:r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0" name="그룹 40"/>
          <p:cNvGrpSpPr/>
          <p:nvPr/>
        </p:nvGrpSpPr>
        <p:grpSpPr>
          <a:xfrm>
            <a:off x="597218" y="4602681"/>
            <a:ext cx="6017895" cy="367600"/>
            <a:chOff x="597218" y="1838369"/>
            <a:chExt cx="6017895" cy="367600"/>
          </a:xfrm>
        </p:grpSpPr>
        <p:sp>
          <p:nvSpPr>
            <p:cNvPr id="31" name="모서리가 둥근 직사각형 3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32" name="모서리가 둥근 직사각형 3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사회적경제를</a:t>
              </a:r>
              <a:r>
                <a:rPr lang="ko-KR" altLang="en-US" sz="1200" dirty="0"/>
                <a:t> 통한 사회책임조달제도</a:t>
              </a:r>
            </a:p>
          </p:txBody>
        </p:sp>
        <p:sp>
          <p:nvSpPr>
            <p:cNvPr id="33" name="모서리가 둥근 직사각형 3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4" name="그룹 44"/>
          <p:cNvGrpSpPr/>
          <p:nvPr/>
        </p:nvGrpSpPr>
        <p:grpSpPr>
          <a:xfrm>
            <a:off x="597218" y="5057337"/>
            <a:ext cx="6017895" cy="367600"/>
            <a:chOff x="597218" y="1838369"/>
            <a:chExt cx="6017895" cy="367600"/>
          </a:xfrm>
        </p:grpSpPr>
        <p:sp>
          <p:nvSpPr>
            <p:cNvPr id="35" name="모서리가 둥근 직사각형 3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000" dirty="0">
                  <a:solidFill>
                    <a:prstClr val="white"/>
                  </a:solidFill>
                </a:rPr>
                <a:t>중간지원기관</a:t>
              </a:r>
              <a:endParaRPr lang="ko-KR" altLang="en-US" sz="1200" dirty="0"/>
            </a:p>
          </p:txBody>
        </p:sp>
        <p:sp>
          <p:nvSpPr>
            <p:cNvPr id="36" name="모서리가 둥근 직사각형 3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공공시장 판로개척 지원방법</a:t>
              </a:r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8" name="그룹 57"/>
          <p:cNvGrpSpPr/>
          <p:nvPr/>
        </p:nvGrpSpPr>
        <p:grpSpPr>
          <a:xfrm>
            <a:off x="597218" y="2782498"/>
            <a:ext cx="6000432" cy="367600"/>
            <a:chOff x="597218" y="1393372"/>
            <a:chExt cx="6000432" cy="367600"/>
          </a:xfrm>
        </p:grpSpPr>
        <p:sp>
          <p:nvSpPr>
            <p:cNvPr id="39" name="모서리가 둥근 직사각형 38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0" name="모서리가 둥근 직사각형 39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smtClean="0"/>
                <a:t>Theory of Change Workshop</a:t>
              </a:r>
              <a:endParaRPr lang="ko-KR" altLang="en-US" sz="1200" dirty="0"/>
            </a:p>
          </p:txBody>
        </p:sp>
        <p:sp>
          <p:nvSpPr>
            <p:cNvPr id="41" name="모서리가 둥근 직사각형 40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42" name="그룹 57"/>
          <p:cNvGrpSpPr/>
          <p:nvPr/>
        </p:nvGrpSpPr>
        <p:grpSpPr>
          <a:xfrm>
            <a:off x="597218" y="1410898"/>
            <a:ext cx="6000432" cy="367600"/>
            <a:chOff x="597218" y="1393372"/>
            <a:chExt cx="6000432" cy="367600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4" name="모서리가 둥근 직사각형 43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45" name="모서리가 둥근 직사각형 44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46" name="그룹 57"/>
          <p:cNvGrpSpPr/>
          <p:nvPr/>
        </p:nvGrpSpPr>
        <p:grpSpPr>
          <a:xfrm>
            <a:off x="597218" y="5525698"/>
            <a:ext cx="6000432" cy="367600"/>
            <a:chOff x="597218" y="1393372"/>
            <a:chExt cx="6000432" cy="367600"/>
          </a:xfrm>
        </p:grpSpPr>
        <p:sp>
          <p:nvSpPr>
            <p:cNvPr id="47" name="모서리가 둥근 직사각형 46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8" name="모서리가 둥근 직사각형 47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smtClean="0"/>
                <a:t>사회적기업가 정신</a:t>
              </a:r>
              <a:endParaRPr lang="ko-KR" altLang="en-US" sz="1200" dirty="0"/>
            </a:p>
          </p:txBody>
        </p:sp>
        <p:sp>
          <p:nvSpPr>
            <p:cNvPr id="49" name="모서리가 둥근 직사각형 48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3668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교육과정 구성 안</a:t>
            </a:r>
            <a:endParaRPr lang="ko-KR" altLang="en-US" dirty="0"/>
          </a:p>
        </p:txBody>
      </p:sp>
      <p:sp>
        <p:nvSpPr>
          <p:cNvPr id="6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5072063" y="8755599"/>
            <a:ext cx="1543050" cy="485775"/>
          </a:xfrm>
        </p:spPr>
        <p:txBody>
          <a:bodyPr/>
          <a:lstStyle/>
          <a:p>
            <a:fld id="{A5B39343-4D0B-41DB-8796-17BC79468E51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9" name="제목 6"/>
          <p:cNvSpPr txBox="1">
            <a:spLocks/>
          </p:cNvSpPr>
          <p:nvPr/>
        </p:nvSpPr>
        <p:spPr>
          <a:xfrm>
            <a:off x="597217" y="7762501"/>
            <a:ext cx="58295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lang="ko-KR" altLang="en-US" sz="2000" b="1" kern="1200">
                <a:solidFill>
                  <a:schemeClr val="tx1"/>
                </a:solidFill>
                <a:effectLst/>
                <a:latin typeface="+mn-ea"/>
                <a:ea typeface="+mn-ea"/>
                <a:cs typeface="+mn-cs"/>
              </a:defRPr>
            </a:lvl1pPr>
          </a:lstStyle>
          <a:p>
            <a:r>
              <a:rPr lang="en-US" altLang="ko-KR" sz="1000" b="0" dirty="0" smtClean="0"/>
              <a:t>*  </a:t>
            </a:r>
            <a:r>
              <a:rPr lang="ko-KR" altLang="en-US" sz="1000" b="0" dirty="0" smtClean="0"/>
              <a:t>교육프로그램은 교육운영 상황에 따라 시간이 다소 변경될 수 있습니다</a:t>
            </a:r>
            <a:r>
              <a:rPr lang="en-US" altLang="ko-KR" sz="1000" b="0" dirty="0" smtClean="0"/>
              <a:t>.</a:t>
            </a:r>
            <a:endParaRPr lang="ko-KR" altLang="en-US" sz="10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1487" y="793621"/>
            <a:ext cx="3365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+mn-ea"/>
              </a:rPr>
              <a:t>3</a:t>
            </a:r>
            <a:r>
              <a:rPr lang="en-US" altLang="ko-KR" sz="1600" dirty="0" smtClean="0">
                <a:latin typeface="+mn-ea"/>
              </a:rPr>
              <a:t>) </a:t>
            </a:r>
            <a:r>
              <a:rPr lang="ko-KR" altLang="en-US" sz="1600" dirty="0" err="1">
                <a:latin typeface="+mn-ea"/>
              </a:rPr>
              <a:t>사회적기업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>
                <a:latin typeface="+mn-ea"/>
              </a:rPr>
              <a:t>컨설턴트 </a:t>
            </a:r>
            <a:r>
              <a:rPr lang="ko-KR" altLang="en-US" sz="1600" smtClean="0">
                <a:latin typeface="+mn-ea"/>
              </a:rPr>
              <a:t>교육과정 </a:t>
            </a:r>
            <a:r>
              <a:rPr lang="en-US" altLang="ko-KR" sz="1600" smtClean="0">
                <a:latin typeface="+mn-ea"/>
              </a:rPr>
              <a:t>(1/2)</a:t>
            </a:r>
            <a:endParaRPr lang="ko-KR" altLang="en-US" sz="1600" dirty="0">
              <a:latin typeface="+mn-ea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597218" y="3164143"/>
            <a:ext cx="6017895" cy="367600"/>
            <a:chOff x="597218" y="1838369"/>
            <a:chExt cx="6017895" cy="36760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경영전략 </a:t>
              </a:r>
              <a:r>
                <a:rPr lang="en-US" altLang="ko-KR" sz="1200" dirty="0"/>
                <a:t>Ⅲ</a:t>
              </a:r>
              <a:endParaRPr lang="ko-KR" altLang="en-US" sz="1200" dirty="0"/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597218" y="2236971"/>
            <a:ext cx="6017895" cy="367600"/>
            <a:chOff x="597218" y="1838369"/>
            <a:chExt cx="6017895" cy="367600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컨설턴트</a:t>
              </a:r>
              <a:endParaRPr lang="ko-KR" altLang="en-US" sz="1200" dirty="0"/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경영전략 </a:t>
              </a:r>
              <a:r>
                <a:rPr lang="en-US" altLang="ko-KR" sz="1200" dirty="0"/>
                <a:t>Ⅰ</a:t>
              </a:r>
              <a:endParaRPr lang="ko-KR" altLang="en-US" sz="1200" dirty="0"/>
            </a:p>
          </p:txBody>
        </p:sp>
        <p:sp>
          <p:nvSpPr>
            <p:cNvPr id="17" name="모서리가 둥근 직사각형 16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597218" y="2700557"/>
            <a:ext cx="6017895" cy="367600"/>
            <a:chOff x="597218" y="1838369"/>
            <a:chExt cx="6017895" cy="367600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20" name="모서리가 둥근 직사각형 19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경영전략 </a:t>
              </a:r>
              <a:r>
                <a:rPr lang="en-US" altLang="ko-KR" sz="1200" dirty="0"/>
                <a:t>Ⅱ</a:t>
              </a:r>
              <a:endParaRPr lang="ko-KR" altLang="en-US" sz="1200" dirty="0"/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597218" y="3646623"/>
            <a:ext cx="6017895" cy="367600"/>
            <a:chOff x="597218" y="1838369"/>
            <a:chExt cx="6017895" cy="367600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마케팅 전략 </a:t>
              </a:r>
              <a:r>
                <a:rPr lang="en-US" altLang="ko-KR" sz="1200" dirty="0"/>
                <a:t>Ⅰ</a:t>
              </a:r>
              <a:endParaRPr lang="ko-KR" altLang="en-US" sz="1200" dirty="0"/>
            </a:p>
          </p:txBody>
        </p:sp>
        <p:sp>
          <p:nvSpPr>
            <p:cNvPr id="25" name="모서리가 둥근 직사각형 24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/>
                <a:t>3</a:t>
              </a:r>
              <a:r>
                <a:rPr lang="en-US" altLang="ko-KR" sz="1200" dirty="0" smtClean="0"/>
                <a:t>H</a:t>
              </a:r>
              <a:endParaRPr lang="ko-KR" altLang="en-US" sz="1200" dirty="0"/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597218" y="4097207"/>
            <a:ext cx="6017895" cy="367600"/>
            <a:chOff x="597218" y="1838369"/>
            <a:chExt cx="6017895" cy="367600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 err="1"/>
                <a:t>사회적기업과</a:t>
              </a:r>
              <a:r>
                <a:rPr lang="ko-KR" altLang="en-US" sz="1200" dirty="0"/>
                <a:t> 마케팅 전략 </a:t>
              </a:r>
              <a:r>
                <a:rPr lang="en-US" altLang="ko-KR" sz="1200" dirty="0"/>
                <a:t>Ⅱ</a:t>
              </a:r>
              <a:endParaRPr lang="ko-KR" altLang="en-US" sz="1200" dirty="0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597218" y="4545013"/>
            <a:ext cx="6017895" cy="367600"/>
            <a:chOff x="597218" y="1838369"/>
            <a:chExt cx="6017895" cy="367600"/>
          </a:xfrm>
        </p:grpSpPr>
        <p:sp>
          <p:nvSpPr>
            <p:cNvPr id="31" name="모서리가 둥근 직사각형 30"/>
            <p:cNvSpPr/>
            <p:nvPr/>
          </p:nvSpPr>
          <p:spPr>
            <a:xfrm>
              <a:off x="597218" y="1838369"/>
              <a:ext cx="75261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>
                  <a:solidFill>
                    <a:prstClr val="white"/>
                  </a:solidFill>
                </a:rPr>
                <a:t>컨설턴트</a:t>
              </a:r>
              <a:endParaRPr lang="ko-KR" altLang="en-US" sz="1200" dirty="0"/>
            </a:p>
          </p:txBody>
        </p:sp>
        <p:sp>
          <p:nvSpPr>
            <p:cNvPr id="32" name="모서리가 둥근 직사각형 31"/>
            <p:cNvSpPr/>
            <p:nvPr/>
          </p:nvSpPr>
          <p:spPr>
            <a:xfrm>
              <a:off x="1407889" y="1838369"/>
              <a:ext cx="4557482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00000"/>
                </a:lnSpc>
              </a:pPr>
              <a:r>
                <a:rPr lang="ko-KR" altLang="en-US" sz="1200" dirty="0"/>
                <a:t>비즈니스 모델 진단 및 수립</a:t>
              </a:r>
            </a:p>
          </p:txBody>
        </p:sp>
        <p:sp>
          <p:nvSpPr>
            <p:cNvPr id="33" name="모서리가 둥근 직사각형 32"/>
            <p:cNvSpPr/>
            <p:nvPr/>
          </p:nvSpPr>
          <p:spPr>
            <a:xfrm>
              <a:off x="6050470" y="1838369"/>
              <a:ext cx="564643" cy="3676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3H</a:t>
              </a:r>
              <a:endParaRPr lang="ko-KR" altLang="en-US" sz="1200" dirty="0"/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597218" y="1370464"/>
            <a:ext cx="6000432" cy="367600"/>
            <a:chOff x="597218" y="1393372"/>
            <a:chExt cx="6000432" cy="367600"/>
          </a:xfrm>
        </p:grpSpPr>
        <p:sp>
          <p:nvSpPr>
            <p:cNvPr id="35" name="모서리가 둥근 직사각형 34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36" name="모서리가 둥근 직사각형 35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Social Fiction Workshop</a:t>
              </a:r>
              <a:endParaRPr lang="ko-KR" altLang="en-US" sz="1200" dirty="0"/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597218" y="1801662"/>
            <a:ext cx="6000432" cy="367600"/>
            <a:chOff x="597218" y="1393372"/>
            <a:chExt cx="6000432" cy="367600"/>
          </a:xfrm>
        </p:grpSpPr>
        <p:sp>
          <p:nvSpPr>
            <p:cNvPr id="39" name="모서리가 둥근 직사각형 38"/>
            <p:cNvSpPr/>
            <p:nvPr/>
          </p:nvSpPr>
          <p:spPr>
            <a:xfrm>
              <a:off x="597218" y="1393372"/>
              <a:ext cx="75261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smtClean="0"/>
                <a:t>공통모듈</a:t>
              </a:r>
              <a:endParaRPr lang="ko-KR" altLang="en-US" sz="1200" dirty="0"/>
            </a:p>
          </p:txBody>
        </p:sp>
        <p:sp>
          <p:nvSpPr>
            <p:cNvPr id="40" name="모서리가 둥근 직사각형 39"/>
            <p:cNvSpPr/>
            <p:nvPr/>
          </p:nvSpPr>
          <p:spPr>
            <a:xfrm>
              <a:off x="1407889" y="1393372"/>
              <a:ext cx="4557482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ko-KR" altLang="en-US" sz="1200" dirty="0" err="1" smtClean="0"/>
                <a:t>사회적기업가</a:t>
              </a:r>
              <a:r>
                <a:rPr lang="en-US" altLang="ko-KR" sz="1200" dirty="0" smtClean="0"/>
                <a:t> </a:t>
              </a:r>
              <a:r>
                <a:rPr lang="ko-KR" altLang="en-US" sz="1200" dirty="0" smtClean="0"/>
                <a:t>정신</a:t>
              </a:r>
              <a:endParaRPr lang="ko-KR" altLang="en-US" sz="1200" dirty="0"/>
            </a:p>
          </p:txBody>
        </p:sp>
        <p:sp>
          <p:nvSpPr>
            <p:cNvPr id="41" name="모서리가 둥근 직사각형 40"/>
            <p:cNvSpPr/>
            <p:nvPr/>
          </p:nvSpPr>
          <p:spPr>
            <a:xfrm>
              <a:off x="6050470" y="1393372"/>
              <a:ext cx="547180" cy="3676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ko-KR" sz="1200" dirty="0" smtClean="0"/>
                <a:t>4H</a:t>
              </a:r>
              <a:endParaRPr lang="ko-KR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41219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회적경제2">
      <a:majorFont>
        <a:latin typeface="서울남산체 B"/>
        <a:ea typeface="서울남산체 B"/>
        <a:cs typeface=""/>
      </a:majorFont>
      <a:minorFont>
        <a:latin typeface="서울남산체 M"/>
        <a:ea typeface="서울남산체 M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2196</TotalTime>
  <Words>1095</Words>
  <Application>Microsoft Office PowerPoint</Application>
  <PresentationFormat>화면 슬라이드 쇼(4:3)</PresentationFormat>
  <Paragraphs>437</Paragraphs>
  <Slides>15</Slides>
  <Notes>13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1_Office 테마</vt:lpstr>
      <vt:lpstr>슬라이드 1</vt:lpstr>
      <vt:lpstr>슬라이드 2</vt:lpstr>
      <vt:lpstr>1. 교육개요</vt:lpstr>
      <vt:lpstr>2. 교수요목</vt:lpstr>
      <vt:lpstr>3. 교육과정 운영 가이드</vt:lpstr>
      <vt:lpstr>4. 교육과정 구성 안</vt:lpstr>
      <vt:lpstr>4. 교육과정 구성 안</vt:lpstr>
      <vt:lpstr>4. 교육과정 구성 안</vt:lpstr>
      <vt:lpstr>4. 교육과정 구성 안</vt:lpstr>
      <vt:lpstr>4. 교육과정 구성 안</vt:lpstr>
      <vt:lpstr>4. 교육과정 구성 안</vt:lpstr>
      <vt:lpstr>4. 교육과정 구성 안</vt:lpstr>
      <vt:lpstr>4. 교육과정 구성 안</vt:lpstr>
      <vt:lpstr>4. 교육과정 구성 안</vt:lpstr>
      <vt:lpstr>4. 교육과정 구성 안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hrdesignr</dc:creator>
  <cp:lastModifiedBy>hannews</cp:lastModifiedBy>
  <cp:revision>191</cp:revision>
  <dcterms:created xsi:type="dcterms:W3CDTF">2013-08-31T13:04:26Z</dcterms:created>
  <dcterms:modified xsi:type="dcterms:W3CDTF">2014-02-20T12:18:16Z</dcterms:modified>
</cp:coreProperties>
</file>