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9" r:id="rId2"/>
    <p:sldId id="274" r:id="rId3"/>
    <p:sldId id="340" r:id="rId4"/>
    <p:sldId id="298" r:id="rId5"/>
    <p:sldId id="299" r:id="rId6"/>
    <p:sldId id="300" r:id="rId7"/>
    <p:sldId id="348" r:id="rId8"/>
    <p:sldId id="349" r:id="rId9"/>
    <p:sldId id="350" r:id="rId10"/>
    <p:sldId id="352" r:id="rId11"/>
    <p:sldId id="351" r:id="rId12"/>
    <p:sldId id="337" r:id="rId13"/>
    <p:sldId id="338" r:id="rId14"/>
    <p:sldId id="295" r:id="rId15"/>
  </p:sldIdLst>
  <p:sldSz cx="6858000" cy="9144000" type="screen4x3"/>
  <p:notesSz cx="5848350" cy="8505825"/>
  <p:embeddedFontLst>
    <p:embeddedFont>
      <p:font typeface="Wingdings 2" panose="05020102010507070707" pitchFamily="18" charset="2"/>
      <p:regular r:id="rId18"/>
    </p:embeddedFont>
    <p:embeddedFont>
      <p:font typeface="나눔고딕" panose="020D0604000000000000" pitchFamily="50" charset="-127"/>
      <p:regular r:id="rId19"/>
      <p:bold r:id="rId20"/>
    </p:embeddedFont>
    <p:embeddedFont>
      <p:font typeface="서울남산체 B" panose="02020603020101020101" pitchFamily="18" charset="-127"/>
      <p:regular r:id="rId21"/>
    </p:embeddedFont>
    <p:embeddedFont>
      <p:font typeface="서울남산체 M" panose="02020603020101020101" pitchFamily="18" charset="-127"/>
      <p:regular r:id="rId22"/>
    </p:embeddedFont>
    <p:embeddedFont>
      <p:font typeface="Rix모던고딕 B" panose="02020603020101020101" pitchFamily="18" charset="-127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3" userDrawn="1">
          <p15:clr>
            <a:srgbClr val="A4A3A4"/>
          </p15:clr>
        </p15:guide>
        <p15:guide id="2" orient="horz" pos="725" userDrawn="1">
          <p15:clr>
            <a:srgbClr val="A4A3A4"/>
          </p15:clr>
        </p15:guide>
        <p15:guide id="3" orient="horz" pos="3279">
          <p15:clr>
            <a:srgbClr val="A4A3A4"/>
          </p15:clr>
        </p15:guide>
        <p15:guide id="4" orient="horz" pos="5389">
          <p15:clr>
            <a:srgbClr val="A4A3A4"/>
          </p15:clr>
        </p15:guide>
        <p15:guide id="5" orient="horz" pos="3583" userDrawn="1">
          <p15:clr>
            <a:srgbClr val="A4A3A4"/>
          </p15:clr>
        </p15:guide>
        <p15:guide id="7" pos="232" userDrawn="1">
          <p15:clr>
            <a:srgbClr val="A4A3A4"/>
          </p15:clr>
        </p15:guide>
        <p15:guide id="8" pos="4088" userDrawn="1">
          <p15:clr>
            <a:srgbClr val="A4A3A4"/>
          </p15:clr>
        </p15:guide>
        <p15:guide id="9" pos="550" userDrawn="1">
          <p15:clr>
            <a:srgbClr val="A4A3A4"/>
          </p15:clr>
        </p15:guide>
        <p15:guide id="10" orient="horz" pos="3220" userDrawn="1">
          <p15:clr>
            <a:srgbClr val="A4A3A4"/>
          </p15:clr>
        </p15:guide>
        <p15:guide id="11" orient="horz" pos="435">
          <p15:clr>
            <a:srgbClr val="A4A3A4"/>
          </p15:clr>
        </p15:guide>
        <p15:guide id="12" orient="horz" pos="3016" userDrawn="1">
          <p15:clr>
            <a:srgbClr val="A4A3A4"/>
          </p15:clr>
        </p15:guide>
        <p15:guide id="13" orient="horz" pos="5571">
          <p15:clr>
            <a:srgbClr val="A4A3A4"/>
          </p15:clr>
        </p15:guide>
        <p15:guide id="14" orient="horz" pos="3674" userDrawn="1">
          <p15:clr>
            <a:srgbClr val="A4A3A4"/>
          </p15:clr>
        </p15:guide>
        <p15:guide id="16" pos="4021">
          <p15:clr>
            <a:srgbClr val="A4A3A4"/>
          </p15:clr>
        </p15:guide>
        <p15:guide id="17" pos="5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3D1E"/>
    <a:srgbClr val="F0F0F0"/>
    <a:srgbClr val="F6F5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009" autoAdjust="0"/>
  </p:normalViewPr>
  <p:slideViewPr>
    <p:cSldViewPr snapToGrid="0" snapToObjects="1">
      <p:cViewPr varScale="1">
        <p:scale>
          <a:sx n="66" d="100"/>
          <a:sy n="66" d="100"/>
        </p:scale>
        <p:origin x="252" y="84"/>
      </p:cViewPr>
      <p:guideLst>
        <p:guide orient="horz" pos="2903"/>
        <p:guide orient="horz" pos="725"/>
        <p:guide orient="horz" pos="3279"/>
        <p:guide orient="horz" pos="5389"/>
        <p:guide orient="horz" pos="3583"/>
        <p:guide pos="232"/>
        <p:guide pos="4088"/>
        <p:guide pos="550"/>
        <p:guide orient="horz" pos="3220"/>
        <p:guide orient="horz" pos="435"/>
        <p:guide orient="horz" pos="3016"/>
        <p:guide orient="horz" pos="5571"/>
        <p:guide orient="horz" pos="3674"/>
        <p:guide pos="4021"/>
        <p:guide pos="5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9248"/>
    </p:cViewPr>
  </p:sorterViewPr>
  <p:notesViewPr>
    <p:cSldViewPr snapToGrid="0" snapToObjects="1">
      <p:cViewPr varScale="1">
        <p:scale>
          <a:sx n="72" d="100"/>
          <a:sy n="72" d="100"/>
        </p:scale>
        <p:origin x="286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/>
            </a:lvl1pPr>
          </a:lstStyle>
          <a:p>
            <a:fld id="{34F4FEFC-6027-2943-9CD1-5C2482925FA3}" type="datetime1">
              <a:rPr lang="ko-KR" altLang="en-US" smtClean="0">
                <a:ea typeface="서울남산체 B" pitchFamily="18" charset="-127"/>
              </a:rPr>
              <a:t>2014-03-24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3E91AA11-BAEC-824F-AA68-BA8A71DBC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297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>
                <a:ea typeface="서울남산체 B" pitchFamily="18" charset="-127"/>
              </a:defRPr>
            </a:lvl1pPr>
          </a:lstStyle>
          <a:p>
            <a:fld id="{19AEF1CB-60F7-EE44-AE09-CF2659207F12}" type="datetime1">
              <a:rPr lang="ko-KR" altLang="en-US" smtClean="0"/>
              <a:pPr/>
              <a:t>2014-03-24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835" y="4040267"/>
            <a:ext cx="4678680" cy="382762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67082A5B-F1C3-1F4C-9986-75E6416C6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6008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45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6" name="직선 연결선 15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0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7"/>
          <p:cNvSpPr>
            <a:spLocks noChangeArrowheads="1"/>
          </p:cNvSpPr>
          <p:nvPr userDrawn="1"/>
        </p:nvSpPr>
        <p:spPr bwMode="auto">
          <a:xfrm>
            <a:off x="380182" y="5432483"/>
            <a:ext cx="6122218" cy="312255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19487715"/>
              </p:ext>
            </p:extLst>
          </p:nvPr>
        </p:nvGraphicFramePr>
        <p:xfrm>
          <a:off x="508197" y="5854161"/>
          <a:ext cx="5800879" cy="244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5247520"/>
            <a:ext cx="243976" cy="31174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9" name="직선 연결선 18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05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AutoShape 7"/>
          <p:cNvSpPr>
            <a:spLocks noChangeArrowheads="1"/>
          </p:cNvSpPr>
          <p:nvPr userDrawn="1"/>
        </p:nvSpPr>
        <p:spPr bwMode="auto">
          <a:xfrm>
            <a:off x="380182" y="7020272"/>
            <a:ext cx="6122218" cy="1534766"/>
          </a:xfrm>
          <a:prstGeom prst="roundRect">
            <a:avLst>
              <a:gd name="adj" fmla="val 4722"/>
            </a:avLst>
          </a:prstGeom>
          <a:blipFill dpi="0" rotWithShape="0">
            <a:blip r:embed="rId6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712469735"/>
              </p:ext>
            </p:extLst>
          </p:nvPr>
        </p:nvGraphicFramePr>
        <p:xfrm>
          <a:off x="508197" y="7420857"/>
          <a:ext cx="5800879" cy="104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58" y="6917395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02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289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083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4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4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38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724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6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58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47" y="7487664"/>
            <a:ext cx="5536603" cy="1720836"/>
          </a:xfrm>
          <a:prstGeom prst="rect">
            <a:avLst/>
          </a:prstGeom>
        </p:spPr>
      </p:pic>
      <p:sp>
        <p:nvSpPr>
          <p:cNvPr id="8" name="Rectangle 4"/>
          <p:cNvSpPr/>
          <p:nvPr userDrawn="1"/>
        </p:nvSpPr>
        <p:spPr>
          <a:xfrm>
            <a:off x="1383113" y="223713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9" name="Rectangle 5"/>
          <p:cNvSpPr/>
          <p:nvPr userDrawn="1"/>
        </p:nvSpPr>
        <p:spPr>
          <a:xfrm>
            <a:off x="1383113" y="28672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0" name="Rectangle 6"/>
          <p:cNvSpPr/>
          <p:nvPr userDrawn="1"/>
        </p:nvSpPr>
        <p:spPr>
          <a:xfrm>
            <a:off x="1383113" y="349735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1" name="Rectangle 7"/>
          <p:cNvSpPr/>
          <p:nvPr userDrawn="1"/>
        </p:nvSpPr>
        <p:spPr>
          <a:xfrm>
            <a:off x="1383113" y="412746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1383113" y="4757579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인큐베이터</a:t>
            </a:r>
            <a:endParaRPr 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1383113" y="221894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8499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73981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47206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41130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8" name="Rectangle 6"/>
          <p:cNvSpPr/>
          <p:nvPr userDrawn="1"/>
        </p:nvSpPr>
        <p:spPr>
          <a:xfrm>
            <a:off x="1383113" y="540082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3113" y="603093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3113" y="66610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6643279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39346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60165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9" name="Rectangle 7"/>
          <p:cNvSpPr/>
          <p:nvPr userDrawn="1"/>
        </p:nvSpPr>
        <p:spPr>
          <a:xfrm>
            <a:off x="1383113" y="728745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0" name="Rectangle 8"/>
          <p:cNvSpPr/>
          <p:nvPr userDrawn="1"/>
        </p:nvSpPr>
        <p:spPr>
          <a:xfrm>
            <a:off x="1383113" y="7917568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1" name="텍스트 개체 틀 18"/>
          <p:cNvSpPr>
            <a:spLocks noGrp="1"/>
          </p:cNvSpPr>
          <p:nvPr>
            <p:ph type="body" sz="quarter" idx="18"/>
          </p:nvPr>
        </p:nvSpPr>
        <p:spPr>
          <a:xfrm>
            <a:off x="1383113" y="789980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32" name="텍스트 개체 틀 18"/>
          <p:cNvSpPr>
            <a:spLocks noGrp="1"/>
          </p:cNvSpPr>
          <p:nvPr>
            <p:ph type="body" sz="quarter" idx="19"/>
          </p:nvPr>
        </p:nvSpPr>
        <p:spPr>
          <a:xfrm>
            <a:off x="1383113" y="7273030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423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"/>
            <a:ext cx="6858002" cy="9144001"/>
          </a:xfrm>
          <a:prstGeom prst="rect">
            <a:avLst/>
          </a:prstGeom>
        </p:spPr>
      </p:pic>
      <p:cxnSp>
        <p:nvCxnSpPr>
          <p:cNvPr id="15" name="직선 연결선 14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smtClean="0"/>
              <a:t>모듈</a:t>
            </a:r>
            <a:r>
              <a:rPr lang="en-US" altLang="ko-KR" dirty="0" smtClean="0"/>
              <a:t>?.</a:t>
            </a:r>
            <a:br>
              <a:rPr lang="en-US" altLang="ko-KR" dirty="0" smtClean="0"/>
            </a:br>
            <a:r>
              <a:rPr lang="ko-KR" altLang="en-US" dirty="0" smtClean="0"/>
              <a:t>모듈제목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704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1" y="366184"/>
            <a:ext cx="6172200" cy="1524000"/>
          </a:xfrm>
          <a:prstGeom prst="rect">
            <a:avLst/>
          </a:prstGeom>
        </p:spPr>
        <p:txBody>
          <a:bodyPr vert="horz" lIns="91454" tIns="45728" rIns="91454" bIns="4572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133603"/>
            <a:ext cx="6172200" cy="6034617"/>
          </a:xfrm>
          <a:prstGeom prst="rect">
            <a:avLst/>
          </a:prstGeom>
        </p:spPr>
        <p:txBody>
          <a:bodyPr vert="horz" lIns="91454" tIns="45728" rIns="91454" bIns="457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1" y="8475137"/>
            <a:ext cx="21717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44CF-BA36-3348-B8F7-04061332E6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1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5" r:id="rId3"/>
    <p:sldLayoutId id="2147483683" r:id="rId4"/>
    <p:sldLayoutId id="2147483651" r:id="rId5"/>
    <p:sldLayoutId id="2147483684" r:id="rId6"/>
    <p:sldLayoutId id="2147483682" r:id="rId7"/>
    <p:sldLayoutId id="2147483649" r:id="rId8"/>
    <p:sldLayoutId id="2147483654" r:id="rId9"/>
    <p:sldLayoutId id="2147483660" r:id="rId10"/>
    <p:sldLayoutId id="2147483663" r:id="rId11"/>
    <p:sldLayoutId id="2147483686" r:id="rId12"/>
    <p:sldLayoutId id="2147483661" r:id="rId13"/>
    <p:sldLayoutId id="214748365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7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53" indent="-342953" algn="l" defTabSz="45727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65" indent="-285794" algn="l" defTabSz="45727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77" indent="-228636" algn="l" defTabSz="45727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48" indent="-228636" algn="l" defTabSz="45727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718" indent="-228636" algn="l" defTabSz="45727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7563" y="2477189"/>
            <a:ext cx="60628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b="1" dirty="0" smtClean="0">
                <a:latin typeface="+mj-ea"/>
                <a:ea typeface="+mj-ea"/>
              </a:rPr>
              <a:t>Theory of Change Workshop</a:t>
            </a:r>
            <a:endParaRPr lang="ko-KR" altLang="en-US" sz="3600" b="1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2180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Theory of Change Workshop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23258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Case Study – </a:t>
            </a:r>
            <a:r>
              <a:rPr lang="ko-KR" altLang="en-US" dirty="0" smtClean="0"/>
              <a:t>백두군 지방선거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356059" y="1158308"/>
            <a:ext cx="633507" cy="705590"/>
            <a:chOff x="810267" y="7372392"/>
            <a:chExt cx="633507" cy="705590"/>
          </a:xfrm>
        </p:grpSpPr>
        <p:sp>
          <p:nvSpPr>
            <p:cNvPr id="11" name="TextBox 10"/>
            <p:cNvSpPr txBox="1"/>
            <p:nvPr/>
          </p:nvSpPr>
          <p:spPr>
            <a:xfrm>
              <a:off x="810267" y="7677872"/>
              <a:ext cx="6335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백두군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지방선거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4" y="1158308"/>
            <a:ext cx="5442425" cy="410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0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Activity : </a:t>
            </a:r>
            <a:r>
              <a:rPr lang="en-US" altLang="ko-KR" dirty="0"/>
              <a:t>Theory of Change Workshop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grpSp>
        <p:nvGrpSpPr>
          <p:cNvPr id="5" name="그룹 4"/>
          <p:cNvGrpSpPr/>
          <p:nvPr/>
        </p:nvGrpSpPr>
        <p:grpSpPr>
          <a:xfrm>
            <a:off x="1040493" y="1129998"/>
            <a:ext cx="5125351" cy="4269315"/>
            <a:chOff x="1144897" y="4571066"/>
            <a:chExt cx="5125351" cy="4269315"/>
          </a:xfrm>
        </p:grpSpPr>
        <p:pic>
          <p:nvPicPr>
            <p:cNvPr id="6" name="Picture 2" descr="C:\Users\YUNA\Desktop\화일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67" t="11388" r="8542" b="-8"/>
            <a:stretch/>
          </p:blipFill>
          <p:spPr bwMode="auto">
            <a:xfrm>
              <a:off x="1144897" y="4571066"/>
              <a:ext cx="5125351" cy="426931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22"/>
            <p:cNvSpPr txBox="1">
              <a:spLocks noChangeArrowheads="1"/>
            </p:cNvSpPr>
            <p:nvPr/>
          </p:nvSpPr>
          <p:spPr bwMode="auto">
            <a:xfrm>
              <a:off x="1422908" y="5416328"/>
              <a:ext cx="4475867" cy="3000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84396" tIns="42198" rIns="84396" bIns="42198">
              <a:spAutoFit/>
            </a:bodyPr>
            <a:lstStyle/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400" b="1" kern="0" dirty="0" smtClean="0">
                  <a:latin typeface="+mn-ea"/>
                </a:rPr>
                <a:t>Activity Step</a:t>
              </a:r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100" kern="0" dirty="0"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1. </a:t>
              </a:r>
              <a:r>
                <a:rPr lang="ko-KR" altLang="en-US" sz="1200" kern="0" dirty="0">
                  <a:latin typeface="+mn-ea"/>
                </a:rPr>
                <a:t>이상적인 </a:t>
              </a:r>
              <a:r>
                <a:rPr lang="ko-KR" altLang="en-US" sz="1200" kern="0" dirty="0" smtClean="0">
                  <a:latin typeface="+mn-ea"/>
                </a:rPr>
                <a:t>모습 </a:t>
              </a:r>
              <a:r>
                <a:rPr lang="en-US" altLang="ko-KR" sz="1200" kern="0" dirty="0" smtClean="0">
                  <a:latin typeface="+mn-ea"/>
                </a:rPr>
                <a:t>‘</a:t>
              </a:r>
              <a:r>
                <a:rPr lang="ko-KR" altLang="en-US" sz="1200" kern="0" dirty="0" err="1" smtClean="0">
                  <a:latin typeface="+mn-ea"/>
                </a:rPr>
                <a:t>이신전심</a:t>
              </a:r>
              <a:r>
                <a:rPr lang="ko-KR" altLang="en-US" sz="1200" kern="0" dirty="0" smtClean="0">
                  <a:latin typeface="+mn-ea"/>
                </a:rPr>
                <a:t> 그리기</a:t>
              </a:r>
              <a:r>
                <a:rPr lang="en-US" altLang="ko-KR" sz="1200" kern="0" dirty="0" smtClean="0">
                  <a:latin typeface="+mn-ea"/>
                </a:rPr>
                <a:t>’ </a:t>
              </a:r>
              <a:r>
                <a:rPr lang="ko-KR" altLang="en-US" sz="1200" kern="0" dirty="0" smtClean="0">
                  <a:latin typeface="+mn-ea"/>
                </a:rPr>
                <a:t>및 구체화하기</a:t>
              </a:r>
              <a:endParaRPr lang="en-US" altLang="ko-KR" sz="1200" kern="0" dirty="0" smtClean="0"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2. </a:t>
              </a:r>
              <a:r>
                <a:rPr lang="ko-KR" altLang="en-US" sz="1200" dirty="0"/>
                <a:t>이상적인 모습 달성을 위한 선결조건 논의</a:t>
              </a:r>
              <a:endParaRPr lang="ko-KR" altLang="en-US" sz="1200" kern="0" dirty="0">
                <a:latin typeface="+mn-ea"/>
              </a:endParaRP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kern="0" dirty="0" smtClean="0">
                  <a:latin typeface="+mn-ea"/>
                </a:rPr>
                <a:t>3. </a:t>
              </a:r>
              <a:r>
                <a:rPr lang="en-US" altLang="ko-KR" sz="1200" dirty="0" err="1"/>
                <a:t>선결조건</a:t>
              </a:r>
              <a:r>
                <a:rPr lang="en-US" altLang="ko-KR" sz="1200" dirty="0"/>
                <a:t> Leveling &amp; </a:t>
              </a:r>
              <a:r>
                <a:rPr lang="en-US" altLang="ko-KR" sz="1200" dirty="0" smtClean="0"/>
                <a:t>Grouping</a:t>
              </a:r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ko-KR" altLang="ko-KR" sz="1200" dirty="0" smtClean="0"/>
                <a:t>4</a:t>
              </a:r>
              <a:r>
                <a:rPr lang="en-US" altLang="ko-KR" sz="1200" dirty="0"/>
                <a:t>. Story Map</a:t>
              </a:r>
              <a:r>
                <a:rPr lang="ko-KR" altLang="en-US" sz="1200" dirty="0"/>
                <a:t> </a:t>
              </a:r>
              <a:r>
                <a:rPr lang="en-US" altLang="ko-KR" sz="1200" dirty="0" err="1" smtClean="0"/>
                <a:t>작성</a:t>
              </a:r>
              <a:r>
                <a:rPr lang="ko-KR" altLang="en-US" sz="1200" dirty="0" smtClean="0"/>
                <a:t>하기</a:t>
              </a:r>
              <a:endParaRPr lang="en-US" altLang="ko-KR" sz="1200" dirty="0" smtClean="0"/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dirty="0" smtClean="0"/>
                <a:t>5. </a:t>
              </a:r>
              <a:r>
                <a:rPr lang="en-US" altLang="ko-KR" sz="1200" dirty="0"/>
                <a:t>Story Map </a:t>
              </a:r>
              <a:r>
                <a:rPr lang="ko-KR" altLang="en-US" sz="1200" dirty="0" smtClean="0"/>
                <a:t>보완하기</a:t>
              </a:r>
              <a:endParaRPr lang="en-US" altLang="ko-KR" sz="1200" dirty="0" smtClean="0"/>
            </a:p>
            <a:p>
              <a:pPr marL="228600" indent="-228600">
                <a:lnSpc>
                  <a:spcPct val="15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r>
                <a:rPr lang="en-US" altLang="ko-KR" sz="1200" dirty="0" smtClean="0"/>
                <a:t>6. </a:t>
              </a:r>
              <a:r>
                <a:rPr lang="ko-KR" altLang="en-US" sz="1200" dirty="0" smtClean="0"/>
                <a:t>변화의 주인공 되기</a:t>
              </a:r>
              <a:endParaRPr lang="en-US" altLang="ko-KR" sz="1200" dirty="0" smtClean="0"/>
            </a:p>
            <a:p>
              <a:pPr marL="228600" indent="-228600">
                <a:lnSpc>
                  <a:spcPct val="130000"/>
                </a:lnSpc>
                <a:spcAft>
                  <a:spcPts val="462"/>
                </a:spcAft>
                <a:buClr>
                  <a:prstClr val="white"/>
                </a:buClr>
                <a:buFont typeface="+mj-lt"/>
                <a:buAutoNum type="arabicPeriod"/>
                <a:defRPr/>
              </a:pPr>
              <a:endParaRPr lang="en-US" altLang="ko-KR" sz="1200" kern="0" dirty="0">
                <a:latin typeface="+mn-ea"/>
              </a:endParaRPr>
            </a:p>
          </p:txBody>
        </p:sp>
      </p:grpSp>
      <p:grpSp>
        <p:nvGrpSpPr>
          <p:cNvPr id="8" name="그룹 7"/>
          <p:cNvGrpSpPr/>
          <p:nvPr/>
        </p:nvGrpSpPr>
        <p:grpSpPr>
          <a:xfrm>
            <a:off x="400051" y="1150938"/>
            <a:ext cx="465136" cy="604051"/>
            <a:chOff x="1716162" y="7198056"/>
            <a:chExt cx="465136" cy="604051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824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기본가정 정리하기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grpSp>
        <p:nvGrpSpPr>
          <p:cNvPr id="19" name="그룹 18"/>
          <p:cNvGrpSpPr/>
          <p:nvPr/>
        </p:nvGrpSpPr>
        <p:grpSpPr>
          <a:xfrm>
            <a:off x="373125" y="1150938"/>
            <a:ext cx="6129274" cy="1211121"/>
            <a:chOff x="373125" y="5635946"/>
            <a:chExt cx="6129274" cy="1211121"/>
          </a:xfrm>
        </p:grpSpPr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288" y="5635946"/>
              <a:ext cx="441424" cy="432769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373125" y="6042892"/>
              <a:ext cx="53091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Rix모던고딕 B" pitchFamily="18" charset="-127"/>
                  <a:ea typeface="Rix모던고딕 B" pitchFamily="18" charset="-127"/>
                </a:rPr>
                <a:t>동영상</a:t>
              </a: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053093" y="5641097"/>
              <a:ext cx="5449306" cy="3372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dirty="0">
                  <a:latin typeface="+mn-ea"/>
                  <a:sym typeface="Wingdings 2"/>
                </a:rPr>
                <a:t> 영상을 보며 기억에 남는 부분을 적어보세요</a:t>
              </a:r>
              <a:r>
                <a:rPr lang="en-US" altLang="ko-KR" sz="1200" dirty="0">
                  <a:latin typeface="+mn-ea"/>
                  <a:sym typeface="Wingdings 2"/>
                </a:rPr>
                <a:t>.</a:t>
              </a:r>
              <a:endParaRPr lang="en-US" altLang="ko-KR" sz="1200" dirty="0">
                <a:latin typeface="+mn-ea"/>
              </a:endParaRPr>
            </a:p>
          </p:txBody>
        </p:sp>
        <p:grpSp>
          <p:nvGrpSpPr>
            <p:cNvPr id="24" name="그룹 23"/>
            <p:cNvGrpSpPr/>
            <p:nvPr/>
          </p:nvGrpSpPr>
          <p:grpSpPr>
            <a:xfrm>
              <a:off x="1265092" y="6057985"/>
              <a:ext cx="1115110" cy="789082"/>
              <a:chOff x="970141" y="1410093"/>
              <a:chExt cx="7228738" cy="5115252"/>
            </a:xfrm>
          </p:grpSpPr>
          <p:pic>
            <p:nvPicPr>
              <p:cNvPr id="25" name="그림 2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0141" y="1410093"/>
                <a:ext cx="7228738" cy="5115252"/>
              </a:xfrm>
              <a:prstGeom prst="rect">
                <a:avLst/>
              </a:prstGeom>
            </p:spPr>
          </p:pic>
          <p:sp>
            <p:nvSpPr>
              <p:cNvPr id="26" name="직사각형 25"/>
              <p:cNvSpPr/>
              <p:nvPr/>
            </p:nvSpPr>
            <p:spPr>
              <a:xfrm>
                <a:off x="1133475" y="1524000"/>
                <a:ext cx="6915150" cy="4353272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33" name="그림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7663" y="1635275"/>
            <a:ext cx="1008000" cy="5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078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46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모서리가 둥근 직사각형 11"/>
          <p:cNvSpPr/>
          <p:nvPr/>
        </p:nvSpPr>
        <p:spPr>
          <a:xfrm>
            <a:off x="395289" y="6400800"/>
            <a:ext cx="6107112" cy="1868993"/>
          </a:xfrm>
          <a:prstGeom prst="round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rgbClr val="F0F0F0"/>
              </a:gs>
              <a:gs pos="100000">
                <a:schemeClr val="bg1">
                  <a:lumMod val="95000"/>
                </a:schemeClr>
              </a:gs>
            </a:gsLst>
          </a:gra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" name="그룹 10"/>
          <p:cNvGrpSpPr/>
          <p:nvPr/>
        </p:nvGrpSpPr>
        <p:grpSpPr>
          <a:xfrm>
            <a:off x="5597359" y="7327827"/>
            <a:ext cx="448842" cy="596266"/>
            <a:chOff x="5492584" y="7177960"/>
            <a:chExt cx="448842" cy="596266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9037" y="7177960"/>
              <a:ext cx="380655" cy="35583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5492584" y="7528005"/>
              <a:ext cx="448842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생각거리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124530" y="7320042"/>
            <a:ext cx="465136" cy="604051"/>
            <a:chOff x="1716162" y="7198056"/>
            <a:chExt cx="465136" cy="604051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6162" y="7198056"/>
              <a:ext cx="465136" cy="38342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735156" y="7555886"/>
              <a:ext cx="442429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err="1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액티비티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3399367" y="7267317"/>
            <a:ext cx="441424" cy="666824"/>
            <a:chOff x="4447263" y="7190594"/>
            <a:chExt cx="441424" cy="666824"/>
          </a:xfrm>
        </p:grpSpPr>
        <p:sp>
          <p:nvSpPr>
            <p:cNvPr id="17" name="TextBox 16"/>
            <p:cNvSpPr txBox="1"/>
            <p:nvPr/>
          </p:nvSpPr>
          <p:spPr>
            <a:xfrm>
              <a:off x="4521735" y="7611197"/>
              <a:ext cx="346250" cy="246221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동영상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47263" y="7190594"/>
              <a:ext cx="441424" cy="43276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95289" y="6486742"/>
            <a:ext cx="61071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「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Theory of Change Workshop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」 모듈에서는 다음에 </a:t>
            </a:r>
            <a:r>
              <a:rPr lang="ko-KR" altLang="en-US" sz="1000" dirty="0">
                <a:latin typeface="서울남산체 M" pitchFamily="18" charset="-127"/>
                <a:ea typeface="서울남산체 M" pitchFamily="18" charset="-127"/>
              </a:rPr>
              <a:t>표시된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기호들을 사용합니다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.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endParaRPr lang="en-US" altLang="ko-KR" sz="1000" dirty="0" smtClean="0">
              <a:latin typeface="서울남산체 M" pitchFamily="18" charset="-127"/>
              <a:ea typeface="서울남산체 M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1000" dirty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en-US" altLang="ko-KR" sz="1000" dirty="0" smtClean="0">
                <a:latin typeface="서울남산체 M" pitchFamily="18" charset="-127"/>
                <a:ea typeface="서울남산체 M" pitchFamily="18" charset="-127"/>
              </a:rPr>
              <a:t> </a:t>
            </a:r>
            <a:r>
              <a:rPr lang="ko-KR" altLang="en-US" sz="1000" dirty="0" smtClean="0">
                <a:latin typeface="서울남산체 M" pitchFamily="18" charset="-127"/>
                <a:ea typeface="서울남산체 M" pitchFamily="18" charset="-127"/>
              </a:rPr>
              <a:t>여러분이 </a:t>
            </a:r>
            <a:r>
              <a:rPr lang="ko-KR" altLang="en-US" sz="1000" dirty="0">
                <a:latin typeface="서울남산체 M" pitchFamily="18" charset="-127"/>
                <a:ea typeface="서울남산체 M" pitchFamily="18" charset="-127"/>
              </a:rPr>
              <a:t>학습해 나가는데 안내판 역할을 할 것입니다</a:t>
            </a:r>
            <a:r>
              <a:rPr lang="en-US" altLang="ko-KR" sz="1000" dirty="0">
                <a:latin typeface="서울남산체 M" pitchFamily="18" charset="-127"/>
                <a:ea typeface="서울남산체 M" pitchFamily="18" charset="-127"/>
              </a:rPr>
              <a:t>. </a:t>
            </a:r>
            <a:endParaRPr lang="ko-KR" altLang="en-US" sz="1000" dirty="0" smtClean="0">
              <a:latin typeface="서울남산체 M" pitchFamily="18" charset="-127"/>
              <a:ea typeface="서울남산체 M" pitchFamily="18" charset="-127"/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803854" y="7372392"/>
            <a:ext cx="646331" cy="551701"/>
            <a:chOff x="803854" y="7372392"/>
            <a:chExt cx="646331" cy="551701"/>
          </a:xfrm>
        </p:grpSpPr>
        <p:sp>
          <p:nvSpPr>
            <p:cNvPr id="18" name="TextBox 17"/>
            <p:cNvSpPr txBox="1"/>
            <p:nvPr/>
          </p:nvSpPr>
          <p:spPr>
            <a:xfrm>
              <a:off x="803854" y="7677872"/>
              <a:ext cx="6463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학습내용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4454263" y="7358938"/>
            <a:ext cx="636714" cy="575203"/>
            <a:chOff x="3217018" y="7358938"/>
            <a:chExt cx="636714" cy="575203"/>
          </a:xfrm>
        </p:grpSpPr>
        <p:sp>
          <p:nvSpPr>
            <p:cNvPr id="21" name="TextBox 20"/>
            <p:cNvSpPr txBox="1"/>
            <p:nvPr/>
          </p:nvSpPr>
          <p:spPr>
            <a:xfrm>
              <a:off x="3217018" y="7687920"/>
              <a:ext cx="63671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과제거리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029" name="Picture 5" descr="C:\Users\meehoo\2013_05_현대자동차 카마스터\중간 산출물\교육과정개발_리뷰미팅\131205_교재작업\정보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2807" y="7358938"/>
              <a:ext cx="405136" cy="305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5"/>
          <a:stretch/>
        </p:blipFill>
        <p:spPr>
          <a:xfrm rot="21043920">
            <a:off x="5149549" y="1715677"/>
            <a:ext cx="1494686" cy="1272135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54" y="1816377"/>
            <a:ext cx="563245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19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Theory of Change</a:t>
            </a:r>
            <a:br>
              <a:rPr lang="en-US" altLang="ko-KR" dirty="0" smtClean="0"/>
            </a:br>
            <a:r>
              <a:rPr lang="en-US" altLang="ko-KR" dirty="0" smtClean="0"/>
              <a:t>Intro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82128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ICE BREAKING – </a:t>
            </a:r>
            <a:r>
              <a:rPr lang="ko-KR" altLang="en-US" dirty="0" smtClean="0"/>
              <a:t>내가 경험했던 사회혁신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956595" y="1189790"/>
            <a:ext cx="4944809" cy="3966410"/>
            <a:chOff x="287524" y="1988840"/>
            <a:chExt cx="8576142" cy="6879234"/>
          </a:xfrm>
        </p:grpSpPr>
        <p:sp>
          <p:nvSpPr>
            <p:cNvPr id="12" name="양쪽 모서리가 둥근 사각형 11"/>
            <p:cNvSpPr/>
            <p:nvPr/>
          </p:nvSpPr>
          <p:spPr>
            <a:xfrm>
              <a:off x="287524" y="1988840"/>
              <a:ext cx="8568951" cy="6879234"/>
            </a:xfrm>
            <a:prstGeom prst="round2SameRect">
              <a:avLst>
                <a:gd name="adj1" fmla="val 8022"/>
                <a:gd name="adj2" fmla="val 0"/>
              </a:avLst>
            </a:prstGeom>
            <a:solidFill>
              <a:schemeClr val="bg1">
                <a:lumMod val="8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13" name="Content Placeholder 2"/>
            <p:cNvSpPr txBox="1">
              <a:spLocks/>
            </p:cNvSpPr>
            <p:nvPr/>
          </p:nvSpPr>
          <p:spPr>
            <a:xfrm>
              <a:off x="464390" y="2986880"/>
              <a:ext cx="8229600" cy="2690436"/>
            </a:xfrm>
            <a:prstGeom prst="rect">
              <a:avLst/>
            </a:prstGeom>
          </p:spPr>
          <p:txBody>
            <a:bodyPr>
              <a:normAutofit/>
            </a:bodyPr>
            <a:lstStyle>
              <a:lvl1pPr marL="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1pPr>
              <a:lvl2pPr marL="4572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2pPr>
              <a:lvl3pPr marL="9144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8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3pPr>
              <a:lvl4pPr marL="13716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4pPr>
              <a:lvl5pPr marL="1828800" indent="0" algn="l" defTabSz="914400" rtl="0" eaLnBrk="1" latinLnBrk="1" hangingPunct="1">
                <a:spcBef>
                  <a:spcPct val="20000"/>
                </a:spcBef>
                <a:buFont typeface="Arial" pitchFamily="34" charset="0"/>
                <a:buNone/>
                <a:defRPr sz="1600" kern="1200">
                  <a:solidFill>
                    <a:schemeClr val="tx1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ct val="160000"/>
                </a:lnSpc>
                <a:spcBef>
                  <a:spcPts val="0"/>
                </a:spcBef>
              </a:pPr>
              <a:r>
                <a:rPr lang="en-US" altLang="ko-KR" dirty="0" smtClean="0">
                  <a:solidFill>
                    <a:prstClr val="black"/>
                  </a:solidFill>
                  <a:latin typeface="+mj-ea"/>
                  <a:ea typeface="+mj-ea"/>
                </a:rPr>
                <a:t>“</a:t>
              </a:r>
              <a:r>
                <a:rPr lang="ko-KR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사회혁신은 </a:t>
              </a:r>
              <a:r>
                <a:rPr lang="en-US" altLang="ko-KR" dirty="0">
                  <a:solidFill>
                    <a:prstClr val="black"/>
                  </a:solidFill>
                  <a:latin typeface="+mj-ea"/>
                  <a:ea typeface="+mj-ea"/>
                </a:rPr>
                <a:t>OOO </a:t>
              </a:r>
              <a:r>
                <a:rPr lang="ko-KR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이다</a:t>
              </a:r>
              <a:r>
                <a:rPr lang="en-US" altLang="ko-KR" dirty="0" smtClean="0">
                  <a:solidFill>
                    <a:prstClr val="black"/>
                  </a:solidFill>
                  <a:latin typeface="+mj-ea"/>
                  <a:ea typeface="+mj-ea"/>
                </a:rPr>
                <a:t>.</a:t>
              </a:r>
            </a:p>
            <a:p>
              <a:pPr lvl="0" algn="ctr">
                <a:lnSpc>
                  <a:spcPct val="160000"/>
                </a:lnSpc>
                <a:spcBef>
                  <a:spcPts val="0"/>
                </a:spcBef>
              </a:pPr>
              <a:r>
                <a:rPr lang="ko-KR" altLang="en-US" dirty="0" smtClean="0">
                  <a:solidFill>
                    <a:prstClr val="black"/>
                  </a:solidFill>
                  <a:latin typeface="+mj-ea"/>
                  <a:ea typeface="+mj-ea"/>
                </a:rPr>
                <a:t>왜냐하면 </a:t>
              </a:r>
              <a:r>
                <a:rPr lang="en-US" altLang="ko-KR" dirty="0" smtClean="0">
                  <a:solidFill>
                    <a:prstClr val="black"/>
                  </a:solidFill>
                  <a:latin typeface="+mj-ea"/>
                  <a:ea typeface="+mj-ea"/>
                </a:rPr>
                <a:t>OOOO …”</a:t>
              </a:r>
              <a:endParaRPr lang="ko-KR" altLang="en-US" dirty="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양쪽 모서리가 둥근 사각형 13"/>
            <p:cNvSpPr/>
            <p:nvPr/>
          </p:nvSpPr>
          <p:spPr>
            <a:xfrm>
              <a:off x="294714" y="1988840"/>
              <a:ext cx="8568952" cy="57606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 smtClean="0"/>
                <a:t>ICE BREAKING</a:t>
              </a:r>
              <a:endParaRPr lang="ko-KR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7956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Theory of Change(</a:t>
            </a:r>
            <a:r>
              <a:rPr lang="ko-KR" altLang="en-US" dirty="0"/>
              <a:t>변화이론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pSp>
        <p:nvGrpSpPr>
          <p:cNvPr id="27" name="그룹 26"/>
          <p:cNvGrpSpPr/>
          <p:nvPr/>
        </p:nvGrpSpPr>
        <p:grpSpPr>
          <a:xfrm>
            <a:off x="1102209" y="1117064"/>
            <a:ext cx="5982264" cy="3248006"/>
            <a:chOff x="467544" y="1412875"/>
            <a:chExt cx="8280920" cy="4496036"/>
          </a:xfrm>
        </p:grpSpPr>
        <p:sp>
          <p:nvSpPr>
            <p:cNvPr id="22" name="직사각형 21"/>
            <p:cNvSpPr/>
            <p:nvPr/>
          </p:nvSpPr>
          <p:spPr>
            <a:xfrm>
              <a:off x="467544" y="1412875"/>
              <a:ext cx="8280920" cy="9969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spcBef>
                  <a:spcPct val="20000"/>
                </a:spcBef>
              </a:pPr>
              <a:r>
                <a:rPr lang="en-US" altLang="ko-KR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Theory of Change(</a:t>
              </a:r>
              <a:r>
                <a:rPr lang="ko-KR" altLang="en-US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변화이론</a:t>
              </a:r>
              <a:r>
                <a:rPr lang="en-US" altLang="ko-KR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)</a:t>
              </a:r>
              <a:r>
                <a:rPr lang="ko-KR" altLang="en-US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이란</a:t>
              </a:r>
              <a:r>
                <a:rPr lang="en-US" altLang="ko-KR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?</a:t>
              </a:r>
            </a:p>
            <a:p>
              <a:pPr lvl="0">
                <a:spcBef>
                  <a:spcPct val="20000"/>
                </a:spcBef>
              </a:pPr>
              <a:endParaRPr lang="en-US" altLang="ko-KR" sz="1200" dirty="0">
                <a:solidFill>
                  <a:prstClr val="black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endParaRPr>
            </a:p>
            <a:p>
              <a:pPr lvl="0">
                <a:spcBef>
                  <a:spcPct val="20000"/>
                </a:spcBef>
              </a:pPr>
              <a:r>
                <a:rPr lang="ko-KR" altLang="ko-KR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“</a:t>
              </a:r>
              <a:r>
                <a:rPr lang="ko-KR" altLang="en-US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장기적인 </a:t>
              </a:r>
              <a:r>
                <a:rPr lang="en-US" altLang="ko-KR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Goal</a:t>
              </a:r>
              <a:r>
                <a:rPr lang="ko-KR" altLang="en-US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을 달성하는데 필수적인 요소들을 정의하는 것</a:t>
              </a:r>
              <a:r>
                <a:rPr lang="en-US" altLang="ko-KR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”</a:t>
              </a:r>
              <a:r>
                <a:rPr lang="ko-KR" altLang="en-US" sz="1200" dirty="0">
                  <a:solidFill>
                    <a:prstClr val="black"/>
                  </a:solidFill>
                  <a:latin typeface="서울남산체 M" panose="02020603020101020101" pitchFamily="18" charset="-127"/>
                  <a:ea typeface="서울남산체 M" panose="02020603020101020101" pitchFamily="18" charset="-127"/>
                </a:rPr>
                <a:t>  </a:t>
              </a:r>
            </a:p>
          </p:txBody>
        </p:sp>
        <p:grpSp>
          <p:nvGrpSpPr>
            <p:cNvPr id="23" name="Group 8"/>
            <p:cNvGrpSpPr/>
            <p:nvPr/>
          </p:nvGrpSpPr>
          <p:grpSpPr>
            <a:xfrm>
              <a:off x="3725372" y="3211043"/>
              <a:ext cx="3746179" cy="2649045"/>
              <a:chOff x="1172991" y="2850774"/>
              <a:chExt cx="4190641" cy="2963339"/>
            </a:xfrm>
          </p:grpSpPr>
          <p:pic>
            <p:nvPicPr>
              <p:cNvPr id="24" name="Picture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172991" y="2852936"/>
                <a:ext cx="2094555" cy="2961177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25" name="Picture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67546" y="2850774"/>
                <a:ext cx="2096086" cy="2963339"/>
              </a:xfrm>
              <a:prstGeom prst="rect">
                <a:avLst/>
              </a:prstGeom>
              <a:ln>
                <a:noFill/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</p:grpSp>
        <p:pic>
          <p:nvPicPr>
            <p:cNvPr id="26" name="Picture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568" y="3212975"/>
              <a:ext cx="1969049" cy="26959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8" name="그룹 27"/>
          <p:cNvGrpSpPr/>
          <p:nvPr/>
        </p:nvGrpSpPr>
        <p:grpSpPr>
          <a:xfrm>
            <a:off x="273506" y="1158308"/>
            <a:ext cx="798617" cy="705590"/>
            <a:chOff x="727714" y="7372392"/>
            <a:chExt cx="798617" cy="705590"/>
          </a:xfrm>
        </p:grpSpPr>
        <p:sp>
          <p:nvSpPr>
            <p:cNvPr id="29" name="TextBox 28"/>
            <p:cNvSpPr txBox="1"/>
            <p:nvPr/>
          </p:nvSpPr>
          <p:spPr>
            <a:xfrm>
              <a:off x="727714" y="7677872"/>
              <a:ext cx="7986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Theory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Of Change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64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Social Fiction</a:t>
            </a:r>
            <a:r>
              <a:rPr lang="ko-KR" altLang="en-US" dirty="0"/>
              <a:t>과 </a:t>
            </a:r>
            <a:r>
              <a:rPr lang="en-US" altLang="ko-KR" dirty="0"/>
              <a:t>Theory of Change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307169" y="1158308"/>
            <a:ext cx="731289" cy="1013366"/>
            <a:chOff x="761377" y="7372392"/>
            <a:chExt cx="731289" cy="1013366"/>
          </a:xfrm>
        </p:grpSpPr>
        <p:sp>
          <p:nvSpPr>
            <p:cNvPr id="11" name="TextBox 10"/>
            <p:cNvSpPr txBox="1"/>
            <p:nvPr/>
          </p:nvSpPr>
          <p:spPr>
            <a:xfrm>
              <a:off x="761377" y="7677872"/>
              <a:ext cx="73128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Social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Fiction</a:t>
              </a:r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과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Theory of</a:t>
              </a:r>
            </a:p>
            <a:p>
              <a:pPr algn="ctr"/>
              <a:r>
                <a:rPr lang="en-US" altLang="ko-KR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Change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30" name="그룹 29"/>
          <p:cNvGrpSpPr/>
          <p:nvPr/>
        </p:nvGrpSpPr>
        <p:grpSpPr>
          <a:xfrm>
            <a:off x="1065819" y="1379276"/>
            <a:ext cx="5231348" cy="2260739"/>
            <a:chOff x="239712" y="1484784"/>
            <a:chExt cx="8664575" cy="3744416"/>
          </a:xfrm>
        </p:grpSpPr>
        <p:sp>
          <p:nvSpPr>
            <p:cNvPr id="21" name="Rectangle 4"/>
            <p:cNvSpPr/>
            <p:nvPr/>
          </p:nvSpPr>
          <p:spPr>
            <a:xfrm>
              <a:off x="250678" y="2060848"/>
              <a:ext cx="2881162" cy="3168352"/>
            </a:xfrm>
            <a:prstGeom prst="rect">
              <a:avLst/>
            </a:prstGeom>
            <a:solidFill>
              <a:srgbClr val="8EB6E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Social Fiction</a:t>
              </a:r>
            </a:p>
          </p:txBody>
        </p:sp>
        <p:sp>
          <p:nvSpPr>
            <p:cNvPr id="22" name="Rectangle 5"/>
            <p:cNvSpPr/>
            <p:nvPr/>
          </p:nvSpPr>
          <p:spPr>
            <a:xfrm>
              <a:off x="3131419" y="2060848"/>
              <a:ext cx="2881162" cy="3168352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  Theory of Change</a:t>
              </a:r>
              <a:endParaRPr lang="en-US" sz="1400" dirty="0"/>
            </a:p>
          </p:txBody>
        </p:sp>
        <p:sp>
          <p:nvSpPr>
            <p:cNvPr id="23" name="Rectangle 6"/>
            <p:cNvSpPr/>
            <p:nvPr/>
          </p:nvSpPr>
          <p:spPr>
            <a:xfrm>
              <a:off x="6020091" y="2060848"/>
              <a:ext cx="2881162" cy="31683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 smtClean="0"/>
                <a:t>Action Plan</a:t>
              </a:r>
              <a:endParaRPr lang="en-US" sz="1400" dirty="0"/>
            </a:p>
          </p:txBody>
        </p:sp>
        <p:sp>
          <p:nvSpPr>
            <p:cNvPr id="24" name="Oval 7"/>
            <p:cNvSpPr/>
            <p:nvPr/>
          </p:nvSpPr>
          <p:spPr>
            <a:xfrm>
              <a:off x="2987824" y="3356992"/>
              <a:ext cx="576064" cy="57606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5" name="Oval 8"/>
            <p:cNvSpPr/>
            <p:nvPr/>
          </p:nvSpPr>
          <p:spPr>
            <a:xfrm>
              <a:off x="5915962" y="3356992"/>
              <a:ext cx="576064" cy="57606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6" name="Right Arrow 11"/>
            <p:cNvSpPr/>
            <p:nvPr/>
          </p:nvSpPr>
          <p:spPr>
            <a:xfrm>
              <a:off x="239712" y="1484784"/>
              <a:ext cx="8664575" cy="1080120"/>
            </a:xfrm>
            <a:prstGeom prst="rightArrow">
              <a:avLst>
                <a:gd name="adj1" fmla="val 50000"/>
                <a:gd name="adj2" fmla="val 74636"/>
              </a:avLst>
            </a:prstGeom>
            <a:gradFill flip="none" rotWithShape="1">
              <a:gsLst>
                <a:gs pos="100000">
                  <a:srgbClr val="00FF00"/>
                </a:gs>
                <a:gs pos="0">
                  <a:srgbClr val="FFFFFF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76510" y="1484784"/>
              <a:ext cx="974924" cy="5607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/>
                <a:t>Goal</a:t>
              </a:r>
              <a:endParaRPr lang="en-US" sz="16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87624" y="1844824"/>
              <a:ext cx="990854" cy="4587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/>
                <a:t>명확화</a:t>
              </a:r>
              <a:endParaRPr lang="en-US" sz="12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236296" y="1844824"/>
              <a:ext cx="741281" cy="4587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200" dirty="0" smtClean="0"/>
                <a:t>실천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652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변화이론의 특징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298352" y="1158308"/>
            <a:ext cx="748923" cy="705590"/>
            <a:chOff x="752560" y="7372392"/>
            <a:chExt cx="748923" cy="705590"/>
          </a:xfrm>
        </p:grpSpPr>
        <p:sp>
          <p:nvSpPr>
            <p:cNvPr id="11" name="TextBox 10"/>
            <p:cNvSpPr txBox="1"/>
            <p:nvPr/>
          </p:nvSpPr>
          <p:spPr>
            <a:xfrm>
              <a:off x="752560" y="7677872"/>
              <a:ext cx="7489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변화이론의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특징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5" name="그룹 4"/>
          <p:cNvGrpSpPr/>
          <p:nvPr/>
        </p:nvGrpSpPr>
        <p:grpSpPr>
          <a:xfrm>
            <a:off x="1047275" y="1291658"/>
            <a:ext cx="5442425" cy="2839526"/>
            <a:chOff x="467544" y="1556792"/>
            <a:chExt cx="8280920" cy="4320480"/>
          </a:xfrm>
        </p:grpSpPr>
        <p:grpSp>
          <p:nvGrpSpPr>
            <p:cNvPr id="51" name="Group 20"/>
            <p:cNvGrpSpPr/>
            <p:nvPr/>
          </p:nvGrpSpPr>
          <p:grpSpPr>
            <a:xfrm>
              <a:off x="467544" y="1556792"/>
              <a:ext cx="8208912" cy="936104"/>
              <a:chOff x="467544" y="1556792"/>
              <a:chExt cx="8208912" cy="936104"/>
            </a:xfrm>
          </p:grpSpPr>
          <p:sp>
            <p:nvSpPr>
              <p:cNvPr id="52" name="Rounded Rectangle 13"/>
              <p:cNvSpPr/>
              <p:nvPr/>
            </p:nvSpPr>
            <p:spPr>
              <a:xfrm>
                <a:off x="1043608" y="1592796"/>
                <a:ext cx="7632848" cy="864096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shade val="51000"/>
                      <a:satMod val="130000"/>
                    </a:srgbClr>
                  </a:gs>
                  <a:gs pos="80000">
                    <a:srgbClr val="4F81BD">
                      <a:shade val="93000"/>
                      <a:satMod val="130000"/>
                    </a:srgbClr>
                  </a:gs>
                  <a:gs pos="100000">
                    <a:srgbClr val="4F81B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endParaRPr>
              </a:p>
            </p:txBody>
          </p:sp>
          <p:sp>
            <p:nvSpPr>
              <p:cNvPr id="53" name="Oval 10"/>
              <p:cNvSpPr/>
              <p:nvPr/>
            </p:nvSpPr>
            <p:spPr>
              <a:xfrm>
                <a:off x="467544" y="1556792"/>
                <a:ext cx="936104" cy="936104"/>
              </a:xfrm>
              <a:prstGeom prst="ellips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</a:rPr>
                  <a:t>1</a:t>
                </a:r>
              </a:p>
            </p:txBody>
          </p:sp>
        </p:grpSp>
        <p:grpSp>
          <p:nvGrpSpPr>
            <p:cNvPr id="54" name="Group 19"/>
            <p:cNvGrpSpPr/>
            <p:nvPr/>
          </p:nvGrpSpPr>
          <p:grpSpPr>
            <a:xfrm>
              <a:off x="467544" y="3140968"/>
              <a:ext cx="8208912" cy="936104"/>
              <a:chOff x="467544" y="3140968"/>
              <a:chExt cx="8208912" cy="936104"/>
            </a:xfrm>
          </p:grpSpPr>
          <p:sp>
            <p:nvSpPr>
              <p:cNvPr id="55" name="Rounded Rectangle 17"/>
              <p:cNvSpPr/>
              <p:nvPr/>
            </p:nvSpPr>
            <p:spPr>
              <a:xfrm>
                <a:off x="1043608" y="3176972"/>
                <a:ext cx="7632848" cy="864096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shade val="51000"/>
                      <a:satMod val="130000"/>
                    </a:srgbClr>
                  </a:gs>
                  <a:gs pos="80000">
                    <a:srgbClr val="4F81BD">
                      <a:shade val="93000"/>
                      <a:satMod val="130000"/>
                    </a:srgbClr>
                  </a:gs>
                  <a:gs pos="100000">
                    <a:srgbClr val="4F81B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endParaRPr>
              </a:p>
            </p:txBody>
          </p:sp>
          <p:sp>
            <p:nvSpPr>
              <p:cNvPr id="56" name="Oval 18"/>
              <p:cNvSpPr/>
              <p:nvPr/>
            </p:nvSpPr>
            <p:spPr>
              <a:xfrm>
                <a:off x="467544" y="3140968"/>
                <a:ext cx="936104" cy="936104"/>
              </a:xfrm>
              <a:prstGeom prst="ellips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</a:rPr>
                  <a:t> 2</a:t>
                </a:r>
                <a:r>
                  <a:rPr kumimoji="0" lang="en-US" altLang="ko-KR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서울남산체 M"/>
                    <a:ea typeface="서울남산체 M"/>
                  </a:rPr>
                  <a:t>1</a:t>
                </a: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endParaRPr>
              </a:p>
            </p:txBody>
          </p:sp>
        </p:grpSp>
        <p:grpSp>
          <p:nvGrpSpPr>
            <p:cNvPr id="57" name="Group 21"/>
            <p:cNvGrpSpPr/>
            <p:nvPr/>
          </p:nvGrpSpPr>
          <p:grpSpPr>
            <a:xfrm>
              <a:off x="467544" y="4941168"/>
              <a:ext cx="8208912" cy="936104"/>
              <a:chOff x="467544" y="3140968"/>
              <a:chExt cx="8208912" cy="936104"/>
            </a:xfrm>
          </p:grpSpPr>
          <p:sp>
            <p:nvSpPr>
              <p:cNvPr id="58" name="Rounded Rectangle 22"/>
              <p:cNvSpPr/>
              <p:nvPr/>
            </p:nvSpPr>
            <p:spPr>
              <a:xfrm>
                <a:off x="1043608" y="3176972"/>
                <a:ext cx="7632848" cy="864096"/>
              </a:xfrm>
              <a:prstGeom prst="roundRect">
                <a:avLst/>
              </a:prstGeom>
              <a:gradFill rotWithShape="1">
                <a:gsLst>
                  <a:gs pos="0">
                    <a:srgbClr val="4F81BD">
                      <a:shade val="51000"/>
                      <a:satMod val="130000"/>
                    </a:srgbClr>
                  </a:gs>
                  <a:gs pos="80000">
                    <a:srgbClr val="4F81BD">
                      <a:shade val="93000"/>
                      <a:satMod val="130000"/>
                    </a:srgbClr>
                  </a:gs>
                  <a:gs pos="100000">
                    <a:srgbClr val="4F81BD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endParaRPr>
              </a:p>
            </p:txBody>
          </p:sp>
          <p:sp>
            <p:nvSpPr>
              <p:cNvPr id="59" name="Oval 23"/>
              <p:cNvSpPr/>
              <p:nvPr/>
            </p:nvSpPr>
            <p:spPr>
              <a:xfrm>
                <a:off x="467544" y="3140968"/>
                <a:ext cx="936104" cy="936104"/>
              </a:xfrm>
              <a:prstGeom prst="ellipse">
                <a:avLst/>
              </a:prstGeom>
              <a:solidFill>
                <a:sysClr val="window" lastClr="FFFFFF"/>
              </a:solidFill>
              <a:ln w="57150" cap="flat" cmpd="sng" algn="ctr">
                <a:solidFill>
                  <a:srgbClr val="4F81BD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서울남산체 M"/>
                    <a:ea typeface="서울남산체 M"/>
                  </a:rPr>
                  <a:t>3</a:t>
                </a:r>
                <a:endPara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endParaRPr>
              </a:p>
            </p:txBody>
          </p:sp>
        </p:grpSp>
        <p:sp>
          <p:nvSpPr>
            <p:cNvPr id="60" name="Rectangle 24"/>
            <p:cNvSpPr/>
            <p:nvPr/>
          </p:nvSpPr>
          <p:spPr>
            <a:xfrm>
              <a:off x="1475656" y="1589890"/>
              <a:ext cx="7128792" cy="796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골이 달성되기 위한 조건을 그림으로써 자연스럽게</a:t>
              </a:r>
              <a:endParaRPr kumimoji="0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변화의 경로</a:t>
              </a: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를 보여줌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Rectangle 25"/>
            <p:cNvSpPr/>
            <p:nvPr/>
          </p:nvSpPr>
          <p:spPr>
            <a:xfrm>
              <a:off x="1475656" y="3201443"/>
              <a:ext cx="7128792" cy="796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암묵적으로 들어 있는 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기본 가정을 </a:t>
              </a: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찾아내고 드러내어</a:t>
              </a:r>
              <a:endParaRPr kumimoji="0" lang="en-US" altLang="ko-KR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측정되도록 함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Rectangle 27"/>
            <p:cNvSpPr/>
            <p:nvPr/>
          </p:nvSpPr>
          <p:spPr>
            <a:xfrm>
              <a:off x="1475656" y="5010552"/>
              <a:ext cx="7272808" cy="796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현재 일에 매몰되지 않고</a:t>
              </a:r>
              <a:r>
                <a:rPr kumimoji="0" lang="en-US" altLang="ko-KR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,</a:t>
              </a: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달성해야 하는 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목표를 생각하고</a:t>
              </a: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,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40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그</a:t>
              </a:r>
              <a:r>
                <a:rPr kumimoji="0" lang="ko-KR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 </a:t>
              </a:r>
              <a:r>
                <a:rPr kumimoji="0" lang="ko-KR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곳에서 시작하게 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660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변화이론의 </a:t>
            </a:r>
            <a:r>
              <a:rPr lang="ko-KR" altLang="en-US" dirty="0" smtClean="0"/>
              <a:t>과정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298352" y="1158308"/>
            <a:ext cx="748923" cy="705590"/>
            <a:chOff x="752560" y="7372392"/>
            <a:chExt cx="748923" cy="705590"/>
          </a:xfrm>
        </p:grpSpPr>
        <p:sp>
          <p:nvSpPr>
            <p:cNvPr id="11" name="TextBox 10"/>
            <p:cNvSpPr txBox="1"/>
            <p:nvPr/>
          </p:nvSpPr>
          <p:spPr>
            <a:xfrm>
              <a:off x="752560" y="7677872"/>
              <a:ext cx="7489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변화이론의</a:t>
              </a:r>
              <a:endParaRPr lang="en-US" altLang="ko-KR" sz="1000" dirty="0" smtClean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  <a:p>
              <a:pPr algn="ctr"/>
              <a:r>
                <a:rPr lang="ko-KR" altLang="en-US" sz="1000" dirty="0" smtClean="0">
                  <a:solidFill>
                    <a:schemeClr val="bg1">
                      <a:lumMod val="50000"/>
                    </a:schemeClr>
                  </a:solidFill>
                  <a:latin typeface="서울남산체 B" pitchFamily="18" charset="-127"/>
                  <a:ea typeface="서울남산체 B" pitchFamily="18" charset="-127"/>
                </a:rPr>
                <a:t>과정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서울남산체 B" pitchFamily="18" charset="-127"/>
                <a:ea typeface="서울남산체 B" pitchFamily="18" charset="-127"/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546" y="7372392"/>
              <a:ext cx="581025" cy="266700"/>
            </a:xfrm>
            <a:prstGeom prst="rect">
              <a:avLst/>
            </a:prstGeom>
          </p:spPr>
        </p:pic>
      </p:grpSp>
      <p:grpSp>
        <p:nvGrpSpPr>
          <p:cNvPr id="6" name="그룹 5"/>
          <p:cNvGrpSpPr/>
          <p:nvPr/>
        </p:nvGrpSpPr>
        <p:grpSpPr>
          <a:xfrm>
            <a:off x="1084010" y="1150938"/>
            <a:ext cx="5431758" cy="2875041"/>
            <a:chOff x="207559" y="1916832"/>
            <a:chExt cx="8882146" cy="4701338"/>
          </a:xfrm>
        </p:grpSpPr>
        <p:grpSp>
          <p:nvGrpSpPr>
            <p:cNvPr id="94" name="Group 10"/>
            <p:cNvGrpSpPr/>
            <p:nvPr/>
          </p:nvGrpSpPr>
          <p:grpSpPr>
            <a:xfrm>
              <a:off x="1463561" y="1916832"/>
              <a:ext cx="6264696" cy="3528392"/>
              <a:chOff x="1619672" y="1772823"/>
              <a:chExt cx="6264696" cy="2808411"/>
            </a:xfrm>
          </p:grpSpPr>
          <p:cxnSp>
            <p:nvCxnSpPr>
              <p:cNvPr id="95" name="Straight Connector 5"/>
              <p:cNvCxnSpPr/>
              <p:nvPr/>
            </p:nvCxnSpPr>
            <p:spPr>
              <a:xfrm>
                <a:off x="1619672" y="1772823"/>
                <a:ext cx="0" cy="2808411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  <p:cxnSp>
            <p:nvCxnSpPr>
              <p:cNvPr id="96" name="Straight Connector 6"/>
              <p:cNvCxnSpPr/>
              <p:nvPr/>
            </p:nvCxnSpPr>
            <p:spPr>
              <a:xfrm>
                <a:off x="3185846" y="1772823"/>
                <a:ext cx="0" cy="2772411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  <p:cxnSp>
            <p:nvCxnSpPr>
              <p:cNvPr id="97" name="Straight Connector 7"/>
              <p:cNvCxnSpPr/>
              <p:nvPr/>
            </p:nvCxnSpPr>
            <p:spPr>
              <a:xfrm>
                <a:off x="4752020" y="1772823"/>
                <a:ext cx="0" cy="2772411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  <p:cxnSp>
            <p:nvCxnSpPr>
              <p:cNvPr id="98" name="Straight Connector 8"/>
              <p:cNvCxnSpPr/>
              <p:nvPr/>
            </p:nvCxnSpPr>
            <p:spPr>
              <a:xfrm>
                <a:off x="6318194" y="1772823"/>
                <a:ext cx="0" cy="2772411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  <p:cxnSp>
            <p:nvCxnSpPr>
              <p:cNvPr id="99" name="Straight Connector 9"/>
              <p:cNvCxnSpPr/>
              <p:nvPr/>
            </p:nvCxnSpPr>
            <p:spPr>
              <a:xfrm>
                <a:off x="7884368" y="1772823"/>
                <a:ext cx="0" cy="2772411"/>
              </a:xfrm>
              <a:prstGeom prst="line">
                <a:avLst/>
              </a:prstGeom>
              <a:noFill/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/>
            </p:spPr>
          </p:cxnSp>
        </p:grpSp>
        <p:sp>
          <p:nvSpPr>
            <p:cNvPr id="100" name="TextBox 99"/>
            <p:cNvSpPr txBox="1"/>
            <p:nvPr/>
          </p:nvSpPr>
          <p:spPr>
            <a:xfrm>
              <a:off x="265382" y="2060848"/>
              <a:ext cx="1080488" cy="427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Phase 1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1748472" y="2060848"/>
              <a:ext cx="1080488" cy="427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Phase 2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3347864" y="2060848"/>
              <a:ext cx="1080488" cy="427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Phase 3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4860034" y="2060848"/>
              <a:ext cx="1080488" cy="427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Phase 4</a:t>
              </a: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6444208" y="2060848"/>
              <a:ext cx="1080488" cy="427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Phase 5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8009217" y="2060848"/>
              <a:ext cx="1080488" cy="4277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Phase 6</a:t>
              </a:r>
            </a:p>
          </p:txBody>
        </p:sp>
        <p:sp>
          <p:nvSpPr>
            <p:cNvPr id="106" name="Oval 17"/>
            <p:cNvSpPr/>
            <p:nvPr/>
          </p:nvSpPr>
          <p:spPr>
            <a:xfrm>
              <a:off x="207559" y="2888741"/>
              <a:ext cx="1080517" cy="1080517"/>
            </a:xfrm>
            <a:prstGeom prst="ellipse">
              <a:avLst/>
            </a:prstGeom>
            <a:solidFill>
              <a:srgbClr val="4F81BD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장기적</a:t>
              </a: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골 설정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07" name="Oval 18"/>
            <p:cNvSpPr/>
            <p:nvPr/>
          </p:nvSpPr>
          <p:spPr>
            <a:xfrm>
              <a:off x="1691680" y="2888741"/>
              <a:ext cx="1080517" cy="1080517"/>
            </a:xfrm>
            <a:prstGeom prst="ellipse">
              <a:avLst/>
            </a:prstGeom>
            <a:solidFill>
              <a:srgbClr val="4F81BD">
                <a:lumMod val="40000"/>
                <a:lumOff val="6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역방향</a:t>
              </a: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지도 그리기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08" name="Oval 19"/>
            <p:cNvSpPr/>
            <p:nvPr/>
          </p:nvSpPr>
          <p:spPr>
            <a:xfrm>
              <a:off x="3275856" y="2888741"/>
              <a:ext cx="1080517" cy="1080517"/>
            </a:xfrm>
            <a:prstGeom prst="ellipse">
              <a:avLst/>
            </a:prstGeom>
            <a:solidFill>
              <a:srgbClr val="4F81BD">
                <a:lumMod val="60000"/>
                <a:lumOff val="4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지도</a:t>
              </a: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보완하기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09" name="Oval 20"/>
            <p:cNvSpPr/>
            <p:nvPr/>
          </p:nvSpPr>
          <p:spPr>
            <a:xfrm>
              <a:off x="4860032" y="2888741"/>
              <a:ext cx="1080517" cy="1080517"/>
            </a:xfrm>
            <a:prstGeom prst="ellipse">
              <a:avLst/>
            </a:prstGeom>
            <a:solidFill>
              <a:srgbClr val="4F81BD"/>
            </a:solidFill>
            <a:ln w="9525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지표</a:t>
              </a: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찾기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0" name="Oval 21"/>
            <p:cNvSpPr/>
            <p:nvPr/>
          </p:nvSpPr>
          <p:spPr>
            <a:xfrm>
              <a:off x="6372200" y="2888741"/>
              <a:ext cx="1080517" cy="1080517"/>
            </a:xfrm>
            <a:prstGeom prst="ellipse">
              <a:avLst/>
            </a:prstGeom>
            <a:solidFill>
              <a:srgbClr val="4F81B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개입지점</a:t>
              </a: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설정하기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1" name="Oval 22"/>
            <p:cNvSpPr/>
            <p:nvPr/>
          </p:nvSpPr>
          <p:spPr>
            <a:xfrm>
              <a:off x="7952423" y="2888741"/>
              <a:ext cx="1080517" cy="1080517"/>
            </a:xfrm>
            <a:prstGeom prst="ellipse">
              <a:avLst/>
            </a:prstGeom>
            <a:solidFill>
              <a:srgbClr val="4F81BD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wrap="none"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기본가정</a:t>
              </a:r>
              <a:endParaRPr kumimoji="0" lang="en-US" altLang="ko-KR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서울남산체 M"/>
                  <a:ea typeface="서울남산체 M"/>
                </a:rPr>
                <a:t>정리하기</a:t>
              </a: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2" name="L-Shape 23"/>
            <p:cNvSpPr>
              <a:spLocks noChangeAspect="1"/>
            </p:cNvSpPr>
            <p:nvPr/>
          </p:nvSpPr>
          <p:spPr>
            <a:xfrm rot="13466253">
              <a:off x="1314552" y="2172846"/>
              <a:ext cx="193121" cy="193121"/>
            </a:xfrm>
            <a:prstGeom prst="corner">
              <a:avLst>
                <a:gd name="adj1" fmla="val 33490"/>
                <a:gd name="adj2" fmla="val 30436"/>
              </a:avLst>
            </a:prstGeom>
            <a:solidFill>
              <a:sysClr val="window" lastClr="FFFFFF">
                <a:lumMod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3" name="L-Shape 25"/>
            <p:cNvSpPr>
              <a:spLocks noChangeAspect="1"/>
            </p:cNvSpPr>
            <p:nvPr/>
          </p:nvSpPr>
          <p:spPr>
            <a:xfrm rot="13466253">
              <a:off x="2883799" y="2172846"/>
              <a:ext cx="193121" cy="193121"/>
            </a:xfrm>
            <a:prstGeom prst="corner">
              <a:avLst>
                <a:gd name="adj1" fmla="val 33490"/>
                <a:gd name="adj2" fmla="val 30436"/>
              </a:avLst>
            </a:prstGeom>
            <a:solidFill>
              <a:sysClr val="window" lastClr="FFFFFF">
                <a:lumMod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4" name="L-Shape 26"/>
            <p:cNvSpPr>
              <a:spLocks noChangeAspect="1"/>
            </p:cNvSpPr>
            <p:nvPr/>
          </p:nvSpPr>
          <p:spPr>
            <a:xfrm rot="13466253">
              <a:off x="4443785" y="2172846"/>
              <a:ext cx="193121" cy="193121"/>
            </a:xfrm>
            <a:prstGeom prst="corner">
              <a:avLst>
                <a:gd name="adj1" fmla="val 33490"/>
                <a:gd name="adj2" fmla="val 30436"/>
              </a:avLst>
            </a:prstGeom>
            <a:solidFill>
              <a:sysClr val="window" lastClr="FFFFFF">
                <a:lumMod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5" name="L-Shape 27"/>
            <p:cNvSpPr>
              <a:spLocks noChangeAspect="1"/>
            </p:cNvSpPr>
            <p:nvPr/>
          </p:nvSpPr>
          <p:spPr>
            <a:xfrm rot="13466253">
              <a:off x="6016428" y="2172846"/>
              <a:ext cx="193121" cy="193121"/>
            </a:xfrm>
            <a:prstGeom prst="corner">
              <a:avLst>
                <a:gd name="adj1" fmla="val 33490"/>
                <a:gd name="adj2" fmla="val 30436"/>
              </a:avLst>
            </a:prstGeom>
            <a:solidFill>
              <a:sysClr val="window" lastClr="FFFFFF">
                <a:lumMod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6" name="L-Shape 28"/>
            <p:cNvSpPr>
              <a:spLocks noChangeAspect="1"/>
            </p:cNvSpPr>
            <p:nvPr/>
          </p:nvSpPr>
          <p:spPr>
            <a:xfrm rot="13466253">
              <a:off x="7588508" y="2172846"/>
              <a:ext cx="193121" cy="193121"/>
            </a:xfrm>
            <a:prstGeom prst="corner">
              <a:avLst>
                <a:gd name="adj1" fmla="val 33490"/>
                <a:gd name="adj2" fmla="val 30436"/>
              </a:avLst>
            </a:prstGeom>
            <a:solidFill>
              <a:sysClr val="window" lastClr="FFFFFF">
                <a:lumMod val="50000"/>
              </a:sys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서울남산체 M"/>
                <a:ea typeface="서울남산체 M"/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221807" y="5712259"/>
              <a:ext cx="1211551" cy="9059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Social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Fiction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Workshop</a:t>
              </a: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959898" y="4725144"/>
              <a:ext cx="7411696" cy="754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Theory of Change Workshop</a:t>
              </a:r>
            </a:p>
          </p:txBody>
        </p:sp>
        <p:pic>
          <p:nvPicPr>
            <p:cNvPr id="119" name="Picture 3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597323" y="5401197"/>
              <a:ext cx="362577" cy="369700"/>
            </a:xfrm>
            <a:prstGeom prst="rect">
              <a:avLst/>
            </a:prstGeom>
          </p:spPr>
        </p:pic>
        <p:pic>
          <p:nvPicPr>
            <p:cNvPr id="120" name="Picture 32"/>
            <p:cNvPicPr>
              <a:picLocks noChangeAspect="1"/>
            </p:cNvPicPr>
            <p:nvPr/>
          </p:nvPicPr>
          <p:blipFill rotWithShape="1">
            <a:blip r:embed="rId3">
              <a:duotone>
                <a:srgbClr val="F79646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2051720" y="4149080"/>
              <a:ext cx="362577" cy="369700"/>
            </a:xfrm>
            <a:prstGeom prst="rect">
              <a:avLst/>
            </a:prstGeom>
          </p:spPr>
        </p:pic>
        <p:pic>
          <p:nvPicPr>
            <p:cNvPr id="121" name="Picture 33"/>
            <p:cNvPicPr>
              <a:picLocks noChangeAspect="1"/>
            </p:cNvPicPr>
            <p:nvPr/>
          </p:nvPicPr>
          <p:blipFill rotWithShape="1">
            <a:blip r:embed="rId3">
              <a:duotone>
                <a:srgbClr val="F79646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3635896" y="4149080"/>
              <a:ext cx="362577" cy="369700"/>
            </a:xfrm>
            <a:prstGeom prst="rect">
              <a:avLst/>
            </a:prstGeom>
          </p:spPr>
        </p:pic>
        <p:pic>
          <p:nvPicPr>
            <p:cNvPr id="122" name="Picture 34"/>
            <p:cNvPicPr>
              <a:picLocks noChangeAspect="1"/>
            </p:cNvPicPr>
            <p:nvPr/>
          </p:nvPicPr>
          <p:blipFill rotWithShape="1">
            <a:blip r:embed="rId3">
              <a:duotone>
                <a:srgbClr val="F79646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6732240" y="4149080"/>
              <a:ext cx="362577" cy="369700"/>
            </a:xfrm>
            <a:prstGeom prst="rect">
              <a:avLst/>
            </a:prstGeom>
          </p:spPr>
        </p:pic>
        <p:pic>
          <p:nvPicPr>
            <p:cNvPr id="123" name="Picture 35"/>
            <p:cNvPicPr>
              <a:picLocks noChangeAspect="1"/>
            </p:cNvPicPr>
            <p:nvPr/>
          </p:nvPicPr>
          <p:blipFill rotWithShape="1">
            <a:blip r:embed="rId3">
              <a:duotone>
                <a:srgbClr val="F79646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8316416" y="4149080"/>
              <a:ext cx="362577" cy="369700"/>
            </a:xfrm>
            <a:prstGeom prst="rect">
              <a:avLst/>
            </a:prstGeom>
          </p:spPr>
        </p:pic>
        <p:pic>
          <p:nvPicPr>
            <p:cNvPr id="124" name="Picture 32"/>
            <p:cNvPicPr>
              <a:picLocks noChangeAspect="1"/>
            </p:cNvPicPr>
            <p:nvPr/>
          </p:nvPicPr>
          <p:blipFill rotWithShape="1">
            <a:blip r:embed="rId3">
              <a:duotone>
                <a:srgbClr val="F79646">
                  <a:shade val="45000"/>
                  <a:satMod val="135000"/>
                </a:srgb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3256" b="78837" l="30645" r="68871"/>
                      </a14:imgEffect>
                    </a14:imgLayer>
                  </a14:imgProps>
                </a:ext>
              </a:extLst>
            </a:blip>
            <a:srcRect l="30581" t="21875" r="30468" b="20860"/>
            <a:stretch/>
          </p:blipFill>
          <p:spPr>
            <a:xfrm>
              <a:off x="588570" y="4149080"/>
              <a:ext cx="362577" cy="369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0416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DB6C3FA-2BC0-49B6-A6C2-75F057C9CB52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pic>
        <p:nvPicPr>
          <p:cNvPr id="4" name="Picture 5" descr="스크린샷 2013-11-22 오후 3.22.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5" y="413657"/>
            <a:ext cx="6661930" cy="79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2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3014</TotalTime>
  <Words>257</Words>
  <Application>Microsoft Office PowerPoint</Application>
  <PresentationFormat>화면 슬라이드 쇼(4:3)</PresentationFormat>
  <Paragraphs>94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2" baseType="lpstr">
      <vt:lpstr>Arial</vt:lpstr>
      <vt:lpstr>Wingdings 2</vt:lpstr>
      <vt:lpstr>나눔고딕</vt:lpstr>
      <vt:lpstr>서울남산체 B</vt:lpstr>
      <vt:lpstr>서울남산체 M</vt:lpstr>
      <vt:lpstr>Rix모던고딕 B</vt:lpstr>
      <vt:lpstr>Calibri</vt:lpstr>
      <vt:lpstr>Office Theme</vt:lpstr>
      <vt:lpstr>PowerPoint 프레젠테이션</vt:lpstr>
      <vt:lpstr>PowerPoint 프레젠테이션</vt:lpstr>
      <vt:lpstr>Theory of Change Intro</vt:lpstr>
      <vt:lpstr>ICE BREAKING – 내가 경험했던 사회혁신</vt:lpstr>
      <vt:lpstr>Theory of Change(변화이론)</vt:lpstr>
      <vt:lpstr>Social Fiction과 Theory of Change</vt:lpstr>
      <vt:lpstr>변화이론의 특징</vt:lpstr>
      <vt:lpstr>변화이론의 과정</vt:lpstr>
      <vt:lpstr>PowerPoint 프레젠테이션</vt:lpstr>
      <vt:lpstr>Theory of Change Workshop</vt:lpstr>
      <vt:lpstr>Case Study – 백두군 지방선거</vt:lpstr>
      <vt:lpstr>Activity : Theory of Change Workshop</vt:lpstr>
      <vt:lpstr>기본가정 정리하기</vt:lpstr>
      <vt:lpstr>PowerPoint 프레젠테이션</vt:lpstr>
    </vt:vector>
  </TitlesOfParts>
  <Company>사무실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hrdesignr</dc:creator>
  <cp:lastModifiedBy>hrdesingnr</cp:lastModifiedBy>
  <cp:revision>305</cp:revision>
  <cp:lastPrinted>2013-12-04T09:11:49Z</cp:lastPrinted>
  <dcterms:created xsi:type="dcterms:W3CDTF">2013-11-24T09:49:24Z</dcterms:created>
  <dcterms:modified xsi:type="dcterms:W3CDTF">2014-03-23T16:32:26Z</dcterms:modified>
</cp:coreProperties>
</file>