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2"/>
    <p:sldId id="287" r:id="rId3"/>
    <p:sldId id="292" r:id="rId4"/>
    <p:sldId id="293" r:id="rId5"/>
    <p:sldId id="295" r:id="rId6"/>
    <p:sldId id="288" r:id="rId7"/>
    <p:sldId id="289" r:id="rId8"/>
    <p:sldId id="290" r:id="rId9"/>
    <p:sldId id="291" r:id="rId10"/>
    <p:sldId id="296" r:id="rId11"/>
    <p:sldId id="300" r:id="rId12"/>
    <p:sldId id="297" r:id="rId13"/>
    <p:sldId id="298" r:id="rId14"/>
    <p:sldId id="299" r:id="rId15"/>
    <p:sldId id="301" r:id="rId16"/>
    <p:sldId id="268" r:id="rId17"/>
    <p:sldId id="302" r:id="rId18"/>
    <p:sldId id="303" r:id="rId19"/>
    <p:sldId id="271" r:id="rId20"/>
    <p:sldId id="304" r:id="rId21"/>
    <p:sldId id="305" r:id="rId22"/>
    <p:sldId id="306" r:id="rId23"/>
    <p:sldId id="277" r:id="rId24"/>
    <p:sldId id="307" r:id="rId25"/>
    <p:sldId id="308" r:id="rId26"/>
    <p:sldId id="309" r:id="rId27"/>
    <p:sldId id="284" r:id="rId28"/>
    <p:sldId id="311" r:id="rId29"/>
    <p:sldId id="310" r:id="rId30"/>
    <p:sldId id="286" r:id="rId31"/>
  </p:sldIdLst>
  <p:sldSz cx="9144000" cy="6858000" type="screen4x3"/>
  <p:notesSz cx="6797675" cy="9874250"/>
  <p:embeddedFontLst>
    <p:embeddedFont>
      <p:font typeface="서울남산체 EB" pitchFamily="18" charset="-127"/>
      <p:regular r:id="rId34"/>
    </p:embeddedFont>
    <p:embeddedFont>
      <p:font typeface="서울남산체 B" pitchFamily="18" charset="-127"/>
      <p:regular r:id="rId35"/>
    </p:embeddedFont>
    <p:embeddedFont>
      <p:font typeface="나눔고딕 ExtraBold" pitchFamily="50" charset="-127"/>
      <p:bold r:id="rId36"/>
    </p:embeddedFont>
    <p:embeddedFont>
      <p:font typeface="서울남산체 M" pitchFamily="18" charset="-127"/>
      <p:regular r:id="rId37"/>
    </p:embeddedFont>
    <p:embeddedFont>
      <p:font typeface="나눔고딕" pitchFamily="50" charset="-127"/>
      <p:regular r:id="rId38"/>
      <p:bold r:id="rId39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orient="horz" pos="890" userDrawn="1">
          <p15:clr>
            <a:srgbClr val="A4A3A4"/>
          </p15:clr>
        </p15:guide>
        <p15:guide id="4" orient="horz" pos="2976" userDrawn="1">
          <p15:clr>
            <a:srgbClr val="A4A3A4"/>
          </p15:clr>
        </p15:guide>
        <p15:guide id="5" orient="horz" pos="300">
          <p15:clr>
            <a:srgbClr val="A4A3A4"/>
          </p15:clr>
        </p15:guide>
        <p15:guide id="6" orient="horz" pos="210" userDrawn="1">
          <p15:clr>
            <a:srgbClr val="A4A3A4"/>
          </p15:clr>
        </p15:guide>
        <p15:guide id="7" pos="2880">
          <p15:clr>
            <a:srgbClr val="A4A3A4"/>
          </p15:clr>
        </p15:guide>
        <p15:guide id="8" pos="5602" userDrawn="1">
          <p15:clr>
            <a:srgbClr val="A4A3A4"/>
          </p15:clr>
        </p15:guide>
        <p15:guide id="9" pos="158">
          <p15:clr>
            <a:srgbClr val="A4A3A4"/>
          </p15:clr>
        </p15:guide>
        <p15:guide id="10" orient="horz" pos="2160" userDrawn="1">
          <p15:clr>
            <a:srgbClr val="A4A3A4"/>
          </p15:clr>
        </p15:guide>
        <p15:guide id="11" orient="horz" pos="4065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46" userDrawn="1">
          <p15:clr>
            <a:srgbClr val="A4A3A4"/>
          </p15:clr>
        </p15:guide>
        <p15:guide id="4" pos="2141" userDrawn="1">
          <p15:clr>
            <a:srgbClr val="A4A3A4"/>
          </p15:clr>
        </p15:guide>
        <p15:guide id="5" pos="431" userDrawn="1">
          <p15:clr>
            <a:srgbClr val="A4A3A4"/>
          </p15:clr>
        </p15:guide>
        <p15:guide id="6" orient="horz" pos="293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66"/>
    <a:srgbClr val="F2F2F2"/>
    <a:srgbClr val="2B1024"/>
    <a:srgbClr val="4F81BD"/>
    <a:srgbClr val="5B4A42"/>
    <a:srgbClr val="DCDC30"/>
    <a:srgbClr val="CB0101"/>
    <a:srgbClr val="2AABE2"/>
    <a:srgbClr val="1A657D"/>
    <a:srgbClr val="8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14898" autoAdjust="0"/>
    <p:restoredTop sz="63982" autoAdjust="0"/>
  </p:normalViewPr>
  <p:slideViewPr>
    <p:cSldViewPr snapToObjects="1" showGuides="1">
      <p:cViewPr varScale="1">
        <p:scale>
          <a:sx n="46" d="100"/>
          <a:sy n="46" d="100"/>
        </p:scale>
        <p:origin x="-2106" y="-90"/>
      </p:cViewPr>
      <p:guideLst>
        <p:guide orient="horz" pos="890"/>
        <p:guide orient="horz" pos="2976"/>
        <p:guide orient="horz" pos="300"/>
        <p:guide orient="horz" pos="210"/>
        <p:guide orient="horz" pos="2160"/>
        <p:guide orient="horz" pos="4065"/>
        <p:guide pos="2880"/>
        <p:guide pos="5602"/>
        <p:guide pos="158"/>
      </p:guideLst>
    </p:cSldViewPr>
  </p:slideViewPr>
  <p:outlineViewPr>
    <p:cViewPr>
      <p:scale>
        <a:sx n="33" d="100"/>
        <a:sy n="33" d="100"/>
      </p:scale>
      <p:origin x="0" y="-133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6" d="100"/>
        <a:sy n="76" d="100"/>
      </p:scale>
      <p:origin x="0" y="0"/>
    </p:cViewPr>
  </p:sorterViewPr>
  <p:notesViewPr>
    <p:cSldViewPr showGuides="1">
      <p:cViewPr varScale="1">
        <p:scale>
          <a:sx n="52" d="100"/>
          <a:sy n="52" d="100"/>
        </p:scale>
        <p:origin x="-2934" y="-84"/>
      </p:cViewPr>
      <p:guideLst>
        <p:guide orient="horz" pos="346"/>
        <p:guide orient="horz" pos="2931"/>
        <p:guide pos="2141"/>
        <p:guide pos="43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4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492614-4B08-4299-993A-9BEA1DFB92B8}" type="datetimeFigureOut">
              <a:rPr lang="ko-KR" altLang="en-US" smtClean="0">
                <a:latin typeface="서울남산체 M" pitchFamily="18" charset="-127"/>
                <a:ea typeface="서울남산체 M" pitchFamily="18" charset="-127"/>
              </a:rPr>
              <a:pPr/>
              <a:t>2014-02-20</a:t>
            </a:fld>
            <a:endParaRPr lang="ko-KR" altLang="en-US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6FB34E-14FC-464D-8518-ED3C9817D273}" type="slidenum">
              <a:rPr lang="ko-KR" altLang="en-US" smtClean="0">
                <a:latin typeface="서울남산체 M" pitchFamily="18" charset="-127"/>
                <a:ea typeface="서울남산체 M" pitchFamily="18" charset="-127"/>
              </a:rPr>
              <a:pPr/>
              <a:t>‹#›</a:t>
            </a:fld>
            <a:endParaRPr lang="ko-KR" altLang="en-US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0647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365273" y="4835207"/>
            <a:ext cx="6066840" cy="4782438"/>
          </a:xfrm>
          <a:prstGeom prst="roundRect">
            <a:avLst>
              <a:gd name="adj" fmla="val 924"/>
            </a:avLst>
          </a:prstGeom>
          <a:noFill/>
          <a:ln w="317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 latinLnBrk="0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+mn-ea"/>
              <a:ea typeface="+mn-ea"/>
            </a:endParaRPr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79450" y="547563"/>
            <a:ext cx="5438775" cy="408126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1926008" y="9587835"/>
            <a:ext cx="2945659" cy="34765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>
                <a:latin typeface="+mn-ea"/>
                <a:ea typeface="+mn-ea"/>
              </a:defRPr>
            </a:lvl1pPr>
          </a:lstStyle>
          <a:p>
            <a:fld id="{45F62D5E-2CCB-4DA5-9BB1-E074C6D12FB5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9" name="Picture 33" descr="MCj0299549000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29" y="4707833"/>
            <a:ext cx="470488" cy="591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직사각형 10"/>
          <p:cNvSpPr/>
          <p:nvPr/>
        </p:nvSpPr>
        <p:spPr>
          <a:xfrm>
            <a:off x="807389" y="4924848"/>
            <a:ext cx="7745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1" lang="en-US" altLang="ko-KR" sz="1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Guide</a:t>
            </a:r>
            <a:endParaRPr lang="ko-KR" altLang="en-US" sz="2400" dirty="0">
              <a:solidFill>
                <a:schemeClr val="bg1">
                  <a:lumMod val="50000"/>
                </a:schemeClr>
              </a:solidFill>
              <a:effectLst/>
              <a:latin typeface="+mn-ea"/>
              <a:ea typeface="+mn-ea"/>
            </a:endParaRPr>
          </a:p>
        </p:txBody>
      </p:sp>
      <p:sp>
        <p:nvSpPr>
          <p:cNvPr id="14" name="Line 24"/>
          <p:cNvSpPr>
            <a:spLocks noChangeShapeType="1"/>
          </p:cNvSpPr>
          <p:nvPr/>
        </p:nvSpPr>
        <p:spPr bwMode="auto">
          <a:xfrm>
            <a:off x="164021" y="464066"/>
            <a:ext cx="6500277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ko-KR" altLang="en-US">
              <a:latin typeface="+mn-ea"/>
              <a:ea typeface="+mn-ea"/>
            </a:endParaRPr>
          </a:p>
        </p:txBody>
      </p:sp>
      <p:sp>
        <p:nvSpPr>
          <p:cNvPr id="15" name="Rectangle 25"/>
          <p:cNvSpPr txBox="1">
            <a:spLocks noChangeArrowheads="1"/>
          </p:cNvSpPr>
          <p:nvPr/>
        </p:nvSpPr>
        <p:spPr bwMode="auto">
          <a:xfrm>
            <a:off x="162394" y="135697"/>
            <a:ext cx="2879571" cy="29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marL="0" algn="l" defTabSz="914400" rtl="0" eaLnBrk="1" latinLnBrk="1" hangingPunct="1">
              <a:defRPr sz="1100" b="0" 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50" normalizeH="0" baseline="0" noProof="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ea"/>
                <a:ea typeface="+mj-ea"/>
                <a:cs typeface="+mn-cs"/>
              </a:rPr>
              <a:t>사회적경제전문가</a:t>
            </a:r>
            <a:r>
              <a:rPr kumimoji="0" lang="ko-KR" altLang="en-US" sz="1100" b="0" i="0" u="none" strike="noStrike" kern="1200" cap="none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ea"/>
                <a:ea typeface="+mj-ea"/>
                <a:cs typeface="+mn-cs"/>
              </a:rPr>
              <a:t> 교육과정</a:t>
            </a:r>
            <a:endParaRPr kumimoji="0" lang="ko-KR" altLang="en-US" sz="1100" b="0" i="0" u="none" strike="noStrike" kern="1200" cap="none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7" name="Rectangle 25"/>
          <p:cNvSpPr txBox="1">
            <a:spLocks noChangeArrowheads="1"/>
          </p:cNvSpPr>
          <p:nvPr/>
        </p:nvSpPr>
        <p:spPr bwMode="auto">
          <a:xfrm>
            <a:off x="3770050" y="135697"/>
            <a:ext cx="2879571" cy="29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marL="0" algn="l" defTabSz="914400" rtl="0" eaLnBrk="1" latinLnBrk="1" hangingPunct="1">
              <a:defRPr sz="1100" b="0" 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B4A4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공통모듈 </a:t>
            </a:r>
            <a:r>
              <a:rPr kumimoji="0" lang="en-US" altLang="ko-KR" sz="1200" b="1" i="0" u="none" strike="noStrike" kern="1200" cap="none" spc="0" normalizeH="0" baseline="0" noProof="0" smtClean="0">
                <a:ln>
                  <a:noFill/>
                </a:ln>
                <a:solidFill>
                  <a:srgbClr val="5B4A4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Theory of Change Workshop</a:t>
            </a:r>
            <a:endParaRPr kumimoji="0" lang="en-US" altLang="ko-KR" sz="1200" b="1" i="0" u="none" strike="noStrike" kern="1200" cap="none" spc="0" normalizeH="0" baseline="0" noProof="0" smtClean="0">
              <a:ln>
                <a:noFill/>
              </a:ln>
              <a:solidFill>
                <a:srgbClr val="5B4A42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3"/>
          </p:nvPr>
        </p:nvSpPr>
        <p:spPr>
          <a:xfrm>
            <a:off x="679450" y="5225157"/>
            <a:ext cx="5438775" cy="410445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33064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100" kern="1200">
        <a:solidFill>
          <a:schemeClr val="tx1"/>
        </a:solidFill>
        <a:latin typeface="+mn-ea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 mod="1">
    <p:ext uri="{620B2872-D7B9-4A21-9093-7833F8D536E1}">
      <p15:sldGuideLst xmlns="" xmlns:p15="http://schemas.microsoft.com/office/powerpoint/2012/main">
        <p15:guide id="1" orient="horz" pos="346" userDrawn="1">
          <p15:clr>
            <a:srgbClr val="F26B43"/>
          </p15:clr>
        </p15:guide>
        <p15:guide id="2" pos="249" userDrawn="1">
          <p15:clr>
            <a:srgbClr val="F26B43"/>
          </p15:clr>
        </p15:guide>
        <p15:guide id="3" pos="431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</a:t>
            </a:r>
            <a:r>
              <a:rPr lang="en-US" altLang="ko-KR" dirty="0" smtClean="0"/>
              <a:t>TIP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6625456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변화이론 사례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강의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미국의 </a:t>
            </a:r>
            <a:r>
              <a:rPr lang="en-US" altLang="ko-KR" dirty="0" smtClean="0"/>
              <a:t>FIVER CHILDREN</a:t>
            </a:r>
            <a:r>
              <a:rPr lang="en-US" altLang="ko-KR" baseline="0" dirty="0" smtClean="0"/>
              <a:t> FOUNDATION </a:t>
            </a:r>
            <a:r>
              <a:rPr lang="ko-KR" altLang="en-US" dirty="0" smtClean="0"/>
              <a:t>재단에서 만든 것 </a:t>
            </a:r>
            <a:r>
              <a:rPr lang="en-US" altLang="ko-KR" dirty="0" smtClean="0"/>
              <a:t>TOC </a:t>
            </a:r>
            <a:r>
              <a:rPr lang="ko-KR" altLang="en-US" dirty="0" smtClean="0"/>
              <a:t>도해이다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도해 가장 위에 최종</a:t>
            </a:r>
            <a:r>
              <a:rPr lang="en-US" altLang="ko-KR" dirty="0" smtClean="0"/>
              <a:t>, </a:t>
            </a:r>
            <a:r>
              <a:rPr lang="ko-KR" altLang="en-US" dirty="0" smtClean="0"/>
              <a:t>장기적인 골이 있으며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그 골을 달성하기 위한 선결조건들과</a:t>
            </a:r>
            <a:r>
              <a:rPr lang="en-US" altLang="ko-KR" dirty="0" smtClean="0"/>
              <a:t>, </a:t>
            </a:r>
            <a:r>
              <a:rPr lang="ko-KR" altLang="en-US" dirty="0" smtClean="0"/>
              <a:t>선결조건 별 개입활동들이 정의되어 있음을 알 수 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8079558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‘</a:t>
            </a:r>
            <a:r>
              <a:rPr lang="ko-KR" altLang="en-US" dirty="0" smtClean="0"/>
              <a:t>백두군 지방선거</a:t>
            </a:r>
            <a:r>
              <a:rPr lang="en-US" altLang="ko-KR" dirty="0" smtClean="0"/>
              <a:t>’</a:t>
            </a:r>
            <a:r>
              <a:rPr lang="ko-KR" altLang="en-US" dirty="0" smtClean="0"/>
              <a:t>라는 </a:t>
            </a:r>
            <a:r>
              <a:rPr lang="ko-KR" altLang="en-US" dirty="0" err="1" smtClean="0"/>
              <a:t>소셜픽션</a:t>
            </a:r>
            <a:r>
              <a:rPr lang="ko-KR" altLang="en-US" baseline="0" dirty="0" err="1" smtClean="0"/>
              <a:t>의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TOC </a:t>
            </a:r>
            <a:r>
              <a:rPr lang="ko-KR" altLang="en-US" baseline="0" dirty="0" smtClean="0"/>
              <a:t>과정 </a:t>
            </a:r>
            <a:r>
              <a:rPr lang="en-US" altLang="ko-KR" baseline="0" dirty="0" smtClean="0"/>
              <a:t>case study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강의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2043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년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 10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월 백두군 지방선거</a:t>
            </a:r>
          </a:p>
          <a:p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- </a:t>
            </a:r>
            <a:r>
              <a:rPr lang="ko-KR" altLang="en-US" sz="1100" kern="1200" dirty="0" err="1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소셜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 픽션의 내용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: </a:t>
            </a:r>
            <a:endParaRPr lang="ko-KR" altLang="en-US" sz="1100" kern="1200" dirty="0" smtClean="0">
              <a:solidFill>
                <a:schemeClr val="tx1"/>
              </a:solidFill>
              <a:effectLst/>
              <a:latin typeface="나눔고딕" pitchFamily="50" charset="-127"/>
              <a:ea typeface="나눔고딕" pitchFamily="50" charset="-127"/>
              <a:cs typeface="+mn-cs"/>
            </a:endParaRPr>
          </a:p>
          <a:p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(1) 1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년간 </a:t>
            </a:r>
            <a:r>
              <a:rPr lang="ko-KR" altLang="en-US" sz="1100" kern="1200" dirty="0" err="1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군의회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 정책 가운데 베스트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&amp;</a:t>
            </a:r>
            <a:r>
              <a:rPr lang="ko-KR" altLang="en-US" sz="1100" kern="1200" dirty="0" err="1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워스트를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 정함 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–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즉 사람이 아니라 정책을 놓고 평가하는 투표 </a:t>
            </a:r>
          </a:p>
          <a:p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(2) 1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년간 모인 백두군민 의제에 대해 다중투표 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–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앞으로 의회가 해야 할 일에 대해서도 미리 주민이 직접 정하는 투표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주민이 직접 정책을 결정하는 투표</a:t>
            </a:r>
          </a:p>
          <a:p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(3)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선거는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 7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일 동안 읍 광장에서 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–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주민들이 기계적으로 투표만 하고 사라지는 게 아니라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유쾌한 파티처럼 정책토론회를 하는 과정이 선거</a:t>
            </a:r>
          </a:p>
          <a:p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(4)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실행의원과 주민의원 양원제 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–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실행의원은 직업적으로 하는 전문가 그룹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주민의원은 의사결정을 하는 주민대표 그룹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실행의원은 주민 의견을 잘 수렴해 정책초안을 만드는 </a:t>
            </a:r>
            <a:r>
              <a:rPr lang="ko-KR" altLang="en-US" sz="1100" kern="1200" dirty="0" err="1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퍼실리테이터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예산전문가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법률전문가 등으로 구성되며 실제 일이 진행되는 것을 돕는다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주민의원은 주민을 대표해 의사결정을 한다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주민의원은 주민들이 무작위로 돌아가며 맡는다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.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따라서 직업적으로 주민을 대표하는 정치인은 없다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.</a:t>
            </a:r>
            <a:endParaRPr lang="ko-KR" altLang="en-US" sz="1100" kern="1200" dirty="0" smtClean="0">
              <a:solidFill>
                <a:schemeClr val="tx1"/>
              </a:solidFill>
              <a:effectLst/>
              <a:latin typeface="나눔고딕" pitchFamily="50" charset="-127"/>
              <a:ea typeface="나눔고딕" pitchFamily="50" charset="-127"/>
              <a:cs typeface="+mn-cs"/>
            </a:endParaRPr>
          </a:p>
          <a:p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 </a:t>
            </a:r>
            <a:endParaRPr lang="ko-KR" altLang="en-US" sz="1100" kern="1200" dirty="0" smtClean="0">
              <a:solidFill>
                <a:schemeClr val="tx1"/>
              </a:solidFill>
              <a:effectLst/>
              <a:latin typeface="나눔고딕" pitchFamily="50" charset="-127"/>
              <a:ea typeface="나눔고딕" pitchFamily="50" charset="-127"/>
              <a:cs typeface="+mn-cs"/>
            </a:endParaRPr>
          </a:p>
          <a:p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(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강사질문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)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이런 </a:t>
            </a:r>
            <a:r>
              <a:rPr lang="ko-KR" altLang="en-US" sz="1100" kern="1200" dirty="0" err="1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소셜픽션을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 구현하는 데 걸림돌이 되는 것은 무엇일까요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?</a:t>
            </a:r>
            <a:endParaRPr lang="ko-KR" altLang="en-US" sz="1100" kern="1200" dirty="0" smtClean="0">
              <a:solidFill>
                <a:schemeClr val="tx1"/>
              </a:solidFill>
              <a:effectLst/>
              <a:latin typeface="나눔고딕" pitchFamily="50" charset="-127"/>
              <a:ea typeface="나눔고딕" pitchFamily="50" charset="-127"/>
              <a:cs typeface="+mn-cs"/>
            </a:endParaRPr>
          </a:p>
          <a:p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 </a:t>
            </a:r>
            <a:endParaRPr lang="ko-KR" altLang="en-US" sz="1100" kern="1200" dirty="0" smtClean="0">
              <a:solidFill>
                <a:schemeClr val="tx1"/>
              </a:solidFill>
              <a:effectLst/>
              <a:latin typeface="나눔고딕" pitchFamily="50" charset="-127"/>
              <a:ea typeface="나눔고딕" pitchFamily="50" charset="-127"/>
              <a:cs typeface="+mn-cs"/>
            </a:endParaRPr>
          </a:p>
          <a:p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(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참여자 토론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)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선결조건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 1,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선결조건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 2,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선결조건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 3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등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…</a:t>
            </a:r>
            <a:endParaRPr lang="ko-KR" altLang="en-US" sz="1100" kern="1200" dirty="0" smtClean="0">
              <a:solidFill>
                <a:schemeClr val="tx1"/>
              </a:solidFill>
              <a:effectLst/>
              <a:latin typeface="나눔고딕" pitchFamily="50" charset="-127"/>
              <a:ea typeface="나눔고딕" pitchFamily="50" charset="-127"/>
              <a:cs typeface="+mn-cs"/>
            </a:endParaRPr>
          </a:p>
          <a:p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 </a:t>
            </a:r>
            <a:endParaRPr lang="ko-KR" altLang="en-US" sz="1100" kern="1200" dirty="0" smtClean="0">
              <a:solidFill>
                <a:schemeClr val="tx1"/>
              </a:solidFill>
              <a:effectLst/>
              <a:latin typeface="나눔고딕" pitchFamily="50" charset="-127"/>
              <a:ea typeface="나눔고딕" pitchFamily="50" charset="-127"/>
              <a:cs typeface="+mn-cs"/>
            </a:endParaRPr>
          </a:p>
          <a:p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(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강사의 사례 소개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)</a:t>
            </a:r>
            <a:endParaRPr lang="ko-KR" altLang="en-US" sz="1100" kern="1200" dirty="0" smtClean="0">
              <a:solidFill>
                <a:schemeClr val="tx1"/>
              </a:solidFill>
              <a:effectLst/>
              <a:latin typeface="나눔고딕" pitchFamily="50" charset="-127"/>
              <a:ea typeface="나눔고딕" pitchFamily="50" charset="-127"/>
              <a:cs typeface="+mn-cs"/>
            </a:endParaRPr>
          </a:p>
          <a:p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백두군 지방선거의 경우 주요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 1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차 선결조건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effectLst/>
              <a:latin typeface="나눔고딕" pitchFamily="50" charset="-127"/>
              <a:ea typeface="나눔고딕" pitchFamily="50" charset="-127"/>
              <a:cs typeface="+mn-cs"/>
            </a:endParaRPr>
          </a:p>
          <a:p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(1)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주민 의식 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–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직접 시간을 내고 공부해서 참여하는 정성을 보여야 한다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. </a:t>
            </a:r>
            <a:endParaRPr lang="ko-KR" altLang="en-US" sz="1100" kern="1200" dirty="0" smtClean="0">
              <a:solidFill>
                <a:schemeClr val="tx1"/>
              </a:solidFill>
              <a:effectLst/>
              <a:latin typeface="나눔고딕" pitchFamily="50" charset="-127"/>
              <a:ea typeface="나눔고딕" pitchFamily="50" charset="-127"/>
              <a:cs typeface="+mn-cs"/>
            </a:endParaRPr>
          </a:p>
          <a:p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(2)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기존 정치인과 정당의 기득권 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–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주민이 더 많이 참여하게 될수록 직업 정치인의 설 자리가 없어지기 때문에 제도적으로 막는다 </a:t>
            </a:r>
          </a:p>
          <a:p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(3)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경제와 복지 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–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돌아가며 주민의원을 맡는 등 직접 정치에 참여하고 나서도 생계에 위협을 받지 않아야 참여가 많아질 수 있다</a:t>
            </a:r>
          </a:p>
          <a:p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 </a:t>
            </a:r>
            <a:endParaRPr lang="ko-KR" altLang="en-US" sz="1100" kern="1200" dirty="0" smtClean="0">
              <a:solidFill>
                <a:schemeClr val="tx1"/>
              </a:solidFill>
              <a:effectLst/>
              <a:latin typeface="나눔고딕" pitchFamily="50" charset="-127"/>
              <a:ea typeface="나눔고딕" pitchFamily="50" charset="-127"/>
              <a:cs typeface="+mn-cs"/>
            </a:endParaRPr>
          </a:p>
          <a:p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백두군 지방선거의 경우 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2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차 선결조건</a:t>
            </a:r>
          </a:p>
          <a:p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(1)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주민의식 향상을 위한 교육프로그램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주민센터 등 모여 활동할 수 있는 공간 등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공교육에서 이런 참여를 독려하는 내용 강화 등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…</a:t>
            </a:r>
            <a:endParaRPr lang="ko-KR" altLang="en-US" sz="1100" kern="1200" dirty="0" smtClean="0">
              <a:solidFill>
                <a:schemeClr val="tx1"/>
              </a:solidFill>
              <a:effectLst/>
              <a:latin typeface="나눔고딕" pitchFamily="50" charset="-127"/>
              <a:ea typeface="나눔고딕" pitchFamily="50" charset="-127"/>
              <a:cs typeface="+mn-cs"/>
            </a:endParaRPr>
          </a:p>
          <a:p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(2)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정당을 설립하고 정치에 진입하기가 쉬워지고 그를 통해 얻는 이익이 줄어들도록 제도적 장치 마련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…</a:t>
            </a:r>
            <a:endParaRPr lang="ko-KR" altLang="en-US" sz="1100" kern="1200" dirty="0" smtClean="0">
              <a:solidFill>
                <a:schemeClr val="tx1"/>
              </a:solidFill>
              <a:effectLst/>
              <a:latin typeface="나눔고딕" pitchFamily="50" charset="-127"/>
              <a:ea typeface="나눔고딕" pitchFamily="50" charset="-127"/>
              <a:cs typeface="+mn-cs"/>
            </a:endParaRPr>
          </a:p>
          <a:p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(3)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노동 및 복지정책 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…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교육과 건강에 돈이 너무 많이 들지 않아야 하고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(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복지정책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),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직장을 그만두었다가 다시 일자리를 구하기도 쉬워져야 한다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(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노동정책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)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등등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…</a:t>
            </a:r>
            <a:endParaRPr lang="ko-KR" altLang="en-US" sz="1100" kern="1200" dirty="0" smtClean="0">
              <a:solidFill>
                <a:schemeClr val="tx1"/>
              </a:solidFill>
              <a:effectLst/>
              <a:latin typeface="나눔고딕" pitchFamily="50" charset="-127"/>
              <a:ea typeface="나눔고딕" pitchFamily="50" charset="-127"/>
              <a:cs typeface="+mn-cs"/>
            </a:endParaRPr>
          </a:p>
          <a:p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 </a:t>
            </a:r>
            <a:endParaRPr lang="ko-KR" altLang="en-US" sz="1100" kern="1200" dirty="0" smtClean="0">
              <a:solidFill>
                <a:schemeClr val="tx1"/>
              </a:solidFill>
              <a:effectLst/>
              <a:latin typeface="나눔고딕" pitchFamily="50" charset="-127"/>
              <a:ea typeface="나눔고딕" pitchFamily="50" charset="-127"/>
              <a:cs typeface="+mn-cs"/>
            </a:endParaRPr>
          </a:p>
          <a:p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-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이런 내용을 골격으로 참여자 아이디어를 중간중간 배치해 작은 </a:t>
            </a:r>
            <a:r>
              <a:rPr lang="ko-KR" altLang="en-US" sz="1100" kern="1200" dirty="0" err="1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트리를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나눔고딕" pitchFamily="50" charset="-127"/>
                <a:ea typeface="나눔고딕" pitchFamily="50" charset="-127"/>
                <a:cs typeface="+mn-cs"/>
              </a:rPr>
              <a:t> 만들어보는 실습을 여기서 실행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1205737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TOC </a:t>
            </a:r>
            <a:r>
              <a:rPr lang="ko-KR" altLang="en-US" dirty="0" err="1" smtClean="0"/>
              <a:t>워크샵</a:t>
            </a:r>
            <a:r>
              <a:rPr lang="ko-KR" altLang="en-US" dirty="0" smtClean="0"/>
              <a:t> 프로세스 설명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개인 및 팀 </a:t>
            </a:r>
            <a:r>
              <a:rPr lang="ko-KR" altLang="en-US" baseline="0" dirty="0" err="1" smtClean="0"/>
              <a:t>액티비티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err="1" smtClean="0"/>
              <a:t>워크샵의</a:t>
            </a:r>
            <a:r>
              <a:rPr lang="ko-KR" altLang="en-US" dirty="0" smtClean="0"/>
              <a:t> 전체 흐름</a:t>
            </a:r>
            <a:r>
              <a:rPr lang="ko-KR" altLang="en-US" baseline="0" dirty="0" smtClean="0"/>
              <a:t> 및 단계별 주요활동에 대한 개괄적인 설명 후 넘어가도록 함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  <a:p>
            <a:endParaRPr lang="en-US" altLang="ko-KR" dirty="0" smtClean="0"/>
          </a:p>
          <a:p>
            <a:pPr marL="0" indent="0">
              <a:buNone/>
            </a:pPr>
            <a:r>
              <a:rPr lang="en-US" altLang="ko-KR" dirty="0" smtClean="0"/>
              <a:t>1.</a:t>
            </a:r>
            <a:r>
              <a:rPr lang="en-US" altLang="ko-KR" baseline="0" dirty="0" smtClean="0"/>
              <a:t> TOC</a:t>
            </a:r>
            <a:r>
              <a:rPr lang="ko-KR" altLang="en-US" baseline="0" dirty="0" smtClean="0"/>
              <a:t>를 위한 이상적인 모습 설정하기</a:t>
            </a:r>
            <a:endParaRPr lang="en-US" altLang="ko-KR" dirty="0" smtClean="0"/>
          </a:p>
          <a:p>
            <a:r>
              <a:rPr lang="ko-KR" altLang="ko-KR" dirty="0" smtClean="0"/>
              <a:t>2</a:t>
            </a:r>
            <a:r>
              <a:rPr lang="en-US" altLang="ko-KR" dirty="0" smtClean="0"/>
              <a:t>.</a:t>
            </a:r>
            <a:r>
              <a:rPr lang="ko-KR" altLang="en-US" dirty="0" smtClean="0"/>
              <a:t> 선결조건 </a:t>
            </a:r>
            <a:r>
              <a:rPr lang="ko-KR" altLang="en-US" dirty="0" err="1" smtClean="0"/>
              <a:t>리스트업</a:t>
            </a:r>
            <a:endParaRPr lang="en-US" altLang="ko-KR" dirty="0" smtClean="0"/>
          </a:p>
          <a:p>
            <a:r>
              <a:rPr lang="ko-KR" altLang="ko-KR" dirty="0" smtClean="0"/>
              <a:t>3</a:t>
            </a:r>
            <a:r>
              <a:rPr lang="en-US" altLang="ko-KR" dirty="0" smtClean="0"/>
              <a:t>.</a:t>
            </a:r>
            <a:r>
              <a:rPr lang="ko-KR" altLang="en-US" dirty="0" smtClean="0"/>
              <a:t> 상위개념</a:t>
            </a:r>
            <a:r>
              <a:rPr lang="en-US" altLang="ko-KR" dirty="0" smtClean="0"/>
              <a:t>,</a:t>
            </a:r>
            <a:r>
              <a:rPr lang="ko-KR" altLang="en-US" dirty="0" smtClean="0"/>
              <a:t> 하위개념</a:t>
            </a:r>
            <a:r>
              <a:rPr lang="en-US" altLang="ko-KR" dirty="0" smtClean="0"/>
              <a:t>,</a:t>
            </a:r>
            <a:r>
              <a:rPr lang="ko-KR" altLang="en-US" dirty="0" smtClean="0"/>
              <a:t> 전후의 관계를 정리</a:t>
            </a:r>
            <a:endParaRPr lang="en-US" altLang="ko-KR" dirty="0" smtClean="0"/>
          </a:p>
          <a:p>
            <a:r>
              <a:rPr lang="ko-KR" altLang="ko-KR" dirty="0" smtClean="0"/>
              <a:t>4</a:t>
            </a:r>
            <a:r>
              <a:rPr lang="en-US" altLang="ko-KR" dirty="0" smtClean="0"/>
              <a:t>.</a:t>
            </a:r>
            <a:r>
              <a:rPr lang="ko-KR" altLang="en-US" dirty="0" smtClean="0"/>
              <a:t> 선결조건 사이의 관계망을 그리면서 스토리를 만들어보는 것</a:t>
            </a:r>
            <a:endParaRPr lang="en-US" altLang="ko-KR" dirty="0" smtClean="0"/>
          </a:p>
          <a:p>
            <a:r>
              <a:rPr lang="ko-KR" altLang="ko-KR" dirty="0" smtClean="0"/>
              <a:t>5</a:t>
            </a:r>
            <a:r>
              <a:rPr lang="en-US" altLang="ko-KR" dirty="0" smtClean="0"/>
              <a:t>.</a:t>
            </a:r>
            <a:r>
              <a:rPr lang="ko-KR" altLang="en-US" dirty="0" smtClean="0"/>
              <a:t> 보완</a:t>
            </a:r>
            <a:endParaRPr lang="en-US" altLang="ko-KR" dirty="0" smtClean="0"/>
          </a:p>
          <a:p>
            <a:r>
              <a:rPr lang="ko-KR" altLang="ko-KR" dirty="0" smtClean="0"/>
              <a:t>6</a:t>
            </a:r>
            <a:r>
              <a:rPr lang="en-US" altLang="ko-KR" dirty="0" smtClean="0"/>
              <a:t>.</a:t>
            </a:r>
            <a:r>
              <a:rPr lang="ko-KR" altLang="en-US" dirty="0" smtClean="0"/>
              <a:t> 변화의 흐름 속에 어떻게 주인공이 될 것인지 고민해보는 것</a:t>
            </a:r>
            <a:r>
              <a:rPr lang="en-US" altLang="ko-KR" dirty="0" smtClean="0"/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12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40858867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자신이 일하고 있는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영역의 이상적인 모습 도출하기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개인 및 팀 </a:t>
            </a:r>
            <a:r>
              <a:rPr lang="ko-KR" altLang="en-US" baseline="0" dirty="0" err="1" smtClean="0"/>
              <a:t>액티비티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개인별로 다른 색으로 그림을 그릴 수 있도록 안내하고</a:t>
            </a:r>
            <a:r>
              <a:rPr lang="en-US" altLang="ko-KR" dirty="0" smtClean="0"/>
              <a:t>,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팀 별로 생각하는 이상적인 모습을 도출해내는 과정이다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각 교육과정별로 제시되어야 하는 이상적인 모습은 다음과 같다</a:t>
            </a:r>
            <a:r>
              <a:rPr lang="en-US" altLang="ko-KR" baseline="0" dirty="0" smtClean="0"/>
              <a:t>.</a:t>
            </a:r>
          </a:p>
          <a:p>
            <a:endParaRPr lang="en-US" altLang="ko-KR" dirty="0" smtClean="0"/>
          </a:p>
          <a:p>
            <a:pPr marL="171450" indent="-171450">
              <a:buFontTx/>
              <a:buChar char="-"/>
            </a:pPr>
            <a:r>
              <a:rPr lang="ko-KR" altLang="en-US" dirty="0" smtClean="0"/>
              <a:t>협동조합코디네이터 </a:t>
            </a:r>
            <a:r>
              <a:rPr lang="en-US" altLang="ko-KR" dirty="0" smtClean="0">
                <a:sym typeface="Wingdings" panose="05000000000000000000" pitchFamily="2" charset="2"/>
              </a:rPr>
              <a:t></a:t>
            </a:r>
            <a:r>
              <a:rPr lang="en-US" altLang="ko-KR" dirty="0" smtClean="0"/>
              <a:t> </a:t>
            </a:r>
            <a:r>
              <a:rPr lang="ko-KR" altLang="en-US" dirty="0" smtClean="0"/>
              <a:t>이상적인 지역의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모습</a:t>
            </a:r>
            <a:endParaRPr lang="en-US" altLang="ko-KR" dirty="0" smtClean="0"/>
          </a:p>
          <a:p>
            <a:pPr marL="171450" indent="-171450">
              <a:buFontTx/>
              <a:buChar char="-"/>
            </a:pPr>
            <a:r>
              <a:rPr lang="ko-KR" altLang="en-US" dirty="0" smtClean="0"/>
              <a:t>인큐베이터 </a:t>
            </a:r>
            <a:r>
              <a:rPr lang="en-US" altLang="ko-KR" dirty="0" smtClean="0">
                <a:sym typeface="Wingdings" panose="05000000000000000000" pitchFamily="2" charset="2"/>
              </a:rPr>
              <a:t></a:t>
            </a:r>
            <a:r>
              <a:rPr lang="en-US" altLang="ko-KR" dirty="0" smtClean="0"/>
              <a:t> </a:t>
            </a:r>
            <a:r>
              <a:rPr lang="ko-KR" altLang="en-US" dirty="0" smtClean="0"/>
              <a:t>이상적으로 창업된 사회적 기업의 모습</a:t>
            </a:r>
            <a:endParaRPr lang="en-US" altLang="ko-KR" dirty="0" smtClean="0"/>
          </a:p>
          <a:p>
            <a:pPr marL="171450" indent="-171450">
              <a:buFontTx/>
              <a:buChar char="-"/>
            </a:pPr>
            <a:r>
              <a:rPr lang="ko-KR" altLang="en-US" dirty="0" err="1" smtClean="0"/>
              <a:t>사회적기업</a:t>
            </a:r>
            <a:r>
              <a:rPr lang="ko-KR" altLang="en-US" dirty="0" smtClean="0"/>
              <a:t> 컨설턴트 </a:t>
            </a:r>
            <a:r>
              <a:rPr lang="en-US" altLang="ko-KR" dirty="0" smtClean="0">
                <a:sym typeface="Wingdings" panose="05000000000000000000" pitchFamily="2" charset="2"/>
              </a:rPr>
              <a:t> </a:t>
            </a:r>
            <a:r>
              <a:rPr lang="ko-KR" altLang="en-US" dirty="0" smtClean="0"/>
              <a:t>이상적인 사회적 기업의 모습</a:t>
            </a:r>
            <a:endParaRPr lang="en-US" altLang="ko-KR" dirty="0" smtClean="0"/>
          </a:p>
          <a:p>
            <a:pPr marL="171450" indent="-171450">
              <a:buFontTx/>
              <a:buChar char="-"/>
            </a:pPr>
            <a:r>
              <a:rPr lang="ko-KR" altLang="en-US" dirty="0" smtClean="0"/>
              <a:t>중간지원활동가 </a:t>
            </a:r>
            <a:r>
              <a:rPr lang="en-US" altLang="ko-KR" dirty="0" smtClean="0">
                <a:sym typeface="Wingdings" panose="05000000000000000000" pitchFamily="2" charset="2"/>
              </a:rPr>
              <a:t></a:t>
            </a:r>
            <a:r>
              <a:rPr lang="en-US" altLang="ko-KR" dirty="0" smtClean="0"/>
              <a:t> </a:t>
            </a:r>
            <a:r>
              <a:rPr lang="ko-KR" altLang="en-US" dirty="0" smtClean="0"/>
              <a:t>이상적인 중간지원기관</a:t>
            </a:r>
            <a:endParaRPr lang="en-US" altLang="ko-KR" dirty="0" smtClean="0"/>
          </a:p>
          <a:p>
            <a:pPr marL="171450" indent="-171450">
              <a:buFontTx/>
              <a:buChar char="-"/>
            </a:pPr>
            <a:r>
              <a:rPr lang="ko-KR" altLang="en-US" dirty="0" smtClean="0"/>
              <a:t>인재육성전문가 </a:t>
            </a:r>
            <a:r>
              <a:rPr lang="en-US" altLang="ko-KR" dirty="0" smtClean="0">
                <a:sym typeface="Wingdings" panose="05000000000000000000" pitchFamily="2" charset="2"/>
              </a:rPr>
              <a:t> </a:t>
            </a:r>
            <a:r>
              <a:rPr lang="ko-KR" altLang="en-US" dirty="0" smtClean="0"/>
              <a:t>이상적인 지역의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모습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549556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err="1" smtClean="0"/>
              <a:t>사회적경제</a:t>
            </a:r>
            <a:r>
              <a:rPr lang="ko-KR" altLang="en-US" dirty="0" smtClean="0"/>
              <a:t> 영역의 이상적인 모습을 구체적인 문장으로 기술함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팀 </a:t>
            </a:r>
            <a:r>
              <a:rPr lang="ko-KR" altLang="en-US" baseline="0" dirty="0" err="1" smtClean="0"/>
              <a:t>액티비티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앞에서 이상적인 모습을 그렸다면</a:t>
            </a:r>
            <a:r>
              <a:rPr lang="en-US" altLang="ko-KR" dirty="0" smtClean="0"/>
              <a:t>,</a:t>
            </a:r>
            <a:r>
              <a:rPr lang="ko-KR" altLang="en-US" dirty="0" smtClean="0"/>
              <a:t> 지금은 그 모습을 조금 더 상세화하는 단계입니다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그 모습을 달성하기 위해서</a:t>
            </a:r>
            <a:r>
              <a:rPr lang="en-US" altLang="ko-KR" baseline="0" dirty="0" smtClean="0"/>
              <a:t> </a:t>
            </a:r>
            <a:r>
              <a:rPr lang="ko-KR" altLang="en-US" dirty="0" smtClean="0"/>
              <a:t>누가</a:t>
            </a:r>
            <a:r>
              <a:rPr lang="en-US" altLang="ko-KR" dirty="0" smtClean="0"/>
              <a:t>,</a:t>
            </a:r>
            <a:r>
              <a:rPr lang="ko-KR" altLang="en-US" dirty="0" smtClean="0"/>
              <a:t> 언제</a:t>
            </a:r>
            <a:r>
              <a:rPr lang="en-US" altLang="ko-KR" dirty="0" smtClean="0"/>
              <a:t>,</a:t>
            </a:r>
            <a:r>
              <a:rPr lang="ko-KR" altLang="en-US" dirty="0" smtClean="0"/>
              <a:t> 어디서</a:t>
            </a:r>
            <a:r>
              <a:rPr lang="en-US" altLang="ko-KR" dirty="0" smtClean="0"/>
              <a:t>,</a:t>
            </a:r>
            <a:r>
              <a:rPr lang="ko-KR" altLang="en-US" dirty="0" smtClean="0"/>
              <a:t> 무엇을</a:t>
            </a:r>
            <a:r>
              <a:rPr lang="en-US" altLang="ko-KR" dirty="0" smtClean="0"/>
              <a:t>,</a:t>
            </a:r>
            <a:r>
              <a:rPr lang="ko-KR" altLang="en-US" dirty="0" smtClean="0"/>
              <a:t> 왜 해야 하는지에 대해서 팀원들과 함께 논의합니다</a:t>
            </a:r>
            <a:r>
              <a:rPr lang="en-US" altLang="ko-KR" dirty="0" smtClean="0"/>
              <a:t>.</a:t>
            </a:r>
            <a:br>
              <a:rPr lang="en-US" altLang="ko-KR" dirty="0" smtClean="0"/>
            </a:br>
            <a:r>
              <a:rPr lang="ko-KR" altLang="en-US" dirty="0" smtClean="0"/>
              <a:t>여기서 </a:t>
            </a:r>
            <a:r>
              <a:rPr lang="en-US" altLang="ko-KR" dirty="0" smtClean="0"/>
              <a:t>“</a:t>
            </a:r>
            <a:r>
              <a:rPr lang="ko-KR" altLang="en-US" dirty="0" smtClean="0"/>
              <a:t>무엇</a:t>
            </a:r>
            <a:r>
              <a:rPr lang="en-US" altLang="ko-KR" dirty="0" smtClean="0"/>
              <a:t>”</a:t>
            </a:r>
            <a:r>
              <a:rPr lang="ko-KR" altLang="en-US" dirty="0" smtClean="0"/>
              <a:t>은 이상적인 모습</a:t>
            </a:r>
            <a:r>
              <a:rPr lang="en-US" altLang="ko-KR" dirty="0" smtClean="0"/>
              <a:t>, </a:t>
            </a:r>
            <a:r>
              <a:rPr lang="ko-KR" altLang="en-US" dirty="0" smtClean="0"/>
              <a:t>즉 </a:t>
            </a:r>
            <a:r>
              <a:rPr lang="ko-KR" altLang="en-US" dirty="0" err="1" smtClean="0"/>
              <a:t>비젼의</a:t>
            </a:r>
            <a:r>
              <a:rPr lang="ko-KR" altLang="en-US" dirty="0" smtClean="0"/>
              <a:t> 구성요소들이라고 생각해도 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이 구체적인 비전을 가지고 시작해서 한번 </a:t>
            </a:r>
            <a:r>
              <a:rPr lang="en-US" altLang="ko-KR" dirty="0" smtClean="0"/>
              <a:t>TOC</a:t>
            </a:r>
            <a:r>
              <a:rPr lang="ko-KR" altLang="en-US" dirty="0" smtClean="0"/>
              <a:t>를 해보도록 하겠습니다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14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6343080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이상적인 모습 달성을 위한 선결조건에 대한 논의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팀 </a:t>
            </a:r>
            <a:r>
              <a:rPr lang="ko-KR" altLang="en-US" baseline="0" dirty="0" err="1" smtClean="0"/>
              <a:t>액티비티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선결조건이란 간단하게 말하면 앞에서 설정한 </a:t>
            </a:r>
            <a:r>
              <a:rPr lang="en-US" altLang="ko-KR" dirty="0" smtClean="0"/>
              <a:t>‘</a:t>
            </a:r>
            <a:r>
              <a:rPr lang="ko-KR" altLang="en-US" dirty="0" smtClean="0"/>
              <a:t>이상적인 모습</a:t>
            </a:r>
            <a:r>
              <a:rPr lang="en-US" altLang="ko-KR" dirty="0" smtClean="0"/>
              <a:t>’</a:t>
            </a:r>
            <a:r>
              <a:rPr lang="ko-KR" altLang="en-US" dirty="0" smtClean="0"/>
              <a:t>이 </a:t>
            </a:r>
            <a:r>
              <a:rPr lang="en-US" altLang="ko-KR" dirty="0" smtClean="0"/>
              <a:t>‘</a:t>
            </a:r>
            <a:r>
              <a:rPr lang="ko-KR" altLang="en-US" dirty="0" smtClean="0"/>
              <a:t>될 수 없는 이유</a:t>
            </a:r>
            <a:r>
              <a:rPr lang="en-US" altLang="ko-KR" dirty="0" smtClean="0"/>
              <a:t>’</a:t>
            </a:r>
            <a:r>
              <a:rPr lang="ko-KR" altLang="en-US" dirty="0" smtClean="0"/>
              <a:t>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즉</a:t>
            </a:r>
            <a:r>
              <a:rPr lang="en-US" altLang="ko-KR" dirty="0" smtClean="0"/>
              <a:t>, </a:t>
            </a:r>
            <a:r>
              <a:rPr lang="ko-KR" altLang="en-US" dirty="0" smtClean="0"/>
              <a:t>설정한 목표가 달성되려면 먼저 무엇이 달성되어야 하는지를 생각해보는 것이 </a:t>
            </a:r>
            <a:r>
              <a:rPr lang="en-US" altLang="ko-KR" dirty="0" smtClean="0"/>
              <a:t>‘</a:t>
            </a:r>
            <a:r>
              <a:rPr lang="ko-KR" altLang="en-US" dirty="0" smtClean="0"/>
              <a:t>선결조건</a:t>
            </a:r>
            <a:r>
              <a:rPr lang="en-US" altLang="ko-KR" dirty="0" smtClean="0"/>
              <a:t>’</a:t>
            </a:r>
            <a:r>
              <a:rPr lang="ko-KR" altLang="en-US" dirty="0" smtClean="0"/>
              <a:t>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우선 될 수 없는 이유들을 생각해서</a:t>
            </a:r>
            <a:r>
              <a:rPr lang="en-US" altLang="ko-KR" dirty="0" smtClean="0"/>
              <a:t>,</a:t>
            </a:r>
            <a:r>
              <a:rPr lang="ko-KR" altLang="en-US" dirty="0" smtClean="0"/>
              <a:t> 노란색 포스트에 </a:t>
            </a:r>
            <a:r>
              <a:rPr lang="en-US" altLang="ko-KR" dirty="0" smtClean="0"/>
              <a:t>1</a:t>
            </a:r>
            <a:r>
              <a:rPr lang="ko-KR" altLang="en-US" dirty="0" smtClean="0"/>
              <a:t>개씩 </a:t>
            </a:r>
            <a:r>
              <a:rPr lang="ko-KR" altLang="en-US" dirty="0" err="1" smtClean="0"/>
              <a:t>제약없이</a:t>
            </a:r>
            <a:r>
              <a:rPr lang="ko-KR" altLang="en-US" dirty="0" smtClean="0"/>
              <a:t> 큰 글씨로 쓰도록 합니다</a:t>
            </a:r>
            <a:r>
              <a:rPr lang="en-US" altLang="ko-KR" dirty="0" smtClean="0"/>
              <a:t>.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3388384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이상적인 모습 달성을 위한 선결조건에 대한 논의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팀 </a:t>
            </a:r>
            <a:r>
              <a:rPr lang="ko-KR" altLang="en-US" baseline="0" dirty="0" err="1" smtClean="0"/>
              <a:t>액티비티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앞에서 </a:t>
            </a:r>
            <a:r>
              <a:rPr lang="ko-KR" altLang="en-US" dirty="0" err="1" smtClean="0"/>
              <a:t>포스트잇에</a:t>
            </a:r>
            <a:r>
              <a:rPr lang="ko-KR" altLang="en-US" dirty="0" smtClean="0"/>
              <a:t> 작성한 선결조건들 중에서</a:t>
            </a:r>
            <a:r>
              <a:rPr lang="en-US" altLang="ko-KR" dirty="0" smtClean="0"/>
              <a:t>, ‘</a:t>
            </a:r>
            <a:r>
              <a:rPr lang="ko-KR" altLang="en-US" dirty="0" smtClean="0"/>
              <a:t>이상적인 모습</a:t>
            </a:r>
            <a:r>
              <a:rPr lang="en-US" altLang="ko-KR" dirty="0" smtClean="0"/>
              <a:t>‘ </a:t>
            </a:r>
            <a:r>
              <a:rPr lang="ko-KR" altLang="en-US" dirty="0" smtClean="0"/>
              <a:t>달성을 위한 가장 상위에 있는 선결조건들을 먼저 선정한 후</a:t>
            </a:r>
            <a:r>
              <a:rPr lang="en-US" altLang="ko-KR" dirty="0" smtClean="0"/>
              <a:t>,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해당 선결조건 달성을 위한 하위 선결조건들을 아래에 붙이도록 합니다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하위 선결조건에 대한 추가 아이디어가 있으면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새롭게 </a:t>
            </a:r>
            <a:r>
              <a:rPr lang="ko-KR" altLang="en-US" baseline="0" dirty="0" err="1" smtClean="0"/>
              <a:t>포스트잇에</a:t>
            </a:r>
            <a:r>
              <a:rPr lang="ko-KR" altLang="en-US" baseline="0" dirty="0" smtClean="0"/>
              <a:t> 작성한 후 붙이도록 합니다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8431189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이상적인 모습 달성을 위한 선결조건에 대한 논의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팀 </a:t>
            </a:r>
            <a:r>
              <a:rPr lang="ko-KR" altLang="en-US" baseline="0" dirty="0" err="1" smtClean="0"/>
              <a:t>액티비티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앞에서 </a:t>
            </a:r>
            <a:r>
              <a:rPr lang="ko-KR" altLang="en-US" dirty="0" err="1" smtClean="0"/>
              <a:t>포스트잇에</a:t>
            </a:r>
            <a:r>
              <a:rPr lang="ko-KR" altLang="en-US" dirty="0" smtClean="0"/>
              <a:t> 작성한 선결조건들 중에서</a:t>
            </a:r>
            <a:r>
              <a:rPr lang="en-US" altLang="ko-KR" dirty="0" smtClean="0"/>
              <a:t>, ‘</a:t>
            </a:r>
            <a:r>
              <a:rPr lang="ko-KR" altLang="en-US" dirty="0" smtClean="0"/>
              <a:t>이상적인 모습</a:t>
            </a:r>
            <a:r>
              <a:rPr lang="en-US" altLang="ko-KR" dirty="0" smtClean="0"/>
              <a:t>‘ </a:t>
            </a:r>
            <a:r>
              <a:rPr lang="ko-KR" altLang="en-US" dirty="0" smtClean="0"/>
              <a:t>달성을 위한 가장 상위에 있는 선결조건들을 먼저 선정한 후</a:t>
            </a:r>
            <a:r>
              <a:rPr lang="en-US" altLang="ko-KR" dirty="0" smtClean="0"/>
              <a:t>,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해당 선결조건 달성을 위한 하위 선결조건들을 아래에 붙이도록 합니다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하위 선결조건에 대한 추가 아이디어가 있으면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새롭게 </a:t>
            </a:r>
            <a:r>
              <a:rPr lang="ko-KR" altLang="en-US" baseline="0" dirty="0" err="1" smtClean="0"/>
              <a:t>포스트잇에</a:t>
            </a:r>
            <a:r>
              <a:rPr lang="ko-KR" altLang="en-US" baseline="0" dirty="0" smtClean="0"/>
              <a:t> 작성한 후 붙이도록 합니다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3203043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선결조건 사이의 관계를 설명하는</a:t>
            </a:r>
            <a:r>
              <a:rPr lang="ko-KR" altLang="en-US" baseline="0" dirty="0" smtClean="0"/>
              <a:t> 스토리를 만들고 전체 공유를 준비함</a:t>
            </a:r>
            <a:endParaRPr lang="en-US" altLang="ko-KR" baseline="0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팀 </a:t>
            </a:r>
            <a:r>
              <a:rPr lang="ko-KR" altLang="en-US" baseline="0" dirty="0" err="1" smtClean="0"/>
              <a:t>액티비티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선결조건 사이의 선후관계와 상충관계를 파악해보고</a:t>
            </a:r>
            <a:r>
              <a:rPr lang="en-US" altLang="ko-KR" dirty="0" smtClean="0"/>
              <a:t>,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전체 공유를 위한 스토리를 기술해보도록 합니다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선후관계와 상충관계는 앞에서 </a:t>
            </a:r>
            <a:r>
              <a:rPr lang="ko-KR" altLang="en-US" baseline="0" dirty="0" err="1" smtClean="0"/>
              <a:t>그룹핑한</a:t>
            </a:r>
            <a:r>
              <a:rPr lang="ko-KR" altLang="en-US" baseline="0" dirty="0" smtClean="0"/>
              <a:t> 다른 그룹간에도 존재할 수 있습니다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18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4844901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19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631604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변화이론 </a:t>
            </a:r>
            <a:r>
              <a:rPr lang="ko-KR" altLang="en-US" dirty="0" err="1" smtClean="0"/>
              <a:t>워크샵에</a:t>
            </a:r>
            <a:r>
              <a:rPr lang="ko-KR" altLang="en-US" dirty="0" smtClean="0"/>
              <a:t> 대한 간단한 소개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강의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 smtClean="0"/>
              <a:t>Theory</a:t>
            </a:r>
            <a:r>
              <a:rPr lang="en-US" altLang="ko-KR" baseline="0" dirty="0" smtClean="0"/>
              <a:t> of Change(</a:t>
            </a:r>
            <a:r>
              <a:rPr lang="ko-KR" altLang="en-US" baseline="0" dirty="0" smtClean="0"/>
              <a:t>변화이론</a:t>
            </a:r>
            <a:r>
              <a:rPr lang="en-US" altLang="ko-KR" baseline="0" dirty="0" smtClean="0"/>
              <a:t>) </a:t>
            </a:r>
            <a:r>
              <a:rPr lang="ko-KR" altLang="en-US" baseline="0" dirty="0" err="1" smtClean="0"/>
              <a:t>워크샵은</a:t>
            </a:r>
            <a:r>
              <a:rPr lang="ko-KR" altLang="en-US" baseline="0" dirty="0" smtClean="0"/>
              <a:t> </a:t>
            </a:r>
            <a:r>
              <a:rPr lang="en-US" altLang="ko-KR" dirty="0" smtClean="0"/>
              <a:t>Fiction</a:t>
            </a:r>
            <a:r>
              <a:rPr lang="ko-KR" altLang="en-US" dirty="0" smtClean="0"/>
              <a:t>이나 조직에서 설정한 비전이나 목표를 현실화 시키기 위한 프로세스를 밟아가는 과정의 </a:t>
            </a:r>
            <a:r>
              <a:rPr lang="ko-KR" altLang="en-US" dirty="0" err="1" smtClean="0"/>
              <a:t>워크샵입니다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7661012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선결조건 사이의 관계를 설명하는</a:t>
            </a:r>
            <a:r>
              <a:rPr lang="ko-KR" altLang="en-US" baseline="0" dirty="0" smtClean="0"/>
              <a:t> 스토리를 만들고 전체 공유함</a:t>
            </a:r>
            <a:endParaRPr lang="en-US" altLang="ko-KR" baseline="0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전체 발표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pPr marL="0" indent="0">
              <a:buFontTx/>
              <a:buNone/>
            </a:pPr>
            <a:endParaRPr lang="en-US" altLang="ko-KR" dirty="0" smtClean="0"/>
          </a:p>
          <a:p>
            <a:pPr marL="0" indent="0">
              <a:buFontTx/>
              <a:buNone/>
            </a:pPr>
            <a:r>
              <a:rPr lang="ko-KR" altLang="en-US" dirty="0" smtClean="0"/>
              <a:t>발표 및 공유 방식은 </a:t>
            </a:r>
            <a:r>
              <a:rPr lang="en-US" altLang="ko-KR" dirty="0" smtClean="0"/>
              <a:t>(1)</a:t>
            </a:r>
            <a:r>
              <a:rPr lang="ko-KR" altLang="en-US" dirty="0" smtClean="0"/>
              <a:t> 조별로 전체 그룹에게 발표 </a:t>
            </a:r>
            <a:r>
              <a:rPr lang="en-US" altLang="ko-KR" dirty="0" smtClean="0"/>
              <a:t>(2)</a:t>
            </a:r>
            <a:r>
              <a:rPr lang="ko-KR" altLang="en-US" dirty="0" smtClean="0"/>
              <a:t> 월드카페 방식으로 찾아온 사람들에게만 발표하는 두 가지 방식을 사용할 수 있음</a:t>
            </a:r>
            <a:endParaRPr lang="en-US" altLang="ko-KR" dirty="0" smtClean="0"/>
          </a:p>
          <a:p>
            <a:pPr marL="228600" indent="-228600">
              <a:buFontTx/>
              <a:buAutoNum type="arabicParenBoth"/>
            </a:pPr>
            <a:r>
              <a:rPr lang="ko-KR" altLang="en-US" dirty="0" smtClean="0"/>
              <a:t>방식의 경우 현재 슬라이드대로 진행</a:t>
            </a:r>
            <a:endParaRPr lang="en-US" altLang="ko-KR" dirty="0" smtClean="0"/>
          </a:p>
          <a:p>
            <a:pPr marL="228600" indent="-228600">
              <a:buFontTx/>
              <a:buAutoNum type="arabicParenBoth"/>
            </a:pPr>
            <a:r>
              <a:rPr lang="ko-KR" altLang="en-US" dirty="0" smtClean="0"/>
              <a:t>월드카페 방식의 경우</a:t>
            </a:r>
            <a:endParaRPr lang="en-US" altLang="ko-KR" dirty="0" smtClean="0"/>
          </a:p>
          <a:p>
            <a:pPr marL="171450" indent="-171450">
              <a:buFontTx/>
              <a:buChar char="-"/>
            </a:pPr>
            <a:r>
              <a:rPr lang="ko-KR" altLang="en-US" dirty="0" smtClean="0"/>
              <a:t>월드카페 방식은 조별로 발표자 한 명이 자리에 남아 투자설명회를 하는 방식으로 진행</a:t>
            </a:r>
            <a:endParaRPr lang="en-US" altLang="ko-KR" dirty="0" smtClean="0"/>
          </a:p>
          <a:p>
            <a:pPr marL="171450" indent="-171450">
              <a:buFontTx/>
              <a:buChar char="-"/>
            </a:pPr>
            <a:r>
              <a:rPr lang="ko-KR" altLang="en-US" dirty="0" smtClean="0"/>
              <a:t>돌아가며 </a:t>
            </a:r>
            <a:r>
              <a:rPr lang="en-US" altLang="ko-KR" dirty="0" smtClean="0"/>
              <a:t>5</a:t>
            </a:r>
            <a:r>
              <a:rPr lang="ko-KR" altLang="en-US" dirty="0" smtClean="0"/>
              <a:t>분씩 진행하고 스티커로 투자</a:t>
            </a:r>
            <a:endParaRPr lang="en-US" altLang="ko-KR" dirty="0" smtClean="0"/>
          </a:p>
          <a:p>
            <a:pPr marL="171450" indent="-171450">
              <a:buFontTx/>
              <a:buChar char="-"/>
            </a:pPr>
            <a:r>
              <a:rPr lang="ko-KR" altLang="en-US" dirty="0" smtClean="0"/>
              <a:t>월드카페 방식을 사용할 경우 </a:t>
            </a:r>
            <a:r>
              <a:rPr lang="en-US" altLang="ko-KR" dirty="0" smtClean="0"/>
              <a:t>STEP5</a:t>
            </a:r>
            <a:r>
              <a:rPr lang="ko-KR" altLang="en-US" dirty="0" smtClean="0"/>
              <a:t>이후는 각 조에서 한꺼번에 일어나야 할 활동임</a:t>
            </a:r>
            <a:endParaRPr lang="en-US" altLang="ko-KR" dirty="0" smtClean="0"/>
          </a:p>
          <a:p>
            <a:pPr marL="171450" indent="-171450">
              <a:buFontTx/>
              <a:buChar char="-"/>
            </a:pPr>
            <a:r>
              <a:rPr lang="ko-KR" altLang="en-US" dirty="0" smtClean="0"/>
              <a:t>처음 세션에는 강사가 돌아가면서 그룹을 방문해 약간의 지도를 해 주는 게 필요함</a:t>
            </a:r>
            <a:endParaRPr lang="en-US" altLang="ko-KR" dirty="0" smtClean="0"/>
          </a:p>
          <a:p>
            <a:pPr marL="0" indent="0">
              <a:buFontTx/>
              <a:buNone/>
            </a:pP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20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6321354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err="1" smtClean="0"/>
              <a:t>스토리맵</a:t>
            </a:r>
            <a:r>
              <a:rPr lang="ko-KR" altLang="en-US" dirty="0" smtClean="0"/>
              <a:t> 보완하기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팀 </a:t>
            </a:r>
            <a:r>
              <a:rPr lang="ko-KR" altLang="en-US" baseline="0" dirty="0" err="1" smtClean="0"/>
              <a:t>액티비티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err="1" smtClean="0"/>
              <a:t>스토리맵</a:t>
            </a:r>
            <a:r>
              <a:rPr lang="ko-KR" altLang="en-US" dirty="0" smtClean="0"/>
              <a:t> 보완하기는 자신의 최종 개입지점을 찾기</a:t>
            </a:r>
            <a:r>
              <a:rPr lang="ko-KR" altLang="en-US" baseline="0" dirty="0" smtClean="0"/>
              <a:t> 위한 전 단계임</a:t>
            </a:r>
            <a:r>
              <a:rPr lang="en-US" altLang="ko-KR" baseline="0" dirty="0" smtClean="0"/>
              <a:t>.</a:t>
            </a:r>
          </a:p>
          <a:p>
            <a:r>
              <a:rPr lang="en-US" altLang="ko-KR" dirty="0" smtClean="0"/>
              <a:t>O</a:t>
            </a:r>
            <a:r>
              <a:rPr lang="ko-KR" altLang="en-US" dirty="0" smtClean="0"/>
              <a:t>와 </a:t>
            </a:r>
            <a:r>
              <a:rPr lang="ko-KR" altLang="en-US" sz="1100" dirty="0" smtClean="0"/>
              <a:t>∆</a:t>
            </a:r>
            <a:r>
              <a:rPr lang="ko-KR" altLang="en-US" dirty="0" smtClean="0"/>
              <a:t>가 있는 부분이 많을 텐데 그럼 거기서는 할 일이 없을까요</a:t>
            </a:r>
            <a:r>
              <a:rPr lang="en-US" altLang="ko-KR" dirty="0" smtClean="0"/>
              <a:t>?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그렇지 않다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기존에 하고 있거나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다른 곳에서 </a:t>
            </a:r>
            <a:r>
              <a:rPr lang="ko-KR" altLang="en-US" dirty="0" smtClean="0"/>
              <a:t>하고 있는데 방향이 잘못된 경우라서 개입의 여지가 있을 수 있고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방향이 맞지만 충분하지 않을 수도 있다</a:t>
            </a:r>
            <a:r>
              <a:rPr lang="en-US" altLang="ko-KR" dirty="0" smtClean="0"/>
              <a:t>. O</a:t>
            </a:r>
            <a:r>
              <a:rPr lang="ko-KR" altLang="en-US" dirty="0" smtClean="0"/>
              <a:t>중에 하고</a:t>
            </a:r>
            <a:r>
              <a:rPr lang="ko-KR" altLang="en-US" baseline="0" dirty="0" smtClean="0"/>
              <a:t> 싶지 않은 일이 있을 수도 있습니다</a:t>
            </a:r>
            <a:r>
              <a:rPr lang="en-US" altLang="ko-KR" baseline="0" dirty="0" smtClean="0"/>
              <a:t>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21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495994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변화의 주인공 되기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개인 </a:t>
            </a:r>
            <a:r>
              <a:rPr lang="ko-KR" altLang="en-US" baseline="0" dirty="0" err="1" smtClean="0"/>
              <a:t>액티비티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선결조건 중에 자신이 개입할 수 있는 지점을 찾아서</a:t>
            </a:r>
            <a:r>
              <a:rPr lang="en-US" altLang="ko-KR" dirty="0" smtClean="0"/>
              <a:t>, </a:t>
            </a:r>
            <a:r>
              <a:rPr lang="ko-KR" altLang="en-US" dirty="0" smtClean="0"/>
              <a:t>해당 개입지점에서 무엇을 할 수 있는지 기술하도록 합니다</a:t>
            </a:r>
            <a:r>
              <a:rPr lang="en-US" altLang="ko-KR" dirty="0" smtClean="0"/>
              <a:t>.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이번 </a:t>
            </a:r>
            <a:r>
              <a:rPr lang="ko-KR" altLang="en-US" baseline="0" dirty="0" err="1" smtClean="0"/>
              <a:t>워크샵에서는</a:t>
            </a:r>
            <a:r>
              <a:rPr lang="ko-KR" altLang="en-US" baseline="0" dirty="0" smtClean="0"/>
              <a:t> 여기까지 다루게 되지만 </a:t>
            </a:r>
            <a:r>
              <a:rPr lang="ko-KR" altLang="en-US" baseline="0" dirty="0" err="1" smtClean="0"/>
              <a:t>워크샵</a:t>
            </a:r>
            <a:r>
              <a:rPr lang="ko-KR" altLang="en-US" baseline="0" dirty="0" smtClean="0"/>
              <a:t> 초반에 다루었던 것처럼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개입지점의 발견은 </a:t>
            </a:r>
            <a:r>
              <a:rPr lang="en-US" altLang="ko-KR" baseline="0" dirty="0" smtClean="0"/>
              <a:t>Action Plan, </a:t>
            </a:r>
            <a:r>
              <a:rPr lang="ko-KR" altLang="en-US" baseline="0" dirty="0" smtClean="0"/>
              <a:t>현장에서의 실천으로 이어질 수 있도록 해야 합니다</a:t>
            </a:r>
            <a:r>
              <a:rPr lang="en-US" altLang="ko-KR" baseline="0" dirty="0" smtClean="0"/>
              <a:t>. 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22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41046685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23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0238872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TOC</a:t>
            </a:r>
            <a:r>
              <a:rPr lang="ko-KR" altLang="en-US" dirty="0" smtClean="0"/>
              <a:t>의 중요한 </a:t>
            </a:r>
            <a:r>
              <a:rPr lang="en-US" altLang="ko-KR" dirty="0" smtClean="0"/>
              <a:t>‘</a:t>
            </a:r>
            <a:r>
              <a:rPr lang="ko-KR" altLang="en-US" dirty="0" smtClean="0"/>
              <a:t>기본가정 정리하기</a:t>
            </a:r>
            <a:r>
              <a:rPr lang="en-US" altLang="ko-KR" dirty="0" smtClean="0"/>
              <a:t>‘</a:t>
            </a:r>
            <a:r>
              <a:rPr lang="ko-KR" altLang="en-US" dirty="0" smtClean="0"/>
              <a:t>를 다루기 위한 주의집중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강의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마지막으로 </a:t>
            </a:r>
            <a:r>
              <a:rPr lang="en-US" altLang="ko-KR" dirty="0" smtClean="0"/>
              <a:t>‘</a:t>
            </a:r>
            <a:r>
              <a:rPr lang="ko-KR" altLang="en-US" dirty="0" smtClean="0"/>
              <a:t>한가지</a:t>
            </a:r>
            <a:r>
              <a:rPr lang="en-US" altLang="ko-KR" dirty="0" smtClean="0"/>
              <a:t>’</a:t>
            </a:r>
            <a:r>
              <a:rPr lang="ko-KR" altLang="en-US" dirty="0" smtClean="0"/>
              <a:t>가 더 남아있음을 가볍게 언급하고 다음으로 넘어감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24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0116100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비전의 기본가정에 대한 질문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강의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팀 별로 </a:t>
            </a:r>
            <a:r>
              <a:rPr lang="en-US" altLang="ko-KR" dirty="0" smtClean="0"/>
              <a:t>TOC,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즉 초반에 도출한 </a:t>
            </a:r>
            <a:r>
              <a:rPr lang="en-US" altLang="ko-KR" baseline="0" dirty="0" smtClean="0"/>
              <a:t>‘</a:t>
            </a:r>
            <a:r>
              <a:rPr lang="ko-KR" altLang="en-US" baseline="0" dirty="0" smtClean="0"/>
              <a:t>이상적인 모습</a:t>
            </a:r>
            <a:r>
              <a:rPr lang="en-US" altLang="ko-KR" baseline="0" dirty="0" smtClean="0"/>
              <a:t>’</a:t>
            </a:r>
            <a:r>
              <a:rPr lang="ko-KR" altLang="en-US" baseline="0" dirty="0" smtClean="0"/>
              <a:t>의</a:t>
            </a:r>
            <a:r>
              <a:rPr lang="ko-KR" altLang="en-US" dirty="0" smtClean="0"/>
              <a:t> 기본가정이 무엇인지 질문을 던져 본다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예</a:t>
            </a:r>
            <a:r>
              <a:rPr lang="en-US" altLang="ko-KR" dirty="0" smtClean="0"/>
              <a:t>) </a:t>
            </a:r>
            <a:r>
              <a:rPr lang="ko-KR" altLang="en-US" dirty="0" smtClean="0"/>
              <a:t>대학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: </a:t>
            </a:r>
            <a:r>
              <a:rPr lang="ko-KR" altLang="en-US" baseline="0" dirty="0" smtClean="0">
                <a:sym typeface="Wingdings" panose="05000000000000000000" pitchFamily="2" charset="2"/>
              </a:rPr>
              <a:t>다른 나이의 사람들이 대학을 오거나</a:t>
            </a:r>
            <a:r>
              <a:rPr lang="en-US" altLang="ko-KR" baseline="0" dirty="0" smtClean="0">
                <a:sym typeface="Wingdings" panose="05000000000000000000" pitchFamily="2" charset="2"/>
              </a:rPr>
              <a:t>, </a:t>
            </a:r>
            <a:r>
              <a:rPr lang="ko-KR" altLang="en-US" baseline="0" dirty="0" smtClean="0">
                <a:sym typeface="Wingdings" panose="05000000000000000000" pitchFamily="2" charset="2"/>
              </a:rPr>
              <a:t>더 이상 대학을 안 오게 된다면</a:t>
            </a:r>
            <a:r>
              <a:rPr lang="en-US" altLang="ko-KR" baseline="0" dirty="0" smtClean="0">
                <a:sym typeface="Wingdings" panose="05000000000000000000" pitchFamily="2" charset="2"/>
              </a:rPr>
              <a:t>?</a:t>
            </a:r>
          </a:p>
          <a:p>
            <a:r>
              <a:rPr lang="ko-KR" altLang="en-US" dirty="0" smtClean="0"/>
              <a:t>     백두군 지방선거 </a:t>
            </a:r>
            <a:r>
              <a:rPr lang="en-US" altLang="ko-KR" dirty="0" smtClean="0"/>
              <a:t>:</a:t>
            </a:r>
            <a:r>
              <a:rPr lang="en-US" altLang="ko-KR" baseline="0" dirty="0" smtClean="0"/>
              <a:t> </a:t>
            </a:r>
            <a:r>
              <a:rPr lang="ko-KR" altLang="en-US" dirty="0" smtClean="0"/>
              <a:t>민주주의가 아니라 다른 정치제도가 도입된다면</a:t>
            </a:r>
            <a:r>
              <a:rPr lang="en-US" altLang="ko-KR" dirty="0" smtClean="0"/>
              <a:t>?</a:t>
            </a:r>
            <a:r>
              <a:rPr lang="ko-KR" altLang="en-US" dirty="0" smtClean="0"/>
              <a:t> 과거의 군주제라든지</a:t>
            </a:r>
            <a:r>
              <a:rPr lang="en-US" altLang="ko-KR" dirty="0" smtClean="0"/>
              <a:t>,</a:t>
            </a:r>
            <a:r>
              <a:rPr lang="ko-KR" altLang="en-US" dirty="0" smtClean="0"/>
              <a:t> 아니면 전혀 다른 미래의 정치제도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우리가 생각하는 미래의 시간에도 기본가정이 유효하다면</a:t>
            </a:r>
            <a:r>
              <a:rPr lang="en-US" altLang="ko-KR" dirty="0" smtClean="0"/>
              <a:t>, </a:t>
            </a:r>
            <a:r>
              <a:rPr lang="ko-KR" altLang="en-US" dirty="0" smtClean="0"/>
              <a:t>문제가 되지 않지만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그렇지 않다면 다음과 같은 문제가 발생할 수 있음을 언급하고 넘어간다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25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6497123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기본가정이 바뀌게 되는 경우를 나타내는 동영상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동영상 시청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동영상 시청 후 피드백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26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3200637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27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343295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기본가정의 유효성을 고려해야 함을 강조하는 동영상 피드백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강의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동영상 피드백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영상에서 봤던 것처럼 </a:t>
            </a:r>
            <a:r>
              <a:rPr lang="ko-KR" altLang="en-US" dirty="0" err="1" smtClean="0"/>
              <a:t>씨티폰은</a:t>
            </a:r>
            <a:r>
              <a:rPr lang="ko-KR" altLang="en-US" dirty="0" smtClean="0"/>
              <a:t> 많은 사업비를 투자하고 단기간에 망한 사업이다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err="1" smtClean="0"/>
              <a:t>씨티폰</a:t>
            </a:r>
            <a:r>
              <a:rPr lang="ko-KR" altLang="en-US" baseline="0" dirty="0" smtClean="0"/>
              <a:t> 사업의 기본가정은 무엇이었을 것 같은지 질문을 던져보고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대답한다</a:t>
            </a:r>
            <a:r>
              <a:rPr lang="en-US" altLang="ko-KR" baseline="0" dirty="0" smtClean="0"/>
              <a:t>.</a:t>
            </a:r>
          </a:p>
          <a:p>
            <a:pPr marL="0" indent="0">
              <a:buNone/>
            </a:pPr>
            <a:r>
              <a:rPr lang="ko-KR" altLang="en-US" baseline="0" dirty="0" smtClean="0"/>
              <a:t>기본가정 </a:t>
            </a:r>
            <a:r>
              <a:rPr lang="en-US" altLang="ko-KR" baseline="0" dirty="0" smtClean="0"/>
              <a:t>: </a:t>
            </a:r>
            <a:r>
              <a:rPr lang="ko-KR" altLang="en-US" baseline="0" dirty="0" smtClean="0"/>
              <a:t>사람들이 계속해서 </a:t>
            </a:r>
            <a:r>
              <a:rPr lang="ko-KR" altLang="en-US" baseline="0" dirty="0" err="1" smtClean="0"/>
              <a:t>삐삐를</a:t>
            </a:r>
            <a:r>
              <a:rPr lang="ko-KR" altLang="en-US" baseline="0" dirty="0" smtClean="0"/>
              <a:t> 사용하고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공중전화에 줄을 서서 음성을 확인하거나 전화를 걸게 될 것이다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dirty="0" smtClean="0"/>
              <a:t>하지만</a:t>
            </a:r>
            <a:r>
              <a:rPr lang="en-US" altLang="ko-KR" dirty="0" smtClean="0"/>
              <a:t>, PCS</a:t>
            </a:r>
            <a:r>
              <a:rPr lang="ko-KR" altLang="en-US" dirty="0" smtClean="0"/>
              <a:t>의 등장으로 인해 하나의 단말기로</a:t>
            </a:r>
            <a:r>
              <a:rPr lang="ko-KR" altLang="en-US" baseline="0" dirty="0" smtClean="0"/>
              <a:t> 전화를 걸고 받는 것이 가능해졌으며</a:t>
            </a:r>
            <a:r>
              <a:rPr lang="en-US" altLang="ko-KR" baseline="0" dirty="0" smtClean="0"/>
              <a:t>, </a:t>
            </a:r>
            <a:r>
              <a:rPr lang="ko-KR" altLang="en-US" baseline="0" dirty="0" err="1" smtClean="0"/>
              <a:t>씨티폰</a:t>
            </a:r>
            <a:r>
              <a:rPr lang="ko-KR" altLang="en-US" baseline="0" dirty="0" smtClean="0"/>
              <a:t> 뿐만 아니라 삐삐 까지도 흔적을 찾아볼 수 없게 되었다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  <a:p>
            <a:r>
              <a:rPr lang="ko-KR" altLang="en-US" dirty="0" smtClean="0"/>
              <a:t>비전을 설정하고 해당 비전을 달성하기 위해 노력해 나갈</a:t>
            </a:r>
            <a:r>
              <a:rPr lang="ko-KR" altLang="en-US" baseline="0" dirty="0" smtClean="0"/>
              <a:t> 때</a:t>
            </a:r>
            <a:r>
              <a:rPr lang="en-US" altLang="ko-KR" baseline="0" dirty="0" smtClean="0"/>
              <a:t>, </a:t>
            </a:r>
            <a:r>
              <a:rPr lang="ko-KR" altLang="en-US" dirty="0" smtClean="0"/>
              <a:t>어떤 가정을 가지고 있어야 하며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그 기본가정이 흔들리지는 않는지 점검해야 한다는 것이 핵심 메시지임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28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31456511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err="1" smtClean="0"/>
              <a:t>워크샵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랩업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강의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baseline="0" dirty="0" smtClean="0"/>
              <a:t>상상이라고 해서 가벼운 것이 아니며</a:t>
            </a:r>
            <a:r>
              <a:rPr lang="en-US" altLang="ko-KR" baseline="0" dirty="0" smtClean="0"/>
              <a:t>,</a:t>
            </a:r>
            <a:r>
              <a:rPr lang="ko-KR" altLang="en-US" baseline="0" dirty="0" smtClean="0"/>
              <a:t> 늘 생각하며 준비해야 하는 것이라는 점 상기시키고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미리 준비하고 연습을 할 필요가 있다는 메시지로 마무리 하도록 함</a:t>
            </a:r>
            <a:r>
              <a:rPr lang="en-US" altLang="ko-KR" baseline="0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baseline="0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▨ </a:t>
            </a:r>
            <a:r>
              <a:rPr lang="en-US" altLang="ko-KR" dirty="0" smtClean="0"/>
              <a:t>TIP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  <a:p>
            <a:r>
              <a:rPr lang="ko-KR" altLang="en-US" dirty="0" err="1" smtClean="0"/>
              <a:t>마틴루터킹의</a:t>
            </a:r>
            <a:r>
              <a:rPr lang="ko-KR" altLang="en-US" dirty="0" smtClean="0"/>
              <a:t> 연설은 아주 아름다운 연설인데</a:t>
            </a:r>
            <a:r>
              <a:rPr lang="en-US" altLang="ko-KR" dirty="0" smtClean="0"/>
              <a:t>, ‘I have a dream’</a:t>
            </a:r>
            <a:r>
              <a:rPr lang="ko-KR" altLang="en-US" dirty="0" smtClean="0"/>
              <a:t>을 계속해서 반복한다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그런데 위대한 연설들의 공통점이 있는데 혹시 무엇인지 아느냐고 가볍게 질문한다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링컨의 </a:t>
            </a:r>
            <a:r>
              <a:rPr lang="ko-KR" altLang="en-US" dirty="0" err="1" smtClean="0"/>
              <a:t>게티스버그</a:t>
            </a:r>
            <a:r>
              <a:rPr lang="ko-KR" altLang="en-US" dirty="0" smtClean="0"/>
              <a:t> 연설</a:t>
            </a:r>
            <a:r>
              <a:rPr lang="en-US" altLang="ko-KR" dirty="0" smtClean="0"/>
              <a:t>, JF</a:t>
            </a:r>
            <a:r>
              <a:rPr lang="ko-KR" altLang="en-US" dirty="0" smtClean="0"/>
              <a:t>케네디의 연설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오바마의</a:t>
            </a:r>
            <a:r>
              <a:rPr lang="ko-KR" altLang="en-US" dirty="0" smtClean="0"/>
              <a:t> 연설 등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모두 연설문을 </a:t>
            </a:r>
            <a:r>
              <a:rPr lang="ko-KR" altLang="en-US" dirty="0" smtClean="0"/>
              <a:t>미리 써서 많이 연습해서 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err="1" smtClean="0"/>
              <a:t>마틴루터킹의</a:t>
            </a:r>
            <a:r>
              <a:rPr lang="ko-KR" altLang="en-US" dirty="0" smtClean="0"/>
              <a:t> 연설도 즉흥적으로 이루어진 것 같지만</a:t>
            </a:r>
            <a:r>
              <a:rPr lang="en-US" altLang="ko-KR" dirty="0" smtClean="0"/>
              <a:t>, </a:t>
            </a:r>
            <a:r>
              <a:rPr lang="ko-KR" altLang="en-US" dirty="0" smtClean="0"/>
              <a:t>평소에 자신이 전국의 교회에서 했던 말들의 합이라고 한다</a:t>
            </a:r>
            <a:r>
              <a:rPr lang="en-US" altLang="ko-KR" dirty="0" smtClean="0"/>
              <a:t>.</a:t>
            </a:r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>
                <a:solidFill>
                  <a:prstClr val="black"/>
                </a:solidFill>
              </a:rPr>
              <a:pPr/>
              <a:t>29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91359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자신이 경험한 사회혁신에 대한 주의집중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강의 및 질의응답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뒤에 이어질 사회혁신에 대한 키워드 </a:t>
            </a:r>
            <a:r>
              <a:rPr lang="ko-KR" altLang="en-US" dirty="0" err="1" smtClean="0"/>
              <a:t>아이스브레이킹</a:t>
            </a:r>
            <a:r>
              <a:rPr lang="ko-KR" altLang="en-US" dirty="0" smtClean="0"/>
              <a:t> 도입 슬라이드임</a:t>
            </a:r>
            <a:r>
              <a:rPr lang="en-US" altLang="ko-KR" dirty="0" smtClean="0"/>
              <a:t>. </a:t>
            </a:r>
            <a:r>
              <a:rPr lang="ko-KR" altLang="en-US" dirty="0" smtClean="0"/>
              <a:t>사회혁신과 관련해서 짧게는 이번 교육과정을 듣는 기간 중에 경험했거나</a:t>
            </a:r>
            <a:r>
              <a:rPr lang="en-US" altLang="ko-KR" dirty="0" smtClean="0"/>
              <a:t>, </a:t>
            </a:r>
            <a:r>
              <a:rPr lang="ko-KR" altLang="en-US" dirty="0" smtClean="0"/>
              <a:t>아니면 그 이전에 있었던 경험에 대해서 가볍게 질문을 던져보고 다음 슬라이드로 넘어감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8420748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30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내가 경험했던 사회혁신에 대한 생각을 즉흥적으로 표현함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err="1" smtClean="0"/>
              <a:t>아이스브레이킹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키워드 주머니</a:t>
            </a:r>
            <a:r>
              <a:rPr lang="en-US" altLang="ko-KR" dirty="0" smtClean="0"/>
              <a:t>(</a:t>
            </a:r>
            <a:r>
              <a:rPr lang="ko-KR" altLang="en-US" dirty="0" err="1" smtClean="0"/>
              <a:t>교보재</a:t>
            </a:r>
            <a:r>
              <a:rPr lang="en-US" altLang="ko-KR" dirty="0" smtClean="0"/>
              <a:t>)</a:t>
            </a:r>
            <a:r>
              <a:rPr lang="ko-KR" altLang="en-US" dirty="0" smtClean="0"/>
              <a:t>를 그룹별로 </a:t>
            </a:r>
            <a:r>
              <a:rPr lang="en-US" altLang="ko-KR" dirty="0" smtClean="0"/>
              <a:t>1</a:t>
            </a:r>
            <a:r>
              <a:rPr lang="ko-KR" altLang="en-US" dirty="0" smtClean="0"/>
              <a:t>개씩 나눠주고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주머니에 손을 넣고 키워드 코인을 하나씩 뽑으라고 안내한다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한 사람당 </a:t>
            </a:r>
            <a:r>
              <a:rPr lang="en-US" altLang="ko-KR" dirty="0" smtClean="0"/>
              <a:t>1</a:t>
            </a:r>
            <a:r>
              <a:rPr lang="ko-KR" altLang="en-US" dirty="0" smtClean="0"/>
              <a:t>개의 키워드 코인을 다 뽑았으면</a:t>
            </a:r>
            <a:r>
              <a:rPr lang="en-US" altLang="ko-KR" dirty="0" smtClean="0"/>
              <a:t>, </a:t>
            </a:r>
            <a:r>
              <a:rPr lang="ko-KR" altLang="en-US" dirty="0" smtClean="0"/>
              <a:t>처음 뽑은 사람부터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사회혁신은 </a:t>
            </a:r>
            <a:r>
              <a:rPr lang="en-US" altLang="ko-KR" baseline="0" dirty="0" smtClean="0"/>
              <a:t>OOO(</a:t>
            </a:r>
            <a:r>
              <a:rPr lang="ko-KR" altLang="en-US" baseline="0" dirty="0" smtClean="0"/>
              <a:t>교육생이 뽑은 키워드 코인</a:t>
            </a:r>
            <a:r>
              <a:rPr lang="en-US" altLang="ko-KR" baseline="0" dirty="0" smtClean="0"/>
              <a:t>)</a:t>
            </a:r>
            <a:r>
              <a:rPr lang="ko-KR" altLang="en-US" baseline="0" dirty="0" smtClean="0"/>
              <a:t>이다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왜냐하면</a:t>
            </a:r>
            <a:r>
              <a:rPr lang="en-US" altLang="ko-KR" baseline="0" dirty="0" smtClean="0"/>
              <a:t>…. ”</a:t>
            </a:r>
            <a:r>
              <a:rPr lang="ko-KR" altLang="en-US" baseline="0" dirty="0" smtClean="0"/>
              <a:t>라고 그룹 내에서 설명하도록 함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자신이 경험했던 사회혁신을 키워드에 비추어서 설명해도 되고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자신이 생각하는 사회혁신을 키워드에 빗대어 설명할 수도 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팀 내에서 가장 재미있는 표현 </a:t>
            </a:r>
            <a:r>
              <a:rPr lang="en-US" altLang="ko-KR" baseline="0" dirty="0" smtClean="0"/>
              <a:t>1</a:t>
            </a:r>
            <a:r>
              <a:rPr lang="ko-KR" altLang="en-US" baseline="0" dirty="0" smtClean="0"/>
              <a:t>개 정도는 전체적으로 공유하도록 함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310985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사회혁신과 변화이론의 연결을 위한 질문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사회혁신이냐 사회혁명이냐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질의응답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우리 사회에 사회혁신과 사회혁명</a:t>
            </a:r>
            <a:r>
              <a:rPr lang="ko-KR" altLang="en-US" baseline="0" dirty="0" smtClean="0"/>
              <a:t> 중 어떤 것이 필요하다고 생각하는지 가볍게 질문을 던지고 의견을 들어본다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우리가 </a:t>
            </a:r>
            <a:r>
              <a:rPr lang="en-US" altLang="ko-KR" baseline="0" dirty="0" smtClean="0"/>
              <a:t>‘</a:t>
            </a:r>
            <a:r>
              <a:rPr lang="ko-KR" altLang="en-US" baseline="0" dirty="0" smtClean="0"/>
              <a:t>사회혁신</a:t>
            </a:r>
            <a:r>
              <a:rPr lang="en-US" altLang="ko-KR" baseline="0" dirty="0" smtClean="0"/>
              <a:t>’</a:t>
            </a:r>
            <a:r>
              <a:rPr lang="ko-KR" altLang="en-US" baseline="0" dirty="0" smtClean="0"/>
              <a:t>을 이야기하는 것은 그 속에 </a:t>
            </a:r>
            <a:r>
              <a:rPr lang="en-US" altLang="ko-KR" baseline="0" dirty="0" smtClean="0"/>
              <a:t>‘</a:t>
            </a:r>
            <a:r>
              <a:rPr lang="ko-KR" altLang="en-US" baseline="0" dirty="0" smtClean="0"/>
              <a:t>점진적인 변화</a:t>
            </a:r>
            <a:r>
              <a:rPr lang="en-US" altLang="ko-KR" baseline="0" dirty="0" smtClean="0"/>
              <a:t>’</a:t>
            </a:r>
            <a:r>
              <a:rPr lang="ko-KR" altLang="en-US" baseline="0" dirty="0" smtClean="0"/>
              <a:t>라는 가정이 있으며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점진적인 변화에는 각 </a:t>
            </a:r>
            <a:r>
              <a:rPr lang="en-US" altLang="ko-KR" baseline="0" dirty="0" smtClean="0"/>
              <a:t>‘</a:t>
            </a:r>
            <a:r>
              <a:rPr lang="ko-KR" altLang="en-US" baseline="0" dirty="0" smtClean="0"/>
              <a:t>단계</a:t>
            </a:r>
            <a:r>
              <a:rPr lang="en-US" altLang="ko-KR" baseline="0" dirty="0" smtClean="0"/>
              <a:t>’</a:t>
            </a:r>
            <a:r>
              <a:rPr lang="ko-KR" altLang="en-US" baseline="0" dirty="0" smtClean="0"/>
              <a:t>와 변화를 위한 </a:t>
            </a:r>
            <a:r>
              <a:rPr lang="en-US" altLang="ko-KR" baseline="0" dirty="0" smtClean="0"/>
              <a:t>‘</a:t>
            </a:r>
            <a:r>
              <a:rPr lang="ko-KR" altLang="en-US" baseline="0" dirty="0" smtClean="0"/>
              <a:t>조건</a:t>
            </a:r>
            <a:r>
              <a:rPr lang="en-US" altLang="ko-KR" baseline="0" dirty="0" smtClean="0"/>
              <a:t>’</a:t>
            </a:r>
            <a:r>
              <a:rPr lang="ko-KR" altLang="en-US" baseline="0" dirty="0" smtClean="0"/>
              <a:t>이 있음을 설명한다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6566941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변화이론과 </a:t>
            </a:r>
            <a:r>
              <a:rPr lang="en-US" altLang="ko-KR" dirty="0" smtClean="0"/>
              <a:t>TOC </a:t>
            </a:r>
            <a:r>
              <a:rPr lang="ko-KR" altLang="en-US" dirty="0" err="1" smtClean="0"/>
              <a:t>워크샵에</a:t>
            </a:r>
            <a:r>
              <a:rPr lang="ko-KR" altLang="en-US" dirty="0" smtClean="0"/>
              <a:t> 대한 설명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강의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dirty="0" err="1" smtClean="0"/>
              <a:t>레고</a:t>
            </a:r>
            <a:r>
              <a:rPr lang="ko-KR" altLang="en-US" dirty="0" smtClean="0"/>
              <a:t> 상자에 있는 최종 모습이 있는데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그 안에는 각 부품과 조립순서가 다 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인과관계와 조각이 빠지게 된다면 </a:t>
            </a:r>
            <a:r>
              <a:rPr lang="en-US" altLang="ko-KR" dirty="0" smtClean="0"/>
              <a:t>goal</a:t>
            </a:r>
            <a:r>
              <a:rPr lang="ko-KR" altLang="en-US" dirty="0" smtClean="0"/>
              <a:t>이 완성되지 않는 것처럼</a:t>
            </a:r>
            <a:r>
              <a:rPr lang="en-US" altLang="ko-KR" dirty="0" smtClean="0"/>
              <a:t>,</a:t>
            </a:r>
            <a:r>
              <a:rPr lang="en-US" altLang="ko-KR" baseline="0" dirty="0" smtClean="0"/>
              <a:t> </a:t>
            </a:r>
            <a:r>
              <a:rPr lang="en-US" altLang="ko-KR" dirty="0" smtClean="0"/>
              <a:t>TOC</a:t>
            </a:r>
            <a:r>
              <a:rPr lang="ko-KR" altLang="en-US" dirty="0" smtClean="0"/>
              <a:t>도 </a:t>
            </a:r>
            <a:r>
              <a:rPr lang="en-US" altLang="ko-KR" dirty="0" smtClean="0"/>
              <a:t>goal</a:t>
            </a:r>
            <a:r>
              <a:rPr lang="ko-KR" altLang="en-US" dirty="0" smtClean="0"/>
              <a:t>을 달성하기 위해서</a:t>
            </a:r>
            <a:r>
              <a:rPr lang="en-US" altLang="ko-KR" dirty="0" smtClean="0"/>
              <a:t>, </a:t>
            </a:r>
            <a:r>
              <a:rPr lang="ko-KR" altLang="en-US" dirty="0" smtClean="0"/>
              <a:t>어떤 조각이 필요하고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어떤 순서로 해나가야 되는지를 정의하는 과정임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TOC </a:t>
            </a:r>
            <a:r>
              <a:rPr lang="ko-KR" altLang="en-US" dirty="0" err="1" smtClean="0"/>
              <a:t>워크샵의</a:t>
            </a:r>
            <a:r>
              <a:rPr lang="ko-KR" altLang="en-US" dirty="0" smtClean="0"/>
              <a:t> 핵심은 장기적으로 정해놓은 목표를 달성하는 데 중간 과정에서 어떤 요소들을 달성해야만 그 목표가 궁극적으로 달성되는지 </a:t>
            </a:r>
            <a:r>
              <a:rPr lang="en-US" altLang="ko-KR" dirty="0" smtClean="0"/>
              <a:t>design</a:t>
            </a:r>
            <a:r>
              <a:rPr lang="ko-KR" altLang="en-US" dirty="0" smtClean="0"/>
              <a:t>하는 과정으로서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전체적인 설계도를 그려보고</a:t>
            </a:r>
            <a:r>
              <a:rPr lang="en-US" altLang="ko-KR" dirty="0" smtClean="0"/>
              <a:t>,</a:t>
            </a:r>
            <a:r>
              <a:rPr lang="ko-KR" altLang="en-US" dirty="0" smtClean="0"/>
              <a:t> 자신이 어느 지점에 개입해서 성과를 달성하는데 도움을 주는 행동을 할 수 있는 지를 알아보는 </a:t>
            </a:r>
            <a:r>
              <a:rPr lang="ko-KR" altLang="en-US" dirty="0" err="1" smtClean="0"/>
              <a:t>워크샵임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0739960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err="1" smtClean="0"/>
              <a:t>소셜픽션과</a:t>
            </a:r>
            <a:r>
              <a:rPr lang="ko-KR" altLang="en-US" dirty="0" smtClean="0"/>
              <a:t> </a:t>
            </a:r>
            <a:r>
              <a:rPr lang="en-US" altLang="ko-KR" dirty="0" smtClean="0"/>
              <a:t>TOC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그리고 실천의 흐름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강의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 smtClean="0"/>
              <a:t>Social</a:t>
            </a:r>
            <a:r>
              <a:rPr lang="en-US" altLang="ko-KR" baseline="0" dirty="0" smtClean="0"/>
              <a:t> Fiction</a:t>
            </a:r>
            <a:r>
              <a:rPr lang="ko-KR" altLang="en-US" baseline="0" dirty="0" smtClean="0"/>
              <a:t>은 장기적으로 염원하는 목표를 정하는 것이었다면</a:t>
            </a:r>
            <a:r>
              <a:rPr lang="en-US" altLang="ko-KR" baseline="0" dirty="0" smtClean="0"/>
              <a:t>,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aseline="0" dirty="0" smtClean="0"/>
              <a:t>TOC</a:t>
            </a:r>
            <a:r>
              <a:rPr lang="ko-KR" altLang="en-US" baseline="0" dirty="0" smtClean="0"/>
              <a:t>는 달성하는 과정에서 </a:t>
            </a:r>
            <a:r>
              <a:rPr lang="ko-KR" altLang="en-US" baseline="0" dirty="0" err="1" smtClean="0"/>
              <a:t>해야하는</a:t>
            </a:r>
            <a:r>
              <a:rPr lang="ko-KR" altLang="en-US" baseline="0" dirty="0" smtClean="0"/>
              <a:t> 일을 정하고</a:t>
            </a:r>
            <a:r>
              <a:rPr lang="en-US" altLang="ko-KR" baseline="0" dirty="0" smtClean="0"/>
              <a:t>,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aseline="0" dirty="0" smtClean="0"/>
              <a:t>Action Plan</a:t>
            </a:r>
            <a:r>
              <a:rPr lang="ko-KR" altLang="en-US" baseline="0" dirty="0" smtClean="0"/>
              <a:t>은 어떻게 할 것인지 정하는 것</a:t>
            </a:r>
            <a:r>
              <a:rPr lang="en-US" altLang="ko-KR" baseline="0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baseline="0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▨ </a:t>
            </a:r>
            <a:r>
              <a:rPr lang="en-US" altLang="ko-KR" dirty="0" smtClean="0"/>
              <a:t>TIP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baseline="0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baseline="0" dirty="0" smtClean="0"/>
              <a:t>집으로 예를 들어서 설명하면</a:t>
            </a:r>
            <a:r>
              <a:rPr lang="en-US" altLang="ko-KR" baseline="0" dirty="0" smtClean="0"/>
              <a:t>,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aseline="0" dirty="0" smtClean="0"/>
              <a:t>SF</a:t>
            </a:r>
            <a:r>
              <a:rPr lang="ko-KR" altLang="en-US" baseline="0" dirty="0" smtClean="0"/>
              <a:t>는 이상적인 형태의 집의 겉모습을 그리는 것이고</a:t>
            </a:r>
            <a:r>
              <a:rPr lang="en-US" altLang="ko-KR" baseline="0" dirty="0" smtClean="0"/>
              <a:t>,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aseline="0" dirty="0" smtClean="0"/>
              <a:t>TOC</a:t>
            </a:r>
            <a:r>
              <a:rPr lang="ko-KR" altLang="en-US" baseline="0" dirty="0" smtClean="0"/>
              <a:t>는 그 안에 들어갈 기둥</a:t>
            </a:r>
            <a:r>
              <a:rPr lang="en-US" altLang="ko-KR" baseline="0" dirty="0" smtClean="0"/>
              <a:t>,</a:t>
            </a:r>
            <a:r>
              <a:rPr lang="ko-KR" altLang="en-US" baseline="0" dirty="0" smtClean="0"/>
              <a:t> 벽</a:t>
            </a:r>
            <a:r>
              <a:rPr lang="en-US" altLang="ko-KR" baseline="0" dirty="0" smtClean="0"/>
              <a:t>,</a:t>
            </a:r>
            <a:r>
              <a:rPr lang="ko-KR" altLang="en-US" baseline="0" dirty="0" smtClean="0"/>
              <a:t> 자제들 어떻게 배치 설계도를 그리는 것이고</a:t>
            </a:r>
            <a:r>
              <a:rPr lang="en-US" altLang="ko-KR" baseline="0" dirty="0" smtClean="0"/>
              <a:t>,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aseline="0" dirty="0" smtClean="0"/>
              <a:t>Action Plan</a:t>
            </a:r>
            <a:r>
              <a:rPr lang="ko-KR" altLang="en-US" baseline="0" dirty="0" smtClean="0"/>
              <a:t>은 건축가를 어떻게 고용하고 재료 구매해서 집을 지을 것인지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정하는 것</a:t>
            </a:r>
            <a:r>
              <a:rPr lang="en-US" altLang="ko-KR" baseline="0" dirty="0" smtClean="0"/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4258001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변화이론의 특징 </a:t>
            </a:r>
            <a:r>
              <a:rPr lang="en-US" altLang="ko-KR" dirty="0" smtClean="0"/>
              <a:t>3</a:t>
            </a:r>
            <a:r>
              <a:rPr lang="ko-KR" altLang="en-US" dirty="0" smtClean="0"/>
              <a:t>가지에 대한 이해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강의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변화이론의 특징이자</a:t>
            </a:r>
            <a:r>
              <a:rPr lang="en-US" altLang="ko-KR" dirty="0" smtClean="0"/>
              <a:t>, </a:t>
            </a:r>
            <a:r>
              <a:rPr lang="ko-KR" altLang="en-US" dirty="0" smtClean="0"/>
              <a:t>본 </a:t>
            </a:r>
            <a:r>
              <a:rPr lang="ko-KR" altLang="en-US" dirty="0" err="1" smtClean="0"/>
              <a:t>워크샵을</a:t>
            </a:r>
            <a:r>
              <a:rPr lang="ko-KR" altLang="en-US" dirty="0" smtClean="0"/>
              <a:t> 통해 얻을 수 있는 것</a:t>
            </a:r>
            <a:r>
              <a:rPr lang="en-US" altLang="ko-KR" baseline="0" dirty="0" smtClean="0"/>
              <a:t> </a:t>
            </a:r>
            <a:r>
              <a:rPr lang="ko-KR" altLang="ko-KR" dirty="0" smtClean="0"/>
              <a:t>1</a:t>
            </a:r>
            <a:r>
              <a:rPr lang="en-US" altLang="ko-KR" dirty="0" smtClean="0"/>
              <a:t>,</a:t>
            </a:r>
            <a:r>
              <a:rPr lang="ko-KR" altLang="en-US" dirty="0" smtClean="0"/>
              <a:t> </a:t>
            </a:r>
            <a:r>
              <a:rPr lang="en-US" altLang="ko-KR" dirty="0" smtClean="0"/>
              <a:t>2,</a:t>
            </a:r>
            <a:r>
              <a:rPr lang="ko-KR" altLang="en-US" dirty="0" smtClean="0"/>
              <a:t> </a:t>
            </a:r>
            <a:r>
              <a:rPr lang="en-US" altLang="ko-KR" dirty="0" smtClean="0"/>
              <a:t>3</a:t>
            </a:r>
            <a:r>
              <a:rPr lang="ko-KR" altLang="en-US" dirty="0" smtClean="0"/>
              <a:t>을</a:t>
            </a:r>
            <a:r>
              <a:rPr lang="en-US" altLang="ko-KR" dirty="0" smtClean="0"/>
              <a:t> </a:t>
            </a:r>
            <a:r>
              <a:rPr lang="ko-KR" altLang="en-US" dirty="0" smtClean="0"/>
              <a:t>자연스럽게 읽어주거나</a:t>
            </a:r>
            <a:r>
              <a:rPr lang="en-US" altLang="ko-KR" dirty="0" smtClean="0"/>
              <a:t>, </a:t>
            </a:r>
            <a:r>
              <a:rPr lang="ko-KR" altLang="en-US" dirty="0" smtClean="0"/>
              <a:t>특정 학습자를 지정해서 읽어보게끔 유도함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사회변화를 위한 좋은 기획이나 평가방법이 보통 그렇듯</a:t>
            </a:r>
            <a:r>
              <a:rPr lang="en-US" altLang="ko-KR" dirty="0" smtClean="0"/>
              <a:t>, </a:t>
            </a:r>
            <a:r>
              <a:rPr lang="ko-KR" altLang="en-US" dirty="0" smtClean="0"/>
              <a:t>변화이론은 참여자들이 장기적 골을 명확하게 갖고 있어야 적용 가능하다</a:t>
            </a:r>
            <a:r>
              <a:rPr lang="en-US" altLang="ko-KR" dirty="0" smtClean="0"/>
              <a:t>. </a:t>
            </a:r>
            <a:r>
              <a:rPr lang="ko-KR" altLang="en-US" dirty="0" err="1" smtClean="0"/>
              <a:t>소셜픽션이나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비전셋팅을</a:t>
            </a:r>
            <a:r>
              <a:rPr lang="ko-KR" altLang="en-US" dirty="0" smtClean="0"/>
              <a:t> 통해 장기적 골을 명확하게 그리는 작업이 선행되어야 하는 이유가 여기에 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여기에 더해 측정 가능한 구체적 성공의 지표를 정의해야 하며</a:t>
            </a:r>
            <a:r>
              <a:rPr lang="en-US" altLang="ko-KR" dirty="0" smtClean="0"/>
              <a:t>, </a:t>
            </a:r>
            <a:r>
              <a:rPr lang="ko-KR" altLang="en-US" dirty="0" smtClean="0"/>
              <a:t>골을 달성하기 위해 필요한 행동을 그려내야 한다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6006809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변화이론의 과정에 대한 설명 및 </a:t>
            </a:r>
            <a:r>
              <a:rPr lang="en-US" altLang="ko-KR" dirty="0" smtClean="0"/>
              <a:t>TOC </a:t>
            </a:r>
            <a:r>
              <a:rPr lang="ko-KR" altLang="en-US" dirty="0" err="1" smtClean="0"/>
              <a:t>워크샵에서</a:t>
            </a:r>
            <a:r>
              <a:rPr lang="ko-KR" altLang="en-US" dirty="0" smtClean="0"/>
              <a:t> 다루게 될 단계에 대한 설명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강의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각 단계를 순차적으로 설명한다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장기적 골 설정 </a:t>
            </a:r>
            <a:r>
              <a:rPr lang="en-US" altLang="ko-KR" dirty="0" smtClean="0"/>
              <a:t>: </a:t>
            </a:r>
            <a:r>
              <a:rPr lang="ko-KR" altLang="en-US" dirty="0" err="1" smtClean="0"/>
              <a:t>소셜픽션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워크샵에서</a:t>
            </a:r>
            <a:r>
              <a:rPr lang="ko-KR" altLang="en-US" dirty="0" smtClean="0"/>
              <a:t> 했었던 픽션을 주제로 할 수 도 있지만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이번 </a:t>
            </a:r>
            <a:r>
              <a:rPr lang="ko-KR" altLang="en-US" dirty="0" err="1" smtClean="0"/>
              <a:t>워크샵은</a:t>
            </a:r>
            <a:r>
              <a:rPr lang="ko-KR" altLang="en-US" dirty="0" smtClean="0"/>
              <a:t> 실제 자신의 일과 연결되어야 하기 때문에</a:t>
            </a:r>
            <a:r>
              <a:rPr lang="en-US" altLang="ko-KR" dirty="0" smtClean="0"/>
              <a:t>, </a:t>
            </a:r>
            <a:r>
              <a:rPr lang="ko-KR" altLang="en-US" dirty="0" smtClean="0"/>
              <a:t>몸 담고 있는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영역의 이상적인 모습을 그려보도록 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역방향 지도 그리기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이상적인 모습을 만들기 위한 </a:t>
            </a:r>
            <a:r>
              <a:rPr lang="en-US" altLang="ko-KR" dirty="0" smtClean="0"/>
              <a:t>Backward </a:t>
            </a:r>
            <a:r>
              <a:rPr lang="ko-KR" altLang="en-US" dirty="0" err="1" smtClean="0"/>
              <a:t>플래닝의</a:t>
            </a:r>
            <a:r>
              <a:rPr lang="ko-KR" altLang="en-US" dirty="0" smtClean="0"/>
              <a:t> 단계 별 선결조건을 설계해 봅니다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지도 보완하기 </a:t>
            </a:r>
            <a:r>
              <a:rPr lang="en-US" altLang="ko-KR" dirty="0" smtClean="0"/>
              <a:t>: </a:t>
            </a:r>
            <a:r>
              <a:rPr lang="ko-KR" altLang="en-US" dirty="0" smtClean="0"/>
              <a:t>큰 계획을 세우고 나면 이걸 내가 어떻게 다 할까 고민하게 되는 경우가 있는데</a:t>
            </a:r>
            <a:r>
              <a:rPr lang="en-US" altLang="ko-KR" dirty="0" smtClean="0"/>
              <a:t>,</a:t>
            </a:r>
            <a:r>
              <a:rPr lang="en-US" altLang="ko-KR" baseline="0" dirty="0" smtClean="0"/>
              <a:t> </a:t>
            </a:r>
            <a:r>
              <a:rPr lang="ko-KR" altLang="en-US" dirty="0" smtClean="0"/>
              <a:t>작은 부분에서 시작하면 되기 때문에 다른 기관이나 영역에서 하고 있는 </a:t>
            </a:r>
            <a:r>
              <a:rPr lang="ko-KR" altLang="en-US" dirty="0" err="1" smtClean="0"/>
              <a:t>부부분을</a:t>
            </a:r>
            <a:r>
              <a:rPr lang="ko-KR" altLang="en-US" dirty="0" smtClean="0"/>
              <a:t> 함께 고려해 봅니다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err="1" smtClean="0"/>
              <a:t>지표찾기</a:t>
            </a:r>
            <a:r>
              <a:rPr lang="ko-KR" altLang="en-US" dirty="0" smtClean="0"/>
              <a:t> </a:t>
            </a:r>
            <a:r>
              <a:rPr lang="en-US" altLang="ko-KR" dirty="0" smtClean="0"/>
              <a:t>: </a:t>
            </a:r>
            <a:r>
              <a:rPr lang="ko-KR" altLang="en-US" dirty="0" smtClean="0"/>
              <a:t>하늘에서 계획을 내려다보는 것처럼 </a:t>
            </a:r>
            <a:r>
              <a:rPr lang="en-US" altLang="ko-KR" dirty="0" smtClean="0"/>
              <a:t>A-&gt;B</a:t>
            </a:r>
            <a:r>
              <a:rPr lang="ko-KR" altLang="en-US" dirty="0" smtClean="0"/>
              <a:t>로 갔다고 말할 수 있으려면 어떤 조건이 충족되어야 하는지</a:t>
            </a:r>
            <a:r>
              <a:rPr lang="en-US" altLang="ko-KR" dirty="0" smtClean="0"/>
              <a:t>,</a:t>
            </a:r>
            <a:r>
              <a:rPr lang="en-US" altLang="ko-KR" baseline="0" dirty="0" smtClean="0"/>
              <a:t> </a:t>
            </a:r>
            <a:r>
              <a:rPr lang="ko-KR" altLang="en-US" dirty="0" smtClean="0"/>
              <a:t>지표를 찾는 것인데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이번 </a:t>
            </a:r>
            <a:r>
              <a:rPr lang="ko-KR" altLang="en-US" dirty="0" err="1" smtClean="0"/>
              <a:t>워크샵에서는</a:t>
            </a:r>
            <a:r>
              <a:rPr lang="ko-KR" altLang="en-US" dirty="0" smtClean="0"/>
              <a:t> 다루지 않습니다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개입지점 설정하기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선결조건 중에서 자신이 개입할 수 있는 지점을 설정합니다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기본가정 정리하기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초기에 그렸던 이상적인 모습에 대한 기본가정은 무엇이고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미래에도 그 가정이 유효한지 다시 생각해봅니다</a:t>
            </a:r>
            <a:r>
              <a:rPr lang="en-US" altLang="ko-KR" dirty="0" smtClean="0"/>
              <a:t>.</a:t>
            </a:r>
          </a:p>
          <a:p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938585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67544" y="1411288"/>
            <a:ext cx="8132440" cy="1369640"/>
          </a:xfrm>
          <a:solidFill>
            <a:schemeClr val="bg1">
              <a:alpha val="50000"/>
            </a:schemeClr>
          </a:solidFill>
        </p:spPr>
        <p:txBody>
          <a:bodyPr>
            <a:normAutofit/>
          </a:bodyPr>
          <a:lstStyle>
            <a:lvl1pPr marL="0" algn="ctr" defTabSz="914400" rtl="0" eaLnBrk="1" latinLnBrk="1" hangingPunct="1">
              <a:defRPr lang="ko-KR" altLang="en-US" sz="4400" b="0" kern="0" cap="none" spc="0" baseline="0" dirty="0">
                <a:ln w="1905"/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EB" panose="02020603020101020101" pitchFamily="18" charset="-127"/>
                <a:ea typeface="서울남산체 EB" panose="02020603020101020101" pitchFamily="18" charset="-127"/>
                <a:cs typeface="Arial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3319271" y="926322"/>
            <a:ext cx="2478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pc="200" baseline="0" dirty="0" err="1" smtClean="0">
                <a:solidFill>
                  <a:srgbClr val="5B4A42"/>
                </a:solidFill>
                <a:latin typeface="+mj-lt"/>
                <a:ea typeface="서울남산체 B" panose="02020603020101020101" pitchFamily="18" charset="-127"/>
              </a:rPr>
              <a:t>사회적경제전문가교육</a:t>
            </a:r>
            <a:endParaRPr lang="ko-KR" altLang="en-US" b="1" spc="200" baseline="0" dirty="0">
              <a:solidFill>
                <a:srgbClr val="5B4A42"/>
              </a:solidFill>
              <a:latin typeface="+mj-lt"/>
              <a:ea typeface="서울남산체 B" panose="02020603020101020101" pitchFamily="18" charset="-127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179512" y="197867"/>
            <a:ext cx="43473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0" dirty="0" smtClean="0">
                <a:latin typeface="+mj-ea"/>
                <a:ea typeface="+mj-ea"/>
              </a:rPr>
              <a:t>주최</a:t>
            </a:r>
            <a:endParaRPr lang="ko-KR" altLang="en-US" sz="1100" b="0" dirty="0">
              <a:latin typeface="+mj-ea"/>
              <a:ea typeface="+mj-ea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7564245" y="197867"/>
            <a:ext cx="4411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0" dirty="0" smtClean="0">
                <a:latin typeface="+mj-ea"/>
                <a:ea typeface="+mj-ea"/>
              </a:rPr>
              <a:t>주관</a:t>
            </a:r>
            <a:endParaRPr lang="ko-KR" altLang="en-US" sz="1100" b="0" dirty="0">
              <a:latin typeface="+mj-ea"/>
              <a:ea typeface="+mj-ea"/>
            </a:endParaRPr>
          </a:p>
        </p:txBody>
      </p: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78" y="208866"/>
            <a:ext cx="936104" cy="241575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640" y="256812"/>
            <a:ext cx="902840" cy="182392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285" y="188053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064292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직선 연결선 7"/>
          <p:cNvCxnSpPr/>
          <p:nvPr userDrawn="1"/>
        </p:nvCxnSpPr>
        <p:spPr>
          <a:xfrm>
            <a:off x="251520" y="764704"/>
            <a:ext cx="864096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직사각형 10"/>
          <p:cNvSpPr/>
          <p:nvPr userDrawn="1"/>
        </p:nvSpPr>
        <p:spPr>
          <a:xfrm>
            <a:off x="0" y="6478109"/>
            <a:ext cx="9144000" cy="18000"/>
          </a:xfrm>
          <a:prstGeom prst="rect">
            <a:avLst/>
          </a:prstGeom>
          <a:solidFill>
            <a:srgbClr val="009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텍스트 개체 틀 13"/>
          <p:cNvSpPr>
            <a:spLocks noGrp="1"/>
          </p:cNvSpPr>
          <p:nvPr>
            <p:ph type="body" sz="quarter" idx="14" hasCustomPrompt="1"/>
          </p:nvPr>
        </p:nvSpPr>
        <p:spPr>
          <a:xfrm>
            <a:off x="253607" y="268918"/>
            <a:ext cx="5913648" cy="432767"/>
          </a:xfrm>
        </p:spPr>
        <p:txBody>
          <a:bodyPr anchor="b">
            <a:noAutofit/>
          </a:bodyPr>
          <a:lstStyle>
            <a:lvl1pPr marL="0" indent="0">
              <a:buNone/>
              <a:defRPr sz="2400"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pPr lvl="0"/>
            <a:r>
              <a:rPr lang="en-US" altLang="ko-KR" dirty="0" smtClean="0"/>
              <a:t>1. </a:t>
            </a:r>
            <a:r>
              <a:rPr lang="ko-KR" altLang="en-US" dirty="0" err="1" smtClean="0"/>
              <a:t>중제목</a:t>
            </a:r>
            <a:r>
              <a:rPr lang="ko-KR" altLang="en-US" dirty="0" smtClean="0"/>
              <a:t> 입력</a:t>
            </a:r>
          </a:p>
        </p:txBody>
      </p:sp>
      <p:sp>
        <p:nvSpPr>
          <p:cNvPr id="15" name="텍스트 개체 틀 13"/>
          <p:cNvSpPr>
            <a:spLocks noGrp="1"/>
          </p:cNvSpPr>
          <p:nvPr>
            <p:ph type="body" sz="quarter" idx="15" hasCustomPrompt="1"/>
          </p:nvPr>
        </p:nvSpPr>
        <p:spPr>
          <a:xfrm>
            <a:off x="583865" y="827769"/>
            <a:ext cx="8242146" cy="432767"/>
          </a:xfrm>
        </p:spPr>
        <p:txBody>
          <a:bodyPr>
            <a:noAutofit/>
          </a:bodyPr>
          <a:lstStyle>
            <a:lvl1pPr marL="0" indent="0">
              <a:buNone/>
              <a:defRPr sz="1800" baseline="0">
                <a:latin typeface="서울남산체 M" pitchFamily="18" charset="-127"/>
                <a:ea typeface="서울남산체 M" pitchFamily="18" charset="-127"/>
              </a:defRPr>
            </a:lvl1pPr>
          </a:lstStyle>
          <a:p>
            <a:pPr lvl="0"/>
            <a:r>
              <a:rPr lang="en-US" altLang="ko-KR" dirty="0" smtClean="0"/>
              <a:t>1)  </a:t>
            </a:r>
            <a:r>
              <a:rPr lang="ko-KR" altLang="en-US" dirty="0" smtClean="0"/>
              <a:t>소제목 입력</a:t>
            </a:r>
          </a:p>
        </p:txBody>
      </p:sp>
      <p:sp>
        <p:nvSpPr>
          <p:cNvPr id="17" name="텍스트 개체 틀 16"/>
          <p:cNvSpPr>
            <a:spLocks noGrp="1"/>
          </p:cNvSpPr>
          <p:nvPr>
            <p:ph type="body" sz="quarter" idx="16" hasCustomPrompt="1"/>
          </p:nvPr>
        </p:nvSpPr>
        <p:spPr>
          <a:xfrm>
            <a:off x="6300192" y="269487"/>
            <a:ext cx="2573788" cy="432197"/>
          </a:xfrm>
        </p:spPr>
        <p:txBody>
          <a:bodyPr anchor="b">
            <a:normAutofit/>
          </a:bodyPr>
          <a:lstStyle>
            <a:lvl1pPr marL="271463" indent="-271463" algn="r">
              <a:buFont typeface="+mj-lt"/>
              <a:buAutoNum type="romanUcPeriod"/>
              <a:defRPr sz="1400"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pPr lvl="0"/>
            <a:r>
              <a:rPr lang="ko-KR" altLang="en-US" dirty="0" err="1" smtClean="0"/>
              <a:t>대제목</a:t>
            </a:r>
            <a:r>
              <a:rPr lang="ko-KR" altLang="en-US" dirty="0" smtClean="0"/>
              <a:t> 입력</a:t>
            </a:r>
            <a:endParaRPr lang="ko-KR" alt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786899" y="6527529"/>
            <a:ext cx="909302" cy="254213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582210"/>
            <a:ext cx="891747" cy="195163"/>
          </a:xfrm>
          <a:prstGeom prst="rect">
            <a:avLst/>
          </a:prstGeom>
        </p:spPr>
      </p:pic>
      <p:pic>
        <p:nvPicPr>
          <p:cNvPr id="13" name="Picture 12" descr="se-center logo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7440" y="6507928"/>
            <a:ext cx="1264744" cy="350073"/>
          </a:xfrm>
          <a:prstGeom prst="rect">
            <a:avLst/>
          </a:prstGeom>
        </p:spPr>
      </p:pic>
      <p:sp>
        <p:nvSpPr>
          <p:cNvPr id="18" name="텍스트 개체 틀 13"/>
          <p:cNvSpPr>
            <a:spLocks noGrp="1"/>
          </p:cNvSpPr>
          <p:nvPr>
            <p:ph type="body" sz="quarter" idx="17" hasCustomPrompt="1"/>
          </p:nvPr>
        </p:nvSpPr>
        <p:spPr>
          <a:xfrm>
            <a:off x="882975" y="1304765"/>
            <a:ext cx="7990100" cy="360387"/>
          </a:xfrm>
        </p:spPr>
        <p:txBody>
          <a:bodyPr>
            <a:noAutofit/>
          </a:bodyPr>
          <a:lstStyle>
            <a:lvl1pPr marL="0" indent="0">
              <a:buNone/>
              <a:defRPr sz="1600" b="0" baseline="0">
                <a:latin typeface="서울남산체 M" pitchFamily="18" charset="-127"/>
                <a:ea typeface="서울남산체 M" pitchFamily="18" charset="-127"/>
              </a:defRPr>
            </a:lvl1pPr>
          </a:lstStyle>
          <a:p>
            <a:pPr lvl="0"/>
            <a:r>
              <a:rPr lang="ko-KR" altLang="en-US" dirty="0" smtClean="0"/>
              <a:t>입력</a:t>
            </a:r>
          </a:p>
        </p:txBody>
      </p:sp>
      <p:sp>
        <p:nvSpPr>
          <p:cNvPr id="16" name="슬라이드 번호 개체 틀 1"/>
          <p:cNvSpPr>
            <a:spLocks noGrp="1"/>
          </p:cNvSpPr>
          <p:nvPr userDrawn="1">
            <p:ph type="sldNum" sz="quarter" idx="12"/>
          </p:nvPr>
        </p:nvSpPr>
        <p:spPr>
          <a:xfrm>
            <a:off x="3505200" y="6489341"/>
            <a:ext cx="2133600" cy="365125"/>
          </a:xfrm>
        </p:spPr>
        <p:txBody>
          <a:bodyPr/>
          <a:lstStyle>
            <a:lvl1pPr algn="ctr">
              <a:defRPr/>
            </a:lvl1pPr>
          </a:lstStyle>
          <a:p>
            <a:fld id="{3D1118D2-B9F7-4FC8-9A64-C57F9B3B92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8677312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572" userDrawn="1">
          <p15:clr>
            <a:srgbClr val="FBAE40"/>
          </p15:clr>
        </p15:guide>
        <p15:guide id="2" pos="172" userDrawn="1">
          <p15:clr>
            <a:srgbClr val="FBAE40"/>
          </p15:clr>
        </p15:guide>
        <p15:guide id="3" pos="6068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325219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5607399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74704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19872" y="1411288"/>
            <a:ext cx="4919464" cy="706090"/>
          </a:xfrm>
        </p:spPr>
        <p:txBody>
          <a:bodyPr>
            <a:normAutofit/>
          </a:bodyPr>
          <a:lstStyle>
            <a:lvl1pPr marL="363538" indent="-363538">
              <a:buFont typeface="+mj-lt"/>
              <a:buAutoNum type="romanUcPeriod"/>
              <a:defRPr sz="2800">
                <a:solidFill>
                  <a:schemeClr val="tx1"/>
                </a:solidFill>
                <a:latin typeface="서울남산체 EB" panose="02020603020101020101" pitchFamily="18" charset="-127"/>
                <a:ea typeface="서울남산체 EB" panose="02020603020101020101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726277" y="764704"/>
            <a:ext cx="21467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0" cap="none" spc="0" dirty="0" smtClean="0">
                <a:ln w="18415" cmpd="sng">
                  <a:solidFill>
                    <a:srgbClr val="FF3399"/>
                  </a:solidFill>
                  <a:prstDash val="solid"/>
                </a:ln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EB" panose="02020603020101020101" pitchFamily="18" charset="-127"/>
                <a:ea typeface="서울남산체 EB" panose="02020603020101020101" pitchFamily="18" charset="-127"/>
              </a:rPr>
              <a:t>CONTENTS</a:t>
            </a:r>
            <a:endParaRPr lang="ko-KR" altLang="en-US" sz="3200" b="0" cap="none" spc="0" dirty="0">
              <a:ln w="18415" cmpd="sng">
                <a:solidFill>
                  <a:srgbClr val="FF3399"/>
                </a:solidFill>
                <a:prstDash val="solid"/>
              </a:ln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서울남산체 EB" panose="02020603020101020101" pitchFamily="18" charset="-127"/>
              <a:ea typeface="서울남산체 EB" panose="02020603020101020101" pitchFamily="18" charset="-127"/>
            </a:endParaRPr>
          </a:p>
        </p:txBody>
      </p:sp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8866"/>
            <a:ext cx="936104" cy="241575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640" y="256812"/>
            <a:ext cx="902840" cy="182392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972" y="188053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11045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지 슬라이드_기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4" name="텍스트 개체 틀 2"/>
          <p:cNvSpPr>
            <a:spLocks noGrp="1"/>
          </p:cNvSpPr>
          <p:nvPr>
            <p:ph idx="1"/>
          </p:nvPr>
        </p:nvSpPr>
        <p:spPr>
          <a:xfrm>
            <a:off x="251520" y="1411287"/>
            <a:ext cx="8640960" cy="49355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1pPr>
            <a:lvl2pPr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2pPr>
            <a:lvl3pPr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3pPr>
            <a:lvl4pPr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4pPr>
            <a:lvl5pPr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1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7608275" y="-16968"/>
            <a:ext cx="1334019" cy="307777"/>
          </a:xfrm>
          <a:noFill/>
        </p:spPr>
        <p:txBody>
          <a:bodyPr vert="horz" wrap="none" lIns="91440" tIns="45720" rIns="91440" bIns="45720" rtlCol="0">
            <a:spAutoFit/>
          </a:bodyPr>
          <a:lstStyle>
            <a:lvl1pPr>
              <a:defRPr lang="ko-KR" altLang="en-US" sz="14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rgbClr val="FF3399">
                    <a:alpha val="95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pPr lvl="0" algn="r"/>
            <a:r>
              <a:rPr lang="en-US" altLang="ko-KR" dirty="0" smtClean="0"/>
              <a:t>[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]</a:t>
            </a:r>
            <a:r>
              <a:rPr lang="ko-KR" altLang="en-US" dirty="0" smtClean="0"/>
              <a:t>해당요소</a:t>
            </a:r>
          </a:p>
        </p:txBody>
      </p:sp>
    </p:spTree>
    <p:extLst>
      <p:ext uri="{BB962C8B-B14F-4D97-AF65-F5344CB8AC3E}">
        <p14:creationId xmlns="" xmlns:p14="http://schemas.microsoft.com/office/powerpoint/2010/main" val="191153268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지 슬라이드_미색">
    <p:bg>
      <p:bgPr>
        <a:solidFill>
          <a:srgbClr val="FFF9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4" name="텍스트 개체 틀 2"/>
          <p:cNvSpPr>
            <a:spLocks noGrp="1"/>
          </p:cNvSpPr>
          <p:nvPr>
            <p:ph idx="1"/>
          </p:nvPr>
        </p:nvSpPr>
        <p:spPr>
          <a:xfrm>
            <a:off x="251520" y="1411287"/>
            <a:ext cx="8640960" cy="49355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1pPr>
            <a:lvl2pPr marL="457200" indent="0">
              <a:buNone/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2pPr>
            <a:lvl3pPr marL="914400" indent="0">
              <a:buNone/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3pPr>
            <a:lvl4pPr marL="1371600" indent="0">
              <a:buNone/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4pPr>
            <a:lvl5pPr marL="1828800" indent="0">
              <a:buNone/>
              <a:defRPr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0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7608275" y="-16968"/>
            <a:ext cx="1334019" cy="307777"/>
          </a:xfrm>
          <a:noFill/>
        </p:spPr>
        <p:txBody>
          <a:bodyPr vert="horz" wrap="none" lIns="91440" tIns="45720" rIns="91440" bIns="45720" rtlCol="0">
            <a:spAutoFit/>
          </a:bodyPr>
          <a:lstStyle>
            <a:lvl1pPr>
              <a:defRPr lang="ko-KR" altLang="en-US" sz="14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rgbClr val="FF3399">
                    <a:alpha val="95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pPr lvl="0" algn="r"/>
            <a:r>
              <a:rPr lang="en-US" altLang="ko-KR" dirty="0" smtClean="0"/>
              <a:t>[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]</a:t>
            </a:r>
            <a:r>
              <a:rPr lang="ko-KR" altLang="en-US" dirty="0" smtClean="0"/>
              <a:t>해당요소</a:t>
            </a:r>
          </a:p>
        </p:txBody>
      </p:sp>
    </p:spTree>
    <p:extLst>
      <p:ext uri="{BB962C8B-B14F-4D97-AF65-F5344CB8AC3E}">
        <p14:creationId xmlns="" xmlns:p14="http://schemas.microsoft.com/office/powerpoint/2010/main" val="403962569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간지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5800" y="1844824"/>
            <a:ext cx="7772400" cy="792088"/>
          </a:xfrm>
          <a:noFill/>
        </p:spPr>
        <p:txBody>
          <a:bodyPr anchor="t"/>
          <a:lstStyle>
            <a:lvl1pPr algn="ctr">
              <a:defRPr sz="4000" b="0" cap="all">
                <a:solidFill>
                  <a:srgbClr val="5B4A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EB" panose="02020603020101020101" pitchFamily="18" charset="-127"/>
                <a:ea typeface="서울남산체 EB" panose="02020603020101020101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3423291" y="1088122"/>
            <a:ext cx="2297424" cy="646331"/>
          </a:xfrm>
          <a:noFill/>
        </p:spPr>
        <p:txBody>
          <a:bodyPr wrap="none" rtlCol="0">
            <a:spAutoFit/>
          </a:bodyPr>
          <a:lstStyle>
            <a:lvl1pPr algn="ctr">
              <a:defRPr lang="ko-KR" altLang="en-US" sz="36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rgbClr val="92D050">
                    <a:alpha val="95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EB" panose="02020603020101020101" pitchFamily="18" charset="-127"/>
                <a:ea typeface="서울남산체 EB" panose="02020603020101020101" pitchFamily="18" charset="-127"/>
              </a:defRPr>
            </a:lvl1pPr>
          </a:lstStyle>
          <a:p>
            <a:pPr lvl="0"/>
            <a:r>
              <a:rPr lang="en-US" altLang="ko-KR" dirty="0" smtClean="0"/>
              <a:t>Module 1.</a:t>
            </a:r>
            <a:endParaRPr lang="ko-KR" altLang="en-US" dirty="0" smtClean="0"/>
          </a:p>
        </p:txBody>
      </p:sp>
      <p:pic>
        <p:nvPicPr>
          <p:cNvPr id="10" name="그림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8866"/>
            <a:ext cx="936104" cy="241575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640" y="256812"/>
            <a:ext cx="902840" cy="182392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972" y="188053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31531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7608274" y="-16968"/>
            <a:ext cx="1334020" cy="307777"/>
          </a:xfrm>
          <a:noFill/>
        </p:spPr>
        <p:txBody>
          <a:bodyPr vert="horz" wrap="none" lIns="91440" tIns="45720" rIns="91440" bIns="45720" rtlCol="0">
            <a:spAutoFit/>
          </a:bodyPr>
          <a:lstStyle>
            <a:lvl1pPr>
              <a:defRPr lang="ko-KR" altLang="en-US" sz="14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rgbClr val="FF3399">
                    <a:alpha val="95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pPr lvl="0" algn="r"/>
            <a:r>
              <a:rPr lang="en-US" altLang="ko-KR" dirty="0" smtClean="0"/>
              <a:t>[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]</a:t>
            </a:r>
            <a:r>
              <a:rPr lang="ko-KR" altLang="en-US" dirty="0" smtClean="0"/>
              <a:t>해당요소</a:t>
            </a:r>
          </a:p>
        </p:txBody>
      </p:sp>
    </p:spTree>
    <p:extLst>
      <p:ext uri="{BB962C8B-B14F-4D97-AF65-F5344CB8AC3E}">
        <p14:creationId xmlns="" xmlns:p14="http://schemas.microsoft.com/office/powerpoint/2010/main" val="91057940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51860438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3" name="텍스트 개체 틀 18"/>
          <p:cNvSpPr>
            <a:spLocks noGrp="1"/>
          </p:cNvSpPr>
          <p:nvPr>
            <p:ph type="body" sz="quarter" idx="10"/>
          </p:nvPr>
        </p:nvSpPr>
        <p:spPr>
          <a:xfrm>
            <a:off x="818420" y="260648"/>
            <a:ext cx="8096980" cy="72007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ko-KR" altLang="en-US" sz="3200" b="0" smtClean="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  <a:lvl2pPr>
              <a:defRPr lang="ko-KR" altLang="en-US" smtClean="0"/>
            </a:lvl2pPr>
            <a:lvl3pPr>
              <a:defRPr lang="ko-KR" altLang="en-US" smtClean="0"/>
            </a:lvl3pPr>
            <a:lvl4pPr>
              <a:defRPr lang="ko-KR" altLang="en-US" smtClean="0"/>
            </a:lvl4pPr>
            <a:lvl5pPr>
              <a:defRPr lang="ko-KR" altLang="en-US"/>
            </a:lvl5pPr>
          </a:lstStyle>
          <a:p>
            <a:pPr lvl="0">
              <a:spcBef>
                <a:spcPct val="0"/>
              </a:spcBef>
            </a:pPr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5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7608274" y="-16968"/>
            <a:ext cx="1334020" cy="307777"/>
          </a:xfrm>
          <a:noFill/>
        </p:spPr>
        <p:txBody>
          <a:bodyPr wrap="none" rtlCol="0">
            <a:spAutoFit/>
          </a:bodyPr>
          <a:lstStyle>
            <a:lvl1pPr algn="r">
              <a:defRPr lang="ko-KR" altLang="en-US" sz="14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rgbClr val="FF3399">
                    <a:alpha val="95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pPr lvl="0"/>
            <a:r>
              <a:rPr lang="en-US" altLang="ko-KR" dirty="0" smtClean="0"/>
              <a:t>[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]</a:t>
            </a:r>
            <a:r>
              <a:rPr lang="ko-KR" altLang="en-US" dirty="0" smtClean="0"/>
              <a:t>해당요소</a:t>
            </a:r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141" r="8772"/>
          <a:stretch/>
        </p:blipFill>
        <p:spPr>
          <a:xfrm>
            <a:off x="1079612" y="1518139"/>
            <a:ext cx="6984776" cy="5031269"/>
          </a:xfrm>
          <a:prstGeom prst="rect">
            <a:avLst/>
          </a:prstGeom>
        </p:spPr>
      </p:pic>
      <p:sp>
        <p:nvSpPr>
          <p:cNvPr id="7" name="제목 1"/>
          <p:cNvSpPr>
            <a:spLocks noGrp="1"/>
          </p:cNvSpPr>
          <p:nvPr>
            <p:ph type="title" hasCustomPrompt="1"/>
          </p:nvPr>
        </p:nvSpPr>
        <p:spPr>
          <a:xfrm>
            <a:off x="7800136" y="1133740"/>
            <a:ext cx="1140288" cy="70609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1pPr>
          </a:lstStyle>
          <a:p>
            <a:r>
              <a:rPr lang="ko-KR" altLang="en-US" dirty="0" err="1" smtClean="0"/>
              <a:t>ㅇㅇ분</a:t>
            </a:r>
            <a:endParaRPr lang="ko-KR" altLang="en-US" dirty="0"/>
          </a:p>
        </p:txBody>
      </p:sp>
      <p:pic>
        <p:nvPicPr>
          <p:cNvPr id="8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145" y="1206252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19832474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끝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2435838" y="995789"/>
            <a:ext cx="42723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6000" b="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EB" panose="02020603020101020101" pitchFamily="18" charset="-127"/>
                <a:ea typeface="서울남산체 EB" panose="02020603020101020101" pitchFamily="18" charset="-127"/>
              </a:rPr>
              <a:t>THANK YOU</a:t>
            </a:r>
            <a:endParaRPr lang="ko-KR" altLang="en-US" sz="6000" b="0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서울남산체 EB" panose="02020603020101020101" pitchFamily="18" charset="-127"/>
              <a:ea typeface="서울남산체 EB" panose="02020603020101020101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8866"/>
            <a:ext cx="936104" cy="241575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640" y="256812"/>
            <a:ext cx="902840" cy="182392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972" y="188053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3927734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251520" y="1411287"/>
            <a:ext cx="8640960" cy="49355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247964" y="6520259"/>
            <a:ext cx="6480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522109"/>
            <a:ext cx="936104" cy="241575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640" y="6570055"/>
            <a:ext cx="902840" cy="182392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6494944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15525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1" r:id="rId3"/>
    <p:sldLayoutId id="2147483660" r:id="rId4"/>
    <p:sldLayoutId id="2147483651" r:id="rId5"/>
    <p:sldLayoutId id="2147483654" r:id="rId6"/>
    <p:sldLayoutId id="2147483655" r:id="rId7"/>
    <p:sldLayoutId id="2147483666" r:id="rId8"/>
    <p:sldLayoutId id="2147483664" r:id="rId9"/>
    <p:sldLayoutId id="2147483667" r:id="rId10"/>
    <p:sldLayoutId id="2147483668" r:id="rId11"/>
    <p:sldLayoutId id="2147483669" r:id="rId12"/>
    <p:sldLayoutId id="2147483670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spcBef>
          <a:spcPct val="0"/>
        </a:spcBef>
        <a:buNone/>
        <a:defRPr sz="3200" b="0" kern="1200">
          <a:solidFill>
            <a:schemeClr val="bg1"/>
          </a:solidFill>
          <a:latin typeface="서울남산체 B" panose="02020603020101020101" pitchFamily="18" charset="-127"/>
          <a:ea typeface="서울남산체 B" panose="02020603020101020101" pitchFamily="18" charset="-127"/>
          <a:cs typeface="+mj-cs"/>
        </a:defRPr>
      </a:lvl1pPr>
    </p:titleStyle>
    <p:bodyStyle>
      <a:lvl1pPr marL="0" indent="0" algn="l" defTabSz="914400" rtl="0" eaLnBrk="1" latinLnBrk="1" hangingPunct="1">
        <a:spcBef>
          <a:spcPct val="20000"/>
        </a:spcBef>
        <a:buFont typeface="Arial" pitchFamily="34" charset="0"/>
        <a:buNone/>
        <a:defRPr sz="2400" kern="1200">
          <a:solidFill>
            <a:schemeClr val="tx1"/>
          </a:solidFill>
          <a:latin typeface="서울남산체 M" panose="02020603020101020101" pitchFamily="18" charset="-127"/>
          <a:ea typeface="서울남산체 M" panose="02020603020101020101" pitchFamily="18" charset="-127"/>
          <a:cs typeface="+mn-cs"/>
        </a:defRPr>
      </a:lvl1pPr>
      <a:lvl2pPr marL="457200" indent="0" algn="l" defTabSz="914400" rtl="0" eaLnBrk="1" latinLnBrk="1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서울남산체 M" panose="02020603020101020101" pitchFamily="18" charset="-127"/>
          <a:ea typeface="서울남산체 M" panose="02020603020101020101" pitchFamily="18" charset="-127"/>
          <a:cs typeface="+mn-cs"/>
        </a:defRPr>
      </a:lvl2pPr>
      <a:lvl3pPr marL="914400" indent="0" algn="l" defTabSz="914400" rtl="0" eaLnBrk="1" latinLnBrk="1" hangingPunct="1">
        <a:spcBef>
          <a:spcPct val="20000"/>
        </a:spcBef>
        <a:buFont typeface="Arial" pitchFamily="34" charset="0"/>
        <a:buNone/>
        <a:defRPr sz="1800" kern="1200">
          <a:solidFill>
            <a:schemeClr val="tx1"/>
          </a:solidFill>
          <a:latin typeface="서울남산체 M" panose="02020603020101020101" pitchFamily="18" charset="-127"/>
          <a:ea typeface="서울남산체 M" panose="02020603020101020101" pitchFamily="18" charset="-127"/>
          <a:cs typeface="+mn-cs"/>
        </a:defRPr>
      </a:lvl3pPr>
      <a:lvl4pPr marL="1371600" indent="0" algn="l" defTabSz="914400" rtl="0" eaLnBrk="1" latinLnBrk="1" hangingPunct="1">
        <a:spcBef>
          <a:spcPct val="20000"/>
        </a:spcBef>
        <a:buFont typeface="Arial" pitchFamily="34" charset="0"/>
        <a:buNone/>
        <a:defRPr sz="1600" kern="1200">
          <a:solidFill>
            <a:schemeClr val="tx1"/>
          </a:solidFill>
          <a:latin typeface="서울남산체 M" panose="02020603020101020101" pitchFamily="18" charset="-127"/>
          <a:ea typeface="서울남산체 M" panose="02020603020101020101" pitchFamily="18" charset="-127"/>
          <a:cs typeface="+mn-cs"/>
        </a:defRPr>
      </a:lvl4pPr>
      <a:lvl5pPr marL="1828800" indent="0" algn="l" defTabSz="914400" rtl="0" eaLnBrk="1" latinLnBrk="1" hangingPunct="1">
        <a:spcBef>
          <a:spcPct val="20000"/>
        </a:spcBef>
        <a:buFont typeface="Arial" pitchFamily="34" charset="0"/>
        <a:buNone/>
        <a:defRPr sz="1600" kern="1200">
          <a:solidFill>
            <a:schemeClr val="tx1"/>
          </a:solidFill>
          <a:latin typeface="서울남산체 M" panose="02020603020101020101" pitchFamily="18" charset="-127"/>
          <a:ea typeface="서울남산체 M" panose="02020603020101020101" pitchFamily="18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3.xml"/><Relationship Id="rId1" Type="http://schemas.openxmlformats.org/officeDocument/2006/relationships/video" Target="file:///C:\Documents%20and%20Settings\hannews\My%20Documents\Dropbox\&#49436;&#50872;&#49884;%20&#49324;&#54924;&#51201;&#44221;&#51228;%20&#51204;&#47928;&#44032;%20&#44368;&#50977;&#44284;&#51221;\01_&#44277;&#53685;&#47784;&#46280;\00.&#49328;&#52636;&#47932;\01.&#44368;&#50504;+&#44053;&#49324;&#50857;&#47588;&#45684;&#50620;\02.TOC\SE_&#44277;&#53685;&#47784;&#46280;_TOC_01_&#51025;&#45813;&#54616;&#46972;1994&#50472;&#54000;&#54256;.wmv" TargetMode="External"/><Relationship Id="rId5" Type="http://schemas.openxmlformats.org/officeDocument/2006/relationships/image" Target="../media/image34.png"/><Relationship Id="rId4" Type="http://schemas.microsoft.com/office/2007/relationships/media" Target="file:///E:\&#49324;&#54924;&#51201;&#44221;&#51228;\01.&#44277;&#53685;&#47784;&#46280;\01.&#44368;&#50504;\02.TOC\SE_&#44277;&#53685;&#47784;&#46280;_TOC_01_&#51025;&#45813;&#54616;&#46972;1994&#50472;&#54000;&#54256;.wmv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dirty="0" smtClean="0">
                <a:solidFill>
                  <a:schemeClr val="tx1"/>
                </a:solidFill>
              </a:rPr>
              <a:t>공통모듈</a:t>
            </a:r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06025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스크린샷 2013-11-22 오후 3.22.0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0"/>
            <a:ext cx="5765132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40045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Case Study – </a:t>
            </a:r>
            <a:r>
              <a:rPr lang="ko-KR" altLang="en-US" dirty="0"/>
              <a:t>백두군 지방선거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5116" y="1257714"/>
            <a:ext cx="6553768" cy="495038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937394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Activity : Theory of Change Workshop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4" name="Group 23"/>
          <p:cNvGrpSpPr/>
          <p:nvPr/>
        </p:nvGrpSpPr>
        <p:grpSpPr>
          <a:xfrm>
            <a:off x="251520" y="2204864"/>
            <a:ext cx="8640963" cy="2392340"/>
            <a:chOff x="-1585189" y="2168860"/>
            <a:chExt cx="10477672" cy="2900852"/>
          </a:xfrm>
        </p:grpSpPr>
        <p:grpSp>
          <p:nvGrpSpPr>
            <p:cNvPr id="5" name="Group 4"/>
            <p:cNvGrpSpPr/>
            <p:nvPr/>
          </p:nvGrpSpPr>
          <p:grpSpPr>
            <a:xfrm>
              <a:off x="215516" y="2168860"/>
              <a:ext cx="8676967" cy="2871233"/>
              <a:chOff x="251517" y="2528900"/>
              <a:chExt cx="9792483" cy="3240360"/>
            </a:xfrm>
          </p:grpSpPr>
          <p:sp>
            <p:nvSpPr>
              <p:cNvPr id="14" name="Rectangle 5"/>
              <p:cNvSpPr/>
              <p:nvPr/>
            </p:nvSpPr>
            <p:spPr>
              <a:xfrm>
                <a:off x="251517" y="3104964"/>
                <a:ext cx="1800000" cy="2664296"/>
              </a:xfrm>
              <a:prstGeom prst="rect">
                <a:avLst/>
              </a:prstGeom>
              <a:effectLst>
                <a:innerShdw blurRad="114300">
                  <a:prstClr val="black"/>
                </a:inn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400" dirty="0" smtClean="0"/>
                  <a:t>이상적인 모습</a:t>
                </a:r>
                <a:endParaRPr lang="en-US" sz="1400" dirty="0" smtClean="0"/>
              </a:p>
              <a:p>
                <a:pPr algn="ctr"/>
                <a:r>
                  <a:rPr lang="ko-KR" altLang="en-US" sz="1400" dirty="0" smtClean="0"/>
                  <a:t>달성을 위한</a:t>
                </a:r>
                <a:endParaRPr lang="en-US" altLang="ko-KR" sz="1400" dirty="0" smtClean="0"/>
              </a:p>
              <a:p>
                <a:pPr algn="ctr"/>
                <a:r>
                  <a:rPr lang="ko-KR" altLang="en-US" sz="1400" dirty="0" smtClean="0"/>
                  <a:t>선결조건</a:t>
                </a:r>
                <a:r>
                  <a:rPr lang="en-US" altLang="ko-KR" sz="1400" dirty="0"/>
                  <a:t> </a:t>
                </a:r>
                <a:r>
                  <a:rPr lang="ko-KR" altLang="en-US" sz="1400" dirty="0" smtClean="0"/>
                  <a:t>논의</a:t>
                </a:r>
                <a:endParaRPr lang="en-US" sz="1400" dirty="0" smtClean="0"/>
              </a:p>
            </p:txBody>
          </p:sp>
          <p:sp>
            <p:nvSpPr>
              <p:cNvPr id="15" name="양쪽 모서리가 둥근 사각형 7"/>
              <p:cNvSpPr/>
              <p:nvPr/>
            </p:nvSpPr>
            <p:spPr>
              <a:xfrm>
                <a:off x="251517" y="2528900"/>
                <a:ext cx="1800000" cy="57606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2000" b="1" dirty="0" smtClean="0"/>
                  <a:t>STEP 2.</a:t>
                </a:r>
                <a:endParaRPr lang="ko-KR" altLang="en-US" sz="2000" b="1" dirty="0"/>
              </a:p>
            </p:txBody>
          </p:sp>
          <p:sp>
            <p:nvSpPr>
              <p:cNvPr id="16" name="Rectangle 7"/>
              <p:cNvSpPr/>
              <p:nvPr/>
            </p:nvSpPr>
            <p:spPr>
              <a:xfrm>
                <a:off x="2267744" y="3104964"/>
                <a:ext cx="1800000" cy="2664296"/>
              </a:xfrm>
              <a:prstGeom prst="rect">
                <a:avLst/>
              </a:prstGeom>
              <a:effectLst>
                <a:innerShdw blurRad="114300">
                  <a:prstClr val="black"/>
                </a:inn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400" dirty="0" smtClean="0"/>
                  <a:t>선결조건</a:t>
                </a:r>
                <a:endParaRPr lang="en-US" altLang="ko-KR" sz="1400" dirty="0"/>
              </a:p>
              <a:p>
                <a:pPr algn="ctr"/>
                <a:r>
                  <a:rPr lang="en-US" altLang="ko-KR" sz="1400" dirty="0" smtClean="0"/>
                  <a:t>Leveling &amp;</a:t>
                </a:r>
              </a:p>
              <a:p>
                <a:pPr algn="ctr"/>
                <a:r>
                  <a:rPr lang="en-US" altLang="ko-KR" sz="1400" dirty="0" smtClean="0"/>
                  <a:t>Grouping</a:t>
                </a:r>
                <a:endParaRPr lang="en-US" sz="1400" dirty="0" smtClean="0"/>
              </a:p>
            </p:txBody>
          </p:sp>
          <p:sp>
            <p:nvSpPr>
              <p:cNvPr id="17" name="양쪽 모서리가 둥근 사각형 7"/>
              <p:cNvSpPr/>
              <p:nvPr/>
            </p:nvSpPr>
            <p:spPr>
              <a:xfrm>
                <a:off x="2267744" y="2528900"/>
                <a:ext cx="1800000" cy="57606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2000" b="1" dirty="0" smtClean="0"/>
                  <a:t>STEP 3.</a:t>
                </a:r>
                <a:endParaRPr lang="ko-KR" altLang="en-US" sz="2000" b="1" dirty="0"/>
              </a:p>
            </p:txBody>
          </p:sp>
          <p:sp>
            <p:nvSpPr>
              <p:cNvPr id="18" name="Rectangle 9"/>
              <p:cNvSpPr/>
              <p:nvPr/>
            </p:nvSpPr>
            <p:spPr>
              <a:xfrm>
                <a:off x="4247964" y="3104964"/>
                <a:ext cx="1800000" cy="2664296"/>
              </a:xfrm>
              <a:prstGeom prst="rect">
                <a:avLst/>
              </a:prstGeom>
              <a:effectLst>
                <a:innerShdw blurRad="114300">
                  <a:prstClr val="black"/>
                </a:inn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 smtClean="0"/>
                  <a:t>Story</a:t>
                </a:r>
                <a:r>
                  <a:rPr lang="ko-KR" altLang="en-US" sz="1400" dirty="0" smtClean="0"/>
                  <a:t> </a:t>
                </a:r>
                <a:r>
                  <a:rPr lang="en-US" altLang="ko-KR" sz="1400" dirty="0" smtClean="0"/>
                  <a:t>Map</a:t>
                </a:r>
                <a:endParaRPr lang="en-US" sz="1400" dirty="0" smtClean="0"/>
              </a:p>
              <a:p>
                <a:pPr algn="ctr"/>
                <a:r>
                  <a:rPr lang="ko-KR" altLang="en-US" sz="1400" dirty="0" smtClean="0"/>
                  <a:t>작성 및 공유</a:t>
                </a:r>
                <a:endParaRPr lang="en-US" sz="1400" dirty="0" smtClean="0"/>
              </a:p>
            </p:txBody>
          </p:sp>
          <p:sp>
            <p:nvSpPr>
              <p:cNvPr id="19" name="양쪽 모서리가 둥근 사각형 7"/>
              <p:cNvSpPr/>
              <p:nvPr/>
            </p:nvSpPr>
            <p:spPr>
              <a:xfrm>
                <a:off x="4247964" y="2528900"/>
                <a:ext cx="1800000" cy="57606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2000" b="1" dirty="0" smtClean="0"/>
                  <a:t>STEP 4.</a:t>
                </a:r>
                <a:endParaRPr lang="ko-KR" altLang="en-US" sz="2000" b="1" dirty="0"/>
              </a:p>
            </p:txBody>
          </p:sp>
          <p:sp>
            <p:nvSpPr>
              <p:cNvPr id="20" name="Rectangle 11"/>
              <p:cNvSpPr/>
              <p:nvPr/>
            </p:nvSpPr>
            <p:spPr>
              <a:xfrm>
                <a:off x="6228184" y="3104964"/>
                <a:ext cx="1800000" cy="2664296"/>
              </a:xfrm>
              <a:prstGeom prst="rect">
                <a:avLst/>
              </a:prstGeom>
              <a:effectLst>
                <a:innerShdw blurRad="114300">
                  <a:prstClr val="black"/>
                </a:inn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 smtClean="0"/>
                  <a:t>Story Map</a:t>
                </a:r>
              </a:p>
              <a:p>
                <a:pPr algn="ctr"/>
                <a:r>
                  <a:rPr lang="ko-KR" altLang="en-US" sz="1400" dirty="0" smtClean="0"/>
                  <a:t>보완</a:t>
                </a:r>
                <a:endParaRPr lang="en-US" sz="1400" dirty="0" smtClean="0"/>
              </a:p>
            </p:txBody>
          </p:sp>
          <p:sp>
            <p:nvSpPr>
              <p:cNvPr id="21" name="양쪽 모서리가 둥근 사각형 7"/>
              <p:cNvSpPr/>
              <p:nvPr/>
            </p:nvSpPr>
            <p:spPr>
              <a:xfrm>
                <a:off x="6228184" y="2528900"/>
                <a:ext cx="1800000" cy="57606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2000" b="1" dirty="0" smtClean="0"/>
                  <a:t>STEP 5.</a:t>
                </a:r>
                <a:endParaRPr lang="ko-KR" altLang="en-US" sz="2000" b="1" dirty="0"/>
              </a:p>
            </p:txBody>
          </p:sp>
          <p:sp>
            <p:nvSpPr>
              <p:cNvPr id="22" name="Rectangle 13"/>
              <p:cNvSpPr/>
              <p:nvPr/>
            </p:nvSpPr>
            <p:spPr>
              <a:xfrm>
                <a:off x="8244000" y="3104964"/>
                <a:ext cx="1800000" cy="2664296"/>
              </a:xfrm>
              <a:prstGeom prst="rect">
                <a:avLst/>
              </a:prstGeom>
              <a:effectLst>
                <a:innerShdw blurRad="114300">
                  <a:prstClr val="black"/>
                </a:inn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 sz="1400" dirty="0" smtClean="0"/>
                  <a:t>변화의</a:t>
                </a:r>
                <a:endParaRPr lang="en-US" altLang="ko-KR" sz="1400" dirty="0" smtClean="0"/>
              </a:p>
              <a:p>
                <a:pPr algn="ctr"/>
                <a:r>
                  <a:rPr lang="ko-KR" altLang="en-US" sz="1400" dirty="0" smtClean="0"/>
                  <a:t>주인공 되기</a:t>
                </a:r>
              </a:p>
            </p:txBody>
          </p:sp>
          <p:sp>
            <p:nvSpPr>
              <p:cNvPr id="23" name="양쪽 모서리가 둥근 사각형 7"/>
              <p:cNvSpPr/>
              <p:nvPr/>
            </p:nvSpPr>
            <p:spPr>
              <a:xfrm>
                <a:off x="8244000" y="2528900"/>
                <a:ext cx="1800000" cy="57606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sz="2000" b="1" dirty="0" smtClean="0"/>
                  <a:t>STEP </a:t>
                </a:r>
                <a:r>
                  <a:rPr lang="ko-KR" altLang="ko-KR" sz="2000" b="1" dirty="0"/>
                  <a:t>6</a:t>
                </a:r>
                <a:r>
                  <a:rPr lang="en-US" altLang="ko-KR" sz="2000" b="1" dirty="0" smtClean="0"/>
                  <a:t>.</a:t>
                </a:r>
                <a:endParaRPr lang="ko-KR" altLang="en-US" sz="2000" b="1" dirty="0"/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683568" y="4597387"/>
              <a:ext cx="666075" cy="317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ko-KR" sz="1100" dirty="0">
                  <a:solidFill>
                    <a:srgbClr val="FFFFFF"/>
                  </a:solidFill>
                </a:rPr>
                <a:t>2</a:t>
              </a:r>
              <a:r>
                <a:rPr lang="en-US" altLang="ko-KR" sz="1100" dirty="0" smtClean="0">
                  <a:solidFill>
                    <a:srgbClr val="FFFFFF"/>
                  </a:solidFill>
                </a:rPr>
                <a:t>0min</a:t>
              </a:r>
              <a:endParaRPr 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450325" y="4597387"/>
              <a:ext cx="665146" cy="317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>
                  <a:solidFill>
                    <a:srgbClr val="FFFFFF"/>
                  </a:solidFill>
                </a:rPr>
                <a:t>2</a:t>
              </a:r>
              <a:r>
                <a:rPr lang="en-US" altLang="ko-KR" sz="1100" dirty="0" smtClean="0">
                  <a:solidFill>
                    <a:srgbClr val="FFFFFF"/>
                  </a:solidFill>
                </a:rPr>
                <a:t>0min</a:t>
              </a:r>
              <a:endParaRPr 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211960" y="4597387"/>
              <a:ext cx="666075" cy="317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ko-KR" sz="1100" dirty="0">
                  <a:solidFill>
                    <a:srgbClr val="FFFFFF"/>
                  </a:solidFill>
                </a:rPr>
                <a:t>5</a:t>
              </a:r>
              <a:r>
                <a:rPr lang="en-US" altLang="ko-KR" sz="1100" dirty="0" smtClean="0">
                  <a:solidFill>
                    <a:srgbClr val="FFFFFF"/>
                  </a:solidFill>
                </a:rPr>
                <a:t>0min</a:t>
              </a:r>
              <a:endParaRPr 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976156" y="4597387"/>
              <a:ext cx="665146" cy="317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ko-KR" sz="1100" dirty="0" smtClean="0">
                  <a:solidFill>
                    <a:srgbClr val="FFFFFF"/>
                  </a:solidFill>
                </a:rPr>
                <a:t>1</a:t>
              </a:r>
              <a:r>
                <a:rPr lang="en-US" altLang="ko-KR" sz="1100" dirty="0">
                  <a:solidFill>
                    <a:srgbClr val="FFFFFF"/>
                  </a:solidFill>
                </a:rPr>
                <a:t>5</a:t>
              </a:r>
              <a:r>
                <a:rPr lang="en-US" altLang="ko-KR" sz="1100" dirty="0" smtClean="0">
                  <a:solidFill>
                    <a:srgbClr val="FFFFFF"/>
                  </a:solidFill>
                </a:rPr>
                <a:t>min</a:t>
              </a:r>
              <a:endParaRPr 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776356" y="4597387"/>
              <a:ext cx="665146" cy="317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>
                  <a:solidFill>
                    <a:srgbClr val="FFFFFF"/>
                  </a:solidFill>
                </a:rPr>
                <a:t>15min</a:t>
              </a:r>
              <a:endParaRPr lang="en-US" sz="1100" dirty="0">
                <a:solidFill>
                  <a:srgbClr val="FFFFFF"/>
                </a:solidFill>
              </a:endParaRPr>
            </a:p>
          </p:txBody>
        </p:sp>
        <p:sp>
          <p:nvSpPr>
            <p:cNvPr id="11" name="Rectangle 20"/>
            <p:cNvSpPr/>
            <p:nvPr/>
          </p:nvSpPr>
          <p:spPr>
            <a:xfrm>
              <a:off x="-1585189" y="2708920"/>
              <a:ext cx="1594952" cy="2360792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이상적인 모습</a:t>
              </a:r>
              <a:endParaRPr lang="en-US" altLang="ko-KR" sz="1400" dirty="0" smtClean="0"/>
            </a:p>
            <a:p>
              <a:pPr algn="ctr"/>
              <a:r>
                <a:rPr lang="ko-KR" altLang="en-US" sz="1400" dirty="0" err="1" smtClean="0"/>
                <a:t>이신전심</a:t>
              </a:r>
              <a:endParaRPr lang="en-US" altLang="ko-KR" sz="1400" dirty="0" smtClean="0"/>
            </a:p>
            <a:p>
              <a:pPr algn="ctr"/>
              <a:r>
                <a:rPr lang="ko-KR" altLang="en-US" sz="1400" dirty="0" smtClean="0"/>
                <a:t>그리기</a:t>
              </a:r>
              <a:endParaRPr lang="en-US" sz="1400" dirty="0" smtClean="0"/>
            </a:p>
          </p:txBody>
        </p:sp>
        <p:sp>
          <p:nvSpPr>
            <p:cNvPr id="12" name="양쪽 모서리가 둥근 사각형 7"/>
            <p:cNvSpPr/>
            <p:nvPr/>
          </p:nvSpPr>
          <p:spPr>
            <a:xfrm>
              <a:off x="-1585189" y="2198479"/>
              <a:ext cx="1594952" cy="51044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000" b="1" dirty="0" smtClean="0"/>
                <a:t>STEP 1.</a:t>
              </a:r>
              <a:endParaRPr lang="ko-KR" altLang="en-US" sz="20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-1117323" y="4597387"/>
              <a:ext cx="665146" cy="317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>
                  <a:solidFill>
                    <a:srgbClr val="FFFFFF"/>
                  </a:solidFill>
                </a:rPr>
                <a:t>25min</a:t>
              </a:r>
              <a:endParaRPr lang="en-US" sz="1100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8898629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Step </a:t>
            </a:r>
            <a:r>
              <a:rPr lang="en-US" altLang="ko-KR" dirty="0" smtClean="0"/>
              <a:t>1-1. </a:t>
            </a:r>
            <a:r>
              <a:rPr lang="ko-KR" altLang="en-US" dirty="0"/>
              <a:t>이상적인 모습 </a:t>
            </a:r>
            <a:r>
              <a:rPr lang="ko-KR" altLang="en-US" dirty="0" smtClean="0"/>
              <a:t>이심전심 그리기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양쪽 모서리가 둥근 사각형 3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양쪽 모서리가 둥근 사각형 7"/>
          <p:cNvSpPr/>
          <p:nvPr/>
        </p:nvSpPr>
        <p:spPr>
          <a:xfrm>
            <a:off x="294714" y="1988839"/>
            <a:ext cx="8568952" cy="52818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/>
              <a:t>STEP 1-1.</a:t>
            </a:r>
            <a:endParaRPr lang="ko-KR" alt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27276" y="2636912"/>
            <a:ext cx="82894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 smtClean="0"/>
              <a:t>½ </a:t>
            </a:r>
            <a:r>
              <a:rPr lang="ko-KR" altLang="en-US" sz="2400" dirty="0" smtClean="0"/>
              <a:t>전지에 주제와 관련하여 자신이 생각하는 이상적인 모습을</a:t>
            </a:r>
            <a:r>
              <a:rPr lang="en-US" altLang="ko-KR" sz="2400" dirty="0" smtClean="0"/>
              <a:t/>
            </a:r>
            <a:br>
              <a:rPr lang="en-US" altLang="ko-KR" sz="2400" dirty="0" smtClean="0"/>
            </a:br>
            <a:r>
              <a:rPr lang="ko-KR" altLang="en-US" sz="2400" dirty="0" smtClean="0"/>
              <a:t>팀원들과 대화 없이 생각만 한 다음</a:t>
            </a:r>
            <a:r>
              <a:rPr lang="en-US" altLang="ko-KR" sz="2400" dirty="0" smtClean="0"/>
              <a:t>, 1</a:t>
            </a:r>
            <a:r>
              <a:rPr lang="ko-KR" altLang="en-US" sz="2400" dirty="0" smtClean="0"/>
              <a:t>분 동안 그림으로 그리세요</a:t>
            </a:r>
            <a:r>
              <a:rPr lang="en-US" altLang="ko-KR" sz="2400" dirty="0" smtClean="0"/>
              <a:t>.</a:t>
            </a:r>
          </a:p>
          <a:p>
            <a:r>
              <a:rPr lang="ko-KR" altLang="en-US" sz="2400" dirty="0" smtClean="0"/>
              <a:t>한 명씩 그림을 다 그리고 나면</a:t>
            </a:r>
            <a:r>
              <a:rPr lang="en-US" altLang="ko-KR" sz="2400" dirty="0" smtClean="0"/>
              <a:t>, </a:t>
            </a:r>
            <a:r>
              <a:rPr lang="ko-KR" altLang="en-US" sz="2400" dirty="0" smtClean="0"/>
              <a:t>그림에 대해 이야기를 나누고</a:t>
            </a:r>
            <a:r>
              <a:rPr lang="en-US" altLang="ko-KR" sz="2400" dirty="0" smtClean="0"/>
              <a:t>,</a:t>
            </a:r>
          </a:p>
          <a:p>
            <a:r>
              <a:rPr lang="ko-KR" altLang="en-US" sz="2400" dirty="0" smtClean="0"/>
              <a:t>그림의 내용을 종합해서 이상적인 모습을 글로 작성해보세요</a:t>
            </a:r>
            <a:r>
              <a:rPr lang="en-US" altLang="ko-KR" sz="2400" dirty="0" smtClean="0"/>
              <a:t>.</a:t>
            </a:r>
            <a:endParaRPr lang="en-US" altLang="ko-KR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7236296" y="2204864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>
                <a:solidFill>
                  <a:schemeClr val="bg1">
                    <a:lumMod val="50000"/>
                  </a:schemeClr>
                </a:solidFill>
              </a:rPr>
              <a:t>소요시간 </a:t>
            </a:r>
            <a:r>
              <a:rPr lang="en-US" altLang="ko-KR" sz="1400" dirty="0" smtClean="0">
                <a:solidFill>
                  <a:schemeClr val="bg1">
                    <a:lumMod val="50000"/>
                  </a:schemeClr>
                </a:solidFill>
              </a:rPr>
              <a:t>:</a:t>
            </a:r>
            <a:r>
              <a:rPr lang="ko-KR" altLang="en-US" sz="14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ko-KR" sz="1400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en-US" altLang="ko-KR" sz="1400" dirty="0" smtClean="0">
                <a:solidFill>
                  <a:schemeClr val="bg1">
                    <a:lumMod val="50000"/>
                  </a:schemeClr>
                </a:solidFill>
              </a:rPr>
              <a:t>min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print"/>
          <a:srcRect l="4429" t="6315" r="5501" b="42264"/>
          <a:stretch/>
        </p:blipFill>
        <p:spPr>
          <a:xfrm>
            <a:off x="2525502" y="4340698"/>
            <a:ext cx="4092996" cy="19123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578212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Step 1-2. </a:t>
            </a:r>
            <a:r>
              <a:rPr lang="ko-KR" altLang="en-US" dirty="0"/>
              <a:t>이심전심 구체화하기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양쪽 모서리가 둥근 사각형 3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양쪽 모서리가 둥근 사각형 7"/>
          <p:cNvSpPr/>
          <p:nvPr/>
        </p:nvSpPr>
        <p:spPr>
          <a:xfrm>
            <a:off x="294714" y="1988839"/>
            <a:ext cx="8568952" cy="52818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/>
              <a:t>STEP 1-2.</a:t>
            </a:r>
            <a:endParaRPr lang="ko-KR" altLang="en-US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236296" y="2204864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>
                <a:solidFill>
                  <a:schemeClr val="bg1">
                    <a:lumMod val="50000"/>
                  </a:schemeClr>
                </a:solidFill>
              </a:rPr>
              <a:t>소요시간 </a:t>
            </a:r>
            <a:r>
              <a:rPr lang="en-US" altLang="ko-KR" sz="1400" dirty="0" smtClean="0">
                <a:solidFill>
                  <a:schemeClr val="bg1">
                    <a:lumMod val="50000"/>
                  </a:schemeClr>
                </a:solidFill>
              </a:rPr>
              <a:t>:</a:t>
            </a:r>
            <a:r>
              <a:rPr lang="ko-KR" altLang="en-US" sz="14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ko-KR" sz="1400" dirty="0" smtClean="0">
                <a:solidFill>
                  <a:schemeClr val="bg1">
                    <a:lumMod val="50000"/>
                  </a:schemeClr>
                </a:solidFill>
              </a:rPr>
              <a:t>10min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9426" y="2636912"/>
            <a:ext cx="80922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 smtClean="0"/>
              <a:t>팀원들과 설정한 이상적인 모습에 대해서 </a:t>
            </a:r>
            <a:r>
              <a:rPr lang="en-US" altLang="ko-KR" sz="2400" dirty="0" smtClean="0"/>
              <a:t>‘</a:t>
            </a:r>
            <a:r>
              <a:rPr lang="ko-KR" altLang="en-US" sz="2400" dirty="0" smtClean="0"/>
              <a:t>누가</a:t>
            </a:r>
            <a:r>
              <a:rPr lang="en-US" altLang="ko-KR" sz="2400" dirty="0" smtClean="0"/>
              <a:t>’,</a:t>
            </a:r>
            <a:r>
              <a:rPr lang="ko-KR" altLang="en-US" sz="2400" dirty="0" smtClean="0"/>
              <a:t> </a:t>
            </a:r>
            <a:r>
              <a:rPr lang="en-US" altLang="ko-KR" sz="2400" dirty="0" smtClean="0"/>
              <a:t>‘</a:t>
            </a:r>
            <a:r>
              <a:rPr lang="ko-KR" altLang="en-US" sz="2400" dirty="0" smtClean="0"/>
              <a:t>언제</a:t>
            </a:r>
            <a:r>
              <a:rPr lang="en-US" altLang="ko-KR" sz="2400" dirty="0" smtClean="0"/>
              <a:t>’,</a:t>
            </a:r>
            <a:r>
              <a:rPr lang="ko-KR" altLang="en-US" sz="2400" dirty="0" smtClean="0"/>
              <a:t> </a:t>
            </a:r>
            <a:r>
              <a:rPr lang="en-US" altLang="ko-KR" sz="2400" dirty="0" smtClean="0"/>
              <a:t>‘</a:t>
            </a:r>
            <a:r>
              <a:rPr lang="ko-KR" altLang="en-US" sz="2400" dirty="0" smtClean="0"/>
              <a:t>어디서</a:t>
            </a:r>
            <a:r>
              <a:rPr lang="en-US" altLang="ko-KR" sz="2400" dirty="0" smtClean="0"/>
              <a:t>’,</a:t>
            </a:r>
          </a:p>
          <a:p>
            <a:r>
              <a:rPr lang="en-US" altLang="ko-KR" sz="2400" dirty="0" smtClean="0"/>
              <a:t>‘</a:t>
            </a:r>
            <a:r>
              <a:rPr lang="ko-KR" altLang="en-US" sz="2400" dirty="0" smtClean="0"/>
              <a:t>무엇을</a:t>
            </a:r>
            <a:r>
              <a:rPr lang="en-US" altLang="ko-KR" sz="2400" dirty="0" smtClean="0"/>
              <a:t>’, ‘</a:t>
            </a:r>
            <a:r>
              <a:rPr lang="ko-KR" altLang="en-US" sz="2400" dirty="0" smtClean="0"/>
              <a:t>왜</a:t>
            </a:r>
            <a:r>
              <a:rPr lang="en-US" altLang="ko-KR" sz="2400" dirty="0" smtClean="0"/>
              <a:t>’</a:t>
            </a:r>
            <a:r>
              <a:rPr lang="ko-KR" altLang="en-US" sz="2400" dirty="0" smtClean="0"/>
              <a:t>에 대해서 팀원들과 구체적으로 논의 후</a:t>
            </a:r>
            <a:r>
              <a:rPr lang="en-US" altLang="ko-KR" sz="2400" dirty="0"/>
              <a:t> </a:t>
            </a:r>
            <a:r>
              <a:rPr lang="ko-KR" altLang="en-US" sz="2400" dirty="0" smtClean="0"/>
              <a:t>문장으로</a:t>
            </a:r>
            <a:endParaRPr lang="en-US" altLang="ko-KR" sz="2400" dirty="0" smtClean="0"/>
          </a:p>
          <a:p>
            <a:r>
              <a:rPr lang="ko-KR" altLang="en-US" sz="2400" dirty="0" smtClean="0"/>
              <a:t>기술해보세요</a:t>
            </a:r>
            <a:r>
              <a:rPr lang="en-US" altLang="ko-KR" sz="2400" dirty="0" smtClean="0"/>
              <a:t>.</a:t>
            </a:r>
            <a:r>
              <a:rPr lang="ko-KR" altLang="en-US" sz="2400" dirty="0" smtClean="0"/>
              <a:t> </a:t>
            </a:r>
            <a:endParaRPr lang="en-US" altLang="ko-KR" sz="2400" dirty="0"/>
          </a:p>
        </p:txBody>
      </p:sp>
      <p:sp>
        <p:nvSpPr>
          <p:cNvPr id="11" name="Oval 9"/>
          <p:cNvSpPr/>
          <p:nvPr/>
        </p:nvSpPr>
        <p:spPr>
          <a:xfrm>
            <a:off x="539552" y="4437112"/>
            <a:ext cx="1512168" cy="1512168"/>
          </a:xfrm>
          <a:prstGeom prst="ellipse">
            <a:avLst/>
          </a:prstGeom>
          <a:solidFill>
            <a:schemeClr val="bg1"/>
          </a:solidFill>
          <a:ln w="76200" cmpd="sng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sz="4000" b="1" smtClean="0">
                <a:solidFill>
                  <a:schemeClr val="tx1"/>
                </a:solidFill>
              </a:rPr>
              <a:t>누가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2195736" y="4437112"/>
            <a:ext cx="1512168" cy="1512168"/>
          </a:xfrm>
          <a:prstGeom prst="ellipse">
            <a:avLst/>
          </a:prstGeom>
          <a:solidFill>
            <a:schemeClr val="bg1"/>
          </a:solidFill>
          <a:ln w="76200" cmpd="sng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sz="4000" b="1" dirty="0" smtClean="0">
                <a:solidFill>
                  <a:schemeClr val="tx1"/>
                </a:solidFill>
              </a:rPr>
              <a:t>언제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3851920" y="4437112"/>
            <a:ext cx="1512168" cy="1512168"/>
          </a:xfrm>
          <a:prstGeom prst="ellipse">
            <a:avLst/>
          </a:prstGeom>
          <a:solidFill>
            <a:schemeClr val="bg1"/>
          </a:solidFill>
          <a:ln w="76200" cmpd="sng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sz="4000" b="1" dirty="0" smtClean="0">
                <a:solidFill>
                  <a:schemeClr val="tx1"/>
                </a:solidFill>
              </a:rPr>
              <a:t>어디서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5508104" y="4437112"/>
            <a:ext cx="1512168" cy="1512168"/>
          </a:xfrm>
          <a:prstGeom prst="ellipse">
            <a:avLst/>
          </a:prstGeom>
          <a:solidFill>
            <a:schemeClr val="bg1"/>
          </a:solidFill>
          <a:ln w="76200" cmpd="sng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sz="4000" b="1" dirty="0" smtClean="0">
                <a:solidFill>
                  <a:schemeClr val="tx1"/>
                </a:solidFill>
              </a:rPr>
              <a:t>무엇을</a:t>
            </a:r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7164288" y="4437112"/>
            <a:ext cx="1512168" cy="1512168"/>
          </a:xfrm>
          <a:prstGeom prst="ellipse">
            <a:avLst/>
          </a:prstGeom>
          <a:solidFill>
            <a:schemeClr val="bg1"/>
          </a:solidFill>
          <a:ln w="76200" cmpd="sng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sz="4000" b="1" dirty="0" smtClean="0">
                <a:solidFill>
                  <a:schemeClr val="tx1"/>
                </a:solidFill>
              </a:rPr>
              <a:t>왜</a:t>
            </a:r>
            <a:endParaRPr lang="en-US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01268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8087816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Step </a:t>
            </a:r>
            <a:r>
              <a:rPr lang="en-US" altLang="ko-KR" dirty="0" smtClean="0"/>
              <a:t>2</a:t>
            </a:r>
            <a:r>
              <a:rPr lang="en-US" dirty="0" smtClean="0"/>
              <a:t>. </a:t>
            </a:r>
            <a:r>
              <a:rPr lang="ko-KR" altLang="en-US" dirty="0"/>
              <a:t>이상적인 </a:t>
            </a:r>
            <a:r>
              <a:rPr lang="ko-KR" altLang="en-US" dirty="0" smtClean="0"/>
              <a:t>모습 달성을 위한 선결조건 </a:t>
            </a:r>
            <a:r>
              <a:rPr lang="ko-KR" altLang="en-US" dirty="0"/>
              <a:t>논의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idx="11"/>
          </p:nvPr>
        </p:nvSpPr>
        <p:spPr>
          <a:xfrm>
            <a:off x="7608274" y="-16968"/>
            <a:ext cx="1334020" cy="307777"/>
          </a:xfrm>
        </p:spPr>
        <p:txBody>
          <a:bodyPr/>
          <a:lstStyle/>
          <a:p>
            <a:endParaRPr lang="en-US"/>
          </a:p>
        </p:txBody>
      </p:sp>
      <p:sp>
        <p:nvSpPr>
          <p:cNvPr id="18" name="양쪽 모서리가 둥근 사각형 3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양쪽 모서리가 둥근 사각형 7"/>
          <p:cNvSpPr/>
          <p:nvPr/>
        </p:nvSpPr>
        <p:spPr>
          <a:xfrm>
            <a:off x="294714" y="1988839"/>
            <a:ext cx="8568952" cy="52818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/>
              <a:t>STEP 2.</a:t>
            </a:r>
            <a:endParaRPr lang="ko-KR" altLang="en-US" sz="2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19426" y="2636912"/>
            <a:ext cx="79051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 smtClean="0"/>
              <a:t>팀원들과 </a:t>
            </a:r>
            <a:r>
              <a:rPr lang="en-US" altLang="ko-KR" sz="2400" dirty="0" smtClean="0"/>
              <a:t>Social Fiction</a:t>
            </a:r>
            <a:r>
              <a:rPr lang="ko-KR" altLang="en-US" sz="2400" dirty="0" smtClean="0"/>
              <a:t>을 달성하기 위해 필요한</a:t>
            </a:r>
            <a:r>
              <a:rPr lang="ko-KR" altLang="ko-KR" sz="2400" dirty="0"/>
              <a:t> </a:t>
            </a:r>
            <a:r>
              <a:rPr lang="ko-KR" altLang="en-US" sz="2400" dirty="0" smtClean="0"/>
              <a:t>선결조건들을</a:t>
            </a:r>
            <a:endParaRPr lang="en-US" altLang="ko-KR" sz="2400" dirty="0"/>
          </a:p>
          <a:p>
            <a:r>
              <a:rPr lang="ko-KR" altLang="en-US" sz="2400" dirty="0" smtClean="0"/>
              <a:t>논의해보고</a:t>
            </a:r>
            <a:r>
              <a:rPr lang="en-US" altLang="ko-KR" sz="2400" dirty="0" smtClean="0"/>
              <a:t>,</a:t>
            </a:r>
            <a:r>
              <a:rPr lang="ko-KR" altLang="en-US" sz="2400" dirty="0" smtClean="0"/>
              <a:t> 도출된 선결조건들을 포스트 잇에 작성하세요</a:t>
            </a:r>
            <a:r>
              <a:rPr lang="en-US" altLang="ko-KR" sz="2400" dirty="0" smtClean="0"/>
              <a:t>.</a:t>
            </a:r>
            <a:endParaRPr lang="en-US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7236296" y="2204864"/>
            <a:ext cx="1476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>
                <a:solidFill>
                  <a:schemeClr val="bg1">
                    <a:lumMod val="50000"/>
                  </a:schemeClr>
                </a:solidFill>
              </a:rPr>
              <a:t>소요시간 </a:t>
            </a:r>
            <a:r>
              <a:rPr lang="en-US" altLang="ko-KR" sz="1400" dirty="0" smtClean="0">
                <a:solidFill>
                  <a:schemeClr val="bg1">
                    <a:lumMod val="50000"/>
                  </a:schemeClr>
                </a:solidFill>
              </a:rPr>
              <a:t>:</a:t>
            </a:r>
            <a:r>
              <a:rPr lang="ko-KR" altLang="en-US" sz="14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ko-KR" altLang="ko-KR" sz="1400" dirty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en-US" altLang="ko-KR" sz="1400" dirty="0" smtClean="0">
                <a:solidFill>
                  <a:schemeClr val="bg1">
                    <a:lumMod val="50000"/>
                  </a:schemeClr>
                </a:solidFill>
              </a:rPr>
              <a:t>0min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602" y="3567442"/>
            <a:ext cx="8260796" cy="292023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316722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Step </a:t>
            </a:r>
            <a:r>
              <a:rPr lang="en-US" altLang="ko-KR" dirty="0" smtClean="0"/>
              <a:t>3</a:t>
            </a:r>
            <a:r>
              <a:rPr lang="en-US" dirty="0" smtClean="0"/>
              <a:t>. 선결조건 Leveling &amp; Grouping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양쪽 모서리가 둥근 사각형 3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양쪽 모서리가 둥근 사각형 7"/>
          <p:cNvSpPr/>
          <p:nvPr/>
        </p:nvSpPr>
        <p:spPr>
          <a:xfrm>
            <a:off x="294714" y="1988839"/>
            <a:ext cx="8568952" cy="52818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/>
              <a:t>STEP 3.</a:t>
            </a:r>
            <a:endParaRPr lang="ko-KR" altLang="en-US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11560" y="2685741"/>
            <a:ext cx="8374408" cy="13203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 smtClean="0"/>
              <a:t>작성한 포스트잇 중에서 상위 선결조건에 해당하는 내용들을</a:t>
            </a:r>
            <a:r>
              <a:rPr lang="en-US" altLang="ko-KR" sz="2400" dirty="0" smtClean="0"/>
              <a:t/>
            </a:r>
            <a:br>
              <a:rPr lang="en-US" altLang="ko-KR" sz="2400" dirty="0" smtClean="0"/>
            </a:br>
            <a:r>
              <a:rPr lang="ko-KR" altLang="en-US" sz="2400" dirty="0" smtClean="0"/>
              <a:t>먼저</a:t>
            </a:r>
            <a:r>
              <a:rPr lang="en-US" altLang="ko-KR" sz="2400" dirty="0"/>
              <a:t> </a:t>
            </a:r>
            <a:r>
              <a:rPr lang="ko-KR" altLang="en-US" sz="2400" dirty="0" smtClean="0"/>
              <a:t>전지에 붙이고</a:t>
            </a:r>
            <a:r>
              <a:rPr lang="en-US" altLang="ko-KR" sz="2400" dirty="0" smtClean="0"/>
              <a:t>,</a:t>
            </a:r>
            <a:r>
              <a:rPr lang="ko-KR" altLang="en-US" sz="2400" dirty="0" smtClean="0"/>
              <a:t> 해당 선결조건 달성을 위한 하위 선결조건들을</a:t>
            </a:r>
            <a:endParaRPr lang="en-US" altLang="ko-KR" sz="2400" dirty="0" smtClean="0"/>
          </a:p>
          <a:p>
            <a:r>
              <a:rPr lang="ko-KR" altLang="en-US" sz="2400" dirty="0" smtClean="0"/>
              <a:t>아래에 붙여보세요</a:t>
            </a:r>
            <a:r>
              <a:rPr lang="en-US" altLang="ko-KR" sz="2400" dirty="0" smtClean="0"/>
              <a:t>.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7236296" y="2204864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>
                <a:solidFill>
                  <a:schemeClr val="bg1">
                    <a:lumMod val="50000"/>
                  </a:schemeClr>
                </a:solidFill>
              </a:rPr>
              <a:t>소요시간 </a:t>
            </a:r>
            <a:r>
              <a:rPr lang="en-US" altLang="ko-KR" sz="1400" dirty="0" smtClean="0">
                <a:solidFill>
                  <a:schemeClr val="bg1">
                    <a:lumMod val="50000"/>
                  </a:schemeClr>
                </a:solidFill>
              </a:rPr>
              <a:t>:</a:t>
            </a:r>
            <a:r>
              <a:rPr lang="ko-KR" altLang="en-US" sz="14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en-US" altLang="ko-KR" sz="1400" dirty="0" smtClean="0">
                <a:solidFill>
                  <a:schemeClr val="bg1">
                    <a:lumMod val="50000"/>
                  </a:schemeClr>
                </a:solidFill>
              </a:rPr>
              <a:t>0min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878" y="3865098"/>
            <a:ext cx="8352244" cy="28592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0621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Step </a:t>
            </a:r>
            <a:r>
              <a:rPr lang="en-US" altLang="ko-KR" dirty="0" smtClean="0"/>
              <a:t>3</a:t>
            </a:r>
            <a:r>
              <a:rPr lang="en-US" dirty="0" smtClean="0"/>
              <a:t>. 선결조건 Leveling &amp; Grouping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Rectangle 6"/>
          <p:cNvSpPr/>
          <p:nvPr/>
        </p:nvSpPr>
        <p:spPr>
          <a:xfrm>
            <a:off x="395536" y="1196752"/>
            <a:ext cx="8354874" cy="5256584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635090" y="1268760"/>
            <a:ext cx="38827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dirty="0" smtClean="0"/>
              <a:t>우리 </a:t>
            </a:r>
            <a:r>
              <a:rPr lang="en-US" altLang="ko-KR" sz="2400" dirty="0" smtClean="0"/>
              <a:t>OOO</a:t>
            </a:r>
            <a:r>
              <a:rPr lang="ko-KR" altLang="en-US" sz="2400" dirty="0" smtClean="0"/>
              <a:t>의 이상적인 모습</a:t>
            </a:r>
            <a:endParaRPr lang="en-US" altLang="ko-KR" sz="2400" dirty="0" smtClean="0"/>
          </a:p>
          <a:p>
            <a:pPr algn="ctr"/>
            <a:r>
              <a:rPr lang="en-US" sz="2400" dirty="0" smtClean="0"/>
              <a:t>“ OOO OOOOOO OOOOO”</a:t>
            </a:r>
            <a:endParaRPr lang="en-US" sz="2400" dirty="0"/>
          </a:p>
        </p:txBody>
      </p:sp>
      <p:sp>
        <p:nvSpPr>
          <p:cNvPr id="13" name="Rectangle 8"/>
          <p:cNvSpPr/>
          <p:nvPr/>
        </p:nvSpPr>
        <p:spPr>
          <a:xfrm>
            <a:off x="611560" y="2492896"/>
            <a:ext cx="1080120" cy="7920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rgbClr val="000000"/>
                </a:solidFill>
              </a:rPr>
              <a:t>상위</a:t>
            </a:r>
            <a:endParaRPr lang="en-US" altLang="ko-KR" dirty="0" smtClean="0">
              <a:solidFill>
                <a:srgbClr val="000000"/>
              </a:solidFill>
            </a:endParaRPr>
          </a:p>
          <a:p>
            <a:pPr algn="ctr"/>
            <a:r>
              <a:rPr lang="ko-KR" altLang="en-US" dirty="0" smtClean="0">
                <a:solidFill>
                  <a:srgbClr val="000000"/>
                </a:solidFill>
              </a:rPr>
              <a:t>선결조건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Rectangle 12"/>
          <p:cNvSpPr/>
          <p:nvPr/>
        </p:nvSpPr>
        <p:spPr>
          <a:xfrm>
            <a:off x="611560" y="3789040"/>
            <a:ext cx="1080120" cy="7920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rgbClr val="000000"/>
                </a:solidFill>
              </a:rPr>
              <a:t>하위</a:t>
            </a:r>
            <a:endParaRPr lang="en-US" altLang="ko-KR" dirty="0" smtClean="0">
              <a:solidFill>
                <a:srgbClr val="000000"/>
              </a:solidFill>
            </a:endParaRPr>
          </a:p>
          <a:p>
            <a:pPr algn="ctr"/>
            <a:r>
              <a:rPr lang="ko-KR" altLang="en-US" dirty="0" smtClean="0">
                <a:solidFill>
                  <a:srgbClr val="000000"/>
                </a:solidFill>
              </a:rPr>
              <a:t>선결조건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5" name="Rectangle 13"/>
          <p:cNvSpPr/>
          <p:nvPr/>
        </p:nvSpPr>
        <p:spPr>
          <a:xfrm>
            <a:off x="611560" y="5085184"/>
            <a:ext cx="1080120" cy="7920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rgbClr val="000000"/>
                </a:solidFill>
              </a:rPr>
              <a:t>하위</a:t>
            </a:r>
            <a:endParaRPr lang="en-US" altLang="ko-KR" dirty="0" smtClean="0">
              <a:solidFill>
                <a:srgbClr val="000000"/>
              </a:solidFill>
            </a:endParaRPr>
          </a:p>
          <a:p>
            <a:pPr algn="ctr"/>
            <a:r>
              <a:rPr lang="ko-KR" altLang="en-US" dirty="0" smtClean="0">
                <a:solidFill>
                  <a:srgbClr val="000000"/>
                </a:solidFill>
              </a:rPr>
              <a:t>선결조건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Folded Corner 14"/>
          <p:cNvSpPr/>
          <p:nvPr/>
        </p:nvSpPr>
        <p:spPr>
          <a:xfrm>
            <a:off x="2555776" y="2492896"/>
            <a:ext cx="871080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olded Corner 15"/>
          <p:cNvSpPr/>
          <p:nvPr/>
        </p:nvSpPr>
        <p:spPr>
          <a:xfrm>
            <a:off x="4572000" y="2492896"/>
            <a:ext cx="871080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olded Corner 17"/>
          <p:cNvSpPr/>
          <p:nvPr/>
        </p:nvSpPr>
        <p:spPr>
          <a:xfrm>
            <a:off x="5148064" y="3861048"/>
            <a:ext cx="871080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olded Corner 18"/>
          <p:cNvSpPr/>
          <p:nvPr/>
        </p:nvSpPr>
        <p:spPr>
          <a:xfrm>
            <a:off x="7092280" y="2492896"/>
            <a:ext cx="871080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olded Corner 19"/>
          <p:cNvSpPr/>
          <p:nvPr/>
        </p:nvSpPr>
        <p:spPr>
          <a:xfrm>
            <a:off x="2051720" y="3789040"/>
            <a:ext cx="871080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olded Corner 20"/>
          <p:cNvSpPr/>
          <p:nvPr/>
        </p:nvSpPr>
        <p:spPr>
          <a:xfrm>
            <a:off x="3131840" y="3789040"/>
            <a:ext cx="871080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olded Corner 21"/>
          <p:cNvSpPr/>
          <p:nvPr/>
        </p:nvSpPr>
        <p:spPr>
          <a:xfrm>
            <a:off x="4355976" y="3645024"/>
            <a:ext cx="871080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olded Corner 22"/>
          <p:cNvSpPr/>
          <p:nvPr/>
        </p:nvSpPr>
        <p:spPr>
          <a:xfrm>
            <a:off x="5724128" y="3645024"/>
            <a:ext cx="871080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olded Corner 23"/>
          <p:cNvSpPr/>
          <p:nvPr/>
        </p:nvSpPr>
        <p:spPr>
          <a:xfrm>
            <a:off x="7092280" y="3861048"/>
            <a:ext cx="871080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olded Corner 24"/>
          <p:cNvSpPr/>
          <p:nvPr/>
        </p:nvSpPr>
        <p:spPr>
          <a:xfrm>
            <a:off x="2627784" y="5157192"/>
            <a:ext cx="871080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olded Corner 25"/>
          <p:cNvSpPr/>
          <p:nvPr/>
        </p:nvSpPr>
        <p:spPr>
          <a:xfrm>
            <a:off x="4932040" y="5157192"/>
            <a:ext cx="871080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olded Corner 26"/>
          <p:cNvSpPr/>
          <p:nvPr/>
        </p:nvSpPr>
        <p:spPr>
          <a:xfrm>
            <a:off x="7452320" y="5085184"/>
            <a:ext cx="871080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olded Corner 27"/>
          <p:cNvSpPr/>
          <p:nvPr/>
        </p:nvSpPr>
        <p:spPr>
          <a:xfrm>
            <a:off x="5868144" y="5157192"/>
            <a:ext cx="871080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olded Corner 28"/>
          <p:cNvSpPr/>
          <p:nvPr/>
        </p:nvSpPr>
        <p:spPr>
          <a:xfrm>
            <a:off x="7668344" y="3501008"/>
            <a:ext cx="871080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07448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Step </a:t>
            </a:r>
            <a:r>
              <a:rPr lang="ko-KR" altLang="ko-KR" dirty="0"/>
              <a:t>4</a:t>
            </a:r>
            <a:r>
              <a:rPr lang="en-US" altLang="ko-KR" dirty="0"/>
              <a:t>. </a:t>
            </a:r>
            <a:r>
              <a:rPr lang="en-US" altLang="ko-KR" dirty="0" smtClean="0"/>
              <a:t>Story </a:t>
            </a:r>
            <a:r>
              <a:rPr lang="en-US" altLang="ko-KR" dirty="0"/>
              <a:t>Map</a:t>
            </a:r>
            <a:r>
              <a:rPr lang="ko-KR" altLang="en-US" dirty="0"/>
              <a:t> </a:t>
            </a:r>
            <a:r>
              <a:rPr lang="en-US" altLang="ko-KR" dirty="0" err="1" smtClean="0"/>
              <a:t>작성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양쪽 모서리가 둥근 사각형 3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1" name="양쪽 모서리가 둥근 사각형 7"/>
          <p:cNvSpPr/>
          <p:nvPr/>
        </p:nvSpPr>
        <p:spPr>
          <a:xfrm>
            <a:off x="294714" y="1988839"/>
            <a:ext cx="8568952" cy="52818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/>
              <a:t>STEP </a:t>
            </a:r>
            <a:r>
              <a:rPr lang="ko-KR" altLang="ko-KR" sz="2800" b="1" dirty="0"/>
              <a:t>4</a:t>
            </a:r>
            <a:r>
              <a:rPr lang="en-US" altLang="ko-KR" sz="2800" b="1" dirty="0" smtClean="0"/>
              <a:t>.</a:t>
            </a:r>
            <a:endParaRPr lang="ko-KR" altLang="en-US" sz="28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368766" y="2660719"/>
            <a:ext cx="84321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 smtClean="0">
                <a:latin typeface="+mn-ea"/>
              </a:rPr>
              <a:t>선결조건 사이에 </a:t>
            </a:r>
            <a:r>
              <a:rPr lang="en-US" altLang="ko-KR" sz="2400" dirty="0" smtClean="0">
                <a:latin typeface="+mn-ea"/>
              </a:rPr>
              <a:t>‘</a:t>
            </a:r>
            <a:r>
              <a:rPr lang="ko-KR" altLang="en-US" sz="2400" dirty="0" smtClean="0">
                <a:latin typeface="+mn-ea"/>
              </a:rPr>
              <a:t>선후관계</a:t>
            </a:r>
            <a:r>
              <a:rPr lang="en-US" altLang="ko-KR" sz="2400" dirty="0" smtClean="0">
                <a:latin typeface="+mn-ea"/>
              </a:rPr>
              <a:t>’</a:t>
            </a:r>
            <a:r>
              <a:rPr lang="ko-KR" altLang="en-US" sz="2400" dirty="0" smtClean="0">
                <a:latin typeface="+mn-ea"/>
              </a:rPr>
              <a:t>가 있는 것은 </a:t>
            </a:r>
            <a:r>
              <a:rPr lang="en-US" altLang="ko-KR" sz="2400" dirty="0" smtClean="0">
                <a:latin typeface="+mn-ea"/>
              </a:rPr>
              <a:t>‘</a:t>
            </a:r>
            <a:r>
              <a:rPr lang="ko-KR" altLang="en-US" sz="2400" b="1" dirty="0" smtClean="0">
                <a:latin typeface="+mn-ea"/>
              </a:rPr>
              <a:t>검정 매직</a:t>
            </a:r>
            <a:r>
              <a:rPr lang="en-US" altLang="ko-KR" sz="2400" dirty="0" smtClean="0">
                <a:latin typeface="+mn-ea"/>
              </a:rPr>
              <a:t>’</a:t>
            </a:r>
            <a:r>
              <a:rPr lang="ko-KR" altLang="en-US" sz="2400" dirty="0" smtClean="0">
                <a:latin typeface="+mn-ea"/>
              </a:rPr>
              <a:t>으로 연결하고</a:t>
            </a:r>
            <a:r>
              <a:rPr lang="en-US" altLang="ko-KR" sz="2400" dirty="0" smtClean="0">
                <a:latin typeface="+mn-ea"/>
              </a:rPr>
              <a:t>,</a:t>
            </a:r>
          </a:p>
          <a:p>
            <a:r>
              <a:rPr lang="ko-KR" altLang="ko-KR" sz="2400" dirty="0" smtClean="0">
                <a:latin typeface="+mn-ea"/>
              </a:rPr>
              <a:t>‘</a:t>
            </a:r>
            <a:r>
              <a:rPr lang="ko-KR" altLang="en-US" sz="2400" dirty="0" smtClean="0">
                <a:latin typeface="+mn-ea"/>
              </a:rPr>
              <a:t>상충관계</a:t>
            </a:r>
            <a:r>
              <a:rPr lang="en-US" altLang="ko-KR" sz="2400" dirty="0" smtClean="0">
                <a:latin typeface="+mn-ea"/>
              </a:rPr>
              <a:t>’</a:t>
            </a:r>
            <a:r>
              <a:rPr lang="ko-KR" altLang="en-US" sz="2400" dirty="0" smtClean="0">
                <a:latin typeface="+mn-ea"/>
              </a:rPr>
              <a:t>에 있는 것은 </a:t>
            </a:r>
            <a:r>
              <a:rPr lang="en-US" altLang="ko-KR" sz="2400" dirty="0" smtClean="0">
                <a:latin typeface="+mn-ea"/>
              </a:rPr>
              <a:t>‘</a:t>
            </a:r>
            <a:r>
              <a:rPr lang="ko-KR" altLang="en-US" sz="2400" dirty="0" smtClean="0">
                <a:solidFill>
                  <a:srgbClr val="C00000"/>
                </a:solidFill>
                <a:latin typeface="+mn-ea"/>
              </a:rPr>
              <a:t>빨강 매직</a:t>
            </a:r>
            <a:r>
              <a:rPr lang="en-US" altLang="ko-KR" sz="2400" dirty="0" smtClean="0">
                <a:latin typeface="+mn-ea"/>
              </a:rPr>
              <a:t>’</a:t>
            </a:r>
            <a:r>
              <a:rPr lang="ko-KR" altLang="en-US" sz="2400" dirty="0" smtClean="0">
                <a:latin typeface="+mn-ea"/>
              </a:rPr>
              <a:t>으로 연결하세요</a:t>
            </a:r>
            <a:r>
              <a:rPr lang="en-US" altLang="ko-KR" sz="2400" dirty="0" smtClean="0">
                <a:latin typeface="+mn-ea"/>
              </a:rPr>
              <a:t>.</a:t>
            </a:r>
            <a:br>
              <a:rPr lang="en-US" altLang="ko-KR" sz="2400" dirty="0" smtClean="0">
                <a:latin typeface="+mn-ea"/>
              </a:rPr>
            </a:br>
            <a:r>
              <a:rPr lang="ko-KR" altLang="en-US" sz="2400" dirty="0" smtClean="0">
                <a:latin typeface="+mn-ea"/>
              </a:rPr>
              <a:t>연결 후</a:t>
            </a:r>
            <a:r>
              <a:rPr lang="en-US" altLang="ko-KR" sz="2400" dirty="0" smtClean="0">
                <a:latin typeface="+mn-ea"/>
              </a:rPr>
              <a:t>, </a:t>
            </a:r>
            <a:r>
              <a:rPr lang="ko-KR" altLang="en-US" sz="2400" dirty="0" smtClean="0">
                <a:latin typeface="+mn-ea"/>
              </a:rPr>
              <a:t>선결조건의 관계를 설명하는 </a:t>
            </a:r>
            <a:r>
              <a:rPr lang="ko-KR" altLang="ko-KR" sz="2400" dirty="0" smtClean="0">
                <a:latin typeface="+mn-ea"/>
              </a:rPr>
              <a:t>‘</a:t>
            </a:r>
            <a:r>
              <a:rPr lang="en-US" altLang="ko-KR" sz="2400" dirty="0" smtClean="0">
                <a:latin typeface="+mn-ea"/>
              </a:rPr>
              <a:t>Story’</a:t>
            </a:r>
            <a:r>
              <a:rPr lang="ko-KR" altLang="en-US" sz="2400" dirty="0" smtClean="0">
                <a:latin typeface="+mn-ea"/>
              </a:rPr>
              <a:t>를 팀원과</a:t>
            </a:r>
            <a:r>
              <a:rPr lang="en-US" altLang="ko-KR" sz="2400" dirty="0">
                <a:latin typeface="+mn-ea"/>
              </a:rPr>
              <a:t> </a:t>
            </a:r>
            <a:r>
              <a:rPr lang="ko-KR" altLang="en-US" sz="2400" dirty="0" smtClean="0">
                <a:latin typeface="+mn-ea"/>
              </a:rPr>
              <a:t>논의한 후에</a:t>
            </a:r>
            <a:r>
              <a:rPr lang="en-US" altLang="ko-KR" sz="2400" dirty="0" smtClean="0">
                <a:latin typeface="+mn-ea"/>
              </a:rPr>
              <a:t/>
            </a:r>
            <a:br>
              <a:rPr lang="en-US" altLang="ko-KR" sz="2400" dirty="0" smtClean="0">
                <a:latin typeface="+mn-ea"/>
              </a:rPr>
            </a:br>
            <a:r>
              <a:rPr lang="ko-KR" altLang="en-US" sz="2400" dirty="0" smtClean="0">
                <a:latin typeface="+mn-ea"/>
              </a:rPr>
              <a:t>간략하게 기술해보세요</a:t>
            </a:r>
            <a:r>
              <a:rPr lang="en-US" altLang="ko-KR" sz="2400" dirty="0" smtClean="0">
                <a:latin typeface="+mn-ea"/>
              </a:rPr>
              <a:t>.</a:t>
            </a:r>
            <a:endParaRPr lang="en-US" sz="2400" dirty="0">
              <a:latin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236296" y="2204864"/>
            <a:ext cx="1476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>
                <a:solidFill>
                  <a:schemeClr val="bg1">
                    <a:lumMod val="50000"/>
                  </a:schemeClr>
                </a:solidFill>
              </a:rPr>
              <a:t>소요시간 </a:t>
            </a:r>
            <a:r>
              <a:rPr lang="en-US" altLang="ko-KR" sz="1400" dirty="0" smtClean="0">
                <a:solidFill>
                  <a:schemeClr val="bg1">
                    <a:lumMod val="50000"/>
                  </a:schemeClr>
                </a:solidFill>
              </a:rPr>
              <a:t>:</a:t>
            </a:r>
            <a:r>
              <a:rPr lang="ko-KR" altLang="en-US" sz="14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ko-KR" altLang="ko-KR" sz="1400" dirty="0">
                <a:solidFill>
                  <a:schemeClr val="bg1">
                    <a:lumMod val="50000"/>
                  </a:schemeClr>
                </a:solidFill>
              </a:rPr>
              <a:t>3</a:t>
            </a:r>
            <a:r>
              <a:rPr lang="en-US" altLang="ko-KR" sz="1400" dirty="0" smtClean="0">
                <a:solidFill>
                  <a:schemeClr val="bg1">
                    <a:lumMod val="50000"/>
                  </a:schemeClr>
                </a:solidFill>
              </a:rPr>
              <a:t>0min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348875"/>
            <a:ext cx="2996898" cy="1997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0435" y="4336907"/>
            <a:ext cx="3014849" cy="2009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7943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Step 4</a:t>
            </a:r>
            <a:r>
              <a:rPr lang="en-US" dirty="0" smtClean="0"/>
              <a:t>. </a:t>
            </a:r>
            <a:r>
              <a:rPr lang="en-US" dirty="0"/>
              <a:t>Social Fiction</a:t>
            </a:r>
            <a:r>
              <a:rPr lang="ko-KR" altLang="en-US" dirty="0"/>
              <a:t> </a:t>
            </a:r>
            <a:r>
              <a:rPr lang="en-US" dirty="0"/>
              <a:t>Story </a:t>
            </a:r>
            <a:r>
              <a:rPr lang="en-US" dirty="0" smtClean="0"/>
              <a:t>Map</a:t>
            </a:r>
            <a:r>
              <a:rPr lang="ko-KR" altLang="en-US" dirty="0" smtClean="0"/>
              <a:t> </a:t>
            </a:r>
            <a:r>
              <a:rPr lang="en-US" dirty="0"/>
              <a:t>작성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19</a:t>
            </a:fld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95536" y="1196752"/>
            <a:ext cx="8354874" cy="5256584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987824" y="1268760"/>
            <a:ext cx="38884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400" dirty="0" smtClean="0"/>
              <a:t>우리의 </a:t>
            </a:r>
            <a:r>
              <a:rPr lang="en-US" altLang="ko-KR" sz="2400" dirty="0" smtClean="0"/>
              <a:t>Social Fiction</a:t>
            </a:r>
          </a:p>
          <a:p>
            <a:pPr algn="ctr"/>
            <a:r>
              <a:rPr lang="en-US" sz="2400" dirty="0" smtClean="0"/>
              <a:t>“ OOO OOOOOO OOOOO”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611560" y="2492896"/>
            <a:ext cx="1080120" cy="7920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1</a:t>
            </a:r>
            <a:r>
              <a:rPr lang="ko-KR" altLang="en-US" dirty="0" smtClean="0">
                <a:solidFill>
                  <a:srgbClr val="000000"/>
                </a:solidFill>
              </a:rPr>
              <a:t>차</a:t>
            </a:r>
            <a:endParaRPr lang="en-US" altLang="ko-KR" dirty="0" smtClean="0">
              <a:solidFill>
                <a:srgbClr val="000000"/>
              </a:solidFill>
            </a:endParaRPr>
          </a:p>
          <a:p>
            <a:pPr algn="ctr"/>
            <a:r>
              <a:rPr lang="ko-KR" altLang="en-US" dirty="0" smtClean="0">
                <a:solidFill>
                  <a:srgbClr val="000000"/>
                </a:solidFill>
              </a:rPr>
              <a:t>선결조건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11560" y="3789040"/>
            <a:ext cx="1080120" cy="7920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rgbClr val="000000"/>
                </a:solidFill>
              </a:rPr>
              <a:t>2</a:t>
            </a:r>
            <a:r>
              <a:rPr lang="ko-KR" altLang="en-US" dirty="0" smtClean="0">
                <a:solidFill>
                  <a:srgbClr val="000000"/>
                </a:solidFill>
              </a:rPr>
              <a:t>차</a:t>
            </a:r>
            <a:endParaRPr lang="en-US" altLang="ko-KR" dirty="0" smtClean="0">
              <a:solidFill>
                <a:srgbClr val="000000"/>
              </a:solidFill>
            </a:endParaRPr>
          </a:p>
          <a:p>
            <a:pPr algn="ctr"/>
            <a:r>
              <a:rPr lang="ko-KR" altLang="en-US" dirty="0" smtClean="0">
                <a:solidFill>
                  <a:srgbClr val="000000"/>
                </a:solidFill>
              </a:rPr>
              <a:t>선결조건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11560" y="5085184"/>
            <a:ext cx="1080120" cy="7920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ko-KR" dirty="0" smtClean="0">
                <a:solidFill>
                  <a:srgbClr val="000000"/>
                </a:solidFill>
              </a:rPr>
              <a:t>3</a:t>
            </a:r>
            <a:r>
              <a:rPr lang="ko-KR" altLang="en-US" dirty="0" smtClean="0">
                <a:solidFill>
                  <a:srgbClr val="000000"/>
                </a:solidFill>
              </a:rPr>
              <a:t>차</a:t>
            </a:r>
            <a:endParaRPr lang="en-US" altLang="ko-KR" dirty="0" smtClean="0">
              <a:solidFill>
                <a:srgbClr val="000000"/>
              </a:solidFill>
            </a:endParaRPr>
          </a:p>
          <a:p>
            <a:pPr algn="ctr"/>
            <a:r>
              <a:rPr lang="ko-KR" altLang="en-US" dirty="0" smtClean="0">
                <a:solidFill>
                  <a:srgbClr val="000000"/>
                </a:solidFill>
              </a:rPr>
              <a:t>선결조건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5" name="Folded Corner 14"/>
          <p:cNvSpPr/>
          <p:nvPr/>
        </p:nvSpPr>
        <p:spPr>
          <a:xfrm>
            <a:off x="2411760" y="2492896"/>
            <a:ext cx="1015096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rgbClr val="000000"/>
                </a:solidFill>
              </a:rPr>
              <a:t>여유로운</a:t>
            </a:r>
            <a:endParaRPr lang="en-US" altLang="ko-KR" dirty="0" smtClean="0">
              <a:solidFill>
                <a:srgbClr val="000000"/>
              </a:solidFill>
            </a:endParaRPr>
          </a:p>
          <a:p>
            <a:pPr algn="ctr"/>
            <a:r>
              <a:rPr lang="ko-KR" altLang="en-US" dirty="0" smtClean="0">
                <a:solidFill>
                  <a:srgbClr val="000000"/>
                </a:solidFill>
              </a:rPr>
              <a:t>조직문화</a:t>
            </a:r>
            <a:endParaRPr lang="en-US" altLang="ko-KR" dirty="0" smtClean="0">
              <a:solidFill>
                <a:srgbClr val="000000"/>
              </a:solidFill>
            </a:endParaRPr>
          </a:p>
        </p:txBody>
      </p:sp>
      <p:sp>
        <p:nvSpPr>
          <p:cNvPr id="16" name="Folded Corner 15"/>
          <p:cNvSpPr/>
          <p:nvPr/>
        </p:nvSpPr>
        <p:spPr>
          <a:xfrm>
            <a:off x="4644008" y="2636912"/>
            <a:ext cx="871080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rgbClr val="000000"/>
                </a:solidFill>
              </a:rPr>
              <a:t>고성과</a:t>
            </a:r>
            <a:endParaRPr lang="en-US" altLang="ko-KR" dirty="0" smtClean="0">
              <a:solidFill>
                <a:srgbClr val="000000"/>
              </a:solidFill>
            </a:endParaRPr>
          </a:p>
          <a:p>
            <a:pPr algn="ctr"/>
            <a:r>
              <a:rPr lang="ko-KR" altLang="en-US" dirty="0" smtClean="0">
                <a:solidFill>
                  <a:srgbClr val="000000"/>
                </a:solidFill>
              </a:rPr>
              <a:t>창출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8" name="Folded Corner 17"/>
          <p:cNvSpPr/>
          <p:nvPr/>
        </p:nvSpPr>
        <p:spPr>
          <a:xfrm>
            <a:off x="5148064" y="3861048"/>
            <a:ext cx="871080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olded Corner 18"/>
          <p:cNvSpPr/>
          <p:nvPr/>
        </p:nvSpPr>
        <p:spPr>
          <a:xfrm>
            <a:off x="7092280" y="2492896"/>
            <a:ext cx="871080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olded Corner 19"/>
          <p:cNvSpPr/>
          <p:nvPr/>
        </p:nvSpPr>
        <p:spPr>
          <a:xfrm>
            <a:off x="2051720" y="3789040"/>
            <a:ext cx="871080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olded Corner 20"/>
          <p:cNvSpPr/>
          <p:nvPr/>
        </p:nvSpPr>
        <p:spPr>
          <a:xfrm>
            <a:off x="3131840" y="3789040"/>
            <a:ext cx="871080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olded Corner 21"/>
          <p:cNvSpPr/>
          <p:nvPr/>
        </p:nvSpPr>
        <p:spPr>
          <a:xfrm>
            <a:off x="4355976" y="3645024"/>
            <a:ext cx="871080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olded Corner 22"/>
          <p:cNvSpPr/>
          <p:nvPr/>
        </p:nvSpPr>
        <p:spPr>
          <a:xfrm>
            <a:off x="5724128" y="3645024"/>
            <a:ext cx="871080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olded Corner 23"/>
          <p:cNvSpPr/>
          <p:nvPr/>
        </p:nvSpPr>
        <p:spPr>
          <a:xfrm>
            <a:off x="7092280" y="3861048"/>
            <a:ext cx="871080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olded Corner 24"/>
          <p:cNvSpPr/>
          <p:nvPr/>
        </p:nvSpPr>
        <p:spPr>
          <a:xfrm>
            <a:off x="2627784" y="5157192"/>
            <a:ext cx="871080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olded Corner 25"/>
          <p:cNvSpPr/>
          <p:nvPr/>
        </p:nvSpPr>
        <p:spPr>
          <a:xfrm>
            <a:off x="4932040" y="5157192"/>
            <a:ext cx="871080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olded Corner 26"/>
          <p:cNvSpPr/>
          <p:nvPr/>
        </p:nvSpPr>
        <p:spPr>
          <a:xfrm>
            <a:off x="7452320" y="5085184"/>
            <a:ext cx="871080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olded Corner 27"/>
          <p:cNvSpPr/>
          <p:nvPr/>
        </p:nvSpPr>
        <p:spPr>
          <a:xfrm>
            <a:off x="5868144" y="5157192"/>
            <a:ext cx="871080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olded Corner 28"/>
          <p:cNvSpPr/>
          <p:nvPr/>
        </p:nvSpPr>
        <p:spPr>
          <a:xfrm>
            <a:off x="7668344" y="3501008"/>
            <a:ext cx="871080" cy="720080"/>
          </a:xfrm>
          <a:prstGeom prst="foldedCorner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Curved Connector 29"/>
          <p:cNvCxnSpPr>
            <a:stCxn id="15" idx="2"/>
            <a:endCxn id="20" idx="0"/>
          </p:cNvCxnSpPr>
          <p:nvPr/>
        </p:nvCxnSpPr>
        <p:spPr>
          <a:xfrm rot="5400000">
            <a:off x="2415252" y="3284984"/>
            <a:ext cx="576064" cy="432048"/>
          </a:xfrm>
          <a:prstGeom prst="curvedConnector3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urved Connector 31"/>
          <p:cNvCxnSpPr>
            <a:stCxn id="15" idx="2"/>
            <a:endCxn id="21" idx="0"/>
          </p:cNvCxnSpPr>
          <p:nvPr/>
        </p:nvCxnSpPr>
        <p:spPr>
          <a:xfrm rot="16200000" flipH="1">
            <a:off x="2955312" y="3176972"/>
            <a:ext cx="576064" cy="648072"/>
          </a:xfrm>
          <a:prstGeom prst="curvedConnector3">
            <a:avLst/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urved Connector 34"/>
          <p:cNvCxnSpPr>
            <a:stCxn id="21" idx="2"/>
            <a:endCxn id="25" idx="0"/>
          </p:cNvCxnSpPr>
          <p:nvPr/>
        </p:nvCxnSpPr>
        <p:spPr>
          <a:xfrm rot="5400000">
            <a:off x="2991316" y="4581128"/>
            <a:ext cx="648072" cy="504056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urved Connector 37"/>
          <p:cNvCxnSpPr>
            <a:stCxn id="16" idx="2"/>
            <a:endCxn id="22" idx="0"/>
          </p:cNvCxnSpPr>
          <p:nvPr/>
        </p:nvCxnSpPr>
        <p:spPr>
          <a:xfrm rot="5400000">
            <a:off x="4791516" y="3356992"/>
            <a:ext cx="288032" cy="288032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urved Connector 39"/>
          <p:cNvCxnSpPr>
            <a:stCxn id="16" idx="2"/>
            <a:endCxn id="23" idx="0"/>
          </p:cNvCxnSpPr>
          <p:nvPr/>
        </p:nvCxnSpPr>
        <p:spPr>
          <a:xfrm rot="16200000" flipH="1">
            <a:off x="5475592" y="2960948"/>
            <a:ext cx="288032" cy="1080120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Curved Connector 42"/>
          <p:cNvCxnSpPr>
            <a:stCxn id="19" idx="2"/>
          </p:cNvCxnSpPr>
          <p:nvPr/>
        </p:nvCxnSpPr>
        <p:spPr>
          <a:xfrm rot="5400000">
            <a:off x="7094026" y="3427254"/>
            <a:ext cx="648072" cy="219516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Curved Connector 45"/>
          <p:cNvCxnSpPr>
            <a:stCxn id="19" idx="2"/>
            <a:endCxn id="29" idx="0"/>
          </p:cNvCxnSpPr>
          <p:nvPr/>
        </p:nvCxnSpPr>
        <p:spPr>
          <a:xfrm rot="16200000" flipH="1">
            <a:off x="7671836" y="3068960"/>
            <a:ext cx="288032" cy="576064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Curved Connector 48"/>
          <p:cNvCxnSpPr>
            <a:stCxn id="24" idx="2"/>
            <a:endCxn id="27" idx="0"/>
          </p:cNvCxnSpPr>
          <p:nvPr/>
        </p:nvCxnSpPr>
        <p:spPr>
          <a:xfrm rot="16200000" flipH="1">
            <a:off x="7455812" y="4653136"/>
            <a:ext cx="504056" cy="360040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Curved Connector 51"/>
          <p:cNvCxnSpPr>
            <a:stCxn id="18" idx="2"/>
            <a:endCxn id="26" idx="0"/>
          </p:cNvCxnSpPr>
          <p:nvPr/>
        </p:nvCxnSpPr>
        <p:spPr>
          <a:xfrm rot="5400000">
            <a:off x="5187560" y="4761148"/>
            <a:ext cx="576064" cy="216024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Curved Connector 54"/>
          <p:cNvCxnSpPr>
            <a:stCxn id="23" idx="2"/>
            <a:endCxn id="28" idx="0"/>
          </p:cNvCxnSpPr>
          <p:nvPr/>
        </p:nvCxnSpPr>
        <p:spPr>
          <a:xfrm rot="16200000" flipH="1">
            <a:off x="5835632" y="4689140"/>
            <a:ext cx="792088" cy="144016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Curved Connector 60"/>
          <p:cNvCxnSpPr>
            <a:stCxn id="16" idx="2"/>
            <a:endCxn id="18" idx="0"/>
          </p:cNvCxnSpPr>
          <p:nvPr/>
        </p:nvCxnSpPr>
        <p:spPr>
          <a:xfrm rot="16200000" flipH="1">
            <a:off x="5079548" y="3356992"/>
            <a:ext cx="504056" cy="504056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Curved Connector 63"/>
          <p:cNvCxnSpPr>
            <a:stCxn id="12" idx="2"/>
            <a:endCxn id="15" idx="0"/>
          </p:cNvCxnSpPr>
          <p:nvPr/>
        </p:nvCxnSpPr>
        <p:spPr>
          <a:xfrm rot="5400000">
            <a:off x="3729100" y="1289965"/>
            <a:ext cx="393139" cy="2012722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Curved Connector 66"/>
          <p:cNvCxnSpPr>
            <a:stCxn id="12" idx="2"/>
            <a:endCxn id="19" idx="0"/>
          </p:cNvCxnSpPr>
          <p:nvPr/>
        </p:nvCxnSpPr>
        <p:spPr>
          <a:xfrm rot="16200000" flipH="1">
            <a:off x="6033356" y="998431"/>
            <a:ext cx="393139" cy="2595790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Curved Connector 69"/>
          <p:cNvCxnSpPr>
            <a:stCxn id="12" idx="2"/>
            <a:endCxn id="16" idx="0"/>
          </p:cNvCxnSpPr>
          <p:nvPr/>
        </p:nvCxnSpPr>
        <p:spPr>
          <a:xfrm rot="16200000" flipH="1">
            <a:off x="4737212" y="2294575"/>
            <a:ext cx="537155" cy="147518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Curved Connector 72"/>
          <p:cNvCxnSpPr>
            <a:stCxn id="16" idx="1"/>
            <a:endCxn id="15" idx="3"/>
          </p:cNvCxnSpPr>
          <p:nvPr/>
        </p:nvCxnSpPr>
        <p:spPr>
          <a:xfrm rot="10800000">
            <a:off x="3426856" y="2852936"/>
            <a:ext cx="1217152" cy="144016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24452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Theory of Change Workshop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4894" y="1088122"/>
            <a:ext cx="2294218" cy="1311128"/>
          </a:xfrm>
        </p:spPr>
        <p:txBody>
          <a:bodyPr/>
          <a:lstStyle/>
          <a:p>
            <a:r>
              <a:rPr lang="en-US" altLang="ko-KR" dirty="0"/>
              <a:t>Module 2.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79694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6519863"/>
            <a:ext cx="647700" cy="365125"/>
          </a:xfrm>
        </p:spPr>
        <p:txBody>
          <a:bodyPr/>
          <a:lstStyle/>
          <a:p>
            <a:fld id="{7EF2B13C-EE0B-44DC-85D1-2864BFF8F9B8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055688" y="274638"/>
            <a:ext cx="8088312" cy="706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r>
              <a:rPr lang="ko-KR" altLang="en-US" smtClean="0"/>
              <a:t>발표 슬라이드</a:t>
            </a:r>
            <a:endParaRPr lang="en-US" dirty="0"/>
          </a:p>
        </p:txBody>
      </p:sp>
      <p:sp>
        <p:nvSpPr>
          <p:cNvPr id="6" name="Slide Number Placeholder 2"/>
          <p:cNvSpPr txBox="1">
            <a:spLocks/>
          </p:cNvSpPr>
          <p:nvPr/>
        </p:nvSpPr>
        <p:spPr>
          <a:xfrm>
            <a:off x="0" y="6519863"/>
            <a:ext cx="647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ct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F2B13C-EE0B-44DC-85D1-2864BFF8F9B8}" type="slidenum">
              <a:rPr lang="ko-KR" altLang="en-US" smtClean="0"/>
              <a:pPr/>
              <a:t>20</a:t>
            </a:fld>
            <a:endParaRPr lang="ko-KR" altLang="en-US"/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462"/>
            <a:ext cx="9144000" cy="6860461"/>
          </a:xfrm>
          <a:prstGeom prst="rect">
            <a:avLst/>
          </a:prstGeom>
        </p:spPr>
      </p:pic>
      <p:sp>
        <p:nvSpPr>
          <p:cNvPr id="8" name="Rectangle 5"/>
          <p:cNvSpPr/>
          <p:nvPr/>
        </p:nvSpPr>
        <p:spPr>
          <a:xfrm>
            <a:off x="-12378" y="548680"/>
            <a:ext cx="9156378" cy="4280659"/>
          </a:xfrm>
          <a:prstGeom prst="rect">
            <a:avLst/>
          </a:prstGeom>
          <a:solidFill>
            <a:srgbClr val="000000">
              <a:alpha val="71000"/>
            </a:srgbClr>
          </a:solidFill>
        </p:spPr>
        <p:txBody>
          <a:bodyPr wrap="square">
            <a:spAutoFit/>
          </a:bodyPr>
          <a:lstStyle/>
          <a:p>
            <a:pPr latinLnBrk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1500" b="1" dirty="0" smtClean="0">
                <a:solidFill>
                  <a:srgbClr val="FFFFFF"/>
                </a:solidFill>
              </a:rPr>
              <a:t>조별 발표 및 공유</a:t>
            </a:r>
            <a:endParaRPr lang="ko-KR" altLang="en-US" sz="11500" b="1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65710" y="4486944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>
                <a:solidFill>
                  <a:schemeClr val="bg1">
                    <a:lumMod val="50000"/>
                  </a:schemeClr>
                </a:solidFill>
              </a:rPr>
              <a:t>소요시간 </a:t>
            </a:r>
            <a:r>
              <a:rPr lang="en-US" altLang="ko-KR" sz="1400" dirty="0" smtClean="0">
                <a:solidFill>
                  <a:schemeClr val="bg1">
                    <a:lumMod val="50000"/>
                  </a:schemeClr>
                </a:solidFill>
              </a:rPr>
              <a:t>:</a:t>
            </a:r>
            <a:r>
              <a:rPr lang="ko-KR" altLang="en-US" sz="14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</a:rPr>
              <a:t>2</a:t>
            </a:r>
            <a:r>
              <a:rPr lang="en-US" altLang="ko-KR" sz="1400" dirty="0" smtClean="0">
                <a:solidFill>
                  <a:schemeClr val="bg1">
                    <a:lumMod val="50000"/>
                  </a:schemeClr>
                </a:solidFill>
              </a:rPr>
              <a:t>0min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067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Step </a:t>
            </a:r>
            <a:r>
              <a:rPr lang="ko-KR" altLang="ko-KR" dirty="0"/>
              <a:t>5</a:t>
            </a:r>
            <a:r>
              <a:rPr lang="en-US" altLang="ko-KR" dirty="0"/>
              <a:t>. Story Map </a:t>
            </a:r>
            <a:r>
              <a:rPr lang="ko-KR" altLang="en-US" dirty="0"/>
              <a:t>보완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21</a:t>
            </a:fld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양쪽 모서리가 둥근 사각형 3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1" name="양쪽 모서리가 둥근 사각형 7"/>
          <p:cNvSpPr/>
          <p:nvPr/>
        </p:nvSpPr>
        <p:spPr>
          <a:xfrm>
            <a:off x="294714" y="1988839"/>
            <a:ext cx="8568952" cy="52818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/>
              <a:t>STEP </a:t>
            </a:r>
            <a:r>
              <a:rPr lang="en-US" altLang="ko-KR" sz="2800" b="1" dirty="0"/>
              <a:t>5</a:t>
            </a:r>
            <a:r>
              <a:rPr lang="en-US" altLang="ko-KR" sz="2800" b="1" dirty="0" smtClean="0"/>
              <a:t>.</a:t>
            </a:r>
            <a:endParaRPr lang="ko-KR" altLang="en-US" sz="28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7236296" y="2204864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>
                <a:solidFill>
                  <a:schemeClr val="bg1">
                    <a:lumMod val="50000"/>
                  </a:schemeClr>
                </a:solidFill>
              </a:rPr>
              <a:t>소요시간 </a:t>
            </a:r>
            <a:r>
              <a:rPr lang="en-US" altLang="ko-KR" sz="1400" dirty="0" smtClean="0">
                <a:solidFill>
                  <a:schemeClr val="bg1">
                    <a:lumMod val="50000"/>
                  </a:schemeClr>
                </a:solidFill>
              </a:rPr>
              <a:t>:</a:t>
            </a:r>
            <a:r>
              <a:rPr lang="ko-KR" altLang="en-US" sz="14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ko-KR" sz="1400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en-US" altLang="ko-KR" sz="1400" dirty="0" smtClean="0">
                <a:solidFill>
                  <a:schemeClr val="bg1">
                    <a:lumMod val="50000"/>
                  </a:schemeClr>
                </a:solidFill>
              </a:rPr>
              <a:t>min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1560" y="2780928"/>
            <a:ext cx="7876934" cy="11541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300" dirty="0" smtClean="0"/>
              <a:t>선결조건 중에서 현재 자신이 하고 있는 일</a:t>
            </a:r>
            <a:r>
              <a:rPr lang="en-US" altLang="ko-KR" sz="2300" dirty="0" smtClean="0"/>
              <a:t>(</a:t>
            </a:r>
            <a:r>
              <a:rPr lang="ko-KR" altLang="en-US" sz="2300" dirty="0" smtClean="0"/>
              <a:t>기관</a:t>
            </a:r>
            <a:r>
              <a:rPr lang="en-US" altLang="ko-KR" sz="2300" dirty="0" smtClean="0"/>
              <a:t>)</a:t>
            </a:r>
            <a:r>
              <a:rPr lang="ko-KR" altLang="en-US" sz="2300" dirty="0" smtClean="0"/>
              <a:t>과 관련되어 있는</a:t>
            </a:r>
            <a:endParaRPr lang="en-US" altLang="ko-KR" sz="2300" dirty="0" smtClean="0"/>
          </a:p>
          <a:p>
            <a:r>
              <a:rPr lang="ko-KR" altLang="en-US" sz="2300" dirty="0" smtClean="0"/>
              <a:t>것에는</a:t>
            </a:r>
            <a:r>
              <a:rPr lang="ko-KR" altLang="ko-KR" sz="2300" dirty="0"/>
              <a:t> </a:t>
            </a:r>
            <a:r>
              <a:rPr lang="ko-KR" altLang="ko-KR" sz="2300" dirty="0" smtClean="0"/>
              <a:t>‘</a:t>
            </a:r>
            <a:r>
              <a:rPr lang="en-US" altLang="ko-KR" sz="2300" dirty="0" smtClean="0"/>
              <a:t>O’,</a:t>
            </a:r>
            <a:r>
              <a:rPr lang="ko-KR" altLang="en-US" sz="2300" dirty="0" smtClean="0"/>
              <a:t> 타기관이나 정부에서 하고 있는 일에는 </a:t>
            </a:r>
            <a:r>
              <a:rPr lang="en-US" altLang="ko-KR" sz="2300" dirty="0" smtClean="0"/>
              <a:t>‘</a:t>
            </a:r>
            <a:r>
              <a:rPr lang="ko-KR" altLang="en-US" sz="2300" dirty="0"/>
              <a:t>∆</a:t>
            </a:r>
            <a:r>
              <a:rPr lang="en-US" altLang="ko-KR" sz="2300" dirty="0" smtClean="0"/>
              <a:t>’,</a:t>
            </a:r>
            <a:endParaRPr lang="en-US" altLang="ko-KR" sz="2300" dirty="0"/>
          </a:p>
          <a:p>
            <a:r>
              <a:rPr lang="ko-KR" altLang="en-US" sz="2300" dirty="0" smtClean="0"/>
              <a:t>어느 곳과도 관련없는 것에는 </a:t>
            </a:r>
            <a:r>
              <a:rPr lang="en-US" altLang="ko-KR" sz="2300" dirty="0" smtClean="0"/>
              <a:t>‘X’</a:t>
            </a:r>
            <a:r>
              <a:rPr lang="ko-KR" altLang="en-US" sz="2300" dirty="0" smtClean="0"/>
              <a:t>표기를 하세요</a:t>
            </a:r>
            <a:r>
              <a:rPr lang="en-US" altLang="ko-KR" sz="2300" dirty="0" smtClean="0"/>
              <a:t>.</a:t>
            </a: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035297"/>
            <a:ext cx="3491880" cy="23279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그림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673" y="4029140"/>
            <a:ext cx="3501117" cy="23340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88410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Step </a:t>
            </a:r>
            <a:r>
              <a:rPr lang="ko-KR" altLang="ko-KR" dirty="0"/>
              <a:t>6</a:t>
            </a:r>
            <a:r>
              <a:rPr lang="en-US" altLang="ko-KR" dirty="0"/>
              <a:t>. </a:t>
            </a:r>
            <a:r>
              <a:rPr lang="ko-KR" altLang="en-US" dirty="0"/>
              <a:t>변화의 주인공 되기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22</a:t>
            </a:fld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양쪽 모서리가 둥근 사각형 3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1" name="양쪽 모서리가 둥근 사각형 7"/>
          <p:cNvSpPr/>
          <p:nvPr/>
        </p:nvSpPr>
        <p:spPr>
          <a:xfrm>
            <a:off x="294714" y="1988839"/>
            <a:ext cx="8568952" cy="52818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/>
              <a:t>STEP </a:t>
            </a:r>
            <a:r>
              <a:rPr lang="en-US" altLang="ko-KR" sz="2800" b="1" dirty="0"/>
              <a:t>6</a:t>
            </a:r>
            <a:r>
              <a:rPr lang="en-US" altLang="ko-KR" sz="2800" b="1" dirty="0" smtClean="0"/>
              <a:t>.</a:t>
            </a:r>
            <a:endParaRPr lang="ko-KR" altLang="en-US" sz="28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7236296" y="2204864"/>
            <a:ext cx="1478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>
                <a:solidFill>
                  <a:schemeClr val="bg1">
                    <a:lumMod val="50000"/>
                  </a:schemeClr>
                </a:solidFill>
              </a:rPr>
              <a:t>소요시간 </a:t>
            </a:r>
            <a:r>
              <a:rPr lang="en-US" altLang="ko-KR" sz="1400" dirty="0" smtClean="0">
                <a:solidFill>
                  <a:schemeClr val="bg1">
                    <a:lumMod val="50000"/>
                  </a:schemeClr>
                </a:solidFill>
              </a:rPr>
              <a:t>:</a:t>
            </a:r>
            <a:r>
              <a:rPr lang="ko-KR" altLang="en-US" sz="14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ko-KR" sz="1400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r>
              <a:rPr lang="en-US" altLang="ko-KR" sz="1400" dirty="0">
                <a:solidFill>
                  <a:schemeClr val="bg1">
                    <a:lumMod val="50000"/>
                  </a:schemeClr>
                </a:solidFill>
              </a:rPr>
              <a:t>5</a:t>
            </a:r>
            <a:r>
              <a:rPr lang="en-US" altLang="ko-KR" sz="1400" dirty="0" smtClean="0">
                <a:solidFill>
                  <a:schemeClr val="bg1">
                    <a:lumMod val="50000"/>
                  </a:schemeClr>
                </a:solidFill>
              </a:rPr>
              <a:t>min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1560" y="2780928"/>
            <a:ext cx="7680308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300" dirty="0" smtClean="0"/>
              <a:t>낮은 </a:t>
            </a:r>
            <a:r>
              <a:rPr lang="ko-KR" altLang="en-US" sz="2300" dirty="0"/>
              <a:t>레벨의 선결조건 중에서 자신의 일</a:t>
            </a:r>
            <a:r>
              <a:rPr lang="en-US" altLang="ko-KR" sz="2300" dirty="0"/>
              <a:t>,</a:t>
            </a:r>
            <a:r>
              <a:rPr lang="ko-KR" altLang="en-US" sz="2300" dirty="0"/>
              <a:t> 역량</a:t>
            </a:r>
            <a:r>
              <a:rPr lang="en-US" altLang="ko-KR" sz="2300" dirty="0"/>
              <a:t>,</a:t>
            </a:r>
            <a:r>
              <a:rPr lang="ko-KR" altLang="en-US" sz="2300" dirty="0"/>
              <a:t> 관심분야와</a:t>
            </a:r>
            <a:endParaRPr lang="en-US" altLang="ko-KR" sz="2300" dirty="0"/>
          </a:p>
          <a:p>
            <a:r>
              <a:rPr lang="ko-KR" altLang="en-US" sz="2300" dirty="0"/>
              <a:t>관련하여 개입할 수 있는 지점을 </a:t>
            </a:r>
            <a:r>
              <a:rPr lang="en-US" altLang="ko-KR" sz="2300" dirty="0"/>
              <a:t>3</a:t>
            </a:r>
            <a:r>
              <a:rPr lang="ko-KR" altLang="en-US" sz="2300" dirty="0"/>
              <a:t>가지 이내로 선택하고</a:t>
            </a:r>
            <a:r>
              <a:rPr lang="en-US" altLang="ko-KR" sz="2300" dirty="0"/>
              <a:t>,</a:t>
            </a:r>
          </a:p>
          <a:p>
            <a:r>
              <a:rPr lang="ko-KR" altLang="en-US" sz="2300" dirty="0"/>
              <a:t>무엇을 할 수 있는지</a:t>
            </a:r>
            <a:r>
              <a:rPr lang="ko-KR" altLang="ko-KR" sz="2300" dirty="0"/>
              <a:t> ‘</a:t>
            </a:r>
            <a:r>
              <a:rPr lang="ko-KR" altLang="en-US" sz="2300" dirty="0"/>
              <a:t>파란색 </a:t>
            </a:r>
            <a:r>
              <a:rPr lang="ko-KR" altLang="en-US" sz="2300" dirty="0" err="1"/>
              <a:t>포스트잇</a:t>
            </a:r>
            <a:r>
              <a:rPr lang="en-US" altLang="ko-KR" sz="2300" dirty="0"/>
              <a:t>’</a:t>
            </a:r>
            <a:r>
              <a:rPr lang="ko-KR" altLang="en-US" sz="2300" dirty="0"/>
              <a:t>에 간단하게 기술한 후에</a:t>
            </a:r>
            <a:endParaRPr lang="en-US" altLang="ko-KR" sz="2300" dirty="0"/>
          </a:p>
          <a:p>
            <a:r>
              <a:rPr lang="ko-KR" altLang="en-US" sz="2300" dirty="0"/>
              <a:t>개입지점에 붙이세요</a:t>
            </a:r>
            <a:r>
              <a:rPr lang="en-US" altLang="ko-KR" sz="2300" dirty="0"/>
              <a:t>.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020162"/>
            <a:ext cx="3544024" cy="2362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63237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48109" y="2420888"/>
            <a:ext cx="824778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 smtClean="0">
                <a:solidFill>
                  <a:schemeClr val="bg1"/>
                </a:solidFill>
              </a:rPr>
              <a:t>One More Thing</a:t>
            </a:r>
            <a:endParaRPr lang="en-US" sz="8800" b="1" dirty="0">
              <a:solidFill>
                <a:schemeClr val="bg1"/>
              </a:solidFill>
            </a:endParaRPr>
          </a:p>
        </p:txBody>
      </p:sp>
      <p:pic>
        <p:nvPicPr>
          <p:cNvPr id="3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2462"/>
            <a:ext cx="9144000" cy="6860461"/>
          </a:xfrm>
          <a:prstGeom prst="rect">
            <a:avLst/>
          </a:prstGeom>
        </p:spPr>
      </p:pic>
      <p:sp>
        <p:nvSpPr>
          <p:cNvPr id="4" name="Rectangle 5"/>
          <p:cNvSpPr/>
          <p:nvPr/>
        </p:nvSpPr>
        <p:spPr>
          <a:xfrm>
            <a:off x="-12378" y="548680"/>
            <a:ext cx="9156378" cy="4280659"/>
          </a:xfrm>
          <a:prstGeom prst="rect">
            <a:avLst/>
          </a:prstGeom>
          <a:solidFill>
            <a:srgbClr val="000000">
              <a:alpha val="71000"/>
            </a:srgbClr>
          </a:solidFill>
        </p:spPr>
        <p:txBody>
          <a:bodyPr wrap="square">
            <a:spAutoFit/>
          </a:bodyPr>
          <a:lstStyle/>
          <a:p>
            <a:pPr latinLnBrk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sz="11500" b="1" dirty="0" smtClean="0">
                <a:solidFill>
                  <a:srgbClr val="FFFFFF"/>
                </a:solidFill>
              </a:rPr>
              <a:t>조별 발표 및 공유</a:t>
            </a:r>
            <a:endParaRPr lang="ko-KR" altLang="en-US" sz="115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828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82233" y="2420888"/>
            <a:ext cx="930846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 smtClean="0">
                <a:solidFill>
                  <a:schemeClr val="bg1"/>
                </a:solidFill>
              </a:rPr>
              <a:t>One More Thing</a:t>
            </a:r>
            <a:endParaRPr lang="en-US" sz="8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72602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404664"/>
            <a:ext cx="8805616" cy="6001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600" b="1" dirty="0" smtClean="0">
                <a:solidFill>
                  <a:prstClr val="white"/>
                </a:solidFill>
                <a:latin typeface="서울남산체 M"/>
                <a:ea typeface="서울남산체 M"/>
              </a:rPr>
              <a:t>2030</a:t>
            </a:r>
            <a:r>
              <a:rPr lang="ko-KR" altLang="en-US" sz="9600" b="1" dirty="0" smtClean="0">
                <a:solidFill>
                  <a:prstClr val="white"/>
                </a:solidFill>
                <a:latin typeface="서울남산체 M"/>
                <a:ea typeface="서울남산체 M"/>
              </a:rPr>
              <a:t>년에도</a:t>
            </a:r>
            <a:r>
              <a:rPr lang="en-US" altLang="ko-KR" sz="9600" b="1" dirty="0" smtClean="0">
                <a:solidFill>
                  <a:prstClr val="white"/>
                </a:solidFill>
                <a:latin typeface="서울남산체 M"/>
                <a:ea typeface="서울남산체 M"/>
              </a:rPr>
              <a:t>,</a:t>
            </a:r>
          </a:p>
          <a:p>
            <a:r>
              <a:rPr lang="en-US" altLang="ko-KR" sz="9600" b="1" dirty="0" smtClean="0">
                <a:solidFill>
                  <a:prstClr val="white"/>
                </a:solidFill>
                <a:latin typeface="서울남산체 M"/>
                <a:ea typeface="서울남산체 M"/>
              </a:rPr>
              <a:t>‘</a:t>
            </a:r>
            <a:r>
              <a:rPr lang="ko-KR" altLang="en-US" sz="9600" b="1" dirty="0" smtClean="0">
                <a:solidFill>
                  <a:prstClr val="white"/>
                </a:solidFill>
                <a:latin typeface="서울남산체 M"/>
                <a:ea typeface="서울남산체 M"/>
              </a:rPr>
              <a:t>이상적인 모습</a:t>
            </a:r>
            <a:r>
              <a:rPr lang="en-US" altLang="ko-KR" sz="9600" b="1" dirty="0" smtClean="0">
                <a:solidFill>
                  <a:prstClr val="white"/>
                </a:solidFill>
                <a:latin typeface="서울남산체 M"/>
                <a:ea typeface="서울남산체 M"/>
              </a:rPr>
              <a:t>’</a:t>
            </a:r>
            <a:r>
              <a:rPr lang="ko-KR" altLang="en-US" sz="9600" b="1" dirty="0" smtClean="0">
                <a:solidFill>
                  <a:prstClr val="white"/>
                </a:solidFill>
                <a:latin typeface="서울남산체 M"/>
                <a:ea typeface="서울남산체 M"/>
              </a:rPr>
              <a:t>의</a:t>
            </a:r>
            <a:endParaRPr lang="en-US" altLang="ko-KR" sz="9600" b="1" dirty="0" smtClean="0">
              <a:solidFill>
                <a:prstClr val="white"/>
              </a:solidFill>
              <a:latin typeface="서울남산체 M"/>
              <a:ea typeface="서울남산체 M"/>
            </a:endParaRPr>
          </a:p>
          <a:p>
            <a:r>
              <a:rPr lang="ko-KR" altLang="en-US" sz="9600" b="1" dirty="0" smtClean="0">
                <a:solidFill>
                  <a:prstClr val="white"/>
                </a:solidFill>
                <a:latin typeface="서울남산체 M"/>
                <a:ea typeface="서울남산체 M"/>
              </a:rPr>
              <a:t>기본 가정이 </a:t>
            </a:r>
            <a:endParaRPr lang="en-US" altLang="ko-KR" sz="9600" b="1" dirty="0" smtClean="0">
              <a:solidFill>
                <a:prstClr val="white"/>
              </a:solidFill>
              <a:latin typeface="서울남산체 M"/>
              <a:ea typeface="서울남산체 M"/>
            </a:endParaRPr>
          </a:p>
          <a:p>
            <a:r>
              <a:rPr lang="ko-KR" altLang="en-US" sz="9600" b="1" dirty="0" smtClean="0">
                <a:solidFill>
                  <a:prstClr val="white"/>
                </a:solidFill>
                <a:latin typeface="서울남산체 M"/>
                <a:ea typeface="서울남산체 M"/>
              </a:rPr>
              <a:t>유효한가요</a:t>
            </a:r>
            <a:r>
              <a:rPr lang="en-US" altLang="ko-KR" sz="9600" b="1" dirty="0" smtClean="0">
                <a:solidFill>
                  <a:prstClr val="white"/>
                </a:solidFill>
                <a:latin typeface="서울남산체 M"/>
                <a:ea typeface="서울남산체 M"/>
              </a:rPr>
              <a:t>?</a:t>
            </a:r>
            <a:endParaRPr lang="en-US" sz="9600" b="1" dirty="0">
              <a:solidFill>
                <a:prstClr val="white"/>
              </a:solidFill>
              <a:latin typeface="서울남산체 M"/>
              <a:ea typeface="서울남산체 M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681494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</a:t>
            </a:r>
            <a:r>
              <a:rPr lang="ko-KR" altLang="en-US" dirty="0"/>
              <a:t>분 </a:t>
            </a:r>
            <a:r>
              <a:rPr lang="en-US" altLang="ko-KR" dirty="0"/>
              <a:t>47</a:t>
            </a:r>
            <a:r>
              <a:rPr lang="ko-KR" altLang="en-US" dirty="0"/>
              <a:t>초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ko-KR" altLang="en-US" dirty="0" smtClean="0"/>
              <a:t>기본가정이 바뀐다면</a:t>
            </a:r>
            <a:r>
              <a:rPr lang="en-US" altLang="ko-KR" dirty="0" smtClean="0"/>
              <a:t>?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20741" y="1859285"/>
            <a:ext cx="6537604" cy="367740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597252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E_공통모듈_TOC_01_응답하라1994씨티폰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574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1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기본가정 정리하기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1196752"/>
            <a:ext cx="3672396" cy="5085184"/>
          </a:xfrm>
          <a:prstGeom prst="rect">
            <a:avLst/>
          </a:prstGeom>
        </p:spPr>
      </p:pic>
      <p:pic>
        <p:nvPicPr>
          <p:cNvPr id="5" name="Pictur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130" y="1196752"/>
            <a:ext cx="3674811" cy="50405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682353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38" y="1698273"/>
            <a:ext cx="9144000" cy="5143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2532" y="68256"/>
            <a:ext cx="858921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b="1" dirty="0" smtClean="0">
                <a:solidFill>
                  <a:srgbClr val="FFFFFF"/>
                </a:solidFill>
              </a:rPr>
              <a:t>I Have a Dream</a:t>
            </a:r>
            <a:endParaRPr lang="en-US" sz="96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8113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245245" y="4509120"/>
            <a:ext cx="8382672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나눔고딕 ExtraBold"/>
              </a:rPr>
              <a:t>사회혁신과 관련</a:t>
            </a:r>
            <a:r>
              <a:rPr lang="ko-KR" altLang="en-US" sz="5400" b="1" dirty="0">
                <a:latin typeface="+mj-ea"/>
                <a:ea typeface="+mj-ea"/>
                <a:cs typeface="나눔고딕 ExtraBold"/>
              </a:rPr>
              <a:t>된</a:t>
            </a:r>
            <a:endParaRPr kumimoji="0" lang="en-US" altLang="ko-KR" sz="5400" b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ea"/>
              <a:ea typeface="+mj-ea"/>
              <a:cs typeface="나눔고딕 ExtraBold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b="1" dirty="0" smtClean="0">
                <a:latin typeface="+mj-ea"/>
                <a:ea typeface="+mj-ea"/>
                <a:cs typeface="나눔고딕 ExtraBold"/>
              </a:rPr>
              <a:t>어떤 경험을 해보셨나요</a:t>
            </a:r>
            <a:r>
              <a:rPr lang="en-US" altLang="ko-KR" sz="5400" b="1" dirty="0" smtClean="0">
                <a:latin typeface="+mj-ea"/>
                <a:ea typeface="+mj-ea"/>
                <a:cs typeface="나눔고딕 ExtraBold"/>
              </a:rPr>
              <a:t>?</a:t>
            </a:r>
            <a:endParaRPr kumimoji="0" lang="ko-KR" altLang="en-US" sz="5400" b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나눔고딕 ExtraBold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63441"/>
            <a:ext cx="9144000" cy="3429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9660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09474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soopsori.co.kr/nimg/product/ecobag/cotton_bag0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724" b="55028"/>
          <a:stretch/>
        </p:blipFill>
        <p:spPr bwMode="auto">
          <a:xfrm>
            <a:off x="317158" y="2564904"/>
            <a:ext cx="6002938" cy="38941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ICE BREAKING – </a:t>
            </a:r>
            <a:r>
              <a:rPr lang="ko-KR" altLang="en-US" dirty="0" smtClean="0"/>
              <a:t>내가 경험했던 사회혁신</a:t>
            </a:r>
            <a:endParaRPr lang="ko-KR" altLang="en-US" dirty="0"/>
          </a:p>
        </p:txBody>
      </p:sp>
      <p:sp>
        <p:nvSpPr>
          <p:cNvPr id="14" name="텍스트 개체 틀 1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양쪽 모서리가 둥근 사각형 4"/>
          <p:cNvSpPr/>
          <p:nvPr/>
        </p:nvSpPr>
        <p:spPr>
          <a:xfrm>
            <a:off x="287524" y="1988840"/>
            <a:ext cx="8568952" cy="4464496"/>
          </a:xfrm>
          <a:prstGeom prst="round2SameRect">
            <a:avLst>
              <a:gd name="adj1" fmla="val 8022"/>
              <a:gd name="adj2" fmla="val 0"/>
            </a:avLst>
          </a:prstGeom>
          <a:solidFill>
            <a:schemeClr val="bg1">
              <a:lumMod val="85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64390" y="2986880"/>
            <a:ext cx="8229600" cy="2690436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60000"/>
              </a:lnSpc>
              <a:spcBef>
                <a:spcPts val="0"/>
              </a:spcBef>
            </a:pPr>
            <a:r>
              <a:rPr lang="en-US" altLang="ko-KR" sz="6000" dirty="0" smtClean="0">
                <a:solidFill>
                  <a:prstClr val="black"/>
                </a:solidFill>
                <a:latin typeface="+mj-ea"/>
                <a:ea typeface="+mj-ea"/>
              </a:rPr>
              <a:t>“</a:t>
            </a:r>
            <a:r>
              <a:rPr lang="ko-KR" altLang="en-US" sz="6000" dirty="0" smtClean="0">
                <a:solidFill>
                  <a:prstClr val="black"/>
                </a:solidFill>
                <a:latin typeface="+mj-ea"/>
                <a:ea typeface="+mj-ea"/>
              </a:rPr>
              <a:t>사회혁신은 </a:t>
            </a:r>
            <a:r>
              <a:rPr lang="en-US" altLang="ko-KR" sz="6000" dirty="0" smtClean="0">
                <a:solidFill>
                  <a:prstClr val="black"/>
                </a:solidFill>
                <a:latin typeface="+mj-ea"/>
                <a:ea typeface="+mj-ea"/>
              </a:rPr>
              <a:t>OOO </a:t>
            </a:r>
            <a:r>
              <a:rPr lang="ko-KR" altLang="en-US" sz="6000" dirty="0" smtClean="0">
                <a:solidFill>
                  <a:prstClr val="black"/>
                </a:solidFill>
                <a:latin typeface="+mj-ea"/>
                <a:ea typeface="+mj-ea"/>
              </a:rPr>
              <a:t>이다</a:t>
            </a:r>
            <a:r>
              <a:rPr lang="en-US" altLang="ko-KR" sz="6000" dirty="0" smtClean="0">
                <a:solidFill>
                  <a:prstClr val="black"/>
                </a:solidFill>
                <a:latin typeface="+mj-ea"/>
                <a:ea typeface="+mj-ea"/>
              </a:rPr>
              <a:t>.</a:t>
            </a:r>
            <a:endParaRPr lang="en-US" altLang="ko-KR" sz="6000" dirty="0">
              <a:solidFill>
                <a:prstClr val="black"/>
              </a:solidFill>
              <a:latin typeface="+mj-ea"/>
              <a:ea typeface="+mj-ea"/>
            </a:endParaRPr>
          </a:p>
          <a:p>
            <a:pPr lvl="0" algn="ctr">
              <a:lnSpc>
                <a:spcPct val="160000"/>
              </a:lnSpc>
              <a:spcBef>
                <a:spcPts val="0"/>
              </a:spcBef>
            </a:pPr>
            <a:r>
              <a:rPr lang="ko-KR" altLang="en-US" sz="6000" dirty="0" smtClean="0">
                <a:solidFill>
                  <a:prstClr val="black"/>
                </a:solidFill>
                <a:latin typeface="+mj-ea"/>
                <a:ea typeface="+mj-ea"/>
              </a:rPr>
              <a:t>왜냐하면 </a:t>
            </a:r>
            <a:r>
              <a:rPr lang="en-US" altLang="ko-KR" sz="6000" dirty="0" smtClean="0">
                <a:solidFill>
                  <a:prstClr val="black"/>
                </a:solidFill>
                <a:latin typeface="+mj-ea"/>
                <a:ea typeface="+mj-ea"/>
              </a:rPr>
              <a:t>OOOO …”</a:t>
            </a:r>
            <a:endParaRPr lang="ko-KR" altLang="en-US" sz="60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7" name="양쪽 모서리가 둥근 사각형 6"/>
          <p:cNvSpPr/>
          <p:nvPr/>
        </p:nvSpPr>
        <p:spPr>
          <a:xfrm>
            <a:off x="294714" y="198884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/>
              <a:t>ICE BREAKING</a:t>
            </a:r>
            <a:endParaRPr lang="ko-KR" altLang="en-US" sz="2800" b="1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74921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5" y="0"/>
            <a:ext cx="9144000" cy="6858000"/>
          </a:xfrm>
          <a:prstGeom prst="rect">
            <a:avLst/>
          </a:prstGeom>
        </p:spPr>
      </p:pic>
      <p:sp>
        <p:nvSpPr>
          <p:cNvPr id="7" name="제목 1"/>
          <p:cNvSpPr txBox="1">
            <a:spLocks/>
          </p:cNvSpPr>
          <p:nvPr/>
        </p:nvSpPr>
        <p:spPr>
          <a:xfrm>
            <a:off x="380664" y="1628800"/>
            <a:ext cx="8382672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5400" b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나눔고딕 ExtraBold"/>
              </a:rPr>
              <a:t>Revolution</a:t>
            </a:r>
            <a:r>
              <a:rPr kumimoji="0" lang="en-US" altLang="ko-KR" sz="5400" b="1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나눔고딕 ExtraBold"/>
              </a:rPr>
              <a:t> or Innovation</a:t>
            </a:r>
            <a:endParaRPr kumimoji="0" lang="ko-KR" altLang="en-US" sz="54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나눔고딕 ExtraBold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8820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Theory of Change(</a:t>
            </a:r>
            <a:r>
              <a:rPr lang="ko-KR" altLang="en-US" dirty="0"/>
              <a:t>변화이론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467544" y="1412875"/>
            <a:ext cx="8280920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ko-KR" sz="2400" dirty="0">
                <a:solidFill>
                  <a:prstClr val="black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Theory of Change(</a:t>
            </a:r>
            <a:r>
              <a:rPr lang="ko-KR" altLang="en-US" sz="2400" dirty="0">
                <a:solidFill>
                  <a:prstClr val="black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변화이론</a:t>
            </a:r>
            <a:r>
              <a:rPr lang="en-US" altLang="ko-KR" sz="2400" dirty="0">
                <a:solidFill>
                  <a:prstClr val="black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)</a:t>
            </a:r>
            <a:r>
              <a:rPr lang="ko-KR" altLang="en-US" sz="2400" dirty="0">
                <a:solidFill>
                  <a:prstClr val="black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이란</a:t>
            </a:r>
            <a:r>
              <a:rPr lang="en-US" altLang="ko-KR" sz="2400" dirty="0">
                <a:solidFill>
                  <a:prstClr val="black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?</a:t>
            </a:r>
          </a:p>
          <a:p>
            <a:pPr lvl="0">
              <a:spcBef>
                <a:spcPct val="20000"/>
              </a:spcBef>
            </a:pPr>
            <a:endParaRPr lang="en-US" altLang="ko-KR" sz="2400" dirty="0">
              <a:solidFill>
                <a:prstClr val="black"/>
              </a:solidFill>
              <a:latin typeface="서울남산체 M" panose="02020603020101020101" pitchFamily="18" charset="-127"/>
              <a:ea typeface="서울남산체 M" panose="02020603020101020101" pitchFamily="18" charset="-127"/>
            </a:endParaRPr>
          </a:p>
          <a:p>
            <a:pPr lvl="0">
              <a:spcBef>
                <a:spcPct val="20000"/>
              </a:spcBef>
            </a:pPr>
            <a:r>
              <a:rPr lang="ko-KR" altLang="ko-KR" sz="2400" dirty="0">
                <a:solidFill>
                  <a:prstClr val="black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“</a:t>
            </a:r>
            <a:r>
              <a:rPr lang="ko-KR" altLang="en-US" sz="2400" dirty="0">
                <a:solidFill>
                  <a:prstClr val="black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장기적인 </a:t>
            </a:r>
            <a:r>
              <a:rPr lang="en-US" altLang="ko-KR" sz="2400" dirty="0">
                <a:solidFill>
                  <a:prstClr val="black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Goal</a:t>
            </a:r>
            <a:r>
              <a:rPr lang="ko-KR" altLang="en-US" sz="2400" dirty="0">
                <a:solidFill>
                  <a:prstClr val="black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을 달성하는데 필수적인 요소들을 정의하는 것</a:t>
            </a:r>
            <a:r>
              <a:rPr lang="en-US" altLang="ko-KR" sz="2400" dirty="0">
                <a:solidFill>
                  <a:prstClr val="black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”</a:t>
            </a:r>
            <a:r>
              <a:rPr lang="ko-KR" altLang="en-US" sz="2400" dirty="0">
                <a:solidFill>
                  <a:prstClr val="black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rPr>
              <a:t>  </a:t>
            </a:r>
          </a:p>
        </p:txBody>
      </p:sp>
      <p:grpSp>
        <p:nvGrpSpPr>
          <p:cNvPr id="7" name="Group 8"/>
          <p:cNvGrpSpPr/>
          <p:nvPr/>
        </p:nvGrpSpPr>
        <p:grpSpPr>
          <a:xfrm>
            <a:off x="3995936" y="3212976"/>
            <a:ext cx="4248472" cy="3003139"/>
            <a:chOff x="1475656" y="2852936"/>
            <a:chExt cx="4752528" cy="3359444"/>
          </a:xfrm>
        </p:grpSpPr>
        <p:pic>
          <p:nvPicPr>
            <p:cNvPr id="8" name="Picture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75656" y="2852936"/>
              <a:ext cx="2374530" cy="335699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9" name="Picture 7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51920" y="2852936"/>
              <a:ext cx="2376264" cy="33594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3568" y="3212975"/>
            <a:ext cx="2232248" cy="3056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232074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Social Fiction</a:t>
            </a:r>
            <a:r>
              <a:rPr lang="ko-KR" altLang="en-US" dirty="0"/>
              <a:t>과 </a:t>
            </a:r>
            <a:r>
              <a:rPr lang="en-US" altLang="ko-KR" dirty="0"/>
              <a:t>Theory of Change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Rectangle 4"/>
          <p:cNvSpPr/>
          <p:nvPr/>
        </p:nvSpPr>
        <p:spPr>
          <a:xfrm>
            <a:off x="250678" y="2060848"/>
            <a:ext cx="2881162" cy="3168352"/>
          </a:xfrm>
          <a:prstGeom prst="rect">
            <a:avLst/>
          </a:prstGeom>
          <a:solidFill>
            <a:srgbClr val="8EB6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Social Fiction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3131419" y="2060848"/>
            <a:ext cx="2881162" cy="316835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  Theory of Change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6020091" y="2060848"/>
            <a:ext cx="2881162" cy="316835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Action Plan</a:t>
            </a:r>
            <a:endParaRPr lang="en-US" sz="2000" dirty="0"/>
          </a:p>
        </p:txBody>
      </p:sp>
      <p:sp>
        <p:nvSpPr>
          <p:cNvPr id="8" name="Oval 7"/>
          <p:cNvSpPr/>
          <p:nvPr/>
        </p:nvSpPr>
        <p:spPr>
          <a:xfrm>
            <a:off x="2987824" y="3356992"/>
            <a:ext cx="576064" cy="576064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915962" y="3356992"/>
            <a:ext cx="576064" cy="57606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11"/>
          <p:cNvSpPr/>
          <p:nvPr/>
        </p:nvSpPr>
        <p:spPr>
          <a:xfrm>
            <a:off x="239712" y="1484784"/>
            <a:ext cx="8664575" cy="1080120"/>
          </a:xfrm>
          <a:prstGeom prst="rightArrow">
            <a:avLst>
              <a:gd name="adj1" fmla="val 50000"/>
              <a:gd name="adj2" fmla="val 74636"/>
            </a:avLst>
          </a:prstGeom>
          <a:gradFill flip="none" rotWithShape="1">
            <a:gsLst>
              <a:gs pos="100000">
                <a:srgbClr val="00FF00"/>
              </a:gs>
              <a:gs pos="0">
                <a:srgbClr val="FFFFFF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176509" y="1484784"/>
            <a:ext cx="7909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Goal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1187624" y="1844824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명확화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236296" y="1844824"/>
            <a:ext cx="577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실천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74311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변화이론의 특징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5" name="Group 20"/>
          <p:cNvGrpSpPr/>
          <p:nvPr/>
        </p:nvGrpSpPr>
        <p:grpSpPr>
          <a:xfrm>
            <a:off x="467544" y="1556792"/>
            <a:ext cx="8208912" cy="936104"/>
            <a:chOff x="467544" y="1556792"/>
            <a:chExt cx="8208912" cy="936104"/>
          </a:xfrm>
        </p:grpSpPr>
        <p:sp>
          <p:nvSpPr>
            <p:cNvPr id="6" name="Rounded Rectangle 13"/>
            <p:cNvSpPr/>
            <p:nvPr/>
          </p:nvSpPr>
          <p:spPr>
            <a:xfrm>
              <a:off x="1043608" y="1592796"/>
              <a:ext cx="7632848" cy="864096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/>
            </a:p>
          </p:txBody>
        </p:sp>
        <p:sp>
          <p:nvSpPr>
            <p:cNvPr id="7" name="Oval 10"/>
            <p:cNvSpPr/>
            <p:nvPr/>
          </p:nvSpPr>
          <p:spPr>
            <a:xfrm>
              <a:off x="467544" y="1556792"/>
              <a:ext cx="936104" cy="936104"/>
            </a:xfrm>
            <a:prstGeom prst="ellipse">
              <a:avLst/>
            </a:prstGeom>
            <a:solidFill>
              <a:schemeClr val="bg1"/>
            </a:solidFill>
            <a:ln w="57150" cmpd="sng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000000"/>
                  </a:solidFill>
                </a:rPr>
                <a:t>1</a:t>
              </a:r>
            </a:p>
          </p:txBody>
        </p:sp>
      </p:grpSp>
      <p:grpSp>
        <p:nvGrpSpPr>
          <p:cNvPr id="8" name="Group 19"/>
          <p:cNvGrpSpPr/>
          <p:nvPr/>
        </p:nvGrpSpPr>
        <p:grpSpPr>
          <a:xfrm>
            <a:off x="467544" y="3140968"/>
            <a:ext cx="8208912" cy="936104"/>
            <a:chOff x="467544" y="3140968"/>
            <a:chExt cx="8208912" cy="936104"/>
          </a:xfrm>
        </p:grpSpPr>
        <p:sp>
          <p:nvSpPr>
            <p:cNvPr id="9" name="Rounded Rectangle 17"/>
            <p:cNvSpPr/>
            <p:nvPr/>
          </p:nvSpPr>
          <p:spPr>
            <a:xfrm>
              <a:off x="1043608" y="3176972"/>
              <a:ext cx="7632848" cy="864096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/>
            </a:p>
          </p:txBody>
        </p:sp>
        <p:sp>
          <p:nvSpPr>
            <p:cNvPr id="10" name="Oval 18"/>
            <p:cNvSpPr/>
            <p:nvPr/>
          </p:nvSpPr>
          <p:spPr>
            <a:xfrm>
              <a:off x="467544" y="3140968"/>
              <a:ext cx="936104" cy="936104"/>
            </a:xfrm>
            <a:prstGeom prst="ellipse">
              <a:avLst/>
            </a:prstGeom>
            <a:solidFill>
              <a:schemeClr val="bg1"/>
            </a:solidFill>
            <a:ln w="57150" cmpd="sng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 smtClean="0">
                  <a:solidFill>
                    <a:srgbClr val="000000"/>
                  </a:solidFill>
                </a:rPr>
                <a:t> 2</a:t>
              </a:r>
              <a:r>
                <a:rPr lang="en-US" altLang="ko-KR" sz="2800" b="1" dirty="0" smtClean="0"/>
                <a:t>1</a:t>
              </a:r>
              <a:endParaRPr lang="en-US" sz="2800" b="1" dirty="0"/>
            </a:p>
          </p:txBody>
        </p:sp>
      </p:grpSp>
      <p:grpSp>
        <p:nvGrpSpPr>
          <p:cNvPr id="11" name="Group 21"/>
          <p:cNvGrpSpPr/>
          <p:nvPr/>
        </p:nvGrpSpPr>
        <p:grpSpPr>
          <a:xfrm>
            <a:off x="467544" y="4941168"/>
            <a:ext cx="8208912" cy="936104"/>
            <a:chOff x="467544" y="3140968"/>
            <a:chExt cx="8208912" cy="936104"/>
          </a:xfrm>
        </p:grpSpPr>
        <p:sp>
          <p:nvSpPr>
            <p:cNvPr id="12" name="Rounded Rectangle 22"/>
            <p:cNvSpPr/>
            <p:nvPr/>
          </p:nvSpPr>
          <p:spPr>
            <a:xfrm>
              <a:off x="1043608" y="3176972"/>
              <a:ext cx="7632848" cy="864096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/>
            </a:p>
          </p:txBody>
        </p:sp>
        <p:sp>
          <p:nvSpPr>
            <p:cNvPr id="13" name="Oval 23"/>
            <p:cNvSpPr/>
            <p:nvPr/>
          </p:nvSpPr>
          <p:spPr>
            <a:xfrm>
              <a:off x="467544" y="3140968"/>
              <a:ext cx="936104" cy="936104"/>
            </a:xfrm>
            <a:prstGeom prst="ellipse">
              <a:avLst/>
            </a:prstGeom>
            <a:solidFill>
              <a:schemeClr val="bg1"/>
            </a:solidFill>
            <a:ln w="57150" cmpd="sng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2800" b="1" dirty="0" smtClean="0">
                  <a:solidFill>
                    <a:srgbClr val="000000"/>
                  </a:solidFill>
                </a:rPr>
                <a:t>3</a:t>
              </a:r>
              <a:endParaRPr lang="en-US" sz="2800" b="1" dirty="0"/>
            </a:p>
          </p:txBody>
        </p:sp>
      </p:grpSp>
      <p:sp>
        <p:nvSpPr>
          <p:cNvPr id="14" name="Rectangle 24"/>
          <p:cNvSpPr/>
          <p:nvPr/>
        </p:nvSpPr>
        <p:spPr>
          <a:xfrm>
            <a:off x="1475656" y="1589891"/>
            <a:ext cx="71287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chemeClr val="bg1"/>
                </a:solidFill>
              </a:rPr>
              <a:t>골이 달성되기 위한 조건을 그림으로써 </a:t>
            </a:r>
            <a:r>
              <a:rPr lang="ko-KR" altLang="en-US" sz="2400" dirty="0" smtClean="0">
                <a:solidFill>
                  <a:schemeClr val="bg1"/>
                </a:solidFill>
              </a:rPr>
              <a:t>자연스럽게</a:t>
            </a:r>
            <a:endParaRPr lang="en-US" altLang="ko-KR" sz="2400" dirty="0" smtClean="0">
              <a:solidFill>
                <a:schemeClr val="bg1"/>
              </a:solidFill>
            </a:endParaRPr>
          </a:p>
          <a:p>
            <a:r>
              <a:rPr lang="ko-KR" altLang="en-US" sz="2400" b="1" dirty="0" smtClean="0">
                <a:solidFill>
                  <a:schemeClr val="bg1"/>
                </a:solidFill>
              </a:rPr>
              <a:t>변화의 </a:t>
            </a:r>
            <a:r>
              <a:rPr lang="ko-KR" altLang="en-US" sz="2400" b="1" dirty="0">
                <a:solidFill>
                  <a:schemeClr val="bg1"/>
                </a:solidFill>
              </a:rPr>
              <a:t>경로</a:t>
            </a:r>
            <a:r>
              <a:rPr lang="ko-KR" altLang="en-US" sz="2400" dirty="0">
                <a:solidFill>
                  <a:schemeClr val="bg1"/>
                </a:solidFill>
              </a:rPr>
              <a:t>를 </a:t>
            </a:r>
            <a:r>
              <a:rPr lang="ko-KR" altLang="en-US" sz="2400" dirty="0" smtClean="0">
                <a:solidFill>
                  <a:schemeClr val="bg1"/>
                </a:solidFill>
              </a:rPr>
              <a:t>보여줌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5" name="Rectangle 25"/>
          <p:cNvSpPr/>
          <p:nvPr/>
        </p:nvSpPr>
        <p:spPr>
          <a:xfrm>
            <a:off x="1475656" y="3201443"/>
            <a:ext cx="71287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dirty="0">
                <a:solidFill>
                  <a:schemeClr val="bg1"/>
                </a:solidFill>
              </a:rPr>
              <a:t>암묵적으로 들어 있는 </a:t>
            </a:r>
            <a:r>
              <a:rPr lang="ko-KR" altLang="en-US" sz="2400" b="1" dirty="0">
                <a:solidFill>
                  <a:schemeClr val="bg1"/>
                </a:solidFill>
              </a:rPr>
              <a:t>기본 가정을 </a:t>
            </a:r>
            <a:r>
              <a:rPr lang="ko-KR" altLang="en-US" sz="2400" dirty="0">
                <a:solidFill>
                  <a:schemeClr val="bg1"/>
                </a:solidFill>
              </a:rPr>
              <a:t>찾아내고 </a:t>
            </a:r>
            <a:r>
              <a:rPr lang="ko-KR" altLang="en-US" sz="2400" dirty="0" smtClean="0">
                <a:solidFill>
                  <a:schemeClr val="bg1"/>
                </a:solidFill>
              </a:rPr>
              <a:t>드러내어</a:t>
            </a:r>
            <a:endParaRPr lang="en-US" altLang="ko-KR" sz="2400" dirty="0" smtClean="0">
              <a:solidFill>
                <a:schemeClr val="bg1"/>
              </a:solidFill>
            </a:endParaRPr>
          </a:p>
          <a:p>
            <a:r>
              <a:rPr lang="ko-KR" altLang="en-US" sz="2400" dirty="0" smtClean="0">
                <a:solidFill>
                  <a:schemeClr val="bg1"/>
                </a:solidFill>
              </a:rPr>
              <a:t>측정되도록 함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6" name="Rectangle 27"/>
          <p:cNvSpPr/>
          <p:nvPr/>
        </p:nvSpPr>
        <p:spPr>
          <a:xfrm>
            <a:off x="1475656" y="5010552"/>
            <a:ext cx="7272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dirty="0" smtClean="0">
                <a:solidFill>
                  <a:schemeClr val="bg1"/>
                </a:solidFill>
              </a:rPr>
              <a:t>현재 일에 매몰되지 않고</a:t>
            </a:r>
            <a:r>
              <a:rPr lang="en-US" altLang="ko-KR" sz="2400" dirty="0" smtClean="0">
                <a:solidFill>
                  <a:schemeClr val="bg1"/>
                </a:solidFill>
              </a:rPr>
              <a:t>,</a:t>
            </a:r>
            <a:r>
              <a:rPr lang="ko-KR" altLang="en-US" sz="2400" dirty="0" smtClean="0">
                <a:solidFill>
                  <a:schemeClr val="bg1"/>
                </a:solidFill>
              </a:rPr>
              <a:t> 달성해야 </a:t>
            </a:r>
            <a:r>
              <a:rPr lang="ko-KR" altLang="en-US" sz="2400" dirty="0">
                <a:solidFill>
                  <a:schemeClr val="bg1"/>
                </a:solidFill>
              </a:rPr>
              <a:t>하는 </a:t>
            </a:r>
            <a:r>
              <a:rPr lang="ko-KR" altLang="en-US" sz="2400" b="1" dirty="0">
                <a:solidFill>
                  <a:schemeClr val="bg1"/>
                </a:solidFill>
              </a:rPr>
              <a:t>목표를 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생각하고그 </a:t>
            </a:r>
            <a:r>
              <a:rPr lang="ko-KR" altLang="en-US" sz="2400" dirty="0">
                <a:solidFill>
                  <a:schemeClr val="bg1"/>
                </a:solidFill>
              </a:rPr>
              <a:t>곳에서 시작하게 </a:t>
            </a:r>
            <a:r>
              <a:rPr lang="ko-KR" altLang="en-US" sz="2400" dirty="0" smtClean="0">
                <a:solidFill>
                  <a:schemeClr val="bg1"/>
                </a:solidFill>
              </a:rPr>
              <a:t>함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43127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변화이론의 과정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5" name="Group 10"/>
          <p:cNvGrpSpPr/>
          <p:nvPr/>
        </p:nvGrpSpPr>
        <p:grpSpPr>
          <a:xfrm>
            <a:off x="1463561" y="1916832"/>
            <a:ext cx="6264696" cy="3528392"/>
            <a:chOff x="1619672" y="1772823"/>
            <a:chExt cx="6264696" cy="2808411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619672" y="1772823"/>
              <a:ext cx="0" cy="280841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3185846" y="1772823"/>
              <a:ext cx="0" cy="277241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4752020" y="1772823"/>
              <a:ext cx="0" cy="277241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6318194" y="1772823"/>
              <a:ext cx="0" cy="277241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7884368" y="1772823"/>
              <a:ext cx="0" cy="277241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265382" y="2060848"/>
            <a:ext cx="964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Phase 1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748473" y="2060848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Phase 2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347864" y="2060848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Phase 3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860032" y="2060848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Phase 4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444208" y="2060848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Phase 5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8009216" y="2060848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Phase 6</a:t>
            </a:r>
            <a:endParaRPr lang="en-US" dirty="0"/>
          </a:p>
        </p:txBody>
      </p:sp>
      <p:sp>
        <p:nvSpPr>
          <p:cNvPr id="17" name="Oval 17"/>
          <p:cNvSpPr/>
          <p:nvPr/>
        </p:nvSpPr>
        <p:spPr>
          <a:xfrm>
            <a:off x="207559" y="2888741"/>
            <a:ext cx="1080517" cy="1080517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장기적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골 설정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Oval 18"/>
          <p:cNvSpPr/>
          <p:nvPr/>
        </p:nvSpPr>
        <p:spPr>
          <a:xfrm>
            <a:off x="1691680" y="2888741"/>
            <a:ext cx="1080517" cy="1080517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역방향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지도 그리기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Oval 19"/>
          <p:cNvSpPr/>
          <p:nvPr/>
        </p:nvSpPr>
        <p:spPr>
          <a:xfrm>
            <a:off x="3275856" y="2888741"/>
            <a:ext cx="1080517" cy="108051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지도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보완하기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Oval 20"/>
          <p:cNvSpPr/>
          <p:nvPr/>
        </p:nvSpPr>
        <p:spPr>
          <a:xfrm>
            <a:off x="4860032" y="2888741"/>
            <a:ext cx="1080517" cy="108051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dirty="0" smtClean="0">
                <a:solidFill>
                  <a:schemeClr val="bg1"/>
                </a:solidFill>
              </a:rPr>
              <a:t>지표</a:t>
            </a:r>
            <a:endParaRPr lang="en-US" altLang="ko-KR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bg1"/>
                </a:solidFill>
              </a:rPr>
              <a:t>찾기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Oval 21"/>
          <p:cNvSpPr/>
          <p:nvPr/>
        </p:nvSpPr>
        <p:spPr>
          <a:xfrm>
            <a:off x="6372200" y="2888741"/>
            <a:ext cx="1080517" cy="1080517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dirty="0" smtClean="0">
                <a:solidFill>
                  <a:schemeClr val="bg1"/>
                </a:solidFill>
              </a:rPr>
              <a:t>개입지점</a:t>
            </a:r>
            <a:endParaRPr lang="en-US" altLang="ko-KR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bg1"/>
                </a:solidFill>
              </a:rPr>
              <a:t>설정하기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Oval 22"/>
          <p:cNvSpPr/>
          <p:nvPr/>
        </p:nvSpPr>
        <p:spPr>
          <a:xfrm>
            <a:off x="7952423" y="2888741"/>
            <a:ext cx="1080517" cy="1080517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dirty="0" smtClean="0">
                <a:solidFill>
                  <a:schemeClr val="bg1"/>
                </a:solidFill>
              </a:rPr>
              <a:t>기본가정</a:t>
            </a:r>
            <a:endParaRPr lang="en-US" altLang="ko-KR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bg1"/>
                </a:solidFill>
              </a:rPr>
              <a:t>정리하기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L-Shape 23"/>
          <p:cNvSpPr>
            <a:spLocks noChangeAspect="1"/>
          </p:cNvSpPr>
          <p:nvPr/>
        </p:nvSpPr>
        <p:spPr>
          <a:xfrm rot="13466253">
            <a:off x="1314552" y="2172846"/>
            <a:ext cx="193121" cy="193121"/>
          </a:xfrm>
          <a:prstGeom prst="corner">
            <a:avLst>
              <a:gd name="adj1" fmla="val 33490"/>
              <a:gd name="adj2" fmla="val 30436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L-Shape 25"/>
          <p:cNvSpPr>
            <a:spLocks noChangeAspect="1"/>
          </p:cNvSpPr>
          <p:nvPr/>
        </p:nvSpPr>
        <p:spPr>
          <a:xfrm rot="13466253">
            <a:off x="2883799" y="2172846"/>
            <a:ext cx="193121" cy="193121"/>
          </a:xfrm>
          <a:prstGeom prst="corner">
            <a:avLst>
              <a:gd name="adj1" fmla="val 33490"/>
              <a:gd name="adj2" fmla="val 30436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L-Shape 26"/>
          <p:cNvSpPr>
            <a:spLocks noChangeAspect="1"/>
          </p:cNvSpPr>
          <p:nvPr/>
        </p:nvSpPr>
        <p:spPr>
          <a:xfrm rot="13466253">
            <a:off x="4443785" y="2172846"/>
            <a:ext cx="193121" cy="193121"/>
          </a:xfrm>
          <a:prstGeom prst="corner">
            <a:avLst>
              <a:gd name="adj1" fmla="val 33490"/>
              <a:gd name="adj2" fmla="val 30436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L-Shape 27"/>
          <p:cNvSpPr>
            <a:spLocks noChangeAspect="1"/>
          </p:cNvSpPr>
          <p:nvPr/>
        </p:nvSpPr>
        <p:spPr>
          <a:xfrm rot="13466253">
            <a:off x="6016428" y="2172846"/>
            <a:ext cx="193121" cy="193121"/>
          </a:xfrm>
          <a:prstGeom prst="corner">
            <a:avLst>
              <a:gd name="adj1" fmla="val 33490"/>
              <a:gd name="adj2" fmla="val 30436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L-Shape 28"/>
          <p:cNvSpPr>
            <a:spLocks noChangeAspect="1"/>
          </p:cNvSpPr>
          <p:nvPr/>
        </p:nvSpPr>
        <p:spPr>
          <a:xfrm rot="13466253">
            <a:off x="7588508" y="2172846"/>
            <a:ext cx="193121" cy="193121"/>
          </a:xfrm>
          <a:prstGeom prst="corner">
            <a:avLst>
              <a:gd name="adj1" fmla="val 33490"/>
              <a:gd name="adj2" fmla="val 30436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347324" y="5712259"/>
            <a:ext cx="96051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/>
              <a:t>Social</a:t>
            </a:r>
          </a:p>
          <a:p>
            <a:pPr algn="ctr"/>
            <a:r>
              <a:rPr lang="en-US" sz="1400" dirty="0" smtClean="0"/>
              <a:t>Fiction</a:t>
            </a:r>
          </a:p>
          <a:p>
            <a:pPr algn="ctr"/>
            <a:r>
              <a:rPr lang="en-US" sz="1400" dirty="0" smtClean="0"/>
              <a:t>Workshop</a:t>
            </a:r>
            <a:endParaRPr lang="en-US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959900" y="4725144"/>
            <a:ext cx="7411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4000" dirty="0" smtClean="0">
                <a:solidFill>
                  <a:srgbClr val="FF0000"/>
                </a:solidFill>
              </a:rPr>
              <a:t>Theory of Change Workshop</a:t>
            </a:r>
            <a:endParaRPr lang="en-US" sz="4000" dirty="0">
              <a:solidFill>
                <a:srgbClr val="FF0000"/>
              </a:solidFill>
            </a:endParaRPr>
          </a:p>
        </p:txBody>
      </p:sp>
      <p:pic>
        <p:nvPicPr>
          <p:cNvPr id="30" name="Picture 3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23256" b="78837" l="30645" r="68871"/>
                    </a14:imgEffect>
                  </a14:imgLayer>
                </a14:imgProps>
              </a:ext>
            </a:extLst>
          </a:blip>
          <a:srcRect l="30581" t="21875" r="30468" b="20860"/>
          <a:stretch/>
        </p:blipFill>
        <p:spPr>
          <a:xfrm>
            <a:off x="597323" y="5401197"/>
            <a:ext cx="362577" cy="369700"/>
          </a:xfrm>
          <a:prstGeom prst="rect">
            <a:avLst/>
          </a:prstGeom>
        </p:spPr>
      </p:pic>
      <p:pic>
        <p:nvPicPr>
          <p:cNvPr id="31" name="Picture 32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23256" b="78837" l="30645" r="68871"/>
                    </a14:imgEffect>
                  </a14:imgLayer>
                </a14:imgProps>
              </a:ext>
            </a:extLst>
          </a:blip>
          <a:srcRect l="30581" t="21875" r="30468" b="20860"/>
          <a:stretch/>
        </p:blipFill>
        <p:spPr>
          <a:xfrm>
            <a:off x="2051720" y="4149080"/>
            <a:ext cx="362577" cy="369700"/>
          </a:xfrm>
          <a:prstGeom prst="rect">
            <a:avLst/>
          </a:prstGeom>
        </p:spPr>
      </p:pic>
      <p:pic>
        <p:nvPicPr>
          <p:cNvPr id="32" name="Picture 33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23256" b="78837" l="30645" r="68871"/>
                    </a14:imgEffect>
                  </a14:imgLayer>
                </a14:imgProps>
              </a:ext>
            </a:extLst>
          </a:blip>
          <a:srcRect l="30581" t="21875" r="30468" b="20860"/>
          <a:stretch/>
        </p:blipFill>
        <p:spPr>
          <a:xfrm>
            <a:off x="3635896" y="4149080"/>
            <a:ext cx="362577" cy="369700"/>
          </a:xfrm>
          <a:prstGeom prst="rect">
            <a:avLst/>
          </a:prstGeom>
        </p:spPr>
      </p:pic>
      <p:pic>
        <p:nvPicPr>
          <p:cNvPr id="33" name="Picture 34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23256" b="78837" l="30645" r="68871"/>
                    </a14:imgEffect>
                  </a14:imgLayer>
                </a14:imgProps>
              </a:ext>
            </a:extLst>
          </a:blip>
          <a:srcRect l="30581" t="21875" r="30468" b="20860"/>
          <a:stretch/>
        </p:blipFill>
        <p:spPr>
          <a:xfrm>
            <a:off x="6732240" y="4149080"/>
            <a:ext cx="362577" cy="369700"/>
          </a:xfrm>
          <a:prstGeom prst="rect">
            <a:avLst/>
          </a:prstGeom>
        </p:spPr>
      </p:pic>
      <p:pic>
        <p:nvPicPr>
          <p:cNvPr id="34" name="Picture 35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23256" b="78837" l="30645" r="68871"/>
                    </a14:imgEffect>
                  </a14:imgLayer>
                </a14:imgProps>
              </a:ext>
            </a:extLst>
          </a:blip>
          <a:srcRect l="30581" t="21875" r="30468" b="20860"/>
          <a:stretch/>
        </p:blipFill>
        <p:spPr>
          <a:xfrm>
            <a:off x="8316416" y="4149080"/>
            <a:ext cx="362577" cy="369700"/>
          </a:xfrm>
          <a:prstGeom prst="rect">
            <a:avLst/>
          </a:prstGeom>
        </p:spPr>
      </p:pic>
      <p:pic>
        <p:nvPicPr>
          <p:cNvPr id="35" name="Picture 32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23256" b="78837" l="30645" r="68871"/>
                    </a14:imgEffect>
                  </a14:imgLayer>
                </a14:imgProps>
              </a:ext>
            </a:extLst>
          </a:blip>
          <a:srcRect l="30581" t="21875" r="30468" b="20860"/>
          <a:stretch/>
        </p:blipFill>
        <p:spPr>
          <a:xfrm>
            <a:off x="588570" y="4149080"/>
            <a:ext cx="362577" cy="3697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47695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회적경제2">
      <a:majorFont>
        <a:latin typeface="서울남산체 B"/>
        <a:ea typeface="서울남산체 B"/>
        <a:cs typeface=""/>
      </a:majorFont>
      <a:minorFont>
        <a:latin typeface="서울남산체 M"/>
        <a:ea typeface="서울남산체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회적경제2">
      <a:majorFont>
        <a:latin typeface="서울남산체 B"/>
        <a:ea typeface="서울남산체 B"/>
        <a:cs typeface=""/>
      </a:majorFont>
      <a:minorFont>
        <a:latin typeface="서울남산체 M"/>
        <a:ea typeface="서울남산체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3599</TotalTime>
  <Words>2450</Words>
  <Application>Microsoft Office PowerPoint</Application>
  <PresentationFormat>화면 슬라이드 쇼(4:3)</PresentationFormat>
  <Paragraphs>576</Paragraphs>
  <Slides>30</Slides>
  <Notes>30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30</vt:i4>
      </vt:variant>
    </vt:vector>
  </HeadingPairs>
  <TitlesOfParts>
    <vt:vector size="39" baseType="lpstr">
      <vt:lpstr>굴림</vt:lpstr>
      <vt:lpstr>Arial</vt:lpstr>
      <vt:lpstr>서울남산체 EB</vt:lpstr>
      <vt:lpstr>서울남산체 B</vt:lpstr>
      <vt:lpstr>나눔고딕 ExtraBold</vt:lpstr>
      <vt:lpstr>서울남산체 M</vt:lpstr>
      <vt:lpstr>나눔고딕</vt:lpstr>
      <vt:lpstr>Wingdings</vt:lpstr>
      <vt:lpstr>Office 테마</vt:lpstr>
      <vt:lpstr>공통모듈</vt:lpstr>
      <vt:lpstr>Theory of Change Workshop</vt:lpstr>
      <vt:lpstr>슬라이드 3</vt:lpstr>
      <vt:lpstr>ICE BREAKING – 내가 경험했던 사회혁신</vt:lpstr>
      <vt:lpstr>슬라이드 5</vt:lpstr>
      <vt:lpstr>Theory of Change(변화이론)</vt:lpstr>
      <vt:lpstr>Social Fiction과 Theory of Change</vt:lpstr>
      <vt:lpstr>변화이론의 특징</vt:lpstr>
      <vt:lpstr>변화이론의 과정</vt:lpstr>
      <vt:lpstr>슬라이드 10</vt:lpstr>
      <vt:lpstr>Case Study – 백두군 지방선거</vt:lpstr>
      <vt:lpstr>Activity : Theory of Change Workshop</vt:lpstr>
      <vt:lpstr>Step 1-1. 이상적인 모습 이심전심 그리기</vt:lpstr>
      <vt:lpstr>Step 1-2. 이심전심 구체화하기</vt:lpstr>
      <vt:lpstr>Step 2. 이상적인 모습 달성을 위한 선결조건 논의</vt:lpstr>
      <vt:lpstr>Step 3. 선결조건 Leveling &amp; Grouping</vt:lpstr>
      <vt:lpstr>Step 3. 선결조건 Leveling &amp; Grouping</vt:lpstr>
      <vt:lpstr>Step 4. Story Map 작성</vt:lpstr>
      <vt:lpstr>Step 4. Social Fiction Story Map 작성</vt:lpstr>
      <vt:lpstr>슬라이드 20</vt:lpstr>
      <vt:lpstr>Step 5. Story Map 보완</vt:lpstr>
      <vt:lpstr>Step 6. 변화의 주인공 되기</vt:lpstr>
      <vt:lpstr>슬라이드 23</vt:lpstr>
      <vt:lpstr>슬라이드 24</vt:lpstr>
      <vt:lpstr>슬라이드 25</vt:lpstr>
      <vt:lpstr>4분 47초</vt:lpstr>
      <vt:lpstr>슬라이드 27</vt:lpstr>
      <vt:lpstr>기본가정 정리하기</vt:lpstr>
      <vt:lpstr>슬라이드 29</vt:lpstr>
      <vt:lpstr>슬라이드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hrdesignr</dc:creator>
  <cp:lastModifiedBy>hannews</cp:lastModifiedBy>
  <cp:revision>330</cp:revision>
  <dcterms:created xsi:type="dcterms:W3CDTF">2013-10-20T06:03:32Z</dcterms:created>
  <dcterms:modified xsi:type="dcterms:W3CDTF">2014-02-20T05:40:06Z</dcterms:modified>
</cp:coreProperties>
</file>