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9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0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1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2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</p:sldMasterIdLst>
  <p:notesMasterIdLst>
    <p:notesMasterId r:id="rId231"/>
  </p:notesMasterIdLst>
  <p:handoutMasterIdLst>
    <p:handoutMasterId r:id="rId232"/>
  </p:handoutMasterIdLst>
  <p:sldIdLst>
    <p:sldId id="259" r:id="rId2"/>
    <p:sldId id="274" r:id="rId3"/>
    <p:sldId id="347" r:id="rId4"/>
    <p:sldId id="348" r:id="rId5"/>
    <p:sldId id="296" r:id="rId6"/>
    <p:sldId id="560" r:id="rId7"/>
    <p:sldId id="349" r:id="rId8"/>
    <p:sldId id="350" r:id="rId9"/>
    <p:sldId id="351" r:id="rId10"/>
    <p:sldId id="299" r:id="rId11"/>
    <p:sldId id="306" r:id="rId12"/>
    <p:sldId id="308" r:id="rId13"/>
    <p:sldId id="310" r:id="rId14"/>
    <p:sldId id="311" r:id="rId15"/>
    <p:sldId id="313" r:id="rId16"/>
    <p:sldId id="568" r:id="rId17"/>
    <p:sldId id="314" r:id="rId18"/>
    <p:sldId id="569" r:id="rId19"/>
    <p:sldId id="315" r:id="rId20"/>
    <p:sldId id="312" r:id="rId21"/>
    <p:sldId id="316" r:id="rId22"/>
    <p:sldId id="317" r:id="rId23"/>
    <p:sldId id="319" r:id="rId24"/>
    <p:sldId id="320" r:id="rId25"/>
    <p:sldId id="321" r:id="rId26"/>
    <p:sldId id="322" r:id="rId27"/>
    <p:sldId id="323" r:id="rId28"/>
    <p:sldId id="325" r:id="rId29"/>
    <p:sldId id="326" r:id="rId30"/>
    <p:sldId id="571" r:id="rId31"/>
    <p:sldId id="330" r:id="rId32"/>
    <p:sldId id="332" r:id="rId33"/>
    <p:sldId id="329" r:id="rId34"/>
    <p:sldId id="333" r:id="rId35"/>
    <p:sldId id="334" r:id="rId36"/>
    <p:sldId id="335" r:id="rId37"/>
    <p:sldId id="336" r:id="rId38"/>
    <p:sldId id="337" r:id="rId39"/>
    <p:sldId id="338" r:id="rId40"/>
    <p:sldId id="339" r:id="rId41"/>
    <p:sldId id="340" r:id="rId42"/>
    <p:sldId id="342" r:id="rId43"/>
    <p:sldId id="577" r:id="rId44"/>
    <p:sldId id="579" r:id="rId45"/>
    <p:sldId id="580" r:id="rId46"/>
    <p:sldId id="581" r:id="rId47"/>
    <p:sldId id="582" r:id="rId48"/>
    <p:sldId id="583" r:id="rId49"/>
    <p:sldId id="584" r:id="rId50"/>
    <p:sldId id="585" r:id="rId51"/>
    <p:sldId id="359" r:id="rId52"/>
    <p:sldId id="360" r:id="rId53"/>
    <p:sldId id="586" r:id="rId54"/>
    <p:sldId id="364" r:id="rId55"/>
    <p:sldId id="587" r:id="rId56"/>
    <p:sldId id="588" r:id="rId57"/>
    <p:sldId id="589" r:id="rId58"/>
    <p:sldId id="590" r:id="rId59"/>
    <p:sldId id="373" r:id="rId60"/>
    <p:sldId id="374" r:id="rId61"/>
    <p:sldId id="375" r:id="rId62"/>
    <p:sldId id="376" r:id="rId63"/>
    <p:sldId id="377" r:id="rId64"/>
    <p:sldId id="591" r:id="rId65"/>
    <p:sldId id="383" r:id="rId66"/>
    <p:sldId id="592" r:id="rId67"/>
    <p:sldId id="593" r:id="rId68"/>
    <p:sldId id="598" r:id="rId69"/>
    <p:sldId id="594" r:id="rId70"/>
    <p:sldId id="595" r:id="rId71"/>
    <p:sldId id="596" r:id="rId72"/>
    <p:sldId id="597" r:id="rId73"/>
    <p:sldId id="599" r:id="rId74"/>
    <p:sldId id="600" r:id="rId75"/>
    <p:sldId id="601" r:id="rId76"/>
    <p:sldId id="602" r:id="rId77"/>
    <p:sldId id="603" r:id="rId78"/>
    <p:sldId id="604" r:id="rId79"/>
    <p:sldId id="605" r:id="rId80"/>
    <p:sldId id="387" r:id="rId81"/>
    <p:sldId id="389" r:id="rId82"/>
    <p:sldId id="607" r:id="rId83"/>
    <p:sldId id="608" r:id="rId84"/>
    <p:sldId id="610" r:id="rId85"/>
    <p:sldId id="609" r:id="rId86"/>
    <p:sldId id="611" r:id="rId87"/>
    <p:sldId id="612" r:id="rId88"/>
    <p:sldId id="613" r:id="rId89"/>
    <p:sldId id="614" r:id="rId90"/>
    <p:sldId id="615" r:id="rId91"/>
    <p:sldId id="616" r:id="rId92"/>
    <p:sldId id="617" r:id="rId93"/>
    <p:sldId id="618" r:id="rId94"/>
    <p:sldId id="619" r:id="rId95"/>
    <p:sldId id="620" r:id="rId96"/>
    <p:sldId id="621" r:id="rId97"/>
    <p:sldId id="622" r:id="rId98"/>
    <p:sldId id="623" r:id="rId99"/>
    <p:sldId id="624" r:id="rId100"/>
    <p:sldId id="625" r:id="rId101"/>
    <p:sldId id="409" r:id="rId102"/>
    <p:sldId id="576" r:id="rId103"/>
    <p:sldId id="626" r:id="rId104"/>
    <p:sldId id="627" r:id="rId105"/>
    <p:sldId id="415" r:id="rId106"/>
    <p:sldId id="416" r:id="rId107"/>
    <p:sldId id="417" r:id="rId108"/>
    <p:sldId id="418" r:id="rId109"/>
    <p:sldId id="419" r:id="rId110"/>
    <p:sldId id="420" r:id="rId111"/>
    <p:sldId id="421" r:id="rId112"/>
    <p:sldId id="422" r:id="rId113"/>
    <p:sldId id="423" r:id="rId114"/>
    <p:sldId id="424" r:id="rId115"/>
    <p:sldId id="425" r:id="rId116"/>
    <p:sldId id="426" r:id="rId117"/>
    <p:sldId id="429" r:id="rId118"/>
    <p:sldId id="430" r:id="rId119"/>
    <p:sldId id="432" r:id="rId120"/>
    <p:sldId id="433" r:id="rId121"/>
    <p:sldId id="434" r:id="rId122"/>
    <p:sldId id="436" r:id="rId123"/>
    <p:sldId id="437" r:id="rId124"/>
    <p:sldId id="438" r:id="rId125"/>
    <p:sldId id="628" r:id="rId126"/>
    <p:sldId id="440" r:id="rId127"/>
    <p:sldId id="633" r:id="rId128"/>
    <p:sldId id="629" r:id="rId129"/>
    <p:sldId id="445" r:id="rId130"/>
    <p:sldId id="446" r:id="rId131"/>
    <p:sldId id="449" r:id="rId132"/>
    <p:sldId id="450" r:id="rId133"/>
    <p:sldId id="630" r:id="rId134"/>
    <p:sldId id="631" r:id="rId135"/>
    <p:sldId id="632" r:id="rId136"/>
    <p:sldId id="454" r:id="rId137"/>
    <p:sldId id="455" r:id="rId138"/>
    <p:sldId id="634" r:id="rId139"/>
    <p:sldId id="635" r:id="rId140"/>
    <p:sldId id="457" r:id="rId141"/>
    <p:sldId id="458" r:id="rId142"/>
    <p:sldId id="459" r:id="rId143"/>
    <p:sldId id="460" r:id="rId144"/>
    <p:sldId id="461" r:id="rId145"/>
    <p:sldId id="462" r:id="rId146"/>
    <p:sldId id="463" r:id="rId147"/>
    <p:sldId id="464" r:id="rId148"/>
    <p:sldId id="466" r:id="rId149"/>
    <p:sldId id="636" r:id="rId150"/>
    <p:sldId id="468" r:id="rId151"/>
    <p:sldId id="469" r:id="rId152"/>
    <p:sldId id="470" r:id="rId153"/>
    <p:sldId id="471" r:id="rId154"/>
    <p:sldId id="637" r:id="rId155"/>
    <p:sldId id="473" r:id="rId156"/>
    <p:sldId id="474" r:id="rId157"/>
    <p:sldId id="475" r:id="rId158"/>
    <p:sldId id="476" r:id="rId159"/>
    <p:sldId id="477" r:id="rId160"/>
    <p:sldId id="478" r:id="rId161"/>
    <p:sldId id="479" r:id="rId162"/>
    <p:sldId id="480" r:id="rId163"/>
    <p:sldId id="481" r:id="rId164"/>
    <p:sldId id="482" r:id="rId165"/>
    <p:sldId id="483" r:id="rId166"/>
    <p:sldId id="484" r:id="rId167"/>
    <p:sldId id="485" r:id="rId168"/>
    <p:sldId id="486" r:id="rId169"/>
    <p:sldId id="487" r:id="rId170"/>
    <p:sldId id="488" r:id="rId171"/>
    <p:sldId id="489" r:id="rId172"/>
    <p:sldId id="490" r:id="rId173"/>
    <p:sldId id="491" r:id="rId174"/>
    <p:sldId id="638" r:id="rId175"/>
    <p:sldId id="639" r:id="rId176"/>
    <p:sldId id="640" r:id="rId177"/>
    <p:sldId id="641" r:id="rId178"/>
    <p:sldId id="642" r:id="rId179"/>
    <p:sldId id="643" r:id="rId180"/>
    <p:sldId id="644" r:id="rId181"/>
    <p:sldId id="493" r:id="rId182"/>
    <p:sldId id="645" r:id="rId183"/>
    <p:sldId id="646" r:id="rId184"/>
    <p:sldId id="647" r:id="rId185"/>
    <p:sldId id="649" r:id="rId186"/>
    <p:sldId id="650" r:id="rId187"/>
    <p:sldId id="651" r:id="rId188"/>
    <p:sldId id="652" r:id="rId189"/>
    <p:sldId id="653" r:id="rId190"/>
    <p:sldId id="654" r:id="rId191"/>
    <p:sldId id="655" r:id="rId192"/>
    <p:sldId id="656" r:id="rId193"/>
    <p:sldId id="657" r:id="rId194"/>
    <p:sldId id="523" r:id="rId195"/>
    <p:sldId id="648" r:id="rId196"/>
    <p:sldId id="525" r:id="rId197"/>
    <p:sldId id="526" r:id="rId198"/>
    <p:sldId id="527" r:id="rId199"/>
    <p:sldId id="528" r:id="rId200"/>
    <p:sldId id="529" r:id="rId201"/>
    <p:sldId id="530" r:id="rId202"/>
    <p:sldId id="531" r:id="rId203"/>
    <p:sldId id="658" r:id="rId204"/>
    <p:sldId id="659" r:id="rId205"/>
    <p:sldId id="660" r:id="rId206"/>
    <p:sldId id="661" r:id="rId207"/>
    <p:sldId id="662" r:id="rId208"/>
    <p:sldId id="663" r:id="rId209"/>
    <p:sldId id="664" r:id="rId210"/>
    <p:sldId id="665" r:id="rId211"/>
    <p:sldId id="666" r:id="rId212"/>
    <p:sldId id="667" r:id="rId213"/>
    <p:sldId id="668" r:id="rId214"/>
    <p:sldId id="669" r:id="rId215"/>
    <p:sldId id="670" r:id="rId216"/>
    <p:sldId id="671" r:id="rId217"/>
    <p:sldId id="672" r:id="rId218"/>
    <p:sldId id="673" r:id="rId219"/>
    <p:sldId id="674" r:id="rId220"/>
    <p:sldId id="675" r:id="rId221"/>
    <p:sldId id="676" r:id="rId222"/>
    <p:sldId id="677" r:id="rId223"/>
    <p:sldId id="678" r:id="rId224"/>
    <p:sldId id="679" r:id="rId225"/>
    <p:sldId id="557" r:id="rId226"/>
    <p:sldId id="680" r:id="rId227"/>
    <p:sldId id="574" r:id="rId228"/>
    <p:sldId id="575" r:id="rId229"/>
    <p:sldId id="295" r:id="rId230"/>
  </p:sldIdLst>
  <p:sldSz cx="6858000" cy="9144000" type="screen4x3"/>
  <p:notesSz cx="5848350" cy="8505825"/>
  <p:embeddedFontLst>
    <p:embeddedFont>
      <p:font typeface="Yoon 봄날 B" pitchFamily="18" charset="-127"/>
      <p:regular r:id="rId233"/>
    </p:embeddedFont>
    <p:embeddedFont>
      <p:font typeface="서울남산체 M" pitchFamily="18" charset="-127"/>
      <p:regular r:id="rId234"/>
    </p:embeddedFont>
    <p:embeddedFont>
      <p:font typeface="나눔고딕" pitchFamily="50" charset="-127"/>
      <p:regular r:id="rId235"/>
      <p:bold r:id="rId236"/>
    </p:embeddedFont>
    <p:embeddedFont>
      <p:font typeface="맑은 고딕" pitchFamily="50" charset="-127"/>
      <p:regular r:id="rId237"/>
      <p:bold r:id="rId238"/>
    </p:embeddedFont>
    <p:embeddedFont>
      <p:font typeface=" @산돌퍼즐Bk" pitchFamily="18" charset="-127"/>
      <p:regular r:id="rId239"/>
    </p:embeddedFont>
    <p:embeddedFont>
      <p:font typeface="Rix모던고딕 EB" pitchFamily="18" charset="-127"/>
      <p:regular r:id="rId240"/>
    </p:embeddedFont>
    <p:embeddedFont>
      <p:font typeface="서울남산체 B" pitchFamily="18" charset="-127"/>
      <p:regular r:id="rId241"/>
    </p:embeddedFont>
    <p:embeddedFont>
      <p:font typeface="Rix모던고딕 M" pitchFamily="18" charset="-127"/>
      <p:regular r:id="rId242"/>
    </p:embeddedFont>
    <p:embeddedFont>
      <p:font typeface="Wingdings 2" pitchFamily="18" charset="2"/>
      <p:regular r:id="rId243"/>
    </p:embeddedFont>
    <p:embeddedFont>
      <p:font typeface="Calibri" pitchFamily="34" charset="0"/>
      <p:regular r:id="rId244"/>
      <p:bold r:id="rId245"/>
      <p:italic r:id="rId246"/>
      <p:boldItalic r:id="rId247"/>
    </p:embeddedFont>
    <p:embeddedFont>
      <p:font typeface="Rix모던고딕 L" pitchFamily="18" charset="-127"/>
      <p:regular r:id="rId248"/>
    </p:embeddedFont>
    <p:embeddedFont>
      <p:font typeface="HY견고딕" pitchFamily="18" charset="-127"/>
      <p:regular r:id="rId249"/>
    </p:embeddedFont>
    <p:embeddedFont>
      <p:font typeface="서울남산체 L" pitchFamily="18" charset="-127"/>
      <p:regular r:id="rId250"/>
    </p:embeddedFont>
  </p:embeddedFontLst>
  <p:defaultTextStyle>
    <a:defPPr>
      <a:defRPr lang="en-US"/>
    </a:defPPr>
    <a:lvl1pPr marL="0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71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541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812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9083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353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624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895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8166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903" userDrawn="1">
          <p15:clr>
            <a:srgbClr val="A4A3A4"/>
          </p15:clr>
        </p15:guide>
        <p15:guide id="2" orient="horz" pos="748" userDrawn="1">
          <p15:clr>
            <a:srgbClr val="A4A3A4"/>
          </p15:clr>
        </p15:guide>
        <p15:guide id="3" orient="horz" pos="3279">
          <p15:clr>
            <a:srgbClr val="A4A3A4"/>
          </p15:clr>
        </p15:guide>
        <p15:guide id="4" orient="horz" pos="5389">
          <p15:clr>
            <a:srgbClr val="A4A3A4"/>
          </p15:clr>
        </p15:guide>
        <p15:guide id="5" orient="horz" pos="3549">
          <p15:clr>
            <a:srgbClr val="A4A3A4"/>
          </p15:clr>
        </p15:guide>
        <p15:guide id="6" pos="2160">
          <p15:clr>
            <a:srgbClr val="A4A3A4"/>
          </p15:clr>
        </p15:guide>
        <p15:guide id="7" pos="232" userDrawn="1">
          <p15:clr>
            <a:srgbClr val="A4A3A4"/>
          </p15:clr>
        </p15:guide>
        <p15:guide id="8" pos="4096">
          <p15:clr>
            <a:srgbClr val="A4A3A4"/>
          </p15:clr>
        </p15:guide>
        <p15:guide id="9" pos="542">
          <p15:clr>
            <a:srgbClr val="A4A3A4"/>
          </p15:clr>
        </p15:guide>
        <p15:guide id="10" orient="horz" pos="3248">
          <p15:clr>
            <a:srgbClr val="A4A3A4"/>
          </p15:clr>
        </p15:guide>
        <p15:guide id="11" orient="horz" pos="435">
          <p15:clr>
            <a:srgbClr val="A4A3A4"/>
          </p15:clr>
        </p15:guide>
        <p15:guide id="12" orient="horz" pos="3016" userDrawn="1">
          <p15:clr>
            <a:srgbClr val="A4A3A4"/>
          </p15:clr>
        </p15:guide>
        <p15:guide id="13" orient="horz" pos="5571">
          <p15:clr>
            <a:srgbClr val="A4A3A4"/>
          </p15:clr>
        </p15:guide>
        <p15:guide id="14" orient="horz" pos="3688">
          <p15:clr>
            <a:srgbClr val="A4A3A4"/>
          </p15:clr>
        </p15:guide>
        <p15:guide id="15" pos="2118">
          <p15:clr>
            <a:srgbClr val="A4A3A4"/>
          </p15:clr>
        </p15:guide>
        <p15:guide id="16" pos="4021">
          <p15:clr>
            <a:srgbClr val="A4A3A4"/>
          </p15:clr>
        </p15:guide>
        <p15:guide id="17" pos="5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5C3D1E"/>
    <a:srgbClr val="F6F5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0515" autoAdjust="0"/>
    <p:restoredTop sz="83009" autoAdjust="0"/>
  </p:normalViewPr>
  <p:slideViewPr>
    <p:cSldViewPr snapToGrid="0" snapToObjects="1">
      <p:cViewPr varScale="1">
        <p:scale>
          <a:sx n="53" d="100"/>
          <a:sy n="53" d="100"/>
        </p:scale>
        <p:origin x="-2376" y="-84"/>
      </p:cViewPr>
      <p:guideLst>
        <p:guide orient="horz" pos="2903"/>
        <p:guide orient="horz" pos="759"/>
        <p:guide orient="horz" pos="3279"/>
        <p:guide orient="horz" pos="5423"/>
        <p:guide orient="horz" pos="3549"/>
        <p:guide orient="horz" pos="3248"/>
        <p:guide orient="horz" pos="435"/>
        <p:guide orient="horz" pos="2982"/>
        <p:guide orient="horz" pos="4047"/>
        <p:guide orient="horz" pos="3395"/>
        <p:guide pos="2160"/>
        <p:guide pos="232"/>
        <p:guide pos="4096"/>
        <p:guide pos="542"/>
        <p:guide pos="2109"/>
        <p:guide pos="4021"/>
        <p:guide pos="596"/>
        <p:guide pos="3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61434"/>
    </p:cViewPr>
  </p:sorterViewPr>
  <p:notesViewPr>
    <p:cSldViewPr snapToGrid="0" snapToObjects="1">
      <p:cViewPr varScale="1">
        <p:scale>
          <a:sx n="57" d="100"/>
          <a:sy n="57" d="100"/>
        </p:scale>
        <p:origin x="-2910" y="-96"/>
      </p:cViewPr>
      <p:guideLst>
        <p:guide orient="horz" pos="2679"/>
        <p:guide pos="18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font" Target="fonts/font15.fntdata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font" Target="fonts/font5.fntdata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font" Target="fonts/font16.fntdata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font" Target="fonts/font1.fntdata"/><Relationship Id="rId238" Type="http://schemas.openxmlformats.org/officeDocument/2006/relationships/font" Target="fonts/font6.fntdata"/><Relationship Id="rId254" Type="http://schemas.openxmlformats.org/officeDocument/2006/relationships/tableStyles" Target="tableStyles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font" Target="fonts/font12.fntdata"/><Relationship Id="rId249" Type="http://schemas.openxmlformats.org/officeDocument/2006/relationships/font" Target="fonts/font17.fntdata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font" Target="fonts/font2.fntdata"/><Relationship Id="rId239" Type="http://schemas.openxmlformats.org/officeDocument/2006/relationships/font" Target="fonts/font7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font" Target="fonts/font18.fntdata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font" Target="fonts/font8.fntdata"/><Relationship Id="rId245" Type="http://schemas.openxmlformats.org/officeDocument/2006/relationships/font" Target="fonts/font13.fntdata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font" Target="fonts/font3.fntdata"/><Relationship Id="rId251" Type="http://schemas.openxmlformats.org/officeDocument/2006/relationships/presProps" Target="presProps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font" Target="fonts/font9.fntdata"/><Relationship Id="rId246" Type="http://schemas.openxmlformats.org/officeDocument/2006/relationships/font" Target="fonts/font14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font" Target="fonts/font4.fntdata"/><Relationship Id="rId26" Type="http://schemas.openxmlformats.org/officeDocument/2006/relationships/slide" Target="slides/slide25.xml"/><Relationship Id="rId231" Type="http://schemas.openxmlformats.org/officeDocument/2006/relationships/notesMaster" Target="notesMasters/notesMaster1.xml"/><Relationship Id="rId252" Type="http://schemas.openxmlformats.org/officeDocument/2006/relationships/viewProps" Target="viewProps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font" Target="fonts/font10.fntdata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handoutMaster" Target="handoutMasters/handoutMaster1.xml"/><Relationship Id="rId253" Type="http://schemas.openxmlformats.org/officeDocument/2006/relationships/theme" Target="theme/theme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font" Target="fonts/font11.fntdata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3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개수</c:v>
                </c:pt>
              </c:strCache>
            </c:strRef>
          </c:tx>
          <c:dLbls>
            <c:txPr>
              <a:bodyPr/>
              <a:lstStyle/>
              <a:p>
                <a:pPr>
                  <a:defRPr sz="1000"/>
                </a:pPr>
                <a:endParaRPr lang="ko-K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일자리제공형</c:v>
                </c:pt>
                <c:pt idx="1">
                  <c:v>사회서비스제공형</c:v>
                </c:pt>
                <c:pt idx="2">
                  <c:v>혼합형</c:v>
                </c:pt>
                <c:pt idx="3">
                  <c:v>기타형</c:v>
                </c:pt>
                <c:pt idx="4">
                  <c:v>지역사회공헌형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433</c:v>
                </c:pt>
                <c:pt idx="1">
                  <c:v>49</c:v>
                </c:pt>
                <c:pt idx="2">
                  <c:v>122</c:v>
                </c:pt>
                <c:pt idx="3">
                  <c:v>104</c:v>
                </c:pt>
                <c:pt idx="4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4626339462991789"/>
          <c:y val="0.28804548367675908"/>
          <c:w val="0.32689072458209961"/>
          <c:h val="0.40952140503518419"/>
        </c:manualLayout>
      </c:layout>
      <c:overlay val="0"/>
      <c:txPr>
        <a:bodyPr/>
        <a:lstStyle/>
        <a:p>
          <a:pPr>
            <a:defRPr sz="1000"/>
          </a:pPr>
          <a:endParaRPr lang="ko-KR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개수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교육</c:v>
                </c:pt>
                <c:pt idx="1">
                  <c:v>보건</c:v>
                </c:pt>
                <c:pt idx="2">
                  <c:v>사회복지</c:v>
                </c:pt>
                <c:pt idx="3">
                  <c:v>환경</c:v>
                </c:pt>
                <c:pt idx="4">
                  <c:v>문화</c:v>
                </c:pt>
                <c:pt idx="5">
                  <c:v>보육</c:v>
                </c:pt>
                <c:pt idx="6">
                  <c:v>간병기사</c:v>
                </c:pt>
                <c:pt idx="7">
                  <c:v>기타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44</c:v>
                </c:pt>
                <c:pt idx="1">
                  <c:v>11</c:v>
                </c:pt>
                <c:pt idx="2">
                  <c:v>98</c:v>
                </c:pt>
                <c:pt idx="3">
                  <c:v>119</c:v>
                </c:pt>
                <c:pt idx="4">
                  <c:v>107</c:v>
                </c:pt>
                <c:pt idx="5">
                  <c:v>22</c:v>
                </c:pt>
                <c:pt idx="6">
                  <c:v>58</c:v>
                </c:pt>
                <c:pt idx="7">
                  <c:v>257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0625408"/>
        <c:axId val="329442816"/>
      </c:barChart>
      <c:valAx>
        <c:axId val="32944281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330625408"/>
        <c:crosses val="autoZero"/>
        <c:crossBetween val="between"/>
      </c:valAx>
      <c:catAx>
        <c:axId val="33062540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329442816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개수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00"/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Sheet1!$A$2:$A$18</c:f>
              <c:strCache>
                <c:ptCount val="17"/>
                <c:pt idx="0">
                  <c:v>서울</c:v>
                </c:pt>
                <c:pt idx="1">
                  <c:v>인천</c:v>
                </c:pt>
                <c:pt idx="2">
                  <c:v>대전</c:v>
                </c:pt>
                <c:pt idx="3">
                  <c:v>대구</c:v>
                </c:pt>
                <c:pt idx="4">
                  <c:v>광주</c:v>
                </c:pt>
                <c:pt idx="5">
                  <c:v>울산</c:v>
                </c:pt>
                <c:pt idx="6">
                  <c:v>부산</c:v>
                </c:pt>
                <c:pt idx="7">
                  <c:v>세종</c:v>
                </c:pt>
                <c:pt idx="8">
                  <c:v>경기</c:v>
                </c:pt>
                <c:pt idx="9">
                  <c:v>강원</c:v>
                </c:pt>
                <c:pt idx="10">
                  <c:v>충남</c:v>
                </c:pt>
                <c:pt idx="11">
                  <c:v>충북</c:v>
                </c:pt>
                <c:pt idx="12">
                  <c:v>전남</c:v>
                </c:pt>
                <c:pt idx="13">
                  <c:v>전북</c:v>
                </c:pt>
                <c:pt idx="14">
                  <c:v>경남</c:v>
                </c:pt>
                <c:pt idx="15">
                  <c:v>경북</c:v>
                </c:pt>
                <c:pt idx="16">
                  <c:v>제주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188</c:v>
                </c:pt>
                <c:pt idx="1">
                  <c:v>41</c:v>
                </c:pt>
                <c:pt idx="2">
                  <c:v>22</c:v>
                </c:pt>
                <c:pt idx="3">
                  <c:v>36</c:v>
                </c:pt>
                <c:pt idx="4">
                  <c:v>43</c:v>
                </c:pt>
                <c:pt idx="5">
                  <c:v>23</c:v>
                </c:pt>
                <c:pt idx="6">
                  <c:v>56</c:v>
                </c:pt>
                <c:pt idx="7">
                  <c:v>3</c:v>
                </c:pt>
                <c:pt idx="8">
                  <c:v>137</c:v>
                </c:pt>
                <c:pt idx="9">
                  <c:v>39</c:v>
                </c:pt>
                <c:pt idx="10">
                  <c:v>26</c:v>
                </c:pt>
                <c:pt idx="11">
                  <c:v>33</c:v>
                </c:pt>
                <c:pt idx="12">
                  <c:v>31</c:v>
                </c:pt>
                <c:pt idx="13">
                  <c:v>50</c:v>
                </c:pt>
                <c:pt idx="14">
                  <c:v>33</c:v>
                </c:pt>
                <c:pt idx="15">
                  <c:v>49</c:v>
                </c:pt>
                <c:pt idx="16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4533632"/>
        <c:axId val="346839296"/>
      </c:barChart>
      <c:valAx>
        <c:axId val="34683929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364533632"/>
        <c:crosses val="autoZero"/>
        <c:crossBetween val="between"/>
      </c:valAx>
      <c:catAx>
        <c:axId val="36453363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346839296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#2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C1573B-B9EB-47B0-B69B-A5E37C68F68C}" type="doc">
      <dgm:prSet loTypeId="urn:microsoft.com/office/officeart/2005/8/layout/radial3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EE335EE4-396B-46A5-818C-A0EA10697FE8}">
      <dgm:prSet phldrT="[텍스트]" custT="1"/>
      <dgm:spPr/>
      <dgm:t>
        <a:bodyPr/>
        <a:lstStyle/>
        <a:p>
          <a:pPr latinLnBrk="1"/>
          <a:r>
            <a:rPr lang="ko-KR" altLang="en-US" sz="1100" b="1" dirty="0" smtClean="0"/>
            <a:t>사업추진의지</a:t>
          </a:r>
          <a:endParaRPr lang="ko-KR" altLang="en-US" sz="1100" b="1" dirty="0"/>
        </a:p>
      </dgm:t>
    </dgm:pt>
    <dgm:pt modelId="{4CB4D1F8-4D08-405A-B538-59EADFC17458}" type="parTrans" cxnId="{B3A9E2EA-359C-4C4F-A5E2-5356C7CE3539}">
      <dgm:prSet/>
      <dgm:spPr/>
      <dgm:t>
        <a:bodyPr/>
        <a:lstStyle/>
        <a:p>
          <a:pPr latinLnBrk="1"/>
          <a:endParaRPr lang="ko-KR" altLang="en-US" sz="1100"/>
        </a:p>
      </dgm:t>
    </dgm:pt>
    <dgm:pt modelId="{823058DD-4FCB-40E9-857D-0883AFB9A34D}" type="sibTrans" cxnId="{B3A9E2EA-359C-4C4F-A5E2-5356C7CE3539}">
      <dgm:prSet/>
      <dgm:spPr/>
      <dgm:t>
        <a:bodyPr/>
        <a:lstStyle/>
        <a:p>
          <a:pPr latinLnBrk="1"/>
          <a:endParaRPr lang="ko-KR" altLang="en-US" sz="1100"/>
        </a:p>
      </dgm:t>
    </dgm:pt>
    <dgm:pt modelId="{6CFCE004-6123-47EB-B24D-D0AFAB089852}">
      <dgm:prSet phldrT="[텍스트]" custT="1"/>
      <dgm:spPr/>
      <dgm:t>
        <a:bodyPr lIns="0" rIns="0"/>
        <a:lstStyle/>
        <a:p>
          <a:pPr latinLnBrk="1"/>
          <a:r>
            <a:rPr lang="ko-KR" altLang="en-US" sz="1100" b="1" dirty="0" smtClean="0"/>
            <a:t>의사결정</a:t>
          </a:r>
          <a:endParaRPr lang="ko-KR" altLang="en-US" sz="1100" b="1" dirty="0"/>
        </a:p>
      </dgm:t>
    </dgm:pt>
    <dgm:pt modelId="{C77FAFA2-20EF-4C60-A844-4A37132862BF}" type="parTrans" cxnId="{938B9CBD-A023-4216-81B9-CE8FF2970069}">
      <dgm:prSet/>
      <dgm:spPr/>
      <dgm:t>
        <a:bodyPr/>
        <a:lstStyle/>
        <a:p>
          <a:pPr latinLnBrk="1"/>
          <a:endParaRPr lang="ko-KR" altLang="en-US" sz="1100"/>
        </a:p>
      </dgm:t>
    </dgm:pt>
    <dgm:pt modelId="{870CEFF0-9A49-41FF-AB3B-692CBAD8DA4B}" type="sibTrans" cxnId="{938B9CBD-A023-4216-81B9-CE8FF2970069}">
      <dgm:prSet/>
      <dgm:spPr/>
      <dgm:t>
        <a:bodyPr/>
        <a:lstStyle/>
        <a:p>
          <a:pPr latinLnBrk="1"/>
          <a:endParaRPr lang="ko-KR" altLang="en-US" sz="1100"/>
        </a:p>
      </dgm:t>
    </dgm:pt>
    <dgm:pt modelId="{AA908E13-91DA-471E-AAAF-61D52B571398}">
      <dgm:prSet phldrT="[텍스트]" custT="1"/>
      <dgm:spPr/>
      <dgm:t>
        <a:bodyPr lIns="0" rIns="0"/>
        <a:lstStyle/>
        <a:p>
          <a:pPr latinLnBrk="1"/>
          <a:r>
            <a:rPr lang="ko-KR" altLang="en-US" sz="1100" b="1" dirty="0" smtClean="0"/>
            <a:t>인사관리</a:t>
          </a:r>
          <a:endParaRPr lang="ko-KR" altLang="en-US" sz="1100" b="1" dirty="0"/>
        </a:p>
      </dgm:t>
    </dgm:pt>
    <dgm:pt modelId="{8EE64B2A-DFA3-4E57-A703-98B2619A3F64}" type="parTrans" cxnId="{180588CB-8AAF-456D-BBE9-2088082424EF}">
      <dgm:prSet/>
      <dgm:spPr/>
      <dgm:t>
        <a:bodyPr/>
        <a:lstStyle/>
        <a:p>
          <a:pPr latinLnBrk="1"/>
          <a:endParaRPr lang="ko-KR" altLang="en-US" sz="1100"/>
        </a:p>
      </dgm:t>
    </dgm:pt>
    <dgm:pt modelId="{345384B5-BF27-40A6-BFDD-0013B495DA3C}" type="sibTrans" cxnId="{180588CB-8AAF-456D-BBE9-2088082424EF}">
      <dgm:prSet/>
      <dgm:spPr/>
      <dgm:t>
        <a:bodyPr/>
        <a:lstStyle/>
        <a:p>
          <a:pPr latinLnBrk="1"/>
          <a:endParaRPr lang="ko-KR" altLang="en-US" sz="1100"/>
        </a:p>
      </dgm:t>
    </dgm:pt>
    <dgm:pt modelId="{9F8309FA-D94B-4121-95B0-838DF4F6DC01}">
      <dgm:prSet phldrT="[텍스트]" custT="1"/>
      <dgm:spPr/>
      <dgm:t>
        <a:bodyPr lIns="0" rIns="0"/>
        <a:lstStyle/>
        <a:p>
          <a:pPr latinLnBrk="1"/>
          <a:r>
            <a:rPr lang="ko-KR" altLang="en-US" sz="1100" b="1" dirty="0" smtClean="0"/>
            <a:t>동기부여</a:t>
          </a:r>
          <a:endParaRPr lang="ko-KR" altLang="en-US" sz="1100" b="1" dirty="0"/>
        </a:p>
      </dgm:t>
    </dgm:pt>
    <dgm:pt modelId="{BFB2B473-EF77-4EDD-A568-66A389D654DF}" type="parTrans" cxnId="{946D8F6D-33AC-40EB-BA48-B932BC293210}">
      <dgm:prSet/>
      <dgm:spPr/>
      <dgm:t>
        <a:bodyPr/>
        <a:lstStyle/>
        <a:p>
          <a:pPr latinLnBrk="1"/>
          <a:endParaRPr lang="ko-KR" altLang="en-US" sz="1100"/>
        </a:p>
      </dgm:t>
    </dgm:pt>
    <dgm:pt modelId="{1E0E9092-72F4-49ED-A11A-4CF102E80694}" type="sibTrans" cxnId="{946D8F6D-33AC-40EB-BA48-B932BC293210}">
      <dgm:prSet/>
      <dgm:spPr/>
      <dgm:t>
        <a:bodyPr/>
        <a:lstStyle/>
        <a:p>
          <a:pPr latinLnBrk="1"/>
          <a:endParaRPr lang="ko-KR" altLang="en-US" sz="1100"/>
        </a:p>
      </dgm:t>
    </dgm:pt>
    <dgm:pt modelId="{111A60B2-D0D7-4383-8D22-33644CFD226F}">
      <dgm:prSet phldrT="[텍스트]" custT="1"/>
      <dgm:spPr/>
      <dgm:t>
        <a:bodyPr lIns="0" rIns="0"/>
        <a:lstStyle/>
        <a:p>
          <a:pPr latinLnBrk="1"/>
          <a:r>
            <a:rPr lang="ko-KR" altLang="en-US" sz="1100" b="1" dirty="0" smtClean="0"/>
            <a:t>마케팅</a:t>
          </a:r>
          <a:endParaRPr lang="ko-KR" altLang="en-US" sz="1100" b="1" dirty="0"/>
        </a:p>
      </dgm:t>
    </dgm:pt>
    <dgm:pt modelId="{72E6E85F-EFC3-4ACD-8993-8556BEA4BBDB}" type="parTrans" cxnId="{83E99F09-3079-4FF8-831C-E371278E77B1}">
      <dgm:prSet/>
      <dgm:spPr/>
      <dgm:t>
        <a:bodyPr/>
        <a:lstStyle/>
        <a:p>
          <a:pPr latinLnBrk="1"/>
          <a:endParaRPr lang="ko-KR" altLang="en-US" sz="1100"/>
        </a:p>
      </dgm:t>
    </dgm:pt>
    <dgm:pt modelId="{40522B5A-D394-401A-A54E-8618099A39B0}" type="sibTrans" cxnId="{83E99F09-3079-4FF8-831C-E371278E77B1}">
      <dgm:prSet/>
      <dgm:spPr/>
      <dgm:t>
        <a:bodyPr/>
        <a:lstStyle/>
        <a:p>
          <a:pPr latinLnBrk="1"/>
          <a:endParaRPr lang="ko-KR" altLang="en-US" sz="1100"/>
        </a:p>
      </dgm:t>
    </dgm:pt>
    <dgm:pt modelId="{6EFEC1A7-5656-434B-A1FD-08676D67C77F}">
      <dgm:prSet phldrT="[텍스트]" custT="1"/>
      <dgm:spPr/>
      <dgm:t>
        <a:bodyPr lIns="0" rIns="0"/>
        <a:lstStyle/>
        <a:p>
          <a:pPr latinLnBrk="1"/>
          <a:r>
            <a:rPr lang="ko-KR" altLang="en-US" sz="1100" b="1" dirty="0" err="1" smtClean="0"/>
            <a:t>신사업</a:t>
          </a:r>
          <a:r>
            <a:rPr lang="en-US" altLang="ko-KR" sz="1100" b="1" dirty="0" smtClean="0"/>
            <a:t/>
          </a:r>
          <a:br>
            <a:rPr lang="en-US" altLang="ko-KR" sz="1100" b="1" dirty="0" smtClean="0"/>
          </a:br>
          <a:r>
            <a:rPr lang="ko-KR" altLang="en-US" sz="1100" b="1" dirty="0" smtClean="0"/>
            <a:t>개발</a:t>
          </a:r>
          <a:endParaRPr lang="ko-KR" altLang="en-US" sz="1100" b="1" dirty="0"/>
        </a:p>
      </dgm:t>
    </dgm:pt>
    <dgm:pt modelId="{C57C0876-4F3C-4EC2-B06F-C287D891CB4D}" type="parTrans" cxnId="{BBE877CC-1B96-4E19-A6EC-AA1DF34AD7D8}">
      <dgm:prSet/>
      <dgm:spPr/>
      <dgm:t>
        <a:bodyPr/>
        <a:lstStyle/>
        <a:p>
          <a:pPr latinLnBrk="1"/>
          <a:endParaRPr lang="ko-KR" altLang="en-US" sz="1100"/>
        </a:p>
      </dgm:t>
    </dgm:pt>
    <dgm:pt modelId="{D98127AE-65E3-492D-8CD2-B852A0EBAE42}" type="sibTrans" cxnId="{BBE877CC-1B96-4E19-A6EC-AA1DF34AD7D8}">
      <dgm:prSet/>
      <dgm:spPr/>
      <dgm:t>
        <a:bodyPr/>
        <a:lstStyle/>
        <a:p>
          <a:pPr latinLnBrk="1"/>
          <a:endParaRPr lang="ko-KR" altLang="en-US" sz="1100"/>
        </a:p>
      </dgm:t>
    </dgm:pt>
    <dgm:pt modelId="{D610665F-01E8-4919-A32F-AA7808A1EC5B}">
      <dgm:prSet phldrT="[텍스트]" custT="1"/>
      <dgm:spPr/>
      <dgm:t>
        <a:bodyPr lIns="0" rIns="0"/>
        <a:lstStyle/>
        <a:p>
          <a:pPr latinLnBrk="1"/>
          <a:r>
            <a:rPr lang="ko-KR" altLang="en-US" sz="1100" b="1" dirty="0" smtClean="0"/>
            <a:t>이해</a:t>
          </a:r>
          <a:r>
            <a:rPr lang="en-US" altLang="ko-KR" sz="1100" b="1" dirty="0" smtClean="0"/>
            <a:t/>
          </a:r>
          <a:br>
            <a:rPr lang="en-US" altLang="ko-KR" sz="1100" b="1" dirty="0" smtClean="0"/>
          </a:br>
          <a:r>
            <a:rPr lang="ko-KR" altLang="en-US" sz="1100" b="1" dirty="0" smtClean="0"/>
            <a:t>관리자</a:t>
          </a:r>
          <a:r>
            <a:rPr lang="en-US" altLang="ko-KR" sz="1100" b="1" dirty="0" smtClean="0"/>
            <a:t/>
          </a:r>
          <a:br>
            <a:rPr lang="en-US" altLang="ko-KR" sz="1100" b="1" dirty="0" smtClean="0"/>
          </a:br>
          <a:r>
            <a:rPr lang="ko-KR" altLang="en-US" sz="1100" b="1" dirty="0" smtClean="0"/>
            <a:t>관리</a:t>
          </a:r>
          <a:endParaRPr lang="ko-KR" altLang="en-US" sz="1100" b="1" dirty="0"/>
        </a:p>
      </dgm:t>
    </dgm:pt>
    <dgm:pt modelId="{5E8F28F4-6517-4EBB-A060-D309CAABE319}" type="parTrans" cxnId="{78C8975C-D54D-41D2-9B20-FAB2F5CD2FF7}">
      <dgm:prSet/>
      <dgm:spPr/>
      <dgm:t>
        <a:bodyPr/>
        <a:lstStyle/>
        <a:p>
          <a:pPr latinLnBrk="1"/>
          <a:endParaRPr lang="ko-KR" altLang="en-US" sz="1100"/>
        </a:p>
      </dgm:t>
    </dgm:pt>
    <dgm:pt modelId="{5B529D74-5E83-4A9F-8492-10DEA7A72C9A}" type="sibTrans" cxnId="{78C8975C-D54D-41D2-9B20-FAB2F5CD2FF7}">
      <dgm:prSet/>
      <dgm:spPr/>
      <dgm:t>
        <a:bodyPr/>
        <a:lstStyle/>
        <a:p>
          <a:pPr latinLnBrk="1"/>
          <a:endParaRPr lang="ko-KR" altLang="en-US" sz="1100"/>
        </a:p>
      </dgm:t>
    </dgm:pt>
    <dgm:pt modelId="{CD3FD7C1-E63E-45AC-A3FB-DA52B895FC46}" type="pres">
      <dgm:prSet presAssocID="{FEC1573B-B9EB-47B0-B69B-A5E37C68F68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85414FB-A6B0-452D-8845-A41E4C671C06}" type="pres">
      <dgm:prSet presAssocID="{FEC1573B-B9EB-47B0-B69B-A5E37C68F68C}" presName="radial" presStyleCnt="0">
        <dgm:presLayoutVars>
          <dgm:animLvl val="ctr"/>
        </dgm:presLayoutVars>
      </dgm:prSet>
      <dgm:spPr/>
    </dgm:pt>
    <dgm:pt modelId="{91F226BA-0345-4DB2-8F82-73C7741C1560}" type="pres">
      <dgm:prSet presAssocID="{EE335EE4-396B-46A5-818C-A0EA10697FE8}" presName="centerShape" presStyleLbl="vennNode1" presStyleIdx="0" presStyleCnt="7"/>
      <dgm:spPr/>
      <dgm:t>
        <a:bodyPr/>
        <a:lstStyle/>
        <a:p>
          <a:pPr latinLnBrk="1"/>
          <a:endParaRPr lang="ko-KR" altLang="en-US"/>
        </a:p>
      </dgm:t>
    </dgm:pt>
    <dgm:pt modelId="{440C9C56-39F8-4A33-8842-41B6E83E7051}" type="pres">
      <dgm:prSet presAssocID="{6CFCE004-6123-47EB-B24D-D0AFAB089852}" presName="node" presStyleLbl="vennNode1" presStyleIdx="1" presStyleCnt="7" custScaleX="123637" custScaleY="12363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91350F3-8D36-452E-8D3D-CEBBE02A7121}" type="pres">
      <dgm:prSet presAssocID="{6EFEC1A7-5656-434B-A1FD-08676D67C77F}" presName="node" presStyleLbl="vennNode1" presStyleIdx="2" presStyleCnt="7" custScaleX="123637" custScaleY="12363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9A6EB14-6FE6-4E36-B18D-A0271D4C350D}" type="pres">
      <dgm:prSet presAssocID="{D610665F-01E8-4919-A32F-AA7808A1EC5B}" presName="node" presStyleLbl="vennNode1" presStyleIdx="3" presStyleCnt="7" custScaleX="123637" custScaleY="12363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4E236D4-D2AF-40AE-AB77-A8D3944134BB}" type="pres">
      <dgm:prSet presAssocID="{AA908E13-91DA-471E-AAAF-61D52B571398}" presName="node" presStyleLbl="vennNode1" presStyleIdx="4" presStyleCnt="7" custScaleX="123637" custScaleY="12363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5C06BD7-640E-4DDE-B208-94D0766F64C2}" type="pres">
      <dgm:prSet presAssocID="{9F8309FA-D94B-4121-95B0-838DF4F6DC01}" presName="node" presStyleLbl="vennNode1" presStyleIdx="5" presStyleCnt="7" custScaleX="123637" custScaleY="12363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C2D9233-9137-4B5F-B971-C24376C50BB7}" type="pres">
      <dgm:prSet presAssocID="{111A60B2-D0D7-4383-8D22-33644CFD226F}" presName="node" presStyleLbl="vennNode1" presStyleIdx="6" presStyleCnt="7" custScaleX="123637" custScaleY="12363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BE877CC-1B96-4E19-A6EC-AA1DF34AD7D8}" srcId="{EE335EE4-396B-46A5-818C-A0EA10697FE8}" destId="{6EFEC1A7-5656-434B-A1FD-08676D67C77F}" srcOrd="1" destOrd="0" parTransId="{C57C0876-4F3C-4EC2-B06F-C287D891CB4D}" sibTransId="{D98127AE-65E3-492D-8CD2-B852A0EBAE42}"/>
    <dgm:cxn modelId="{83E99F09-3079-4FF8-831C-E371278E77B1}" srcId="{EE335EE4-396B-46A5-818C-A0EA10697FE8}" destId="{111A60B2-D0D7-4383-8D22-33644CFD226F}" srcOrd="5" destOrd="0" parTransId="{72E6E85F-EFC3-4ACD-8993-8556BEA4BBDB}" sibTransId="{40522B5A-D394-401A-A54E-8618099A39B0}"/>
    <dgm:cxn modelId="{A7946200-CA5A-4C24-8BF0-80A5A575796C}" type="presOf" srcId="{AA908E13-91DA-471E-AAAF-61D52B571398}" destId="{44E236D4-D2AF-40AE-AB77-A8D3944134BB}" srcOrd="0" destOrd="0" presId="urn:microsoft.com/office/officeart/2005/8/layout/radial3"/>
    <dgm:cxn modelId="{B3A9E2EA-359C-4C4F-A5E2-5356C7CE3539}" srcId="{FEC1573B-B9EB-47B0-B69B-A5E37C68F68C}" destId="{EE335EE4-396B-46A5-818C-A0EA10697FE8}" srcOrd="0" destOrd="0" parTransId="{4CB4D1F8-4D08-405A-B538-59EADFC17458}" sibTransId="{823058DD-4FCB-40E9-857D-0883AFB9A34D}"/>
    <dgm:cxn modelId="{78C8975C-D54D-41D2-9B20-FAB2F5CD2FF7}" srcId="{EE335EE4-396B-46A5-818C-A0EA10697FE8}" destId="{D610665F-01E8-4919-A32F-AA7808A1EC5B}" srcOrd="2" destOrd="0" parTransId="{5E8F28F4-6517-4EBB-A060-D309CAABE319}" sibTransId="{5B529D74-5E83-4A9F-8492-10DEA7A72C9A}"/>
    <dgm:cxn modelId="{180588CB-8AAF-456D-BBE9-2088082424EF}" srcId="{EE335EE4-396B-46A5-818C-A0EA10697FE8}" destId="{AA908E13-91DA-471E-AAAF-61D52B571398}" srcOrd="3" destOrd="0" parTransId="{8EE64B2A-DFA3-4E57-A703-98B2619A3F64}" sibTransId="{345384B5-BF27-40A6-BFDD-0013B495DA3C}"/>
    <dgm:cxn modelId="{946D8F6D-33AC-40EB-BA48-B932BC293210}" srcId="{EE335EE4-396B-46A5-818C-A0EA10697FE8}" destId="{9F8309FA-D94B-4121-95B0-838DF4F6DC01}" srcOrd="4" destOrd="0" parTransId="{BFB2B473-EF77-4EDD-A568-66A389D654DF}" sibTransId="{1E0E9092-72F4-49ED-A11A-4CF102E80694}"/>
    <dgm:cxn modelId="{94D0E131-B699-43B2-B0D5-FDEB64724CD4}" type="presOf" srcId="{111A60B2-D0D7-4383-8D22-33644CFD226F}" destId="{4C2D9233-9137-4B5F-B971-C24376C50BB7}" srcOrd="0" destOrd="0" presId="urn:microsoft.com/office/officeart/2005/8/layout/radial3"/>
    <dgm:cxn modelId="{EFED182F-6347-45FC-9801-033AD0A66B3B}" type="presOf" srcId="{9F8309FA-D94B-4121-95B0-838DF4F6DC01}" destId="{75C06BD7-640E-4DDE-B208-94D0766F64C2}" srcOrd="0" destOrd="0" presId="urn:microsoft.com/office/officeart/2005/8/layout/radial3"/>
    <dgm:cxn modelId="{A3AFB079-FD2C-420C-8706-05854BB22F66}" type="presOf" srcId="{6EFEC1A7-5656-434B-A1FD-08676D67C77F}" destId="{091350F3-8D36-452E-8D3D-CEBBE02A7121}" srcOrd="0" destOrd="0" presId="urn:microsoft.com/office/officeart/2005/8/layout/radial3"/>
    <dgm:cxn modelId="{054B6E73-986E-45EF-AF40-E52987DC928D}" type="presOf" srcId="{6CFCE004-6123-47EB-B24D-D0AFAB089852}" destId="{440C9C56-39F8-4A33-8842-41B6E83E7051}" srcOrd="0" destOrd="0" presId="urn:microsoft.com/office/officeart/2005/8/layout/radial3"/>
    <dgm:cxn modelId="{6D3C196E-8560-47B4-B821-6425388F26AE}" type="presOf" srcId="{D610665F-01E8-4919-A32F-AA7808A1EC5B}" destId="{79A6EB14-6FE6-4E36-B18D-A0271D4C350D}" srcOrd="0" destOrd="0" presId="urn:microsoft.com/office/officeart/2005/8/layout/radial3"/>
    <dgm:cxn modelId="{C4EEF364-BAF5-41C2-A5D7-A18D4E4E8F82}" type="presOf" srcId="{EE335EE4-396B-46A5-818C-A0EA10697FE8}" destId="{91F226BA-0345-4DB2-8F82-73C7741C1560}" srcOrd="0" destOrd="0" presId="urn:microsoft.com/office/officeart/2005/8/layout/radial3"/>
    <dgm:cxn modelId="{5EAB0745-94DB-4FFD-A6C7-3238D61AAC2E}" type="presOf" srcId="{FEC1573B-B9EB-47B0-B69B-A5E37C68F68C}" destId="{CD3FD7C1-E63E-45AC-A3FB-DA52B895FC46}" srcOrd="0" destOrd="0" presId="urn:microsoft.com/office/officeart/2005/8/layout/radial3"/>
    <dgm:cxn modelId="{938B9CBD-A023-4216-81B9-CE8FF2970069}" srcId="{EE335EE4-396B-46A5-818C-A0EA10697FE8}" destId="{6CFCE004-6123-47EB-B24D-D0AFAB089852}" srcOrd="0" destOrd="0" parTransId="{C77FAFA2-20EF-4C60-A844-4A37132862BF}" sibTransId="{870CEFF0-9A49-41FF-AB3B-692CBAD8DA4B}"/>
    <dgm:cxn modelId="{DCC8D534-9D83-41EE-9534-FC8CE10B136D}" type="presParOf" srcId="{CD3FD7C1-E63E-45AC-A3FB-DA52B895FC46}" destId="{885414FB-A6B0-452D-8845-A41E4C671C06}" srcOrd="0" destOrd="0" presId="urn:microsoft.com/office/officeart/2005/8/layout/radial3"/>
    <dgm:cxn modelId="{E3893657-62EB-47E5-AA60-02C2E8058363}" type="presParOf" srcId="{885414FB-A6B0-452D-8845-A41E4C671C06}" destId="{91F226BA-0345-4DB2-8F82-73C7741C1560}" srcOrd="0" destOrd="0" presId="urn:microsoft.com/office/officeart/2005/8/layout/radial3"/>
    <dgm:cxn modelId="{A5E92173-6998-495B-98BA-A87D705C1327}" type="presParOf" srcId="{885414FB-A6B0-452D-8845-A41E4C671C06}" destId="{440C9C56-39F8-4A33-8842-41B6E83E7051}" srcOrd="1" destOrd="0" presId="urn:microsoft.com/office/officeart/2005/8/layout/radial3"/>
    <dgm:cxn modelId="{5EB6AABC-7FAC-4433-B1DB-3A7F11A20AE7}" type="presParOf" srcId="{885414FB-A6B0-452D-8845-A41E4C671C06}" destId="{091350F3-8D36-452E-8D3D-CEBBE02A7121}" srcOrd="2" destOrd="0" presId="urn:microsoft.com/office/officeart/2005/8/layout/radial3"/>
    <dgm:cxn modelId="{1A21E334-9188-4877-99A6-D2E288C362BE}" type="presParOf" srcId="{885414FB-A6B0-452D-8845-A41E4C671C06}" destId="{79A6EB14-6FE6-4E36-B18D-A0271D4C350D}" srcOrd="3" destOrd="0" presId="urn:microsoft.com/office/officeart/2005/8/layout/radial3"/>
    <dgm:cxn modelId="{82687AC7-53F8-4465-AA0C-2AD94A27C7A4}" type="presParOf" srcId="{885414FB-A6B0-452D-8845-A41E4C671C06}" destId="{44E236D4-D2AF-40AE-AB77-A8D3944134BB}" srcOrd="4" destOrd="0" presId="urn:microsoft.com/office/officeart/2005/8/layout/radial3"/>
    <dgm:cxn modelId="{D9D55644-7D4C-4162-8218-C4BAB8398A71}" type="presParOf" srcId="{885414FB-A6B0-452D-8845-A41E4C671C06}" destId="{75C06BD7-640E-4DDE-B208-94D0766F64C2}" srcOrd="5" destOrd="0" presId="urn:microsoft.com/office/officeart/2005/8/layout/radial3"/>
    <dgm:cxn modelId="{8526974B-2419-4B84-90B1-CB0DC2F604C8}" type="presParOf" srcId="{885414FB-A6B0-452D-8845-A41E4C671C06}" destId="{4C2D9233-9137-4B5F-B971-C24376C50BB7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000" b="0" u="none" dirty="0" smtClean="0"/>
            <a:t>기업 및 </a:t>
          </a:r>
          <a:endParaRPr lang="en-US" altLang="ko-KR" sz="1000" b="0" u="none" dirty="0" smtClean="0"/>
        </a:p>
        <a:p>
          <a:pPr latinLnBrk="1"/>
          <a:r>
            <a:rPr lang="ko-KR" altLang="en-US" sz="1000" b="0" u="none" dirty="0" smtClean="0"/>
            <a:t>기업가 분석</a:t>
          </a:r>
          <a:endParaRPr lang="ko-KR" altLang="en-US" sz="1000" b="0" u="none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000" b="1" u="sng" dirty="0" err="1" smtClean="0">
              <a:effectLst/>
            </a:rPr>
            <a:t>인큐베이팅</a:t>
          </a:r>
          <a:r>
            <a:rPr lang="ko-KR" altLang="en-US" sz="1000" b="1" u="sng" dirty="0" smtClean="0">
              <a:effectLst/>
            </a:rPr>
            <a:t> </a:t>
          </a:r>
          <a:endParaRPr lang="en-US" altLang="ko-KR" sz="1000" b="1" u="sng" dirty="0" smtClean="0">
            <a:effectLst/>
          </a:endParaRPr>
        </a:p>
        <a:p>
          <a:pPr latinLnBrk="1"/>
          <a:r>
            <a:rPr lang="ko-KR" altLang="en-US" sz="1000" b="1" u="sng" dirty="0" smtClean="0">
              <a:effectLst/>
            </a:rPr>
            <a:t>목표 수립 </a:t>
          </a:r>
          <a:endParaRPr lang="ko-KR" altLang="en-US" sz="1000" b="1" u="sng" dirty="0">
            <a:effectLst/>
          </a:endParaRPr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000" b="1" u="sng" dirty="0" err="1" smtClean="0">
              <a:effectLst/>
            </a:rPr>
            <a:t>인큐베이팅</a:t>
          </a:r>
          <a:r>
            <a:rPr lang="en-US" altLang="ko-KR" sz="1000" b="1" u="sng" dirty="0" smtClean="0">
              <a:effectLst/>
            </a:rPr>
            <a:t/>
          </a:r>
          <a:br>
            <a:rPr lang="en-US" altLang="ko-KR" sz="1000" b="1" u="sng" dirty="0" smtClean="0">
              <a:effectLst/>
            </a:rPr>
          </a:br>
          <a:r>
            <a:rPr lang="ko-KR" altLang="en-US" sz="1000" b="1" u="sng" dirty="0" smtClean="0">
              <a:effectLst/>
            </a:rPr>
            <a:t>목표 및 </a:t>
          </a:r>
          <a:r>
            <a:rPr lang="en-US" altLang="ko-KR" sz="1000" b="1" u="sng" dirty="0" smtClean="0">
              <a:effectLst/>
            </a:rPr>
            <a:t/>
          </a:r>
          <a:br>
            <a:rPr lang="en-US" altLang="ko-KR" sz="1000" b="1" u="sng" dirty="0" smtClean="0">
              <a:effectLst/>
            </a:rPr>
          </a:br>
          <a:r>
            <a:rPr lang="ko-KR" altLang="en-US" sz="1000" b="1" u="sng" dirty="0" smtClean="0">
              <a:effectLst/>
            </a:rPr>
            <a:t>방법론 합의</a:t>
          </a:r>
          <a:endParaRPr lang="ko-KR" altLang="en-US" sz="1000" b="1" u="sng" dirty="0">
            <a:effectLst/>
          </a:endParaRPr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실행</a:t>
          </a:r>
          <a:r>
            <a:rPr lang="en-US" altLang="ko-KR" sz="1000" dirty="0" smtClean="0"/>
            <a:t>(</a:t>
          </a:r>
          <a:r>
            <a:rPr lang="ko-KR" altLang="en-US" sz="1000" dirty="0" err="1" smtClean="0"/>
            <a:t>코칭과</a:t>
          </a:r>
          <a:r>
            <a:rPr lang="ko-KR" altLang="en-US" sz="1000" dirty="0" smtClean="0"/>
            <a:t>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프로그램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실행</a:t>
          </a:r>
          <a:r>
            <a:rPr lang="en-US" altLang="ko-KR" sz="1000" dirty="0" smtClean="0"/>
            <a:t>)</a:t>
          </a:r>
          <a:r>
            <a:rPr lang="ko-KR" altLang="en-US" sz="1000" dirty="0" smtClean="0"/>
            <a:t> </a:t>
          </a:r>
          <a:endParaRPr lang="ko-KR" altLang="en-US" sz="10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평가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보완 </a:t>
          </a:r>
          <a:endParaRPr lang="ko-KR" altLang="en-US" sz="10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5AA0CC7B-73B5-4B56-A2E0-26C19FCA4A04}" type="presOf" srcId="{E33282C1-5D03-467B-8E6D-1F663DBDD759}" destId="{7D21FBB9-5A0D-46A6-9D8F-0248194AC4A7}" srcOrd="0" destOrd="0" presId="urn:microsoft.com/office/officeart/2005/8/layout/hChevron3"/>
    <dgm:cxn modelId="{419EFB46-3A3B-44AD-A2F9-6BF70D7F66FC}" type="presOf" srcId="{D8C6C6FE-2A8E-4CCF-98F3-B298701EE5CC}" destId="{420B65FC-DFD4-4246-AFC2-E75DF9918031}" srcOrd="0" destOrd="0" presId="urn:microsoft.com/office/officeart/2005/8/layout/hChevron3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DCDF6ABF-60D5-4E78-8272-3D7B6D505E84}" type="presOf" srcId="{2E388BAA-2753-417B-AEE8-634DF97FF934}" destId="{7AC31DF8-27A9-4657-B808-03C195751265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FA9890F0-98B8-40C8-B58A-FCEEB2BCC707}" type="presOf" srcId="{1CDF4EA1-90E1-4E2E-A496-25C85415D8AA}" destId="{56D13F4E-D3BA-4F87-96BA-4695D1F97000}" srcOrd="0" destOrd="0" presId="urn:microsoft.com/office/officeart/2005/8/layout/hChevron3"/>
    <dgm:cxn modelId="{CD0982EF-ED65-4EA9-B555-E6AD9855F900}" type="presOf" srcId="{063B4454-39A2-4D72-AE06-CB1F1CDE8028}" destId="{D2E500D4-EF7B-4594-9C9C-35C4C587B76A}" srcOrd="0" destOrd="0" presId="urn:microsoft.com/office/officeart/2005/8/layout/hChevron3"/>
    <dgm:cxn modelId="{37078AC5-EB10-493D-A5B3-4C950AE05A77}" type="presOf" srcId="{1A9D41C0-AC56-4347-86F5-168059F924BD}" destId="{71B1314D-1725-4EDA-B9DB-19A8C1D66382}" srcOrd="0" destOrd="0" presId="urn:microsoft.com/office/officeart/2005/8/layout/hChevron3"/>
    <dgm:cxn modelId="{7F7868AE-4412-4EE0-834E-52B5EFFC9BEE}" type="presParOf" srcId="{56D13F4E-D3BA-4F87-96BA-4695D1F97000}" destId="{7D21FBB9-5A0D-46A6-9D8F-0248194AC4A7}" srcOrd="0" destOrd="0" presId="urn:microsoft.com/office/officeart/2005/8/layout/hChevron3"/>
    <dgm:cxn modelId="{AF328A03-06E1-4E39-ACEC-9C2EB11A69A7}" type="presParOf" srcId="{56D13F4E-D3BA-4F87-96BA-4695D1F97000}" destId="{D0BDFE97-91F2-4A7E-BB38-A5052477D97F}" srcOrd="1" destOrd="0" presId="urn:microsoft.com/office/officeart/2005/8/layout/hChevron3"/>
    <dgm:cxn modelId="{4B94D8D9-5346-4125-84D5-D609414ACAD0}" type="presParOf" srcId="{56D13F4E-D3BA-4F87-96BA-4695D1F97000}" destId="{71B1314D-1725-4EDA-B9DB-19A8C1D66382}" srcOrd="2" destOrd="0" presId="urn:microsoft.com/office/officeart/2005/8/layout/hChevron3"/>
    <dgm:cxn modelId="{F5F2AD1B-E75A-4206-BDFF-7160FEE11F40}" type="presParOf" srcId="{56D13F4E-D3BA-4F87-96BA-4695D1F97000}" destId="{9ADA7C60-CC4E-407E-8264-E52A481655D4}" srcOrd="3" destOrd="0" presId="urn:microsoft.com/office/officeart/2005/8/layout/hChevron3"/>
    <dgm:cxn modelId="{56934EB6-026B-4804-923A-38E61B40C3A3}" type="presParOf" srcId="{56D13F4E-D3BA-4F87-96BA-4695D1F97000}" destId="{7AC31DF8-27A9-4657-B808-03C195751265}" srcOrd="4" destOrd="0" presId="urn:microsoft.com/office/officeart/2005/8/layout/hChevron3"/>
    <dgm:cxn modelId="{43455D2B-8722-4EBE-9D72-1B80F06382C1}" type="presParOf" srcId="{56D13F4E-D3BA-4F87-96BA-4695D1F97000}" destId="{8DA8091D-EBFD-47C6-BFD1-22B5E0475B9A}" srcOrd="5" destOrd="0" presId="urn:microsoft.com/office/officeart/2005/8/layout/hChevron3"/>
    <dgm:cxn modelId="{73F6D99D-1F1D-47EB-BDED-6465B987C757}" type="presParOf" srcId="{56D13F4E-D3BA-4F87-96BA-4695D1F97000}" destId="{420B65FC-DFD4-4246-AFC2-E75DF9918031}" srcOrd="6" destOrd="0" presId="urn:microsoft.com/office/officeart/2005/8/layout/hChevron3"/>
    <dgm:cxn modelId="{19814557-EDFA-4D87-9419-E1F56E046945}" type="presParOf" srcId="{56D13F4E-D3BA-4F87-96BA-4695D1F97000}" destId="{9A2A5FCD-D8D6-41AD-AD79-9C8DCB71B859}" srcOrd="7" destOrd="0" presId="urn:microsoft.com/office/officeart/2005/8/layout/hChevron3"/>
    <dgm:cxn modelId="{A0F497E2-9C30-4C90-A6D4-AF362A9CB8A4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000" b="0" u="none" dirty="0" smtClean="0"/>
            <a:t>기업 및 </a:t>
          </a:r>
          <a:endParaRPr lang="en-US" altLang="ko-KR" sz="1000" b="0" u="none" dirty="0" smtClean="0"/>
        </a:p>
        <a:p>
          <a:pPr latinLnBrk="1"/>
          <a:r>
            <a:rPr lang="ko-KR" altLang="en-US" sz="1000" b="0" u="none" dirty="0" smtClean="0"/>
            <a:t>기업가 분석</a:t>
          </a:r>
          <a:endParaRPr lang="ko-KR" altLang="en-US" sz="1000" b="0" u="none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000" b="0" u="none" dirty="0" err="1" smtClean="0">
              <a:effectLst/>
            </a:rPr>
            <a:t>인큐베이팅</a:t>
          </a:r>
          <a:r>
            <a:rPr lang="ko-KR" altLang="en-US" sz="1000" b="0" u="none" dirty="0" smtClean="0">
              <a:effectLst/>
            </a:rPr>
            <a:t> </a:t>
          </a:r>
          <a:endParaRPr lang="en-US" altLang="ko-KR" sz="1000" b="0" u="none" dirty="0" smtClean="0">
            <a:effectLst/>
          </a:endParaRPr>
        </a:p>
        <a:p>
          <a:pPr latinLnBrk="1"/>
          <a:r>
            <a:rPr lang="ko-KR" altLang="en-US" sz="1000" b="0" u="none" dirty="0" smtClean="0">
              <a:effectLst/>
            </a:rPr>
            <a:t>목표 수립 </a:t>
          </a:r>
          <a:endParaRPr lang="ko-KR" altLang="en-US" sz="1000" b="0" u="none" dirty="0">
            <a:effectLst/>
          </a:endParaRPr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000" b="0" u="none" dirty="0" err="1" smtClean="0">
              <a:effectLst/>
            </a:rPr>
            <a:t>인큐베이팅</a:t>
          </a:r>
          <a:r>
            <a:rPr lang="en-US" altLang="ko-KR" sz="1000" b="0" u="none" dirty="0" smtClean="0">
              <a:effectLst/>
            </a:rPr>
            <a:t/>
          </a:r>
          <a:br>
            <a:rPr lang="en-US" altLang="ko-KR" sz="1000" b="0" u="none" dirty="0" smtClean="0">
              <a:effectLst/>
            </a:rPr>
          </a:br>
          <a:r>
            <a:rPr lang="ko-KR" altLang="en-US" sz="1000" b="0" u="none" dirty="0" smtClean="0">
              <a:effectLst/>
            </a:rPr>
            <a:t>목표 및 </a:t>
          </a:r>
          <a:r>
            <a:rPr lang="en-US" altLang="ko-KR" sz="1000" b="0" u="none" dirty="0" smtClean="0">
              <a:effectLst/>
            </a:rPr>
            <a:t/>
          </a:r>
          <a:br>
            <a:rPr lang="en-US" altLang="ko-KR" sz="1000" b="0" u="none" dirty="0" smtClean="0">
              <a:effectLst/>
            </a:rPr>
          </a:br>
          <a:r>
            <a:rPr lang="ko-KR" altLang="en-US" sz="1000" b="0" u="none" dirty="0" smtClean="0">
              <a:effectLst/>
            </a:rPr>
            <a:t>방법론 합의</a:t>
          </a:r>
          <a:endParaRPr lang="ko-KR" altLang="en-US" sz="1000" b="0" u="none" dirty="0">
            <a:effectLst/>
          </a:endParaRPr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000" b="1" u="sng" dirty="0" smtClean="0">
              <a:effectLst/>
            </a:rPr>
            <a:t>실행</a:t>
          </a:r>
          <a:r>
            <a:rPr lang="en-US" altLang="ko-KR" sz="1000" b="1" u="sng" dirty="0" smtClean="0">
              <a:effectLst/>
            </a:rPr>
            <a:t>(</a:t>
          </a:r>
          <a:r>
            <a:rPr lang="ko-KR" altLang="en-US" sz="1000" b="1" u="sng" dirty="0" err="1" smtClean="0">
              <a:effectLst/>
            </a:rPr>
            <a:t>코칭과</a:t>
          </a:r>
          <a:r>
            <a:rPr lang="ko-KR" altLang="en-US" sz="1000" b="1" u="sng" dirty="0" smtClean="0">
              <a:effectLst/>
            </a:rPr>
            <a:t> </a:t>
          </a:r>
          <a:r>
            <a:rPr lang="en-US" altLang="ko-KR" sz="1000" b="1" u="sng" dirty="0" smtClean="0">
              <a:effectLst/>
            </a:rPr>
            <a:t/>
          </a:r>
          <a:br>
            <a:rPr lang="en-US" altLang="ko-KR" sz="1000" b="1" u="sng" dirty="0" smtClean="0">
              <a:effectLst/>
            </a:rPr>
          </a:br>
          <a:r>
            <a:rPr lang="ko-KR" altLang="en-US" sz="1000" b="1" u="sng" dirty="0" smtClean="0">
              <a:effectLst/>
            </a:rPr>
            <a:t>프로그램 </a:t>
          </a:r>
          <a:r>
            <a:rPr lang="en-US" altLang="ko-KR" sz="1000" b="1" u="sng" dirty="0" smtClean="0">
              <a:effectLst/>
            </a:rPr>
            <a:t/>
          </a:r>
          <a:br>
            <a:rPr lang="en-US" altLang="ko-KR" sz="1000" b="1" u="sng" dirty="0" smtClean="0">
              <a:effectLst/>
            </a:rPr>
          </a:br>
          <a:r>
            <a:rPr lang="ko-KR" altLang="en-US" sz="1000" b="1" u="sng" dirty="0" smtClean="0">
              <a:effectLst/>
            </a:rPr>
            <a:t>실행</a:t>
          </a:r>
          <a:r>
            <a:rPr lang="en-US" altLang="ko-KR" sz="1000" b="1" u="sng" dirty="0" smtClean="0">
              <a:effectLst/>
            </a:rPr>
            <a:t>)</a:t>
          </a:r>
          <a:r>
            <a:rPr lang="ko-KR" altLang="en-US" sz="1000" b="1" u="sng" dirty="0" smtClean="0">
              <a:effectLst/>
            </a:rPr>
            <a:t> </a:t>
          </a:r>
          <a:endParaRPr lang="ko-KR" altLang="en-US" sz="1000" b="1" u="sng" dirty="0">
            <a:effectLst/>
          </a:endParaRPr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평가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보완 </a:t>
          </a:r>
          <a:endParaRPr lang="ko-KR" altLang="en-US" sz="10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3D521A8F-055B-426E-BA37-919505BBF569}" type="presOf" srcId="{2E388BAA-2753-417B-AEE8-634DF97FF934}" destId="{7AC31DF8-27A9-4657-B808-03C195751265}" srcOrd="0" destOrd="0" presId="urn:microsoft.com/office/officeart/2005/8/layout/hChevron3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571D6828-6E63-449E-92E3-51F30FF97C03}" type="presOf" srcId="{1CDF4EA1-90E1-4E2E-A496-25C85415D8AA}" destId="{56D13F4E-D3BA-4F87-96BA-4695D1F97000}" srcOrd="0" destOrd="0" presId="urn:microsoft.com/office/officeart/2005/8/layout/hChevron3"/>
    <dgm:cxn modelId="{F96F0C20-E2A4-41FA-B665-B3124DC6D4DC}" type="presOf" srcId="{E33282C1-5D03-467B-8E6D-1F663DBDD759}" destId="{7D21FBB9-5A0D-46A6-9D8F-0248194AC4A7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CF31C512-5EC7-42D7-9B5E-433170E60AB6}" type="presOf" srcId="{063B4454-39A2-4D72-AE06-CB1F1CDE8028}" destId="{D2E500D4-EF7B-4594-9C9C-35C4C587B76A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52BEF1B0-220A-46E5-93BD-11D35797C8F5}" type="presOf" srcId="{1A9D41C0-AC56-4347-86F5-168059F924BD}" destId="{71B1314D-1725-4EDA-B9DB-19A8C1D66382}" srcOrd="0" destOrd="0" presId="urn:microsoft.com/office/officeart/2005/8/layout/hChevron3"/>
    <dgm:cxn modelId="{520128B9-0DE5-4078-96E7-6E62754200D9}" type="presOf" srcId="{D8C6C6FE-2A8E-4CCF-98F3-B298701EE5CC}" destId="{420B65FC-DFD4-4246-AFC2-E75DF9918031}" srcOrd="0" destOrd="0" presId="urn:microsoft.com/office/officeart/2005/8/layout/hChevron3"/>
    <dgm:cxn modelId="{C08C4AEB-C381-4D87-B8CB-BCE0B0DBF736}" type="presParOf" srcId="{56D13F4E-D3BA-4F87-96BA-4695D1F97000}" destId="{7D21FBB9-5A0D-46A6-9D8F-0248194AC4A7}" srcOrd="0" destOrd="0" presId="urn:microsoft.com/office/officeart/2005/8/layout/hChevron3"/>
    <dgm:cxn modelId="{6D7A9945-5490-4644-8768-4CCB4CA545D3}" type="presParOf" srcId="{56D13F4E-D3BA-4F87-96BA-4695D1F97000}" destId="{D0BDFE97-91F2-4A7E-BB38-A5052477D97F}" srcOrd="1" destOrd="0" presId="urn:microsoft.com/office/officeart/2005/8/layout/hChevron3"/>
    <dgm:cxn modelId="{4A1E1FB1-982F-4C33-841F-4AD239F6CA10}" type="presParOf" srcId="{56D13F4E-D3BA-4F87-96BA-4695D1F97000}" destId="{71B1314D-1725-4EDA-B9DB-19A8C1D66382}" srcOrd="2" destOrd="0" presId="urn:microsoft.com/office/officeart/2005/8/layout/hChevron3"/>
    <dgm:cxn modelId="{233CDDE2-1431-4AA9-98D6-BAC9492ED154}" type="presParOf" srcId="{56D13F4E-D3BA-4F87-96BA-4695D1F97000}" destId="{9ADA7C60-CC4E-407E-8264-E52A481655D4}" srcOrd="3" destOrd="0" presId="urn:microsoft.com/office/officeart/2005/8/layout/hChevron3"/>
    <dgm:cxn modelId="{0635EF77-95DD-4B29-927E-DFAD523D8B0F}" type="presParOf" srcId="{56D13F4E-D3BA-4F87-96BA-4695D1F97000}" destId="{7AC31DF8-27A9-4657-B808-03C195751265}" srcOrd="4" destOrd="0" presId="urn:microsoft.com/office/officeart/2005/8/layout/hChevron3"/>
    <dgm:cxn modelId="{B00FF838-4FA9-4F25-B030-08A370EA92E4}" type="presParOf" srcId="{56D13F4E-D3BA-4F87-96BA-4695D1F97000}" destId="{8DA8091D-EBFD-47C6-BFD1-22B5E0475B9A}" srcOrd="5" destOrd="0" presId="urn:microsoft.com/office/officeart/2005/8/layout/hChevron3"/>
    <dgm:cxn modelId="{572ECF42-002C-461D-9426-0608BAFFB2F8}" type="presParOf" srcId="{56D13F4E-D3BA-4F87-96BA-4695D1F97000}" destId="{420B65FC-DFD4-4246-AFC2-E75DF9918031}" srcOrd="6" destOrd="0" presId="urn:microsoft.com/office/officeart/2005/8/layout/hChevron3"/>
    <dgm:cxn modelId="{AD8FD72E-A437-4E45-823D-95CDFEBF4311}" type="presParOf" srcId="{56D13F4E-D3BA-4F87-96BA-4695D1F97000}" destId="{9A2A5FCD-D8D6-41AD-AD79-9C8DCB71B859}" srcOrd="7" destOrd="0" presId="urn:microsoft.com/office/officeart/2005/8/layout/hChevron3"/>
    <dgm:cxn modelId="{117B4678-86D3-4110-8C89-292A26E6D4D9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000" b="0" u="none" dirty="0" smtClean="0"/>
            <a:t>기업 및 </a:t>
          </a:r>
          <a:endParaRPr lang="en-US" altLang="ko-KR" sz="1000" b="0" u="none" dirty="0" smtClean="0"/>
        </a:p>
        <a:p>
          <a:pPr latinLnBrk="1"/>
          <a:r>
            <a:rPr lang="ko-KR" altLang="en-US" sz="1000" b="0" u="none" dirty="0" smtClean="0"/>
            <a:t>기업가 분석</a:t>
          </a:r>
          <a:endParaRPr lang="ko-KR" altLang="en-US" sz="1000" b="0" u="none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000" b="0" u="none" dirty="0" err="1" smtClean="0">
              <a:effectLst/>
            </a:rPr>
            <a:t>인큐베이팅</a:t>
          </a:r>
          <a:r>
            <a:rPr lang="ko-KR" altLang="en-US" sz="1000" b="0" u="none" dirty="0" smtClean="0">
              <a:effectLst/>
            </a:rPr>
            <a:t> </a:t>
          </a:r>
          <a:endParaRPr lang="en-US" altLang="ko-KR" sz="1000" b="0" u="none" dirty="0" smtClean="0">
            <a:effectLst/>
          </a:endParaRPr>
        </a:p>
        <a:p>
          <a:pPr latinLnBrk="1"/>
          <a:r>
            <a:rPr lang="ko-KR" altLang="en-US" sz="1000" b="0" u="none" dirty="0" smtClean="0">
              <a:effectLst/>
            </a:rPr>
            <a:t>목표 수립 </a:t>
          </a:r>
          <a:endParaRPr lang="ko-KR" altLang="en-US" sz="1000" b="0" u="none" dirty="0">
            <a:effectLst/>
          </a:endParaRPr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000" b="0" u="none" dirty="0" err="1" smtClean="0">
              <a:effectLst/>
            </a:rPr>
            <a:t>인큐베이팅</a:t>
          </a:r>
          <a:r>
            <a:rPr lang="en-US" altLang="ko-KR" sz="1000" b="0" u="none" dirty="0" smtClean="0">
              <a:effectLst/>
            </a:rPr>
            <a:t/>
          </a:r>
          <a:br>
            <a:rPr lang="en-US" altLang="ko-KR" sz="1000" b="0" u="none" dirty="0" smtClean="0">
              <a:effectLst/>
            </a:rPr>
          </a:br>
          <a:r>
            <a:rPr lang="ko-KR" altLang="en-US" sz="1000" b="0" u="none" dirty="0" smtClean="0">
              <a:effectLst/>
            </a:rPr>
            <a:t>목표 및 </a:t>
          </a:r>
          <a:r>
            <a:rPr lang="en-US" altLang="ko-KR" sz="1000" b="0" u="none" dirty="0" smtClean="0">
              <a:effectLst/>
            </a:rPr>
            <a:t/>
          </a:r>
          <a:br>
            <a:rPr lang="en-US" altLang="ko-KR" sz="1000" b="0" u="none" dirty="0" smtClean="0">
              <a:effectLst/>
            </a:rPr>
          </a:br>
          <a:r>
            <a:rPr lang="ko-KR" altLang="en-US" sz="1000" b="0" u="none" dirty="0" smtClean="0">
              <a:effectLst/>
            </a:rPr>
            <a:t>방법론 합의</a:t>
          </a:r>
          <a:endParaRPr lang="ko-KR" altLang="en-US" sz="1000" b="0" u="none" dirty="0">
            <a:effectLst/>
          </a:endParaRPr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000" b="1" u="sng" dirty="0" smtClean="0">
              <a:effectLst/>
            </a:rPr>
            <a:t>실행</a:t>
          </a:r>
          <a:r>
            <a:rPr lang="en-US" altLang="ko-KR" sz="1000" b="1" u="sng" dirty="0" smtClean="0">
              <a:effectLst/>
            </a:rPr>
            <a:t>(</a:t>
          </a:r>
          <a:r>
            <a:rPr lang="ko-KR" altLang="en-US" sz="1000" b="1" u="sng" dirty="0" err="1" smtClean="0">
              <a:effectLst/>
            </a:rPr>
            <a:t>코칭과</a:t>
          </a:r>
          <a:r>
            <a:rPr lang="ko-KR" altLang="en-US" sz="1000" b="1" u="sng" dirty="0" smtClean="0">
              <a:effectLst/>
            </a:rPr>
            <a:t> </a:t>
          </a:r>
          <a:r>
            <a:rPr lang="en-US" altLang="ko-KR" sz="1000" b="1" u="sng" dirty="0" smtClean="0">
              <a:effectLst/>
            </a:rPr>
            <a:t/>
          </a:r>
          <a:br>
            <a:rPr lang="en-US" altLang="ko-KR" sz="1000" b="1" u="sng" dirty="0" smtClean="0">
              <a:effectLst/>
            </a:rPr>
          </a:br>
          <a:r>
            <a:rPr lang="ko-KR" altLang="en-US" sz="1000" b="1" u="sng" dirty="0" smtClean="0">
              <a:effectLst/>
            </a:rPr>
            <a:t>프로그램 </a:t>
          </a:r>
          <a:r>
            <a:rPr lang="en-US" altLang="ko-KR" sz="1000" b="1" u="sng" dirty="0" smtClean="0">
              <a:effectLst/>
            </a:rPr>
            <a:t/>
          </a:r>
          <a:br>
            <a:rPr lang="en-US" altLang="ko-KR" sz="1000" b="1" u="sng" dirty="0" smtClean="0">
              <a:effectLst/>
            </a:rPr>
          </a:br>
          <a:r>
            <a:rPr lang="ko-KR" altLang="en-US" sz="1000" b="1" u="sng" dirty="0" smtClean="0">
              <a:effectLst/>
            </a:rPr>
            <a:t>실행</a:t>
          </a:r>
          <a:r>
            <a:rPr lang="en-US" altLang="ko-KR" sz="1000" b="1" u="sng" dirty="0" smtClean="0">
              <a:effectLst/>
            </a:rPr>
            <a:t>)</a:t>
          </a:r>
          <a:r>
            <a:rPr lang="ko-KR" altLang="en-US" sz="1000" b="1" u="sng" dirty="0" smtClean="0">
              <a:effectLst/>
            </a:rPr>
            <a:t> </a:t>
          </a:r>
          <a:endParaRPr lang="ko-KR" altLang="en-US" sz="1000" b="1" u="sng" dirty="0">
            <a:effectLst/>
          </a:endParaRPr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평가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보완 </a:t>
          </a:r>
          <a:endParaRPr lang="ko-KR" altLang="en-US" sz="10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C4F8AE0-1C55-4B72-9A5F-37E91B1B9E97}" type="presOf" srcId="{2E388BAA-2753-417B-AEE8-634DF97FF934}" destId="{7AC31DF8-27A9-4657-B808-03C195751265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A3241159-A9BB-4809-86B1-AAD628330612}" type="presOf" srcId="{E33282C1-5D03-467B-8E6D-1F663DBDD759}" destId="{7D21FBB9-5A0D-46A6-9D8F-0248194AC4A7}" srcOrd="0" destOrd="0" presId="urn:microsoft.com/office/officeart/2005/8/layout/hChevron3"/>
    <dgm:cxn modelId="{A8B1DDED-C325-489F-B614-0F0EC01953B3}" type="presOf" srcId="{1CDF4EA1-90E1-4E2E-A496-25C85415D8AA}" destId="{56D13F4E-D3BA-4F87-96BA-4695D1F97000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738C56AA-702F-431C-ABE3-4846C144DB1F}" type="presOf" srcId="{1A9D41C0-AC56-4347-86F5-168059F924BD}" destId="{71B1314D-1725-4EDA-B9DB-19A8C1D66382}" srcOrd="0" destOrd="0" presId="urn:microsoft.com/office/officeart/2005/8/layout/hChevron3"/>
    <dgm:cxn modelId="{69752DC6-03CE-4D3E-95BF-32E176B7F6A3}" type="presOf" srcId="{063B4454-39A2-4D72-AE06-CB1F1CDE8028}" destId="{D2E500D4-EF7B-4594-9C9C-35C4C587B76A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88408FD6-6BB5-4E3F-AE2F-4B6EDF1BA529}" type="presOf" srcId="{D8C6C6FE-2A8E-4CCF-98F3-B298701EE5CC}" destId="{420B65FC-DFD4-4246-AFC2-E75DF9918031}" srcOrd="0" destOrd="0" presId="urn:microsoft.com/office/officeart/2005/8/layout/hChevron3"/>
    <dgm:cxn modelId="{FD42BD46-EFDA-4ABA-BB71-6F71827A8A38}" type="presParOf" srcId="{56D13F4E-D3BA-4F87-96BA-4695D1F97000}" destId="{7D21FBB9-5A0D-46A6-9D8F-0248194AC4A7}" srcOrd="0" destOrd="0" presId="urn:microsoft.com/office/officeart/2005/8/layout/hChevron3"/>
    <dgm:cxn modelId="{F23E77C0-EBAB-4477-B32B-C74618CF2FDC}" type="presParOf" srcId="{56D13F4E-D3BA-4F87-96BA-4695D1F97000}" destId="{D0BDFE97-91F2-4A7E-BB38-A5052477D97F}" srcOrd="1" destOrd="0" presId="urn:microsoft.com/office/officeart/2005/8/layout/hChevron3"/>
    <dgm:cxn modelId="{6E7A96B7-371A-4A87-A754-0D2D04F6FE0A}" type="presParOf" srcId="{56D13F4E-D3BA-4F87-96BA-4695D1F97000}" destId="{71B1314D-1725-4EDA-B9DB-19A8C1D66382}" srcOrd="2" destOrd="0" presId="urn:microsoft.com/office/officeart/2005/8/layout/hChevron3"/>
    <dgm:cxn modelId="{7AD293AA-04AF-4956-9D9F-343A0891A5D5}" type="presParOf" srcId="{56D13F4E-D3BA-4F87-96BA-4695D1F97000}" destId="{9ADA7C60-CC4E-407E-8264-E52A481655D4}" srcOrd="3" destOrd="0" presId="urn:microsoft.com/office/officeart/2005/8/layout/hChevron3"/>
    <dgm:cxn modelId="{1A533670-3F17-426D-8BBC-E01F8682EA7E}" type="presParOf" srcId="{56D13F4E-D3BA-4F87-96BA-4695D1F97000}" destId="{7AC31DF8-27A9-4657-B808-03C195751265}" srcOrd="4" destOrd="0" presId="urn:microsoft.com/office/officeart/2005/8/layout/hChevron3"/>
    <dgm:cxn modelId="{7411C2A1-9283-4CB1-8303-F0777E3130C0}" type="presParOf" srcId="{56D13F4E-D3BA-4F87-96BA-4695D1F97000}" destId="{8DA8091D-EBFD-47C6-BFD1-22B5E0475B9A}" srcOrd="5" destOrd="0" presId="urn:microsoft.com/office/officeart/2005/8/layout/hChevron3"/>
    <dgm:cxn modelId="{C1C8A186-A790-4511-8E66-F51B002730BC}" type="presParOf" srcId="{56D13F4E-D3BA-4F87-96BA-4695D1F97000}" destId="{420B65FC-DFD4-4246-AFC2-E75DF9918031}" srcOrd="6" destOrd="0" presId="urn:microsoft.com/office/officeart/2005/8/layout/hChevron3"/>
    <dgm:cxn modelId="{B42A702E-652A-42D6-964F-1E4773FE9484}" type="presParOf" srcId="{56D13F4E-D3BA-4F87-96BA-4695D1F97000}" destId="{9A2A5FCD-D8D6-41AD-AD79-9C8DCB71B859}" srcOrd="7" destOrd="0" presId="urn:microsoft.com/office/officeart/2005/8/layout/hChevron3"/>
    <dgm:cxn modelId="{E148442B-609A-4591-BB83-9C825168188C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000" b="0" u="none" dirty="0" smtClean="0"/>
            <a:t>기업 및 </a:t>
          </a:r>
          <a:endParaRPr lang="en-US" altLang="ko-KR" sz="1000" b="0" u="none" dirty="0" smtClean="0"/>
        </a:p>
        <a:p>
          <a:pPr latinLnBrk="1"/>
          <a:r>
            <a:rPr lang="ko-KR" altLang="en-US" sz="1000" b="0" u="none" dirty="0" smtClean="0"/>
            <a:t>기업가 분석</a:t>
          </a:r>
          <a:endParaRPr lang="ko-KR" altLang="en-US" sz="1000" b="0" u="none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000" b="0" u="none" dirty="0" err="1" smtClean="0">
              <a:effectLst/>
            </a:rPr>
            <a:t>인큐베이팅</a:t>
          </a:r>
          <a:r>
            <a:rPr lang="ko-KR" altLang="en-US" sz="1000" b="0" u="none" dirty="0" smtClean="0">
              <a:effectLst/>
            </a:rPr>
            <a:t> </a:t>
          </a:r>
          <a:endParaRPr lang="en-US" altLang="ko-KR" sz="1000" b="0" u="none" dirty="0" smtClean="0">
            <a:effectLst/>
          </a:endParaRPr>
        </a:p>
        <a:p>
          <a:pPr latinLnBrk="1"/>
          <a:r>
            <a:rPr lang="ko-KR" altLang="en-US" sz="1000" b="0" u="none" dirty="0" smtClean="0">
              <a:effectLst/>
            </a:rPr>
            <a:t>목표 수립 </a:t>
          </a:r>
          <a:endParaRPr lang="ko-KR" altLang="en-US" sz="1000" b="0" u="none" dirty="0">
            <a:effectLst/>
          </a:endParaRPr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000" b="0" u="none" dirty="0" err="1" smtClean="0">
              <a:effectLst/>
            </a:rPr>
            <a:t>인큐베이팅</a:t>
          </a:r>
          <a:r>
            <a:rPr lang="en-US" altLang="ko-KR" sz="1000" b="0" u="none" dirty="0" smtClean="0">
              <a:effectLst/>
            </a:rPr>
            <a:t/>
          </a:r>
          <a:br>
            <a:rPr lang="en-US" altLang="ko-KR" sz="1000" b="0" u="none" dirty="0" smtClean="0">
              <a:effectLst/>
            </a:rPr>
          </a:br>
          <a:r>
            <a:rPr lang="ko-KR" altLang="en-US" sz="1000" b="0" u="none" dirty="0" smtClean="0">
              <a:effectLst/>
            </a:rPr>
            <a:t>목표 및 </a:t>
          </a:r>
          <a:r>
            <a:rPr lang="en-US" altLang="ko-KR" sz="1000" b="0" u="none" dirty="0" smtClean="0">
              <a:effectLst/>
            </a:rPr>
            <a:t/>
          </a:r>
          <a:br>
            <a:rPr lang="en-US" altLang="ko-KR" sz="1000" b="0" u="none" dirty="0" smtClean="0">
              <a:effectLst/>
            </a:rPr>
          </a:br>
          <a:r>
            <a:rPr lang="ko-KR" altLang="en-US" sz="1000" b="0" u="none" dirty="0" smtClean="0">
              <a:effectLst/>
            </a:rPr>
            <a:t>방법론 합의</a:t>
          </a:r>
          <a:endParaRPr lang="ko-KR" altLang="en-US" sz="1000" b="0" u="none" dirty="0">
            <a:effectLst/>
          </a:endParaRPr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000" b="0" u="none" dirty="0" smtClean="0">
              <a:effectLst/>
            </a:rPr>
            <a:t>실행</a:t>
          </a:r>
          <a:r>
            <a:rPr lang="en-US" altLang="ko-KR" sz="1000" b="0" u="none" dirty="0" smtClean="0">
              <a:effectLst/>
            </a:rPr>
            <a:t>(</a:t>
          </a:r>
          <a:r>
            <a:rPr lang="ko-KR" altLang="en-US" sz="1000" b="0" u="none" dirty="0" err="1" smtClean="0">
              <a:effectLst/>
            </a:rPr>
            <a:t>코칭과</a:t>
          </a:r>
          <a:r>
            <a:rPr lang="ko-KR" altLang="en-US" sz="1000" b="0" u="none" dirty="0" smtClean="0">
              <a:effectLst/>
            </a:rPr>
            <a:t> </a:t>
          </a:r>
          <a:r>
            <a:rPr lang="en-US" altLang="ko-KR" sz="1000" b="0" u="none" dirty="0" smtClean="0">
              <a:effectLst/>
            </a:rPr>
            <a:t/>
          </a:r>
          <a:br>
            <a:rPr lang="en-US" altLang="ko-KR" sz="1000" b="0" u="none" dirty="0" smtClean="0">
              <a:effectLst/>
            </a:rPr>
          </a:br>
          <a:r>
            <a:rPr lang="ko-KR" altLang="en-US" sz="1000" b="0" u="none" dirty="0" smtClean="0">
              <a:effectLst/>
            </a:rPr>
            <a:t>프로그램 </a:t>
          </a:r>
          <a:r>
            <a:rPr lang="en-US" altLang="ko-KR" sz="1000" b="0" u="none" dirty="0" smtClean="0">
              <a:effectLst/>
            </a:rPr>
            <a:t/>
          </a:r>
          <a:br>
            <a:rPr lang="en-US" altLang="ko-KR" sz="1000" b="0" u="none" dirty="0" smtClean="0">
              <a:effectLst/>
            </a:rPr>
          </a:br>
          <a:r>
            <a:rPr lang="ko-KR" altLang="en-US" sz="1000" b="0" u="none" dirty="0" smtClean="0">
              <a:effectLst/>
            </a:rPr>
            <a:t>실행</a:t>
          </a:r>
          <a:r>
            <a:rPr lang="en-US" altLang="ko-KR" sz="1000" b="0" u="none" dirty="0" smtClean="0">
              <a:effectLst/>
            </a:rPr>
            <a:t>)</a:t>
          </a:r>
          <a:r>
            <a:rPr lang="ko-KR" altLang="en-US" sz="1000" b="0" u="none" dirty="0" smtClean="0">
              <a:effectLst/>
            </a:rPr>
            <a:t> </a:t>
          </a:r>
          <a:endParaRPr lang="ko-KR" altLang="en-US" sz="1000" b="0" u="none" dirty="0">
            <a:effectLst/>
          </a:endParaRPr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000" b="1" u="sng" dirty="0" smtClean="0">
              <a:effectLst/>
            </a:rPr>
            <a:t>평가 및 </a:t>
          </a:r>
          <a:r>
            <a:rPr lang="en-US" altLang="ko-KR" sz="1000" b="1" u="sng" dirty="0" smtClean="0">
              <a:effectLst/>
            </a:rPr>
            <a:t/>
          </a:r>
          <a:br>
            <a:rPr lang="en-US" altLang="ko-KR" sz="1000" b="1" u="sng" dirty="0" smtClean="0">
              <a:effectLst/>
            </a:rPr>
          </a:br>
          <a:r>
            <a:rPr lang="ko-KR" altLang="en-US" sz="1000" b="1" u="sng" dirty="0" smtClean="0">
              <a:effectLst/>
            </a:rPr>
            <a:t>보완 </a:t>
          </a:r>
          <a:endParaRPr lang="ko-KR" altLang="en-US" sz="1000" b="1" u="sng" dirty="0">
            <a:effectLst/>
          </a:endParaRPr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54512CBE-A324-4866-874A-F672715BFB50}" type="presOf" srcId="{E33282C1-5D03-467B-8E6D-1F663DBDD759}" destId="{7D21FBB9-5A0D-46A6-9D8F-0248194AC4A7}" srcOrd="0" destOrd="0" presId="urn:microsoft.com/office/officeart/2005/8/layout/hChevron3"/>
    <dgm:cxn modelId="{1F788C42-F219-4256-B08D-D42A76AC34C9}" type="presOf" srcId="{1A9D41C0-AC56-4347-86F5-168059F924BD}" destId="{71B1314D-1725-4EDA-B9DB-19A8C1D66382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C76F39AC-E38E-4662-A0BF-730DF4D65422}" type="presOf" srcId="{D8C6C6FE-2A8E-4CCF-98F3-B298701EE5CC}" destId="{420B65FC-DFD4-4246-AFC2-E75DF9918031}" srcOrd="0" destOrd="0" presId="urn:microsoft.com/office/officeart/2005/8/layout/hChevron3"/>
    <dgm:cxn modelId="{1DBEBBDC-11BF-4014-B088-F965B97E37AD}" type="presOf" srcId="{063B4454-39A2-4D72-AE06-CB1F1CDE8028}" destId="{D2E500D4-EF7B-4594-9C9C-35C4C587B76A}" srcOrd="0" destOrd="0" presId="urn:microsoft.com/office/officeart/2005/8/layout/hChevron3"/>
    <dgm:cxn modelId="{9B571E7C-AA38-45B7-9BBC-2438F188F6B8}" type="presOf" srcId="{2E388BAA-2753-417B-AEE8-634DF97FF934}" destId="{7AC31DF8-27A9-4657-B808-03C195751265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46A0A852-5870-4ABE-AFFA-5C38C5D06789}" type="presOf" srcId="{1CDF4EA1-90E1-4E2E-A496-25C85415D8AA}" destId="{56D13F4E-D3BA-4F87-96BA-4695D1F97000}" srcOrd="0" destOrd="0" presId="urn:microsoft.com/office/officeart/2005/8/layout/hChevron3"/>
    <dgm:cxn modelId="{EEEEE289-14B2-45ED-A3D2-EDCE67191DC0}" type="presParOf" srcId="{56D13F4E-D3BA-4F87-96BA-4695D1F97000}" destId="{7D21FBB9-5A0D-46A6-9D8F-0248194AC4A7}" srcOrd="0" destOrd="0" presId="urn:microsoft.com/office/officeart/2005/8/layout/hChevron3"/>
    <dgm:cxn modelId="{4CD9AAEA-B057-4737-BCCD-E7C2DA005138}" type="presParOf" srcId="{56D13F4E-D3BA-4F87-96BA-4695D1F97000}" destId="{D0BDFE97-91F2-4A7E-BB38-A5052477D97F}" srcOrd="1" destOrd="0" presId="urn:microsoft.com/office/officeart/2005/8/layout/hChevron3"/>
    <dgm:cxn modelId="{06090DA7-DB62-4BAF-BFB6-B049EC0CEA22}" type="presParOf" srcId="{56D13F4E-D3BA-4F87-96BA-4695D1F97000}" destId="{71B1314D-1725-4EDA-B9DB-19A8C1D66382}" srcOrd="2" destOrd="0" presId="urn:microsoft.com/office/officeart/2005/8/layout/hChevron3"/>
    <dgm:cxn modelId="{FD9FD519-4BCE-4460-BEE6-27AC39F37D25}" type="presParOf" srcId="{56D13F4E-D3BA-4F87-96BA-4695D1F97000}" destId="{9ADA7C60-CC4E-407E-8264-E52A481655D4}" srcOrd="3" destOrd="0" presId="urn:microsoft.com/office/officeart/2005/8/layout/hChevron3"/>
    <dgm:cxn modelId="{56E676F5-0EED-4C8E-A07C-420E07E21B16}" type="presParOf" srcId="{56D13F4E-D3BA-4F87-96BA-4695D1F97000}" destId="{7AC31DF8-27A9-4657-B808-03C195751265}" srcOrd="4" destOrd="0" presId="urn:microsoft.com/office/officeart/2005/8/layout/hChevron3"/>
    <dgm:cxn modelId="{6A221C6E-9B50-49F2-88F5-3B119D6647C5}" type="presParOf" srcId="{56D13F4E-D3BA-4F87-96BA-4695D1F97000}" destId="{8DA8091D-EBFD-47C6-BFD1-22B5E0475B9A}" srcOrd="5" destOrd="0" presId="urn:microsoft.com/office/officeart/2005/8/layout/hChevron3"/>
    <dgm:cxn modelId="{78625560-09BB-477B-8CAF-76C3EBB59F89}" type="presParOf" srcId="{56D13F4E-D3BA-4F87-96BA-4695D1F97000}" destId="{420B65FC-DFD4-4246-AFC2-E75DF9918031}" srcOrd="6" destOrd="0" presId="urn:microsoft.com/office/officeart/2005/8/layout/hChevron3"/>
    <dgm:cxn modelId="{4B5A7E19-031B-4293-BD85-5BDAEBCCAF89}" type="presParOf" srcId="{56D13F4E-D3BA-4F87-96BA-4695D1F97000}" destId="{9A2A5FCD-D8D6-41AD-AD79-9C8DCB71B859}" srcOrd="7" destOrd="0" presId="urn:microsoft.com/office/officeart/2005/8/layout/hChevron3"/>
    <dgm:cxn modelId="{B437B64F-B956-40E7-BD5E-0EFFC7F074E6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B9A76AD-30A0-4684-8BE5-17F292E8BBFA}" type="doc">
      <dgm:prSet loTypeId="urn:microsoft.com/office/officeart/2005/8/layout/matrix3" loCatId="matrix" qsTypeId="urn:microsoft.com/office/officeart/2005/8/quickstyle/simple2" qsCatId="simple" csTypeId="urn:microsoft.com/office/officeart/2005/8/colors/accent6_2" csCatId="accent6" phldr="1"/>
      <dgm:spPr/>
      <dgm:t>
        <a:bodyPr/>
        <a:lstStyle/>
        <a:p>
          <a:pPr latinLnBrk="1"/>
          <a:endParaRPr lang="ko-KR" altLang="en-US"/>
        </a:p>
      </dgm:t>
    </dgm:pt>
    <dgm:pt modelId="{2C528792-B1C4-4550-9E63-C44910F24A36}">
      <dgm:prSet phldrT="[텍스트]" custT="1"/>
      <dgm:spPr/>
      <dgm:t>
        <a:bodyPr/>
        <a:lstStyle/>
        <a:p>
          <a:pPr latinLnBrk="1"/>
          <a:r>
            <a:rPr lang="ko-KR" altLang="en-US" sz="1100" b="1" dirty="0" err="1" smtClean="0">
              <a:solidFill>
                <a:schemeClr val="tx1"/>
              </a:solidFill>
              <a:latin typeface="+mn-ea"/>
              <a:ea typeface="+mn-ea"/>
            </a:rPr>
            <a:t>사회적문제</a:t>
          </a:r>
          <a:r>
            <a:rPr lang="ko-KR" altLang="en-US" sz="1100" b="1" dirty="0" smtClean="0">
              <a:solidFill>
                <a:schemeClr val="tx1"/>
              </a:solidFill>
              <a:latin typeface="+mn-ea"/>
              <a:ea typeface="+mn-ea"/>
            </a:rPr>
            <a:t> 인식 </a:t>
          </a:r>
          <a:r>
            <a:rPr lang="en-US" altLang="ko-KR" sz="1100" b="0" dirty="0" smtClean="0">
              <a:solidFill>
                <a:schemeClr val="tx1"/>
              </a:solidFill>
              <a:latin typeface="+mn-ea"/>
              <a:ea typeface="+mn-ea"/>
            </a:rPr>
            <a:t>(</a:t>
          </a:r>
          <a:r>
            <a:rPr lang="ko-KR" altLang="en-US" sz="1100" b="0" dirty="0" smtClean="0">
              <a:solidFill>
                <a:schemeClr val="tx1"/>
              </a:solidFill>
              <a:latin typeface="+mn-ea"/>
              <a:ea typeface="+mn-ea"/>
            </a:rPr>
            <a:t>문제 현황 및 </a:t>
          </a:r>
          <a:r>
            <a:rPr lang="en-US" altLang="ko-KR" sz="1100" b="0" dirty="0" smtClean="0">
              <a:solidFill>
                <a:schemeClr val="tx1"/>
              </a:solidFill>
              <a:latin typeface="+mn-ea"/>
              <a:ea typeface="+mn-ea"/>
            </a:rPr>
            <a:t/>
          </a:r>
          <a:br>
            <a:rPr lang="en-US" altLang="ko-KR" sz="1100" b="0" dirty="0" smtClean="0">
              <a:solidFill>
                <a:schemeClr val="tx1"/>
              </a:solidFill>
              <a:latin typeface="+mn-ea"/>
              <a:ea typeface="+mn-ea"/>
            </a:rPr>
          </a:br>
          <a:r>
            <a:rPr lang="ko-KR" altLang="en-US" sz="1100" b="0" dirty="0" smtClean="0">
              <a:solidFill>
                <a:schemeClr val="tx1"/>
              </a:solidFill>
              <a:latin typeface="+mn-ea"/>
              <a:ea typeface="+mn-ea"/>
            </a:rPr>
            <a:t>근본원인</a:t>
          </a:r>
          <a:r>
            <a:rPr lang="en-US" altLang="ko-KR" sz="1100" b="0" dirty="0" smtClean="0">
              <a:solidFill>
                <a:schemeClr val="tx1"/>
              </a:solidFill>
              <a:latin typeface="+mn-ea"/>
              <a:ea typeface="+mn-ea"/>
            </a:rPr>
            <a:t>)</a:t>
          </a:r>
          <a:endParaRPr lang="ko-KR" altLang="en-US" sz="1100" dirty="0">
            <a:solidFill>
              <a:schemeClr val="tx1"/>
            </a:solidFill>
            <a:latin typeface="+mn-ea"/>
            <a:ea typeface="+mn-ea"/>
          </a:endParaRPr>
        </a:p>
      </dgm:t>
    </dgm:pt>
    <dgm:pt modelId="{2709A401-05D8-4844-A035-1B876A85FF5D}" type="parTrans" cxnId="{14119CBB-CDA7-4F89-B379-2AC7B9CFDAC1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C6419C5A-8269-4539-85D9-B968C686918F}" type="sibTrans" cxnId="{14119CBB-CDA7-4F89-B379-2AC7B9CFDAC1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41200A56-B2A1-4F54-BD32-79041EA4D2CD}">
      <dgm:prSet phldrT="[텍스트]" custT="1"/>
      <dgm:spPr/>
      <dgm:t>
        <a:bodyPr/>
        <a:lstStyle/>
        <a:p>
          <a:pPr latinLnBrk="1"/>
          <a:r>
            <a:rPr lang="ko-KR" altLang="en-US" sz="1100" b="1" dirty="0" smtClean="0">
              <a:solidFill>
                <a:schemeClr val="tx1"/>
              </a:solidFill>
              <a:latin typeface="+mn-ea"/>
              <a:ea typeface="+mn-ea"/>
            </a:rPr>
            <a:t>사업 아이디어 </a:t>
          </a:r>
          <a:r>
            <a:rPr lang="en-US" altLang="ko-KR" sz="1100" b="1" dirty="0" smtClean="0">
              <a:solidFill>
                <a:schemeClr val="tx1"/>
              </a:solidFill>
              <a:latin typeface="+mn-ea"/>
              <a:ea typeface="+mn-ea"/>
            </a:rPr>
            <a:t/>
          </a:r>
          <a:br>
            <a:rPr lang="en-US" altLang="ko-KR" sz="1100" b="1" dirty="0" smtClean="0">
              <a:solidFill>
                <a:schemeClr val="tx1"/>
              </a:solidFill>
              <a:latin typeface="+mn-ea"/>
              <a:ea typeface="+mn-ea"/>
            </a:rPr>
          </a:br>
          <a:r>
            <a:rPr lang="en-US" altLang="ko-KR" sz="1100" dirty="0" smtClean="0">
              <a:solidFill>
                <a:schemeClr val="tx1"/>
              </a:solidFill>
              <a:latin typeface="+mn-ea"/>
              <a:ea typeface="+mn-ea"/>
            </a:rPr>
            <a:t>(</a:t>
          </a:r>
          <a:r>
            <a:rPr lang="ko-KR" altLang="en-US" sz="1100" dirty="0" smtClean="0">
              <a:solidFill>
                <a:schemeClr val="tx1"/>
              </a:solidFill>
              <a:latin typeface="+mn-ea"/>
              <a:ea typeface="+mn-ea"/>
            </a:rPr>
            <a:t>사업 영역</a:t>
          </a:r>
          <a:r>
            <a:rPr lang="en-US" altLang="ko-KR" sz="1100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1100" dirty="0" smtClean="0">
              <a:solidFill>
                <a:schemeClr val="tx1"/>
              </a:solidFill>
              <a:latin typeface="+mn-ea"/>
              <a:ea typeface="+mn-ea"/>
            </a:rPr>
            <a:t>차별화</a:t>
          </a:r>
          <a:r>
            <a:rPr lang="en-US" altLang="ko-KR" sz="1100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br>
            <a:rPr lang="en-US" altLang="ko-KR" sz="1100" dirty="0" smtClean="0">
              <a:solidFill>
                <a:schemeClr val="tx1"/>
              </a:solidFill>
              <a:latin typeface="+mn-ea"/>
              <a:ea typeface="+mn-ea"/>
            </a:rPr>
          </a:br>
          <a:r>
            <a:rPr lang="ko-KR" altLang="en-US" sz="1100" dirty="0" smtClean="0">
              <a:solidFill>
                <a:schemeClr val="tx1"/>
              </a:solidFill>
              <a:latin typeface="+mn-ea"/>
              <a:ea typeface="+mn-ea"/>
            </a:rPr>
            <a:t>핵심역량 </a:t>
          </a:r>
          <a:r>
            <a:rPr lang="en-US" altLang="ko-KR" sz="1100" dirty="0" smtClean="0">
              <a:solidFill>
                <a:schemeClr val="tx1"/>
              </a:solidFill>
              <a:latin typeface="+mn-ea"/>
              <a:ea typeface="+mn-ea"/>
            </a:rPr>
            <a:t>)</a:t>
          </a:r>
          <a:endParaRPr lang="ko-KR" altLang="en-US" sz="1100" dirty="0">
            <a:solidFill>
              <a:schemeClr val="tx1"/>
            </a:solidFill>
            <a:latin typeface="+mn-ea"/>
            <a:ea typeface="+mn-ea"/>
          </a:endParaRPr>
        </a:p>
      </dgm:t>
    </dgm:pt>
    <dgm:pt modelId="{583D8F13-C970-497F-A085-DC22EF0BBD62}" type="parTrans" cxnId="{C7DA7F5E-5192-497D-850B-9E5178695421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9975F4F3-5444-47DD-9AE2-8A4B98B127C6}" type="sibTrans" cxnId="{C7DA7F5E-5192-497D-850B-9E5178695421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668E368F-511E-4665-BE3D-EF4FC109880A}">
      <dgm:prSet phldrT="[텍스트]" custT="1"/>
      <dgm:spPr/>
      <dgm:t>
        <a:bodyPr/>
        <a:lstStyle/>
        <a:p>
          <a:pPr latinLnBrk="1"/>
          <a:r>
            <a:rPr lang="ko-KR" altLang="en-US" sz="1100" b="1" dirty="0" smtClean="0">
              <a:solidFill>
                <a:schemeClr val="tx1"/>
              </a:solidFill>
              <a:latin typeface="+mn-ea"/>
              <a:ea typeface="+mn-ea"/>
            </a:rPr>
            <a:t>실현하고자 하는 </a:t>
          </a:r>
          <a:r>
            <a:rPr lang="en-US" altLang="ko-KR" sz="1100" b="1" dirty="0" smtClean="0">
              <a:solidFill>
                <a:schemeClr val="tx1"/>
              </a:solidFill>
              <a:latin typeface="+mn-ea"/>
              <a:ea typeface="+mn-ea"/>
            </a:rPr>
            <a:t/>
          </a:r>
          <a:br>
            <a:rPr lang="en-US" altLang="ko-KR" sz="1100" b="1" dirty="0" smtClean="0">
              <a:solidFill>
                <a:schemeClr val="tx1"/>
              </a:solidFill>
              <a:latin typeface="+mn-ea"/>
              <a:ea typeface="+mn-ea"/>
            </a:rPr>
          </a:br>
          <a:r>
            <a:rPr lang="ko-KR" altLang="en-US" sz="1100" b="1" dirty="0" smtClean="0">
              <a:solidFill>
                <a:schemeClr val="tx1"/>
              </a:solidFill>
              <a:latin typeface="+mn-ea"/>
              <a:ea typeface="+mn-ea"/>
            </a:rPr>
            <a:t>가치 혹은 목표 </a:t>
          </a:r>
          <a:r>
            <a:rPr lang="en-US" altLang="ko-KR" sz="1100" b="0" dirty="0" smtClean="0">
              <a:solidFill>
                <a:schemeClr val="tx1"/>
              </a:solidFill>
              <a:latin typeface="+mn-ea"/>
              <a:ea typeface="+mn-ea"/>
            </a:rPr>
            <a:t/>
          </a:r>
          <a:br>
            <a:rPr lang="en-US" altLang="ko-KR" sz="1100" b="0" dirty="0" smtClean="0">
              <a:solidFill>
                <a:schemeClr val="tx1"/>
              </a:solidFill>
              <a:latin typeface="+mn-ea"/>
              <a:ea typeface="+mn-ea"/>
            </a:rPr>
          </a:br>
          <a:r>
            <a:rPr lang="en-US" altLang="ko-KR" sz="1100" b="0" dirty="0" smtClean="0">
              <a:solidFill>
                <a:schemeClr val="tx1"/>
              </a:solidFill>
              <a:latin typeface="+mn-ea"/>
              <a:ea typeface="+mn-ea"/>
            </a:rPr>
            <a:t>(</a:t>
          </a:r>
          <a:r>
            <a:rPr lang="ko-KR" altLang="en-US" sz="1100" dirty="0" smtClean="0">
              <a:solidFill>
                <a:schemeClr val="tx1"/>
              </a:solidFill>
              <a:latin typeface="+mn-ea"/>
              <a:ea typeface="+mn-ea"/>
            </a:rPr>
            <a:t>경제적</a:t>
          </a:r>
          <a:r>
            <a:rPr lang="en-US" altLang="ko-KR" sz="1100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1100" dirty="0" smtClean="0">
              <a:solidFill>
                <a:schemeClr val="tx1"/>
              </a:solidFill>
              <a:latin typeface="+mn-ea"/>
              <a:ea typeface="+mn-ea"/>
            </a:rPr>
            <a:t>사회적</a:t>
          </a:r>
          <a:r>
            <a:rPr lang="en-US" altLang="ko-KR" sz="1100" dirty="0" smtClean="0">
              <a:solidFill>
                <a:schemeClr val="tx1"/>
              </a:solidFill>
              <a:latin typeface="+mn-ea"/>
              <a:ea typeface="+mn-ea"/>
            </a:rPr>
            <a:t>) </a:t>
          </a:r>
          <a:endParaRPr lang="ko-KR" altLang="en-US" sz="1100" dirty="0">
            <a:solidFill>
              <a:schemeClr val="tx1"/>
            </a:solidFill>
            <a:latin typeface="+mn-ea"/>
            <a:ea typeface="+mn-ea"/>
          </a:endParaRPr>
        </a:p>
      </dgm:t>
    </dgm:pt>
    <dgm:pt modelId="{203729F2-EE33-4E71-8985-14323FC72D0F}" type="parTrans" cxnId="{C43DF980-09D2-4B94-BC70-A12E1A6B02AE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E4BAADE8-7859-46A9-9DFE-794E2BBA0AF0}" type="sibTrans" cxnId="{C43DF980-09D2-4B94-BC70-A12E1A6B02AE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78DB1E79-D7E0-45A9-A02E-AB568B53F212}">
      <dgm:prSet phldrT="[텍스트]" custT="1"/>
      <dgm:spPr/>
      <dgm:t>
        <a:bodyPr/>
        <a:lstStyle/>
        <a:p>
          <a:pPr latinLnBrk="1"/>
          <a:r>
            <a:rPr lang="ko-KR" altLang="en-US" sz="1100" b="1" dirty="0" smtClean="0">
              <a:solidFill>
                <a:schemeClr val="tx1"/>
              </a:solidFill>
              <a:latin typeface="+mn-ea"/>
              <a:ea typeface="+mn-ea"/>
            </a:rPr>
            <a:t>선언문 </a:t>
          </a:r>
          <a:endParaRPr lang="ko-KR" altLang="en-US" sz="11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C0FB0037-D4FF-4F2E-A22D-3304520539C1}" type="parTrans" cxnId="{D64CF034-56BF-4D9C-ABDA-CBCEBD99A183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11EF69C8-9ABF-4DC9-AF3E-D0CA2C4C269A}" type="sibTrans" cxnId="{D64CF034-56BF-4D9C-ABDA-CBCEBD99A183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3921BD85-1CD2-4EB0-BCBC-9AE4539F6E44}" type="pres">
      <dgm:prSet presAssocID="{2B9A76AD-30A0-4684-8BE5-17F292E8BBF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41DE561-9CD1-48FE-8971-44CFA5C7F91B}" type="pres">
      <dgm:prSet presAssocID="{2B9A76AD-30A0-4684-8BE5-17F292E8BBFA}" presName="diamond" presStyleLbl="bgShp" presStyleIdx="0" presStyleCnt="1" custScaleX="124030"/>
      <dgm:spPr/>
    </dgm:pt>
    <dgm:pt modelId="{943C25EB-8D2E-4532-9C0D-0DEACCB29149}" type="pres">
      <dgm:prSet presAssocID="{2B9A76AD-30A0-4684-8BE5-17F292E8BBFA}" presName="quad1" presStyleLbl="node1" presStyleIdx="0" presStyleCnt="4" custScaleX="111568" custLinFactNeighborX="-255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85F9320-DC1B-412B-B1CF-B5D465A049D9}" type="pres">
      <dgm:prSet presAssocID="{2B9A76AD-30A0-4684-8BE5-17F292E8BBFA}" presName="quad2" presStyleLbl="node1" presStyleIdx="1" presStyleCnt="4" custScaleX="111568" custLinFactNeighborX="286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90E7435-668C-434E-A6C3-2FCEC03D14AA}" type="pres">
      <dgm:prSet presAssocID="{2B9A76AD-30A0-4684-8BE5-17F292E8BBFA}" presName="quad3" presStyleLbl="node1" presStyleIdx="2" presStyleCnt="4" custScaleX="111568" custLinFactNeighborX="-255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EB07872-2221-4450-BB7F-16E6266B4028}" type="pres">
      <dgm:prSet presAssocID="{2B9A76AD-30A0-4684-8BE5-17F292E8BBFA}" presName="quad4" presStyleLbl="node1" presStyleIdx="3" presStyleCnt="4" custScaleX="111568" custLinFactNeighborX="286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14119CBB-CDA7-4F89-B379-2AC7B9CFDAC1}" srcId="{2B9A76AD-30A0-4684-8BE5-17F292E8BBFA}" destId="{2C528792-B1C4-4550-9E63-C44910F24A36}" srcOrd="0" destOrd="0" parTransId="{2709A401-05D8-4844-A035-1B876A85FF5D}" sibTransId="{C6419C5A-8269-4539-85D9-B968C686918F}"/>
    <dgm:cxn modelId="{358D09BB-9BFD-4E4E-A449-3E863229BEB0}" type="presOf" srcId="{41200A56-B2A1-4F54-BD32-79041EA4D2CD}" destId="{285F9320-DC1B-412B-B1CF-B5D465A049D9}" srcOrd="0" destOrd="0" presId="urn:microsoft.com/office/officeart/2005/8/layout/matrix3"/>
    <dgm:cxn modelId="{32409D2D-86B2-4E0F-A5CE-599FB61229EB}" type="presOf" srcId="{2C528792-B1C4-4550-9E63-C44910F24A36}" destId="{943C25EB-8D2E-4532-9C0D-0DEACCB29149}" srcOrd="0" destOrd="0" presId="urn:microsoft.com/office/officeart/2005/8/layout/matrix3"/>
    <dgm:cxn modelId="{C43DF980-09D2-4B94-BC70-A12E1A6B02AE}" srcId="{2B9A76AD-30A0-4684-8BE5-17F292E8BBFA}" destId="{668E368F-511E-4665-BE3D-EF4FC109880A}" srcOrd="2" destOrd="0" parTransId="{203729F2-EE33-4E71-8985-14323FC72D0F}" sibTransId="{E4BAADE8-7859-46A9-9DFE-794E2BBA0AF0}"/>
    <dgm:cxn modelId="{F73C575E-3136-49E0-8F65-2BD29227B730}" type="presOf" srcId="{2B9A76AD-30A0-4684-8BE5-17F292E8BBFA}" destId="{3921BD85-1CD2-4EB0-BCBC-9AE4539F6E44}" srcOrd="0" destOrd="0" presId="urn:microsoft.com/office/officeart/2005/8/layout/matrix3"/>
    <dgm:cxn modelId="{D64CF034-56BF-4D9C-ABDA-CBCEBD99A183}" srcId="{2B9A76AD-30A0-4684-8BE5-17F292E8BBFA}" destId="{78DB1E79-D7E0-45A9-A02E-AB568B53F212}" srcOrd="3" destOrd="0" parTransId="{C0FB0037-D4FF-4F2E-A22D-3304520539C1}" sibTransId="{11EF69C8-9ABF-4DC9-AF3E-D0CA2C4C269A}"/>
    <dgm:cxn modelId="{C7DA7F5E-5192-497D-850B-9E5178695421}" srcId="{2B9A76AD-30A0-4684-8BE5-17F292E8BBFA}" destId="{41200A56-B2A1-4F54-BD32-79041EA4D2CD}" srcOrd="1" destOrd="0" parTransId="{583D8F13-C970-497F-A085-DC22EF0BBD62}" sibTransId="{9975F4F3-5444-47DD-9AE2-8A4B98B127C6}"/>
    <dgm:cxn modelId="{7D82D2A0-6ECC-4FB4-9F9F-C6B94509E225}" type="presOf" srcId="{78DB1E79-D7E0-45A9-A02E-AB568B53F212}" destId="{1EB07872-2221-4450-BB7F-16E6266B4028}" srcOrd="0" destOrd="0" presId="urn:microsoft.com/office/officeart/2005/8/layout/matrix3"/>
    <dgm:cxn modelId="{B411AF5F-F669-4101-8BDF-D7CD8362A781}" type="presOf" srcId="{668E368F-511E-4665-BE3D-EF4FC109880A}" destId="{590E7435-668C-434E-A6C3-2FCEC03D14AA}" srcOrd="0" destOrd="0" presId="urn:microsoft.com/office/officeart/2005/8/layout/matrix3"/>
    <dgm:cxn modelId="{48A0E28E-644A-4964-B440-10D9E97A7E1B}" type="presParOf" srcId="{3921BD85-1CD2-4EB0-BCBC-9AE4539F6E44}" destId="{D41DE561-9CD1-48FE-8971-44CFA5C7F91B}" srcOrd="0" destOrd="0" presId="urn:microsoft.com/office/officeart/2005/8/layout/matrix3"/>
    <dgm:cxn modelId="{E67F4A02-3B40-4FEA-BC03-C3522426B12E}" type="presParOf" srcId="{3921BD85-1CD2-4EB0-BCBC-9AE4539F6E44}" destId="{943C25EB-8D2E-4532-9C0D-0DEACCB29149}" srcOrd="1" destOrd="0" presId="urn:microsoft.com/office/officeart/2005/8/layout/matrix3"/>
    <dgm:cxn modelId="{AC5EB429-3877-4AFA-A25C-002E93A3BB78}" type="presParOf" srcId="{3921BD85-1CD2-4EB0-BCBC-9AE4539F6E44}" destId="{285F9320-DC1B-412B-B1CF-B5D465A049D9}" srcOrd="2" destOrd="0" presId="urn:microsoft.com/office/officeart/2005/8/layout/matrix3"/>
    <dgm:cxn modelId="{CDB8BD66-20B1-41E1-9B11-F096DFF90C02}" type="presParOf" srcId="{3921BD85-1CD2-4EB0-BCBC-9AE4539F6E44}" destId="{590E7435-668C-434E-A6C3-2FCEC03D14AA}" srcOrd="3" destOrd="0" presId="urn:microsoft.com/office/officeart/2005/8/layout/matrix3"/>
    <dgm:cxn modelId="{79D0A6D6-3C38-46CD-BAED-87F4F0F61A9B}" type="presParOf" srcId="{3921BD85-1CD2-4EB0-BCBC-9AE4539F6E44}" destId="{1EB07872-2221-4450-BB7F-16E6266B4028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9B9A370-CBB8-4D71-943D-F63A0BBD6494}" type="doc">
      <dgm:prSet loTypeId="urn:microsoft.com/office/officeart/2008/layout/RadialCluster" loCatId="relationship" qsTypeId="urn:microsoft.com/office/officeart/2005/8/quickstyle/3d1" qsCatId="3D" csTypeId="urn:microsoft.com/office/officeart/2005/8/colors/colorful1#20" csCatId="colorful" phldr="1"/>
      <dgm:spPr/>
      <dgm:t>
        <a:bodyPr/>
        <a:lstStyle/>
        <a:p>
          <a:pPr latinLnBrk="1"/>
          <a:endParaRPr lang="ko-KR" altLang="en-US"/>
        </a:p>
      </dgm:t>
    </dgm:pt>
    <dgm:pt modelId="{33BD4A1A-3BEF-42F4-9722-0F4755DBDC0E}">
      <dgm:prSet phldrT="[텍스트]" custT="1"/>
      <dgm:spPr>
        <a:xfrm>
          <a:off x="2759947" y="2176001"/>
          <a:ext cx="1440906" cy="899868"/>
        </a:xfrm>
        <a:prstGeom prst="roundRect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latinLnBrk="1"/>
          <a:r>
            <a:rPr lang="ko-KR" altLang="en-US" sz="1100" b="1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미션</a:t>
          </a:r>
          <a:endParaRPr lang="en-US" altLang="ko-KR" sz="1100" b="1" dirty="0" smtClean="0">
            <a:solidFill>
              <a:sysClr val="window" lastClr="FFFFFF"/>
            </a:solidFill>
            <a:latin typeface="서울남산체 M"/>
            <a:ea typeface="서울남산체 M"/>
            <a:cs typeface="+mn-cs"/>
          </a:endParaRPr>
        </a:p>
        <a:p>
          <a:pPr latinLnBrk="1"/>
          <a:r>
            <a:rPr lang="ko-KR" altLang="en-US" sz="1100" b="1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내재화</a:t>
          </a:r>
          <a:endParaRPr lang="ko-KR" altLang="en-US" sz="1100" b="1" dirty="0">
            <a:solidFill>
              <a:sysClr val="window" lastClr="FFFFFF"/>
            </a:solidFill>
            <a:latin typeface="서울남산체 M"/>
            <a:ea typeface="서울남산체 M"/>
            <a:cs typeface="+mn-cs"/>
          </a:endParaRPr>
        </a:p>
      </dgm:t>
    </dgm:pt>
    <dgm:pt modelId="{E13A61FD-809A-40C3-8247-F1E87A0865ED}" type="parTrans" cxnId="{062D0D2E-FB81-408B-A394-525663D01D51}">
      <dgm:prSet/>
      <dgm:spPr/>
      <dgm:t>
        <a:bodyPr/>
        <a:lstStyle/>
        <a:p>
          <a:pPr latinLnBrk="1"/>
          <a:endParaRPr lang="ko-KR" altLang="en-US" sz="1100"/>
        </a:p>
      </dgm:t>
    </dgm:pt>
    <dgm:pt modelId="{8C6BE9A0-3E00-4D27-8843-B94025451F49}" type="sibTrans" cxnId="{062D0D2E-FB81-408B-A394-525663D01D51}">
      <dgm:prSet/>
      <dgm:spPr/>
      <dgm:t>
        <a:bodyPr/>
        <a:lstStyle/>
        <a:p>
          <a:pPr latinLnBrk="1"/>
          <a:endParaRPr lang="ko-KR" altLang="en-US" sz="1100"/>
        </a:p>
      </dgm:t>
    </dgm:pt>
    <dgm:pt modelId="{8780C9C9-4FAD-4EE0-89B3-41B062EA4873}">
      <dgm:prSet phldrT="[텍스트]" custT="1"/>
      <dgm:spPr>
        <a:xfrm>
          <a:off x="1950432" y="264267"/>
          <a:ext cx="3058487" cy="987376"/>
        </a:xfrm>
        <a:prstGeom prst="roundRect">
          <a:avLst/>
        </a:prstGeo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latinLnBrk="1"/>
          <a:r>
            <a:rPr lang="ko-KR" altLang="en-US" sz="1100" b="1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소셜미션 성과관리</a:t>
          </a:r>
          <a:endParaRPr lang="ko-KR" altLang="en-US" sz="1100" b="1" dirty="0">
            <a:solidFill>
              <a:sysClr val="window" lastClr="FFFFFF"/>
            </a:solidFill>
            <a:latin typeface="서울남산체 M"/>
            <a:ea typeface="서울남산체 M"/>
            <a:cs typeface="+mn-cs"/>
          </a:endParaRPr>
        </a:p>
      </dgm:t>
    </dgm:pt>
    <dgm:pt modelId="{DE1CD44F-B3FE-4CBD-AFC9-3D60DF757BCB}" type="parTrans" cxnId="{AEE491C4-499A-4AF6-B31F-EBBBB70AC192}">
      <dgm:prSet/>
      <dgm:spPr>
        <a:xfrm rot="16198667">
          <a:off x="3017868" y="1713822"/>
          <a:ext cx="92435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24357" y="0"/>
              </a:lnTo>
            </a:path>
          </a:pathLst>
        </a:custGeom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gm:spPr>
      <dgm:t>
        <a:bodyPr/>
        <a:lstStyle/>
        <a:p>
          <a:pPr latinLnBrk="1"/>
          <a:endParaRPr lang="ko-KR" altLang="en-US" sz="1100"/>
        </a:p>
      </dgm:t>
    </dgm:pt>
    <dgm:pt modelId="{6B96192F-0AB2-4B33-944B-BD2792306005}" type="sibTrans" cxnId="{AEE491C4-499A-4AF6-B31F-EBBBB70AC192}">
      <dgm:prSet/>
      <dgm:spPr/>
      <dgm:t>
        <a:bodyPr/>
        <a:lstStyle/>
        <a:p>
          <a:pPr latinLnBrk="1"/>
          <a:endParaRPr lang="ko-KR" altLang="en-US" sz="1100"/>
        </a:p>
      </dgm:t>
    </dgm:pt>
    <dgm:pt modelId="{A47CDDFD-29D5-48BB-BD44-4AB8995A0BBC}">
      <dgm:prSet phldrT="[텍스트]" custT="1"/>
      <dgm:spPr>
        <a:xfrm>
          <a:off x="3911349" y="3660676"/>
          <a:ext cx="3058487" cy="987376"/>
        </a:xfrm>
        <a:prstGeom prst="roundRect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latinLnBrk="1"/>
          <a:r>
            <a:rPr lang="ko-KR" altLang="en-US" sz="1100" b="1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구성원의 미션 공감 지속과 심화 </a:t>
          </a:r>
          <a:endParaRPr lang="ko-KR" altLang="en-US" sz="1100" b="1" dirty="0">
            <a:solidFill>
              <a:sysClr val="window" lastClr="FFFFFF"/>
            </a:solidFill>
            <a:latin typeface="서울남산체 M"/>
            <a:ea typeface="서울남산체 M"/>
            <a:cs typeface="+mn-cs"/>
          </a:endParaRPr>
        </a:p>
      </dgm:t>
    </dgm:pt>
    <dgm:pt modelId="{A1A84393-94F0-4F89-BB1A-8FFFF8EAFF34}" type="parTrans" cxnId="{EEEA3E2E-7888-4C5C-B09B-EA8C36B63CFC}">
      <dgm:prSet/>
      <dgm:spPr>
        <a:xfrm rot="2276685">
          <a:off x="3956910" y="3368272"/>
          <a:ext cx="95105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1058" y="0"/>
              </a:lnTo>
            </a:path>
          </a:pathLst>
        </a:custGeom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gm:spPr>
      <dgm:t>
        <a:bodyPr/>
        <a:lstStyle/>
        <a:p>
          <a:pPr latinLnBrk="1"/>
          <a:endParaRPr lang="ko-KR" altLang="en-US" sz="1100"/>
        </a:p>
      </dgm:t>
    </dgm:pt>
    <dgm:pt modelId="{EBDD6ABF-C7CF-4DAF-BE1B-33C0317C5591}" type="sibTrans" cxnId="{EEEA3E2E-7888-4C5C-B09B-EA8C36B63CFC}">
      <dgm:prSet/>
      <dgm:spPr/>
      <dgm:t>
        <a:bodyPr/>
        <a:lstStyle/>
        <a:p>
          <a:pPr latinLnBrk="1"/>
          <a:endParaRPr lang="ko-KR" altLang="en-US" sz="1100"/>
        </a:p>
      </dgm:t>
    </dgm:pt>
    <dgm:pt modelId="{8326C38D-819B-4A16-884D-4CC025DB2A9D}">
      <dgm:prSet phldrT="[텍스트]" custT="1"/>
      <dgm:spPr>
        <a:xfrm>
          <a:off x="-10485" y="3660676"/>
          <a:ext cx="3058487" cy="987376"/>
        </a:xfrm>
        <a:prstGeom prst="roundRect">
          <a:avLst/>
        </a:prstGeom>
        <a:gradFill rotWithShape="0">
          <a:gsLst>
            <a:gs pos="0">
              <a:srgbClr val="4BACC6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BACC6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BACC6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pPr latinLnBrk="1"/>
          <a:r>
            <a:rPr lang="ko-KR" altLang="en-US" sz="1100" b="1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경영관리 및 인사관리</a:t>
          </a:r>
          <a:r>
            <a:rPr lang="en-US" altLang="ko-KR" sz="1100" b="1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,</a:t>
          </a:r>
          <a:r>
            <a:rPr lang="ko-KR" altLang="en-US" sz="1100" b="1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 </a:t>
          </a:r>
          <a:r>
            <a:rPr lang="en-US" altLang="ko-KR" sz="1100" b="1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/>
          </a:r>
          <a:br>
            <a:rPr lang="en-US" altLang="ko-KR" sz="1100" b="1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</a:br>
          <a:r>
            <a:rPr lang="ko-KR" altLang="en-US" sz="1100" b="1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조직문화를 통한 내재화</a:t>
          </a:r>
          <a:endParaRPr lang="ko-KR" altLang="en-US" sz="1100" b="1" dirty="0">
            <a:solidFill>
              <a:sysClr val="window" lastClr="FFFFFF"/>
            </a:solidFill>
            <a:latin typeface="서울남산체 M"/>
            <a:ea typeface="서울남산체 M"/>
            <a:cs typeface="+mn-cs"/>
          </a:endParaRPr>
        </a:p>
      </dgm:t>
    </dgm:pt>
    <dgm:pt modelId="{529A4192-0505-4FF3-84D6-6403DBA7330E}" type="parTrans" cxnId="{502967D9-EC04-4A23-B77A-D07134C3F014}">
      <dgm:prSet/>
      <dgm:spPr>
        <a:xfrm rot="8524546">
          <a:off x="2051909" y="3368272"/>
          <a:ext cx="95149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1495" y="0"/>
              </a:lnTo>
            </a:path>
          </a:pathLst>
        </a:custGeom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gm:spPr>
      <dgm:t>
        <a:bodyPr/>
        <a:lstStyle/>
        <a:p>
          <a:pPr latinLnBrk="1"/>
          <a:endParaRPr lang="ko-KR" altLang="en-US" sz="1100"/>
        </a:p>
      </dgm:t>
    </dgm:pt>
    <dgm:pt modelId="{DB98B477-98BB-4E22-AFA2-1AB262D98C5E}" type="sibTrans" cxnId="{502967D9-EC04-4A23-B77A-D07134C3F014}">
      <dgm:prSet/>
      <dgm:spPr/>
      <dgm:t>
        <a:bodyPr/>
        <a:lstStyle/>
        <a:p>
          <a:pPr latinLnBrk="1"/>
          <a:endParaRPr lang="ko-KR" altLang="en-US" sz="1100"/>
        </a:p>
      </dgm:t>
    </dgm:pt>
    <dgm:pt modelId="{8D88CF46-AF7B-446F-A523-8CC93BA571B8}" type="pres">
      <dgm:prSet presAssocID="{79B9A370-CBB8-4D71-943D-F63A0BBD649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5D66BA2-9028-4AD0-A76E-D10976189AD8}" type="pres">
      <dgm:prSet presAssocID="{33BD4A1A-3BEF-42F4-9722-0F4755DBDC0E}" presName="singleCycle" presStyleCnt="0"/>
      <dgm:spPr/>
    </dgm:pt>
    <dgm:pt modelId="{62F41FEF-3288-4FA7-9CED-FD9D56B7D313}" type="pres">
      <dgm:prSet presAssocID="{33BD4A1A-3BEF-42F4-9722-0F4755DBDC0E}" presName="singleCenter" presStyleLbl="node1" presStyleIdx="0" presStyleCnt="4" custScaleX="97775" custScaleY="61062" custLinFactNeighborX="16" custLinFactNeighborY="-8751">
        <dgm:presLayoutVars>
          <dgm:chMax val="7"/>
          <dgm:chPref val="7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FBC5FF3-013F-4EA8-8C6E-9FEA60626A53}" type="pres">
      <dgm:prSet presAssocID="{DE1CD44F-B3FE-4CBD-AFC9-3D60DF757BCB}" presName="Name56" presStyleLbl="parChTrans1D2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18D3E28F-E3E2-4967-9A40-6B03126ABDD7}" type="pres">
      <dgm:prSet presAssocID="{8780C9C9-4FAD-4EE0-89B3-41B062EA4873}" presName="text0" presStyleLbl="node1" presStyleIdx="1" presStyleCnt="4" custScaleX="309759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7BAACD9-7BFB-4908-A164-F568F805C10D}" type="pres">
      <dgm:prSet presAssocID="{A1A84393-94F0-4F89-BB1A-8FFFF8EAFF34}" presName="Name56" presStyleLbl="parChTrans1D2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2FAB24F8-886A-4B34-8249-FF329E347C42}" type="pres">
      <dgm:prSet presAssocID="{A47CDDFD-29D5-48BB-BD44-4AB8995A0BBC}" presName="text0" presStyleLbl="node1" presStyleIdx="2" presStyleCnt="4" custScaleX="309759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7AEAC26-A12B-47A1-A3E0-63F37C47A43F}" type="pres">
      <dgm:prSet presAssocID="{529A4192-0505-4FF3-84D6-6403DBA7330E}" presName="Name56" presStyleLbl="parChTrans1D2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D3BDF2BA-5C84-4795-A537-65D3391DAE4A}" type="pres">
      <dgm:prSet presAssocID="{8326C38D-819B-4A16-884D-4CC025DB2A9D}" presName="text0" presStyleLbl="node1" presStyleIdx="3" presStyleCnt="4" custScaleX="309759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E7BA404B-2FAB-433B-BF01-1E1B9DCE75C3}" type="presOf" srcId="{A1A84393-94F0-4F89-BB1A-8FFFF8EAFF34}" destId="{A7BAACD9-7BFB-4908-A164-F568F805C10D}" srcOrd="0" destOrd="0" presId="urn:microsoft.com/office/officeart/2008/layout/RadialCluster"/>
    <dgm:cxn modelId="{3961B458-800C-468A-B86F-ADDF07E0AE50}" type="presOf" srcId="{79B9A370-CBB8-4D71-943D-F63A0BBD6494}" destId="{8D88CF46-AF7B-446F-A523-8CC93BA571B8}" srcOrd="0" destOrd="0" presId="urn:microsoft.com/office/officeart/2008/layout/RadialCluster"/>
    <dgm:cxn modelId="{502967D9-EC04-4A23-B77A-D07134C3F014}" srcId="{33BD4A1A-3BEF-42F4-9722-0F4755DBDC0E}" destId="{8326C38D-819B-4A16-884D-4CC025DB2A9D}" srcOrd="2" destOrd="0" parTransId="{529A4192-0505-4FF3-84D6-6403DBA7330E}" sibTransId="{DB98B477-98BB-4E22-AFA2-1AB262D98C5E}"/>
    <dgm:cxn modelId="{139EA474-5E03-4443-A4D2-F805FAED4554}" type="presOf" srcId="{529A4192-0505-4FF3-84D6-6403DBA7330E}" destId="{97AEAC26-A12B-47A1-A3E0-63F37C47A43F}" srcOrd="0" destOrd="0" presId="urn:microsoft.com/office/officeart/2008/layout/RadialCluster"/>
    <dgm:cxn modelId="{EB3E94DB-A75E-4DC9-8FE1-75AA4FEBE249}" type="presOf" srcId="{8780C9C9-4FAD-4EE0-89B3-41B062EA4873}" destId="{18D3E28F-E3E2-4967-9A40-6B03126ABDD7}" srcOrd="0" destOrd="0" presId="urn:microsoft.com/office/officeart/2008/layout/RadialCluster"/>
    <dgm:cxn modelId="{B001C0D7-B578-4D7E-B4D3-4B38B2F1321B}" type="presOf" srcId="{DE1CD44F-B3FE-4CBD-AFC9-3D60DF757BCB}" destId="{0FBC5FF3-013F-4EA8-8C6E-9FEA60626A53}" srcOrd="0" destOrd="0" presId="urn:microsoft.com/office/officeart/2008/layout/RadialCluster"/>
    <dgm:cxn modelId="{062D0D2E-FB81-408B-A394-525663D01D51}" srcId="{79B9A370-CBB8-4D71-943D-F63A0BBD6494}" destId="{33BD4A1A-3BEF-42F4-9722-0F4755DBDC0E}" srcOrd="0" destOrd="0" parTransId="{E13A61FD-809A-40C3-8247-F1E87A0865ED}" sibTransId="{8C6BE9A0-3E00-4D27-8843-B94025451F49}"/>
    <dgm:cxn modelId="{AEE491C4-499A-4AF6-B31F-EBBBB70AC192}" srcId="{33BD4A1A-3BEF-42F4-9722-0F4755DBDC0E}" destId="{8780C9C9-4FAD-4EE0-89B3-41B062EA4873}" srcOrd="0" destOrd="0" parTransId="{DE1CD44F-B3FE-4CBD-AFC9-3D60DF757BCB}" sibTransId="{6B96192F-0AB2-4B33-944B-BD2792306005}"/>
    <dgm:cxn modelId="{EEEA3E2E-7888-4C5C-B09B-EA8C36B63CFC}" srcId="{33BD4A1A-3BEF-42F4-9722-0F4755DBDC0E}" destId="{A47CDDFD-29D5-48BB-BD44-4AB8995A0BBC}" srcOrd="1" destOrd="0" parTransId="{A1A84393-94F0-4F89-BB1A-8FFFF8EAFF34}" sibTransId="{EBDD6ABF-C7CF-4DAF-BE1B-33C0317C5591}"/>
    <dgm:cxn modelId="{C17494F6-17AE-432C-A8B1-40CFCC3032BB}" type="presOf" srcId="{8326C38D-819B-4A16-884D-4CC025DB2A9D}" destId="{D3BDF2BA-5C84-4795-A537-65D3391DAE4A}" srcOrd="0" destOrd="0" presId="urn:microsoft.com/office/officeart/2008/layout/RadialCluster"/>
    <dgm:cxn modelId="{B694D903-DD3E-47D6-ACC4-D61A7DB3784E}" type="presOf" srcId="{A47CDDFD-29D5-48BB-BD44-4AB8995A0BBC}" destId="{2FAB24F8-886A-4B34-8249-FF329E347C42}" srcOrd="0" destOrd="0" presId="urn:microsoft.com/office/officeart/2008/layout/RadialCluster"/>
    <dgm:cxn modelId="{C5439539-1155-473C-AAF4-756560671162}" type="presOf" srcId="{33BD4A1A-3BEF-42F4-9722-0F4755DBDC0E}" destId="{62F41FEF-3288-4FA7-9CED-FD9D56B7D313}" srcOrd="0" destOrd="0" presId="urn:microsoft.com/office/officeart/2008/layout/RadialCluster"/>
    <dgm:cxn modelId="{5DD0AC90-B1DE-4C8A-9AA4-2B0516B85F41}" type="presParOf" srcId="{8D88CF46-AF7B-446F-A523-8CC93BA571B8}" destId="{E5D66BA2-9028-4AD0-A76E-D10976189AD8}" srcOrd="0" destOrd="0" presId="urn:microsoft.com/office/officeart/2008/layout/RadialCluster"/>
    <dgm:cxn modelId="{042BA0E2-06B1-451B-B5D6-260553FF4F1D}" type="presParOf" srcId="{E5D66BA2-9028-4AD0-A76E-D10976189AD8}" destId="{62F41FEF-3288-4FA7-9CED-FD9D56B7D313}" srcOrd="0" destOrd="0" presId="urn:microsoft.com/office/officeart/2008/layout/RadialCluster"/>
    <dgm:cxn modelId="{923F5D89-101C-4643-855D-D5DAF9690BFD}" type="presParOf" srcId="{E5D66BA2-9028-4AD0-A76E-D10976189AD8}" destId="{0FBC5FF3-013F-4EA8-8C6E-9FEA60626A53}" srcOrd="1" destOrd="0" presId="urn:microsoft.com/office/officeart/2008/layout/RadialCluster"/>
    <dgm:cxn modelId="{F980DE30-F62D-439B-91F5-7E0379CB36EC}" type="presParOf" srcId="{E5D66BA2-9028-4AD0-A76E-D10976189AD8}" destId="{18D3E28F-E3E2-4967-9A40-6B03126ABDD7}" srcOrd="2" destOrd="0" presId="urn:microsoft.com/office/officeart/2008/layout/RadialCluster"/>
    <dgm:cxn modelId="{983C781D-3ABD-4151-AA28-20CFC558F8D6}" type="presParOf" srcId="{E5D66BA2-9028-4AD0-A76E-D10976189AD8}" destId="{A7BAACD9-7BFB-4908-A164-F568F805C10D}" srcOrd="3" destOrd="0" presId="urn:microsoft.com/office/officeart/2008/layout/RadialCluster"/>
    <dgm:cxn modelId="{AEEFD2C7-E493-499D-98B3-C62E6BE78DAE}" type="presParOf" srcId="{E5D66BA2-9028-4AD0-A76E-D10976189AD8}" destId="{2FAB24F8-886A-4B34-8249-FF329E347C42}" srcOrd="4" destOrd="0" presId="urn:microsoft.com/office/officeart/2008/layout/RadialCluster"/>
    <dgm:cxn modelId="{8AE4BE88-F08C-49FF-B246-7BFB8D95066D}" type="presParOf" srcId="{E5D66BA2-9028-4AD0-A76E-D10976189AD8}" destId="{97AEAC26-A12B-47A1-A3E0-63F37C47A43F}" srcOrd="5" destOrd="0" presId="urn:microsoft.com/office/officeart/2008/layout/RadialCluster"/>
    <dgm:cxn modelId="{0CA79600-1E08-4631-94FC-2314B53E221F}" type="presParOf" srcId="{E5D66BA2-9028-4AD0-A76E-D10976189AD8}" destId="{D3BDF2BA-5C84-4795-A537-65D3391DAE4A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6E73D7D-D75C-4F50-9849-21B599D8AAB1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pPr latinLnBrk="1"/>
          <a:endParaRPr lang="ko-KR" altLang="en-US"/>
        </a:p>
      </dgm:t>
    </dgm:pt>
    <dgm:pt modelId="{AE731A63-C547-457E-BB27-7CF1DB431836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1100" b="1" dirty="0" smtClean="0">
              <a:solidFill>
                <a:schemeClr val="tx1"/>
              </a:solidFill>
              <a:latin typeface="+mn-ea"/>
              <a:ea typeface="+mn-ea"/>
            </a:rPr>
            <a:t>사람들과 함께 살아가는 삶</a:t>
          </a:r>
          <a:r>
            <a:rPr lang="en-US" altLang="ko-KR" sz="1100" b="1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1100" b="1" dirty="0" smtClean="0">
              <a:solidFill>
                <a:schemeClr val="tx1"/>
              </a:solidFill>
              <a:latin typeface="+mn-ea"/>
              <a:ea typeface="+mn-ea"/>
            </a:rPr>
            <a:t>아름다운 소통</a:t>
          </a:r>
          <a:endParaRPr lang="ko-KR" altLang="en-US" sz="11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314FAEFB-D33A-4751-95FA-A0B84D33EE6D}" type="parTrans" cxnId="{FF693F30-DBC8-4748-9B5C-8966FC7AD477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 sz="1100">
            <a:latin typeface="+mn-ea"/>
            <a:ea typeface="+mn-ea"/>
          </a:endParaRPr>
        </a:p>
      </dgm:t>
    </dgm:pt>
    <dgm:pt modelId="{8954DCDE-14ED-4CA2-AACD-3370F02C72FB}" type="sibTrans" cxnId="{FF693F30-DBC8-4748-9B5C-8966FC7AD477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 sz="1100">
            <a:latin typeface="+mn-ea"/>
            <a:ea typeface="+mn-ea"/>
          </a:endParaRPr>
        </a:p>
      </dgm:t>
    </dgm:pt>
    <dgm:pt modelId="{B6DC9281-BBBE-4C22-96AB-FB34D053F0BF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1100" b="1" dirty="0" smtClean="0">
              <a:solidFill>
                <a:schemeClr val="tx1"/>
              </a:solidFill>
              <a:latin typeface="+mn-ea"/>
              <a:ea typeface="+mn-ea"/>
            </a:rPr>
            <a:t>혁신 </a:t>
          </a:r>
          <a:endParaRPr lang="ko-KR" altLang="en-US" sz="11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745E8621-1586-45DD-9777-6246E2A96143}" type="parTrans" cxnId="{7B4E71EA-A83E-4DD5-9A51-ECFADEEEA2F2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 sz="1100">
            <a:latin typeface="+mn-ea"/>
            <a:ea typeface="+mn-ea"/>
          </a:endParaRPr>
        </a:p>
      </dgm:t>
    </dgm:pt>
    <dgm:pt modelId="{106FFFAC-F9CF-4DC9-A435-9D7D0DAE06D8}" type="sibTrans" cxnId="{7B4E71EA-A83E-4DD5-9A51-ECFADEEEA2F2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 sz="1100">
            <a:latin typeface="+mn-ea"/>
            <a:ea typeface="+mn-ea"/>
          </a:endParaRPr>
        </a:p>
      </dgm:t>
    </dgm:pt>
    <dgm:pt modelId="{FC48E6D0-E37B-4AE8-89C3-472160780261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1100" b="1" dirty="0" smtClean="0">
              <a:solidFill>
                <a:schemeClr val="tx1"/>
              </a:solidFill>
              <a:latin typeface="+mn-ea"/>
              <a:ea typeface="+mn-ea"/>
            </a:rPr>
            <a:t>새시대의 기준 </a:t>
          </a:r>
          <a:r>
            <a:rPr lang="en-US" altLang="ko-KR" sz="1100" b="1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1100" b="1" dirty="0" smtClean="0">
              <a:solidFill>
                <a:schemeClr val="tx1"/>
              </a:solidFill>
              <a:latin typeface="+mn-ea"/>
              <a:ea typeface="+mn-ea"/>
            </a:rPr>
            <a:t>지렛대  </a:t>
          </a:r>
          <a:endParaRPr lang="ko-KR" altLang="en-US" sz="11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713F43CE-59F1-4A58-B70E-615C1E1597C1}" type="parTrans" cxnId="{AA62B994-8113-444D-97F4-1BF0C887D90B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 sz="1100">
            <a:latin typeface="+mn-ea"/>
            <a:ea typeface="+mn-ea"/>
          </a:endParaRPr>
        </a:p>
      </dgm:t>
    </dgm:pt>
    <dgm:pt modelId="{89BD8E70-E613-4C8C-828A-D7A12CCD5104}" type="sibTrans" cxnId="{AA62B994-8113-444D-97F4-1BF0C887D90B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 sz="1100">
            <a:latin typeface="+mn-ea"/>
            <a:ea typeface="+mn-ea"/>
          </a:endParaRPr>
        </a:p>
      </dgm:t>
    </dgm:pt>
    <dgm:pt modelId="{79D29FB3-884F-4CE5-BDB8-561AB04D8098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1100" b="1" dirty="0" smtClean="0">
              <a:solidFill>
                <a:schemeClr val="tx1"/>
              </a:solidFill>
              <a:latin typeface="+mn-ea"/>
              <a:ea typeface="+mn-ea"/>
            </a:rPr>
            <a:t>즐거움</a:t>
          </a:r>
          <a:r>
            <a:rPr lang="en-US" altLang="ko-KR" sz="1100" b="1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1100" b="1" dirty="0" err="1" smtClean="0">
              <a:solidFill>
                <a:schemeClr val="tx1"/>
              </a:solidFill>
              <a:latin typeface="+mn-ea"/>
              <a:ea typeface="+mn-ea"/>
            </a:rPr>
            <a:t>쉬지않고</a:t>
          </a:r>
          <a:r>
            <a:rPr lang="ko-KR" altLang="en-US" sz="1100" b="1" dirty="0" smtClean="0">
              <a:solidFill>
                <a:schemeClr val="tx1"/>
              </a:solidFill>
              <a:latin typeface="+mn-ea"/>
              <a:ea typeface="+mn-ea"/>
            </a:rPr>
            <a:t> 자라는 나무  </a:t>
          </a:r>
          <a:endParaRPr lang="ko-KR" altLang="en-US" sz="11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FD20E5A5-BAF3-4C66-96A5-EDDDA1360BD5}" type="parTrans" cxnId="{286D4F60-AEBD-43FE-823E-4FD73BCD8E89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 sz="1100">
            <a:latin typeface="+mn-ea"/>
            <a:ea typeface="+mn-ea"/>
          </a:endParaRPr>
        </a:p>
      </dgm:t>
    </dgm:pt>
    <dgm:pt modelId="{1332B54C-64A9-4531-9431-CBF51C8E5DB6}" type="sibTrans" cxnId="{286D4F60-AEBD-43FE-823E-4FD73BCD8E89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 sz="1100">
            <a:latin typeface="+mn-ea"/>
            <a:ea typeface="+mn-ea"/>
          </a:endParaRPr>
        </a:p>
      </dgm:t>
    </dgm:pt>
    <dgm:pt modelId="{90F279CC-48AB-4D7D-AFF2-C883C993CC01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1100" b="1" dirty="0" err="1" smtClean="0">
              <a:solidFill>
                <a:schemeClr val="tx1"/>
              </a:solidFill>
              <a:latin typeface="+mn-ea"/>
              <a:ea typeface="+mn-ea"/>
            </a:rPr>
            <a:t>사회적문제를</a:t>
          </a:r>
          <a:r>
            <a:rPr lang="ko-KR" altLang="en-US" sz="1100" b="1" dirty="0" smtClean="0">
              <a:solidFill>
                <a:schemeClr val="tx1"/>
              </a:solidFill>
              <a:latin typeface="+mn-ea"/>
              <a:ea typeface="+mn-ea"/>
            </a:rPr>
            <a:t> 근본적으로 해결하는 기업 </a:t>
          </a:r>
          <a:endParaRPr lang="ko-KR" altLang="en-US" sz="11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45C5D334-63C0-4E52-938F-6068E0CF9685}" type="parTrans" cxnId="{C2DEEC2E-DE2F-4BF6-93A7-7B4B6433FAD4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 sz="1100">
            <a:latin typeface="+mn-ea"/>
            <a:ea typeface="+mn-ea"/>
          </a:endParaRPr>
        </a:p>
      </dgm:t>
    </dgm:pt>
    <dgm:pt modelId="{6C78B084-0B71-4E0D-9E3E-F8C64CB26AA2}" type="sibTrans" cxnId="{C2DEEC2E-DE2F-4BF6-93A7-7B4B6433FAD4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 sz="1100">
            <a:latin typeface="+mn-ea"/>
            <a:ea typeface="+mn-ea"/>
          </a:endParaRPr>
        </a:p>
      </dgm:t>
    </dgm:pt>
    <dgm:pt modelId="{022F8852-CD22-48BB-96C6-4CBF626F3E1E}" type="pres">
      <dgm:prSet presAssocID="{A6E73D7D-D75C-4F50-9849-21B599D8AAB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F7508EC-991C-4F3C-AA1A-D97F7AF9801D}" type="pres">
      <dgm:prSet presAssocID="{A6E73D7D-D75C-4F50-9849-21B599D8AAB1}" presName="Name1" presStyleCnt="0"/>
      <dgm:spPr/>
    </dgm:pt>
    <dgm:pt modelId="{CE5BC35F-D74C-401C-AC5C-660B9A8CCA48}" type="pres">
      <dgm:prSet presAssocID="{A6E73D7D-D75C-4F50-9849-21B599D8AAB1}" presName="cycle" presStyleCnt="0"/>
      <dgm:spPr/>
    </dgm:pt>
    <dgm:pt modelId="{19CFDE3E-49CE-4BE4-AE2C-2C526F6B5C2F}" type="pres">
      <dgm:prSet presAssocID="{A6E73D7D-D75C-4F50-9849-21B599D8AAB1}" presName="srcNode" presStyleLbl="node1" presStyleIdx="0" presStyleCnt="5"/>
      <dgm:spPr/>
    </dgm:pt>
    <dgm:pt modelId="{66825600-A5ED-4282-88E1-A66330494D37}" type="pres">
      <dgm:prSet presAssocID="{A6E73D7D-D75C-4F50-9849-21B599D8AAB1}" presName="conn" presStyleLbl="parChTrans1D2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E92B761A-6369-4A02-A6D8-38A4ECB16E02}" type="pres">
      <dgm:prSet presAssocID="{A6E73D7D-D75C-4F50-9849-21B599D8AAB1}" presName="extraNode" presStyleLbl="node1" presStyleIdx="0" presStyleCnt="5"/>
      <dgm:spPr/>
    </dgm:pt>
    <dgm:pt modelId="{60B177E7-5D73-46D8-8DC0-3450D239B85F}" type="pres">
      <dgm:prSet presAssocID="{A6E73D7D-D75C-4F50-9849-21B599D8AAB1}" presName="dstNode" presStyleLbl="node1" presStyleIdx="0" presStyleCnt="5"/>
      <dgm:spPr/>
    </dgm:pt>
    <dgm:pt modelId="{A4414C76-EB9F-4078-A8E8-5F699C68CC88}" type="pres">
      <dgm:prSet presAssocID="{AE731A63-C547-457E-BB27-7CF1DB431836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ABE873-C1B9-49DD-8623-32A4D8FB6102}" type="pres">
      <dgm:prSet presAssocID="{AE731A63-C547-457E-BB27-7CF1DB431836}" presName="accent_1" presStyleCnt="0"/>
      <dgm:spPr/>
    </dgm:pt>
    <dgm:pt modelId="{E39F84EA-BB5C-4D8B-8249-024549884D84}" type="pres">
      <dgm:prSet presAssocID="{AE731A63-C547-457E-BB27-7CF1DB431836}" presName="accentRepeatNode" presStyleLbl="solidFgAcc1" presStyleIdx="0" presStyleCnt="5"/>
      <dgm:spPr/>
    </dgm:pt>
    <dgm:pt modelId="{C9A31856-2E34-4657-8D9D-BBD5E3D1A45E}" type="pres">
      <dgm:prSet presAssocID="{B6DC9281-BBBE-4C22-96AB-FB34D053F0BF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8C84535-AA1A-4EF5-B788-7142138E324A}" type="pres">
      <dgm:prSet presAssocID="{B6DC9281-BBBE-4C22-96AB-FB34D053F0BF}" presName="accent_2" presStyleCnt="0"/>
      <dgm:spPr/>
    </dgm:pt>
    <dgm:pt modelId="{CCE23288-1E37-4604-BB77-92D58FA81F27}" type="pres">
      <dgm:prSet presAssocID="{B6DC9281-BBBE-4C22-96AB-FB34D053F0BF}" presName="accentRepeatNode" presStyleLbl="solidFgAcc1" presStyleIdx="1" presStyleCnt="5"/>
      <dgm:spPr/>
    </dgm:pt>
    <dgm:pt modelId="{5E3C5D8F-ED1B-45EB-ABA4-3C7D207F9243}" type="pres">
      <dgm:prSet presAssocID="{FC48E6D0-E37B-4AE8-89C3-472160780261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E6F6EF8-C1CC-4AEC-85EA-FC926044DC50}" type="pres">
      <dgm:prSet presAssocID="{FC48E6D0-E37B-4AE8-89C3-472160780261}" presName="accent_3" presStyleCnt="0"/>
      <dgm:spPr/>
    </dgm:pt>
    <dgm:pt modelId="{22E1EAE3-D804-4A04-8BD0-61F1E6587458}" type="pres">
      <dgm:prSet presAssocID="{FC48E6D0-E37B-4AE8-89C3-472160780261}" presName="accentRepeatNode" presStyleLbl="solidFgAcc1" presStyleIdx="2" presStyleCnt="5"/>
      <dgm:spPr/>
    </dgm:pt>
    <dgm:pt modelId="{CB522C94-0005-4480-94E1-384A3799594D}" type="pres">
      <dgm:prSet presAssocID="{79D29FB3-884F-4CE5-BDB8-561AB04D8098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FCF0CC1-2E33-48DE-96C0-718C647E932E}" type="pres">
      <dgm:prSet presAssocID="{79D29FB3-884F-4CE5-BDB8-561AB04D8098}" presName="accent_4" presStyleCnt="0"/>
      <dgm:spPr/>
    </dgm:pt>
    <dgm:pt modelId="{5D98A071-7674-4435-B445-65564F62D823}" type="pres">
      <dgm:prSet presAssocID="{79D29FB3-884F-4CE5-BDB8-561AB04D8098}" presName="accentRepeatNode" presStyleLbl="solidFgAcc1" presStyleIdx="3" presStyleCnt="5"/>
      <dgm:spPr/>
    </dgm:pt>
    <dgm:pt modelId="{8E911E05-D0F0-4819-A9F2-0B0612E0B923}" type="pres">
      <dgm:prSet presAssocID="{90F279CC-48AB-4D7D-AFF2-C883C993CC01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B6189E1-F506-4B38-9DD5-875A1DEA9DC4}" type="pres">
      <dgm:prSet presAssocID="{90F279CC-48AB-4D7D-AFF2-C883C993CC01}" presName="accent_5" presStyleCnt="0"/>
      <dgm:spPr/>
    </dgm:pt>
    <dgm:pt modelId="{EA326B6D-6A73-4478-8B71-FCDC2F5B8359}" type="pres">
      <dgm:prSet presAssocID="{90F279CC-48AB-4D7D-AFF2-C883C993CC01}" presName="accentRepeatNode" presStyleLbl="solidFgAcc1" presStyleIdx="4" presStyleCnt="5"/>
      <dgm:spPr/>
    </dgm:pt>
  </dgm:ptLst>
  <dgm:cxnLst>
    <dgm:cxn modelId="{B19CC068-127B-40D0-AAE6-B0AAAE94CE3C}" type="presOf" srcId="{8954DCDE-14ED-4CA2-AACD-3370F02C72FB}" destId="{66825600-A5ED-4282-88E1-A66330494D37}" srcOrd="0" destOrd="0" presId="urn:microsoft.com/office/officeart/2008/layout/VerticalCurvedList"/>
    <dgm:cxn modelId="{286D4F60-AEBD-43FE-823E-4FD73BCD8E89}" srcId="{A6E73D7D-D75C-4F50-9849-21B599D8AAB1}" destId="{79D29FB3-884F-4CE5-BDB8-561AB04D8098}" srcOrd="3" destOrd="0" parTransId="{FD20E5A5-BAF3-4C66-96A5-EDDDA1360BD5}" sibTransId="{1332B54C-64A9-4531-9431-CBF51C8E5DB6}"/>
    <dgm:cxn modelId="{AA62B994-8113-444D-97F4-1BF0C887D90B}" srcId="{A6E73D7D-D75C-4F50-9849-21B599D8AAB1}" destId="{FC48E6D0-E37B-4AE8-89C3-472160780261}" srcOrd="2" destOrd="0" parTransId="{713F43CE-59F1-4A58-B70E-615C1E1597C1}" sibTransId="{89BD8E70-E613-4C8C-828A-D7A12CCD5104}"/>
    <dgm:cxn modelId="{1CF61B2D-258F-4AE4-969B-BA8B95E1A971}" type="presOf" srcId="{FC48E6D0-E37B-4AE8-89C3-472160780261}" destId="{5E3C5D8F-ED1B-45EB-ABA4-3C7D207F9243}" srcOrd="0" destOrd="0" presId="urn:microsoft.com/office/officeart/2008/layout/VerticalCurvedList"/>
    <dgm:cxn modelId="{FF693F30-DBC8-4748-9B5C-8966FC7AD477}" srcId="{A6E73D7D-D75C-4F50-9849-21B599D8AAB1}" destId="{AE731A63-C547-457E-BB27-7CF1DB431836}" srcOrd="0" destOrd="0" parTransId="{314FAEFB-D33A-4751-95FA-A0B84D33EE6D}" sibTransId="{8954DCDE-14ED-4CA2-AACD-3370F02C72FB}"/>
    <dgm:cxn modelId="{06DA8497-FFFD-4F02-BED4-9590A5CCB1C0}" type="presOf" srcId="{AE731A63-C547-457E-BB27-7CF1DB431836}" destId="{A4414C76-EB9F-4078-A8E8-5F699C68CC88}" srcOrd="0" destOrd="0" presId="urn:microsoft.com/office/officeart/2008/layout/VerticalCurvedList"/>
    <dgm:cxn modelId="{7B4E71EA-A83E-4DD5-9A51-ECFADEEEA2F2}" srcId="{A6E73D7D-D75C-4F50-9849-21B599D8AAB1}" destId="{B6DC9281-BBBE-4C22-96AB-FB34D053F0BF}" srcOrd="1" destOrd="0" parTransId="{745E8621-1586-45DD-9777-6246E2A96143}" sibTransId="{106FFFAC-F9CF-4DC9-A435-9D7D0DAE06D8}"/>
    <dgm:cxn modelId="{C2DEEC2E-DE2F-4BF6-93A7-7B4B6433FAD4}" srcId="{A6E73D7D-D75C-4F50-9849-21B599D8AAB1}" destId="{90F279CC-48AB-4D7D-AFF2-C883C993CC01}" srcOrd="4" destOrd="0" parTransId="{45C5D334-63C0-4E52-938F-6068E0CF9685}" sibTransId="{6C78B084-0B71-4E0D-9E3E-F8C64CB26AA2}"/>
    <dgm:cxn modelId="{659C18D9-AD84-49D5-8BE3-8BDD9032790A}" type="presOf" srcId="{79D29FB3-884F-4CE5-BDB8-561AB04D8098}" destId="{CB522C94-0005-4480-94E1-384A3799594D}" srcOrd="0" destOrd="0" presId="urn:microsoft.com/office/officeart/2008/layout/VerticalCurvedList"/>
    <dgm:cxn modelId="{9392C9D0-1943-431F-82A8-F5DD70C147F5}" type="presOf" srcId="{90F279CC-48AB-4D7D-AFF2-C883C993CC01}" destId="{8E911E05-D0F0-4819-A9F2-0B0612E0B923}" srcOrd="0" destOrd="0" presId="urn:microsoft.com/office/officeart/2008/layout/VerticalCurvedList"/>
    <dgm:cxn modelId="{CD0B8156-1513-44C7-9001-1B77A644228B}" type="presOf" srcId="{A6E73D7D-D75C-4F50-9849-21B599D8AAB1}" destId="{022F8852-CD22-48BB-96C6-4CBF626F3E1E}" srcOrd="0" destOrd="0" presId="urn:microsoft.com/office/officeart/2008/layout/VerticalCurvedList"/>
    <dgm:cxn modelId="{017E07A1-8002-4E93-BDA4-DA77301CFF8C}" type="presOf" srcId="{B6DC9281-BBBE-4C22-96AB-FB34D053F0BF}" destId="{C9A31856-2E34-4657-8D9D-BBD5E3D1A45E}" srcOrd="0" destOrd="0" presId="urn:microsoft.com/office/officeart/2008/layout/VerticalCurvedList"/>
    <dgm:cxn modelId="{7BF5A079-A3E3-4F31-9EF3-33577B79A959}" type="presParOf" srcId="{022F8852-CD22-48BB-96C6-4CBF626F3E1E}" destId="{BF7508EC-991C-4F3C-AA1A-D97F7AF9801D}" srcOrd="0" destOrd="0" presId="urn:microsoft.com/office/officeart/2008/layout/VerticalCurvedList"/>
    <dgm:cxn modelId="{7F010760-E0B3-41AC-A790-3394E63766D3}" type="presParOf" srcId="{BF7508EC-991C-4F3C-AA1A-D97F7AF9801D}" destId="{CE5BC35F-D74C-401C-AC5C-660B9A8CCA48}" srcOrd="0" destOrd="0" presId="urn:microsoft.com/office/officeart/2008/layout/VerticalCurvedList"/>
    <dgm:cxn modelId="{D0BCA63F-98FE-45EC-BA59-A62C3DE8BBEC}" type="presParOf" srcId="{CE5BC35F-D74C-401C-AC5C-660B9A8CCA48}" destId="{19CFDE3E-49CE-4BE4-AE2C-2C526F6B5C2F}" srcOrd="0" destOrd="0" presId="urn:microsoft.com/office/officeart/2008/layout/VerticalCurvedList"/>
    <dgm:cxn modelId="{CAB49CC0-16B8-487A-8281-0325A2D1D82A}" type="presParOf" srcId="{CE5BC35F-D74C-401C-AC5C-660B9A8CCA48}" destId="{66825600-A5ED-4282-88E1-A66330494D37}" srcOrd="1" destOrd="0" presId="urn:microsoft.com/office/officeart/2008/layout/VerticalCurvedList"/>
    <dgm:cxn modelId="{0458C940-E6EA-41EE-B525-0BDD48D3DAAB}" type="presParOf" srcId="{CE5BC35F-D74C-401C-AC5C-660B9A8CCA48}" destId="{E92B761A-6369-4A02-A6D8-38A4ECB16E02}" srcOrd="2" destOrd="0" presId="urn:microsoft.com/office/officeart/2008/layout/VerticalCurvedList"/>
    <dgm:cxn modelId="{EF529055-8F73-4F4F-92C9-00D1F7AC28BB}" type="presParOf" srcId="{CE5BC35F-D74C-401C-AC5C-660B9A8CCA48}" destId="{60B177E7-5D73-46D8-8DC0-3450D239B85F}" srcOrd="3" destOrd="0" presId="urn:microsoft.com/office/officeart/2008/layout/VerticalCurvedList"/>
    <dgm:cxn modelId="{82923780-367D-43BA-A54C-EA527877E6A9}" type="presParOf" srcId="{BF7508EC-991C-4F3C-AA1A-D97F7AF9801D}" destId="{A4414C76-EB9F-4078-A8E8-5F699C68CC88}" srcOrd="1" destOrd="0" presId="urn:microsoft.com/office/officeart/2008/layout/VerticalCurvedList"/>
    <dgm:cxn modelId="{24612284-C74E-4935-99B6-66812B7B38CE}" type="presParOf" srcId="{BF7508EC-991C-4F3C-AA1A-D97F7AF9801D}" destId="{35ABE873-C1B9-49DD-8623-32A4D8FB6102}" srcOrd="2" destOrd="0" presId="urn:microsoft.com/office/officeart/2008/layout/VerticalCurvedList"/>
    <dgm:cxn modelId="{E4D2D651-E0F1-42CA-AE14-D7AB07FF63C2}" type="presParOf" srcId="{35ABE873-C1B9-49DD-8623-32A4D8FB6102}" destId="{E39F84EA-BB5C-4D8B-8249-024549884D84}" srcOrd="0" destOrd="0" presId="urn:microsoft.com/office/officeart/2008/layout/VerticalCurvedList"/>
    <dgm:cxn modelId="{5F485744-7825-446D-8059-815DF809F445}" type="presParOf" srcId="{BF7508EC-991C-4F3C-AA1A-D97F7AF9801D}" destId="{C9A31856-2E34-4657-8D9D-BBD5E3D1A45E}" srcOrd="3" destOrd="0" presId="urn:microsoft.com/office/officeart/2008/layout/VerticalCurvedList"/>
    <dgm:cxn modelId="{7FFEF721-038E-462B-A518-7432F57735D0}" type="presParOf" srcId="{BF7508EC-991C-4F3C-AA1A-D97F7AF9801D}" destId="{68C84535-AA1A-4EF5-B788-7142138E324A}" srcOrd="4" destOrd="0" presId="urn:microsoft.com/office/officeart/2008/layout/VerticalCurvedList"/>
    <dgm:cxn modelId="{82148A0D-C981-4679-899E-B03793E88203}" type="presParOf" srcId="{68C84535-AA1A-4EF5-B788-7142138E324A}" destId="{CCE23288-1E37-4604-BB77-92D58FA81F27}" srcOrd="0" destOrd="0" presId="urn:microsoft.com/office/officeart/2008/layout/VerticalCurvedList"/>
    <dgm:cxn modelId="{70F74241-3C3F-44F7-9442-4C43EA484E52}" type="presParOf" srcId="{BF7508EC-991C-4F3C-AA1A-D97F7AF9801D}" destId="{5E3C5D8F-ED1B-45EB-ABA4-3C7D207F9243}" srcOrd="5" destOrd="0" presId="urn:microsoft.com/office/officeart/2008/layout/VerticalCurvedList"/>
    <dgm:cxn modelId="{D327C173-C820-4688-8C3C-48FC8AC93830}" type="presParOf" srcId="{BF7508EC-991C-4F3C-AA1A-D97F7AF9801D}" destId="{3E6F6EF8-C1CC-4AEC-85EA-FC926044DC50}" srcOrd="6" destOrd="0" presId="urn:microsoft.com/office/officeart/2008/layout/VerticalCurvedList"/>
    <dgm:cxn modelId="{509EFEAA-6318-4BF1-B5AC-66C54779EFC3}" type="presParOf" srcId="{3E6F6EF8-C1CC-4AEC-85EA-FC926044DC50}" destId="{22E1EAE3-D804-4A04-8BD0-61F1E6587458}" srcOrd="0" destOrd="0" presId="urn:microsoft.com/office/officeart/2008/layout/VerticalCurvedList"/>
    <dgm:cxn modelId="{DEC853D9-44D5-467C-A756-325579973A14}" type="presParOf" srcId="{BF7508EC-991C-4F3C-AA1A-D97F7AF9801D}" destId="{CB522C94-0005-4480-94E1-384A3799594D}" srcOrd="7" destOrd="0" presId="urn:microsoft.com/office/officeart/2008/layout/VerticalCurvedList"/>
    <dgm:cxn modelId="{45C2D23E-E39B-4478-AADD-A865EF271875}" type="presParOf" srcId="{BF7508EC-991C-4F3C-AA1A-D97F7AF9801D}" destId="{6FCF0CC1-2E33-48DE-96C0-718C647E932E}" srcOrd="8" destOrd="0" presId="urn:microsoft.com/office/officeart/2008/layout/VerticalCurvedList"/>
    <dgm:cxn modelId="{C0D96640-60D2-4592-98A8-834DB3506EEC}" type="presParOf" srcId="{6FCF0CC1-2E33-48DE-96C0-718C647E932E}" destId="{5D98A071-7674-4435-B445-65564F62D823}" srcOrd="0" destOrd="0" presId="urn:microsoft.com/office/officeart/2008/layout/VerticalCurvedList"/>
    <dgm:cxn modelId="{DF02AF38-1727-402F-B090-D3F45E825EB7}" type="presParOf" srcId="{BF7508EC-991C-4F3C-AA1A-D97F7AF9801D}" destId="{8E911E05-D0F0-4819-A9F2-0B0612E0B923}" srcOrd="9" destOrd="0" presId="urn:microsoft.com/office/officeart/2008/layout/VerticalCurvedList"/>
    <dgm:cxn modelId="{559A25F2-F76C-41B9-97DA-B6A362CB0FA9}" type="presParOf" srcId="{BF7508EC-991C-4F3C-AA1A-D97F7AF9801D}" destId="{7B6189E1-F506-4B38-9DD5-875A1DEA9DC4}" srcOrd="10" destOrd="0" presId="urn:microsoft.com/office/officeart/2008/layout/VerticalCurvedList"/>
    <dgm:cxn modelId="{2D64F3CD-C292-4087-A553-16B4856B58FB}" type="presParOf" srcId="{7B6189E1-F506-4B38-9DD5-875A1DEA9DC4}" destId="{EA326B6D-6A73-4478-8B71-FCDC2F5B835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5570C68-CE5B-43B5-9D9C-BE60CC582485}" type="doc">
      <dgm:prSet loTypeId="urn:microsoft.com/office/officeart/2005/8/layout/radial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569B04B8-40A6-4428-B7AD-2FE9E562E127}">
      <dgm:prSet phldrT="[텍스트]"/>
      <dgm:spPr>
        <a:xfrm>
          <a:off x="2618939" y="1143989"/>
          <a:ext cx="2849937" cy="2849937"/>
        </a:xfrm>
        <a:prstGeom prst="ellipse">
          <a:avLst/>
        </a:prstGeom>
        <a:solidFill>
          <a:srgbClr val="C0504D">
            <a:alpha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자원</a:t>
          </a:r>
          <a:endParaRPr lang="ko-KR" altLang="en-US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89B40559-7FE5-4B4F-909B-9EA6144C8883}" type="parTrans" cxnId="{91B63BB9-9B9F-4462-97D3-46140A2D18A7}">
      <dgm:prSet/>
      <dgm:spPr/>
      <dgm:t>
        <a:bodyPr/>
        <a:lstStyle/>
        <a:p>
          <a:pPr latinLnBrk="1"/>
          <a:endParaRPr lang="ko-KR" altLang="en-US"/>
        </a:p>
      </dgm:t>
    </dgm:pt>
    <dgm:pt modelId="{0EBB8A24-2C5E-4A70-AF36-4B644F2332C5}" type="sibTrans" cxnId="{91B63BB9-9B9F-4462-97D3-46140A2D18A7}">
      <dgm:prSet/>
      <dgm:spPr/>
      <dgm:t>
        <a:bodyPr/>
        <a:lstStyle/>
        <a:p>
          <a:pPr latinLnBrk="1"/>
          <a:endParaRPr lang="ko-KR" altLang="en-US"/>
        </a:p>
      </dgm:t>
    </dgm:pt>
    <dgm:pt modelId="{AF237663-CEAE-4C44-BF0B-5DD4CA57D16B}">
      <dgm:prSet phldrT="[텍스트]"/>
      <dgm:spPr>
        <a:xfrm>
          <a:off x="3331423" y="508"/>
          <a:ext cx="1424968" cy="1424968"/>
        </a:xfrm>
        <a:prstGeom prst="ellipse">
          <a:avLst/>
        </a:prstGeom>
        <a:solidFill>
          <a:srgbClr val="9BBB59">
            <a:alpha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dirty="0" err="1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물적자원</a:t>
          </a:r>
          <a:endParaRPr lang="ko-KR" altLang="en-US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C7F99547-FC11-4839-9C9A-E8BF12B0C9A9}" type="parTrans" cxnId="{985A1B3E-8CCD-4D12-87E8-916C2DF6E004}">
      <dgm:prSet/>
      <dgm:spPr/>
      <dgm:t>
        <a:bodyPr/>
        <a:lstStyle/>
        <a:p>
          <a:pPr latinLnBrk="1"/>
          <a:endParaRPr lang="ko-KR" altLang="en-US"/>
        </a:p>
      </dgm:t>
    </dgm:pt>
    <dgm:pt modelId="{3709A894-03C9-44C4-81D0-C69A2BB209C8}" type="sibTrans" cxnId="{985A1B3E-8CCD-4D12-87E8-916C2DF6E004}">
      <dgm:prSet/>
      <dgm:spPr/>
      <dgm:t>
        <a:bodyPr/>
        <a:lstStyle/>
        <a:p>
          <a:pPr latinLnBrk="1"/>
          <a:endParaRPr lang="ko-KR" altLang="en-US"/>
        </a:p>
      </dgm:t>
    </dgm:pt>
    <dgm:pt modelId="{0D73B643-19E0-4463-90A0-0A77971EFED2}">
      <dgm:prSet phldrT="[텍스트]"/>
      <dgm:spPr>
        <a:xfrm>
          <a:off x="5187388" y="1856473"/>
          <a:ext cx="1424968" cy="1424968"/>
        </a:xfrm>
        <a:prstGeom prst="ellipse">
          <a:avLst/>
        </a:prstGeom>
        <a:solidFill>
          <a:srgbClr val="8064A2">
            <a:alpha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dirty="0" err="1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지적자원</a:t>
          </a:r>
          <a:endParaRPr lang="ko-KR" altLang="en-US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06EA31A5-C19C-47BF-8706-7B1A684FF518}" type="parTrans" cxnId="{FCE1A516-269D-4837-9B1B-FB57B21749AA}">
      <dgm:prSet/>
      <dgm:spPr/>
      <dgm:t>
        <a:bodyPr/>
        <a:lstStyle/>
        <a:p>
          <a:pPr latinLnBrk="1"/>
          <a:endParaRPr lang="ko-KR" altLang="en-US"/>
        </a:p>
      </dgm:t>
    </dgm:pt>
    <dgm:pt modelId="{2CCB14FC-046D-4AB0-849F-E61D99EFDF84}" type="sibTrans" cxnId="{FCE1A516-269D-4837-9B1B-FB57B21749AA}">
      <dgm:prSet/>
      <dgm:spPr/>
      <dgm:t>
        <a:bodyPr/>
        <a:lstStyle/>
        <a:p>
          <a:pPr latinLnBrk="1"/>
          <a:endParaRPr lang="ko-KR" altLang="en-US"/>
        </a:p>
      </dgm:t>
    </dgm:pt>
    <dgm:pt modelId="{85848D23-472D-4654-BE21-89FFCE5AE4D9}">
      <dgm:prSet phldrT="[텍스트]"/>
      <dgm:spPr>
        <a:xfrm>
          <a:off x="3331423" y="3712438"/>
          <a:ext cx="1424968" cy="1424968"/>
        </a:xfrm>
        <a:prstGeom prst="ellipse">
          <a:avLst/>
        </a:prstGeom>
        <a:solidFill>
          <a:srgbClr val="4BACC6">
            <a:alpha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인적자원</a:t>
          </a:r>
          <a:endParaRPr lang="ko-KR" altLang="en-US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335C8280-6DDA-4591-81FE-71A75252CE14}" type="parTrans" cxnId="{0EAFB4B2-6B44-42D0-ADB7-3614D24F7032}">
      <dgm:prSet/>
      <dgm:spPr/>
      <dgm:t>
        <a:bodyPr/>
        <a:lstStyle/>
        <a:p>
          <a:pPr latinLnBrk="1"/>
          <a:endParaRPr lang="ko-KR" altLang="en-US"/>
        </a:p>
      </dgm:t>
    </dgm:pt>
    <dgm:pt modelId="{BEA8960A-9D66-4C35-A736-1D61DE1ECB7E}" type="sibTrans" cxnId="{0EAFB4B2-6B44-42D0-ADB7-3614D24F7032}">
      <dgm:prSet/>
      <dgm:spPr/>
      <dgm:t>
        <a:bodyPr/>
        <a:lstStyle/>
        <a:p>
          <a:pPr latinLnBrk="1"/>
          <a:endParaRPr lang="ko-KR" altLang="en-US"/>
        </a:p>
      </dgm:t>
    </dgm:pt>
    <dgm:pt modelId="{B46C1D44-192D-44FE-A0CD-FF8E46858653}">
      <dgm:prSet phldrT="[텍스트]"/>
      <dgm:spPr>
        <a:xfrm>
          <a:off x="1475458" y="1856473"/>
          <a:ext cx="1424968" cy="1424968"/>
        </a:xfrm>
        <a:prstGeom prst="ellipse">
          <a:avLst/>
        </a:prstGeom>
        <a:solidFill>
          <a:srgbClr val="F79646">
            <a:alpha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latinLnBrk="1"/>
          <a:r>
            <a:rPr lang="ko-KR" altLang="en-US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금융자원</a:t>
          </a:r>
          <a:endParaRPr lang="ko-KR" altLang="en-US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F5AC1423-7687-4078-AD1F-670403237FF7}" type="parTrans" cxnId="{ACD648B1-8647-4104-B522-495749951912}">
      <dgm:prSet/>
      <dgm:spPr/>
      <dgm:t>
        <a:bodyPr/>
        <a:lstStyle/>
        <a:p>
          <a:pPr latinLnBrk="1"/>
          <a:endParaRPr lang="ko-KR" altLang="en-US"/>
        </a:p>
      </dgm:t>
    </dgm:pt>
    <dgm:pt modelId="{C6AD4054-420A-42F9-B2EA-C984EC993900}" type="sibTrans" cxnId="{ACD648B1-8647-4104-B522-495749951912}">
      <dgm:prSet/>
      <dgm:spPr/>
      <dgm:t>
        <a:bodyPr/>
        <a:lstStyle/>
        <a:p>
          <a:pPr latinLnBrk="1"/>
          <a:endParaRPr lang="ko-KR" altLang="en-US"/>
        </a:p>
      </dgm:t>
    </dgm:pt>
    <dgm:pt modelId="{75AEBBD2-4157-4917-8429-FC94BF57451B}" type="pres">
      <dgm:prSet presAssocID="{55570C68-CE5B-43B5-9D9C-BE60CC58248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858F35A-9902-4C38-985D-55B87727D707}" type="pres">
      <dgm:prSet presAssocID="{55570C68-CE5B-43B5-9D9C-BE60CC582485}" presName="radial" presStyleCnt="0">
        <dgm:presLayoutVars>
          <dgm:animLvl val="ctr"/>
        </dgm:presLayoutVars>
      </dgm:prSet>
      <dgm:spPr/>
    </dgm:pt>
    <dgm:pt modelId="{E8F7FD6D-55A4-41CF-ACDB-77AD72C878AD}" type="pres">
      <dgm:prSet presAssocID="{569B04B8-40A6-4428-B7AD-2FE9E562E127}" presName="centerShape" presStyleLbl="vennNode1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7C0D8ADE-297F-492F-AF48-A4B75E165575}" type="pres">
      <dgm:prSet presAssocID="{AF237663-CEAE-4C44-BF0B-5DD4CA57D16B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4A27DDA-1D53-454F-88AF-7E87209AE9A8}" type="pres">
      <dgm:prSet presAssocID="{0D73B643-19E0-4463-90A0-0A77971EFED2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0FB6D76-08D8-480E-B75F-5DF81E98D46F}" type="pres">
      <dgm:prSet presAssocID="{85848D23-472D-4654-BE21-89FFCE5AE4D9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C1CE7AE-F0A9-4DA8-B6C4-39D23B13E117}" type="pres">
      <dgm:prSet presAssocID="{B46C1D44-192D-44FE-A0CD-FF8E46858653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FCE1A516-269D-4837-9B1B-FB57B21749AA}" srcId="{569B04B8-40A6-4428-B7AD-2FE9E562E127}" destId="{0D73B643-19E0-4463-90A0-0A77971EFED2}" srcOrd="1" destOrd="0" parTransId="{06EA31A5-C19C-47BF-8706-7B1A684FF518}" sibTransId="{2CCB14FC-046D-4AB0-849F-E61D99EFDF84}"/>
    <dgm:cxn modelId="{91B63BB9-9B9F-4462-97D3-46140A2D18A7}" srcId="{55570C68-CE5B-43B5-9D9C-BE60CC582485}" destId="{569B04B8-40A6-4428-B7AD-2FE9E562E127}" srcOrd="0" destOrd="0" parTransId="{89B40559-7FE5-4B4F-909B-9EA6144C8883}" sibTransId="{0EBB8A24-2C5E-4A70-AF36-4B644F2332C5}"/>
    <dgm:cxn modelId="{5A560002-40C3-4253-B346-B20E50F732D0}" type="presOf" srcId="{569B04B8-40A6-4428-B7AD-2FE9E562E127}" destId="{E8F7FD6D-55A4-41CF-ACDB-77AD72C878AD}" srcOrd="0" destOrd="0" presId="urn:microsoft.com/office/officeart/2005/8/layout/radial3"/>
    <dgm:cxn modelId="{D5BDDEE2-6603-44E2-BF63-CB5F1E809E6D}" type="presOf" srcId="{B46C1D44-192D-44FE-A0CD-FF8E46858653}" destId="{9C1CE7AE-F0A9-4DA8-B6C4-39D23B13E117}" srcOrd="0" destOrd="0" presId="urn:microsoft.com/office/officeart/2005/8/layout/radial3"/>
    <dgm:cxn modelId="{C159C5F8-1765-4DC2-A57E-A5ABBBFBDAF7}" type="presOf" srcId="{55570C68-CE5B-43B5-9D9C-BE60CC582485}" destId="{75AEBBD2-4157-4917-8429-FC94BF57451B}" srcOrd="0" destOrd="0" presId="urn:microsoft.com/office/officeart/2005/8/layout/radial3"/>
    <dgm:cxn modelId="{ED6E5C00-2917-4C92-9F30-C78A0C7A32BB}" type="presOf" srcId="{0D73B643-19E0-4463-90A0-0A77971EFED2}" destId="{D4A27DDA-1D53-454F-88AF-7E87209AE9A8}" srcOrd="0" destOrd="0" presId="urn:microsoft.com/office/officeart/2005/8/layout/radial3"/>
    <dgm:cxn modelId="{0EAFB4B2-6B44-42D0-ADB7-3614D24F7032}" srcId="{569B04B8-40A6-4428-B7AD-2FE9E562E127}" destId="{85848D23-472D-4654-BE21-89FFCE5AE4D9}" srcOrd="2" destOrd="0" parTransId="{335C8280-6DDA-4591-81FE-71A75252CE14}" sibTransId="{BEA8960A-9D66-4C35-A736-1D61DE1ECB7E}"/>
    <dgm:cxn modelId="{80E4F8A3-3D81-4C6C-8222-2F9EB672CA92}" type="presOf" srcId="{AF237663-CEAE-4C44-BF0B-5DD4CA57D16B}" destId="{7C0D8ADE-297F-492F-AF48-A4B75E165575}" srcOrd="0" destOrd="0" presId="urn:microsoft.com/office/officeart/2005/8/layout/radial3"/>
    <dgm:cxn modelId="{ACD648B1-8647-4104-B522-495749951912}" srcId="{569B04B8-40A6-4428-B7AD-2FE9E562E127}" destId="{B46C1D44-192D-44FE-A0CD-FF8E46858653}" srcOrd="3" destOrd="0" parTransId="{F5AC1423-7687-4078-AD1F-670403237FF7}" sibTransId="{C6AD4054-420A-42F9-B2EA-C984EC993900}"/>
    <dgm:cxn modelId="{14CE8B0E-13E2-4B53-BC7A-D8E1D8CD44FB}" type="presOf" srcId="{85848D23-472D-4654-BE21-89FFCE5AE4D9}" destId="{20FB6D76-08D8-480E-B75F-5DF81E98D46F}" srcOrd="0" destOrd="0" presId="urn:microsoft.com/office/officeart/2005/8/layout/radial3"/>
    <dgm:cxn modelId="{985A1B3E-8CCD-4D12-87E8-916C2DF6E004}" srcId="{569B04B8-40A6-4428-B7AD-2FE9E562E127}" destId="{AF237663-CEAE-4C44-BF0B-5DD4CA57D16B}" srcOrd="0" destOrd="0" parTransId="{C7F99547-FC11-4839-9C9A-E8BF12B0C9A9}" sibTransId="{3709A894-03C9-44C4-81D0-C69A2BB209C8}"/>
    <dgm:cxn modelId="{40360FBE-0ADF-4832-9998-C9477AAB1339}" type="presParOf" srcId="{75AEBBD2-4157-4917-8429-FC94BF57451B}" destId="{9858F35A-9902-4C38-985D-55B87727D707}" srcOrd="0" destOrd="0" presId="urn:microsoft.com/office/officeart/2005/8/layout/radial3"/>
    <dgm:cxn modelId="{121B4920-A200-4613-9B29-923559C8B575}" type="presParOf" srcId="{9858F35A-9902-4C38-985D-55B87727D707}" destId="{E8F7FD6D-55A4-41CF-ACDB-77AD72C878AD}" srcOrd="0" destOrd="0" presId="urn:microsoft.com/office/officeart/2005/8/layout/radial3"/>
    <dgm:cxn modelId="{A4321BA9-BF15-4502-A67A-84135C80C8ED}" type="presParOf" srcId="{9858F35A-9902-4C38-985D-55B87727D707}" destId="{7C0D8ADE-297F-492F-AF48-A4B75E165575}" srcOrd="1" destOrd="0" presId="urn:microsoft.com/office/officeart/2005/8/layout/radial3"/>
    <dgm:cxn modelId="{1A7F5D46-7D3F-4C1B-8879-B36A43EAE8A6}" type="presParOf" srcId="{9858F35A-9902-4C38-985D-55B87727D707}" destId="{D4A27DDA-1D53-454F-88AF-7E87209AE9A8}" srcOrd="2" destOrd="0" presId="urn:microsoft.com/office/officeart/2005/8/layout/radial3"/>
    <dgm:cxn modelId="{51284920-D4F5-42E2-8D41-040038C68E9F}" type="presParOf" srcId="{9858F35A-9902-4C38-985D-55B87727D707}" destId="{20FB6D76-08D8-480E-B75F-5DF81E98D46F}" srcOrd="3" destOrd="0" presId="urn:microsoft.com/office/officeart/2005/8/layout/radial3"/>
    <dgm:cxn modelId="{60C9F152-2425-40FB-A82E-2CD9F56429CA}" type="presParOf" srcId="{9858F35A-9902-4C38-985D-55B87727D707}" destId="{9C1CE7AE-F0A9-4DA8-B6C4-39D23B13E117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2B8AFFF-2EBE-4FAA-93B6-2FED108C5CBE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60641649-BD15-4747-8176-C4421EEFA03B}">
      <dgm:prSet phldrT="[텍스트]" custT="1"/>
      <dgm:spPr/>
      <dgm:t>
        <a:bodyPr/>
        <a:lstStyle/>
        <a:p>
          <a:pPr algn="ctr" latinLnBrk="1"/>
          <a:r>
            <a:rPr lang="ko-KR" altLang="en-US" sz="1400" b="1" dirty="0" smtClean="0">
              <a:latin typeface="+mn-ea"/>
              <a:ea typeface="+mn-ea"/>
            </a:rPr>
            <a:t>고객이 진정으로 원하는 것은 무엇인가</a:t>
          </a:r>
          <a:r>
            <a:rPr lang="en-US" altLang="ko-KR" sz="1400" b="1" dirty="0" smtClean="0">
              <a:latin typeface="+mn-ea"/>
              <a:ea typeface="+mn-ea"/>
            </a:rPr>
            <a:t>? (</a:t>
          </a:r>
          <a:r>
            <a:rPr lang="ko-KR" altLang="en-US" sz="1400" b="1" dirty="0" smtClean="0">
              <a:latin typeface="+mn-ea"/>
              <a:ea typeface="+mn-ea"/>
            </a:rPr>
            <a:t>조사부족</a:t>
          </a:r>
          <a:r>
            <a:rPr lang="en-US" altLang="ko-KR" sz="1400" b="1" dirty="0" smtClean="0">
              <a:latin typeface="+mn-ea"/>
              <a:ea typeface="+mn-ea"/>
            </a:rPr>
            <a:t>) </a:t>
          </a:r>
          <a:endParaRPr lang="ko-KR" altLang="en-US" sz="1400" b="1" dirty="0">
            <a:latin typeface="+mn-ea"/>
            <a:ea typeface="+mn-ea"/>
          </a:endParaRPr>
        </a:p>
      </dgm:t>
    </dgm:pt>
    <dgm:pt modelId="{8A18CA37-549C-4EA8-819C-65FAE9C140FA}" type="parTrans" cxnId="{6337CD5D-7F7E-4452-BFA1-1C1AC6515121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5605400B-E210-4FF0-A471-900D43B26A83}" type="sibTrans" cxnId="{6337CD5D-7F7E-4452-BFA1-1C1AC6515121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2952005D-6DA6-4A98-83BA-AFB8AF9A7D98}">
      <dgm:prSet phldrT="[텍스트]" custT="1"/>
      <dgm:spPr/>
      <dgm:t>
        <a:bodyPr/>
        <a:lstStyle/>
        <a:p>
          <a:pPr algn="ctr" latinLnBrk="1"/>
          <a:r>
            <a:rPr lang="ko-KR" altLang="en-US" sz="1400" b="1" smtClean="0">
              <a:latin typeface="+mn-ea"/>
              <a:ea typeface="+mn-ea"/>
            </a:rPr>
            <a:t>소셜미션의 진정성 </a:t>
          </a:r>
          <a:r>
            <a:rPr lang="en-US" altLang="ko-KR" sz="1400" b="1" smtClean="0">
              <a:latin typeface="+mn-ea"/>
              <a:ea typeface="+mn-ea"/>
            </a:rPr>
            <a:t>_ </a:t>
          </a:r>
          <a:r>
            <a:rPr lang="ko-KR" altLang="en-US" sz="1400" b="1" smtClean="0">
              <a:latin typeface="+mn-ea"/>
              <a:ea typeface="+mn-ea"/>
            </a:rPr>
            <a:t>사회혁신을 위해 인생을 걸 수 있는가</a:t>
          </a:r>
          <a:r>
            <a:rPr lang="en-US" altLang="ko-KR" sz="1400" b="1" smtClean="0">
              <a:latin typeface="+mn-ea"/>
              <a:ea typeface="+mn-ea"/>
            </a:rPr>
            <a:t>? </a:t>
          </a:r>
          <a:endParaRPr lang="ko-KR" altLang="en-US" sz="1400" b="1" dirty="0">
            <a:latin typeface="+mn-ea"/>
            <a:ea typeface="+mn-ea"/>
          </a:endParaRPr>
        </a:p>
      </dgm:t>
    </dgm:pt>
    <dgm:pt modelId="{2059BDA3-EA85-4740-95E3-B6DAEC69890E}" type="parTrans" cxnId="{FB72D0AE-91A4-4E60-8EA1-EBF35D57196E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CA795428-3B2E-47C6-B4F2-3690913532F7}" type="sibTrans" cxnId="{FB72D0AE-91A4-4E60-8EA1-EBF35D57196E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2944816C-18C3-4046-9D31-256443833DE3}">
      <dgm:prSet phldrT="[텍스트]" custT="1"/>
      <dgm:spPr/>
      <dgm:t>
        <a:bodyPr/>
        <a:lstStyle/>
        <a:p>
          <a:pPr algn="ctr" latinLnBrk="1"/>
          <a:r>
            <a:rPr lang="en-US" altLang="ko-KR" sz="1400" b="1" smtClean="0">
              <a:latin typeface="+mn-ea"/>
              <a:ea typeface="+mn-ea"/>
            </a:rPr>
            <a:t>MECE</a:t>
          </a:r>
          <a:endParaRPr lang="ko-KR" altLang="en-US" sz="1400" b="1" dirty="0">
            <a:latin typeface="+mn-ea"/>
            <a:ea typeface="+mn-ea"/>
          </a:endParaRPr>
        </a:p>
      </dgm:t>
    </dgm:pt>
    <dgm:pt modelId="{6F1A15A0-2CF9-488F-8371-A823237FAA28}" type="parTrans" cxnId="{15DB1B1D-A058-442E-BF13-A48CBA2BA29F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2D5FC801-ED07-4027-88B4-989284AE1E49}" type="sibTrans" cxnId="{15DB1B1D-A058-442E-BF13-A48CBA2BA29F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64E0E165-7962-438D-A15D-C9C771A23161}">
      <dgm:prSet phldrT="[텍스트]" custT="1"/>
      <dgm:spPr/>
      <dgm:t>
        <a:bodyPr/>
        <a:lstStyle/>
        <a:p>
          <a:pPr algn="ctr" latinLnBrk="1"/>
          <a:r>
            <a:rPr lang="ko-KR" altLang="en-US" sz="1400" b="1" smtClean="0">
              <a:latin typeface="+mn-ea"/>
              <a:ea typeface="+mn-ea"/>
            </a:rPr>
            <a:t>제품 보다는 시장 </a:t>
          </a:r>
          <a:r>
            <a:rPr lang="en-US" altLang="ko-KR" sz="1400" b="1" smtClean="0">
              <a:latin typeface="+mn-ea"/>
              <a:ea typeface="+mn-ea"/>
            </a:rPr>
            <a:t>( volume, growth, m/s )</a:t>
          </a:r>
          <a:r>
            <a:rPr lang="ko-KR" altLang="en-US" sz="1400" b="1" smtClean="0">
              <a:latin typeface="+mn-ea"/>
              <a:ea typeface="+mn-ea"/>
            </a:rPr>
            <a:t>  </a:t>
          </a:r>
          <a:endParaRPr lang="ko-KR" altLang="en-US" sz="1400" b="1" dirty="0">
            <a:latin typeface="+mn-ea"/>
            <a:ea typeface="+mn-ea"/>
          </a:endParaRPr>
        </a:p>
      </dgm:t>
    </dgm:pt>
    <dgm:pt modelId="{0F4081B6-3299-4C22-94AB-F32AA8B3EFF6}" type="parTrans" cxnId="{5953B957-C0D1-484B-9840-CECA681EA6AE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15FADD0C-DC7D-4833-9ACA-C8219AF5A6A8}" type="sibTrans" cxnId="{5953B957-C0D1-484B-9840-CECA681EA6AE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CF6D58F4-C12A-45B0-9FD2-CF16A0D20B61}">
      <dgm:prSet phldrT="[텍스트]" custT="1"/>
      <dgm:spPr/>
      <dgm:t>
        <a:bodyPr/>
        <a:lstStyle/>
        <a:p>
          <a:pPr algn="ctr" latinLnBrk="1"/>
          <a:r>
            <a:rPr lang="ko-KR" altLang="en-US" sz="1400" b="1" dirty="0" smtClean="0">
              <a:latin typeface="+mn-ea"/>
              <a:ea typeface="+mn-ea"/>
            </a:rPr>
            <a:t>핵심역량 </a:t>
          </a:r>
          <a:r>
            <a:rPr lang="en-US" altLang="ko-KR" sz="1400" b="1" dirty="0" smtClean="0">
              <a:latin typeface="+mn-ea"/>
              <a:ea typeface="+mn-ea"/>
            </a:rPr>
            <a:t>( </a:t>
          </a:r>
          <a:r>
            <a:rPr lang="ko-KR" altLang="en-US" sz="1400" b="1" dirty="0" smtClean="0">
              <a:latin typeface="+mn-ea"/>
              <a:ea typeface="+mn-ea"/>
            </a:rPr>
            <a:t>사회적 기업가 </a:t>
          </a:r>
          <a:r>
            <a:rPr lang="en-US" altLang="ko-KR" sz="1400" b="1" dirty="0" smtClean="0">
              <a:latin typeface="+mn-ea"/>
              <a:ea typeface="+mn-ea"/>
            </a:rPr>
            <a:t>&amp; </a:t>
          </a:r>
          <a:r>
            <a:rPr lang="ko-KR" altLang="en-US" sz="1400" b="1" dirty="0" smtClean="0">
              <a:latin typeface="+mn-ea"/>
              <a:ea typeface="+mn-ea"/>
            </a:rPr>
            <a:t>역량 </a:t>
          </a:r>
          <a:r>
            <a:rPr lang="en-US" altLang="ko-KR" sz="1400" b="1" dirty="0" smtClean="0">
              <a:latin typeface="+mn-ea"/>
              <a:ea typeface="+mn-ea"/>
            </a:rPr>
            <a:t>)    </a:t>
          </a:r>
          <a:endParaRPr lang="ko-KR" altLang="en-US" sz="1400" b="1" dirty="0">
            <a:latin typeface="+mn-ea"/>
            <a:ea typeface="+mn-ea"/>
          </a:endParaRPr>
        </a:p>
      </dgm:t>
    </dgm:pt>
    <dgm:pt modelId="{85CA7275-D703-4E5C-B37B-6C7858903C7A}" type="parTrans" cxnId="{ECF2E211-E915-48B3-AE90-C22A0E3A611E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B898DDD2-FE1C-4903-9690-3CC3C62E6FBE}" type="sibTrans" cxnId="{ECF2E211-E915-48B3-AE90-C22A0E3A611E}">
      <dgm:prSet/>
      <dgm:spPr/>
      <dgm:t>
        <a:bodyPr/>
        <a:lstStyle/>
        <a:p>
          <a:pPr latinLnBrk="1"/>
          <a:endParaRPr lang="ko-KR" altLang="en-US" sz="1100">
            <a:solidFill>
              <a:schemeClr val="tx1"/>
            </a:solidFill>
          </a:endParaRPr>
        </a:p>
      </dgm:t>
    </dgm:pt>
    <dgm:pt modelId="{9876F856-5591-4FEB-B42C-F7401E1258AF}" type="pres">
      <dgm:prSet presAssocID="{22B8AFFF-2EBE-4FAA-93B6-2FED108C5CB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97C87BD-7CFC-44B8-BD99-687530534155}" type="pres">
      <dgm:prSet presAssocID="{2944816C-18C3-4046-9D31-256443833DE3}" presName="boxAndChildren" presStyleCnt="0"/>
      <dgm:spPr/>
      <dgm:t>
        <a:bodyPr/>
        <a:lstStyle/>
        <a:p>
          <a:pPr latinLnBrk="1"/>
          <a:endParaRPr lang="ko-KR" altLang="en-US"/>
        </a:p>
      </dgm:t>
    </dgm:pt>
    <dgm:pt modelId="{DA833D14-048A-4A8E-8A57-902EFFF545D8}" type="pres">
      <dgm:prSet presAssocID="{2944816C-18C3-4046-9D31-256443833DE3}" presName="parentTextBox" presStyleLbl="node1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6424009C-DD1E-42AE-82C4-CE1E959CA5FB}" type="pres">
      <dgm:prSet presAssocID="{B898DDD2-FE1C-4903-9690-3CC3C62E6FBE}" presName="sp" presStyleCnt="0"/>
      <dgm:spPr/>
      <dgm:t>
        <a:bodyPr/>
        <a:lstStyle/>
        <a:p>
          <a:pPr latinLnBrk="1"/>
          <a:endParaRPr lang="ko-KR" altLang="en-US"/>
        </a:p>
      </dgm:t>
    </dgm:pt>
    <dgm:pt modelId="{ED221A26-598D-47D6-9E38-8ADC287A546F}" type="pres">
      <dgm:prSet presAssocID="{CF6D58F4-C12A-45B0-9FD2-CF16A0D20B61}" presName="arrowAndChildren" presStyleCnt="0"/>
      <dgm:spPr/>
      <dgm:t>
        <a:bodyPr/>
        <a:lstStyle/>
        <a:p>
          <a:pPr latinLnBrk="1"/>
          <a:endParaRPr lang="ko-KR" altLang="en-US"/>
        </a:p>
      </dgm:t>
    </dgm:pt>
    <dgm:pt modelId="{61D34779-A752-40BA-945C-1CAA71C6454A}" type="pres">
      <dgm:prSet presAssocID="{CF6D58F4-C12A-45B0-9FD2-CF16A0D20B61}" presName="parentTextArrow" presStyleLbl="node1" presStyleIdx="1" presStyleCnt="5"/>
      <dgm:spPr/>
      <dgm:t>
        <a:bodyPr/>
        <a:lstStyle/>
        <a:p>
          <a:pPr latinLnBrk="1"/>
          <a:endParaRPr lang="ko-KR" altLang="en-US"/>
        </a:p>
      </dgm:t>
    </dgm:pt>
    <dgm:pt modelId="{59FAE951-316B-408E-8357-5C885CCD6D09}" type="pres">
      <dgm:prSet presAssocID="{15FADD0C-DC7D-4833-9ACA-C8219AF5A6A8}" presName="sp" presStyleCnt="0"/>
      <dgm:spPr/>
      <dgm:t>
        <a:bodyPr/>
        <a:lstStyle/>
        <a:p>
          <a:pPr latinLnBrk="1"/>
          <a:endParaRPr lang="ko-KR" altLang="en-US"/>
        </a:p>
      </dgm:t>
    </dgm:pt>
    <dgm:pt modelId="{276B6CC1-854A-44C9-A690-B08816F4BD7E}" type="pres">
      <dgm:prSet presAssocID="{64E0E165-7962-438D-A15D-C9C771A23161}" presName="arrowAndChildren" presStyleCnt="0"/>
      <dgm:spPr/>
      <dgm:t>
        <a:bodyPr/>
        <a:lstStyle/>
        <a:p>
          <a:pPr latinLnBrk="1"/>
          <a:endParaRPr lang="ko-KR" altLang="en-US"/>
        </a:p>
      </dgm:t>
    </dgm:pt>
    <dgm:pt modelId="{03E49DBA-A3F0-488A-90B8-E99F2DD5BD3D}" type="pres">
      <dgm:prSet presAssocID="{64E0E165-7962-438D-A15D-C9C771A23161}" presName="parentTextArrow" presStyleLbl="node1" presStyleIdx="2" presStyleCnt="5"/>
      <dgm:spPr/>
      <dgm:t>
        <a:bodyPr/>
        <a:lstStyle/>
        <a:p>
          <a:pPr latinLnBrk="1"/>
          <a:endParaRPr lang="ko-KR" altLang="en-US"/>
        </a:p>
      </dgm:t>
    </dgm:pt>
    <dgm:pt modelId="{9598D2E5-E5E0-400D-AB3B-2CA465FD8CDD}" type="pres">
      <dgm:prSet presAssocID="{CA795428-3B2E-47C6-B4F2-3690913532F7}" presName="sp" presStyleCnt="0"/>
      <dgm:spPr/>
      <dgm:t>
        <a:bodyPr/>
        <a:lstStyle/>
        <a:p>
          <a:pPr latinLnBrk="1"/>
          <a:endParaRPr lang="ko-KR" altLang="en-US"/>
        </a:p>
      </dgm:t>
    </dgm:pt>
    <dgm:pt modelId="{351C4E0B-57AE-4E8B-BDB2-57F0CFD5D7CD}" type="pres">
      <dgm:prSet presAssocID="{2952005D-6DA6-4A98-83BA-AFB8AF9A7D98}" presName="arrowAndChildren" presStyleCnt="0"/>
      <dgm:spPr/>
      <dgm:t>
        <a:bodyPr/>
        <a:lstStyle/>
        <a:p>
          <a:pPr latinLnBrk="1"/>
          <a:endParaRPr lang="ko-KR" altLang="en-US"/>
        </a:p>
      </dgm:t>
    </dgm:pt>
    <dgm:pt modelId="{8ECF98D4-E11F-41D4-8E7C-353CA8C9FBD8}" type="pres">
      <dgm:prSet presAssocID="{2952005D-6DA6-4A98-83BA-AFB8AF9A7D98}" presName="parentTextArrow" presStyleLbl="node1" presStyleIdx="3" presStyleCnt="5"/>
      <dgm:spPr/>
      <dgm:t>
        <a:bodyPr/>
        <a:lstStyle/>
        <a:p>
          <a:pPr latinLnBrk="1"/>
          <a:endParaRPr lang="ko-KR" altLang="en-US"/>
        </a:p>
      </dgm:t>
    </dgm:pt>
    <dgm:pt modelId="{68FBA6F4-194D-4F15-8B9A-EC683BDCA284}" type="pres">
      <dgm:prSet presAssocID="{5605400B-E210-4FF0-A471-900D43B26A83}" presName="sp" presStyleCnt="0"/>
      <dgm:spPr/>
      <dgm:t>
        <a:bodyPr/>
        <a:lstStyle/>
        <a:p>
          <a:pPr latinLnBrk="1"/>
          <a:endParaRPr lang="ko-KR" altLang="en-US"/>
        </a:p>
      </dgm:t>
    </dgm:pt>
    <dgm:pt modelId="{F417C01B-87A6-461B-AC41-0796508E332B}" type="pres">
      <dgm:prSet presAssocID="{60641649-BD15-4747-8176-C4421EEFA03B}" presName="arrowAndChildren" presStyleCnt="0"/>
      <dgm:spPr/>
      <dgm:t>
        <a:bodyPr/>
        <a:lstStyle/>
        <a:p>
          <a:pPr latinLnBrk="1"/>
          <a:endParaRPr lang="ko-KR" altLang="en-US"/>
        </a:p>
      </dgm:t>
    </dgm:pt>
    <dgm:pt modelId="{DB105984-1567-4C54-80CE-84565EF26621}" type="pres">
      <dgm:prSet presAssocID="{60641649-BD15-4747-8176-C4421EEFA03B}" presName="parentTextArrow" presStyleLbl="node1" presStyleIdx="4" presStyleCnt="5"/>
      <dgm:spPr/>
      <dgm:t>
        <a:bodyPr/>
        <a:lstStyle/>
        <a:p>
          <a:pPr latinLnBrk="1"/>
          <a:endParaRPr lang="ko-KR" altLang="en-US"/>
        </a:p>
      </dgm:t>
    </dgm:pt>
  </dgm:ptLst>
  <dgm:cxnLst>
    <dgm:cxn modelId="{E921EA3D-FC61-4070-B86D-408EFCFBBF91}" type="presOf" srcId="{2952005D-6DA6-4A98-83BA-AFB8AF9A7D98}" destId="{8ECF98D4-E11F-41D4-8E7C-353CA8C9FBD8}" srcOrd="0" destOrd="0" presId="urn:microsoft.com/office/officeart/2005/8/layout/process4"/>
    <dgm:cxn modelId="{FB72D0AE-91A4-4E60-8EA1-EBF35D57196E}" srcId="{22B8AFFF-2EBE-4FAA-93B6-2FED108C5CBE}" destId="{2952005D-6DA6-4A98-83BA-AFB8AF9A7D98}" srcOrd="1" destOrd="0" parTransId="{2059BDA3-EA85-4740-95E3-B6DAEC69890E}" sibTransId="{CA795428-3B2E-47C6-B4F2-3690913532F7}"/>
    <dgm:cxn modelId="{E334FB66-DFE2-4718-A3AA-0EC5CCE8C263}" type="presOf" srcId="{64E0E165-7962-438D-A15D-C9C771A23161}" destId="{03E49DBA-A3F0-488A-90B8-E99F2DD5BD3D}" srcOrd="0" destOrd="0" presId="urn:microsoft.com/office/officeart/2005/8/layout/process4"/>
    <dgm:cxn modelId="{6337CD5D-7F7E-4452-BFA1-1C1AC6515121}" srcId="{22B8AFFF-2EBE-4FAA-93B6-2FED108C5CBE}" destId="{60641649-BD15-4747-8176-C4421EEFA03B}" srcOrd="0" destOrd="0" parTransId="{8A18CA37-549C-4EA8-819C-65FAE9C140FA}" sibTransId="{5605400B-E210-4FF0-A471-900D43B26A83}"/>
    <dgm:cxn modelId="{D1CA11B5-C5B5-4F1B-AD2F-1F1ABBD660F0}" type="presOf" srcId="{CF6D58F4-C12A-45B0-9FD2-CF16A0D20B61}" destId="{61D34779-A752-40BA-945C-1CAA71C6454A}" srcOrd="0" destOrd="0" presId="urn:microsoft.com/office/officeart/2005/8/layout/process4"/>
    <dgm:cxn modelId="{ECF2E211-E915-48B3-AE90-C22A0E3A611E}" srcId="{22B8AFFF-2EBE-4FAA-93B6-2FED108C5CBE}" destId="{CF6D58F4-C12A-45B0-9FD2-CF16A0D20B61}" srcOrd="3" destOrd="0" parTransId="{85CA7275-D703-4E5C-B37B-6C7858903C7A}" sibTransId="{B898DDD2-FE1C-4903-9690-3CC3C62E6FBE}"/>
    <dgm:cxn modelId="{5953B957-C0D1-484B-9840-CECA681EA6AE}" srcId="{22B8AFFF-2EBE-4FAA-93B6-2FED108C5CBE}" destId="{64E0E165-7962-438D-A15D-C9C771A23161}" srcOrd="2" destOrd="0" parTransId="{0F4081B6-3299-4C22-94AB-F32AA8B3EFF6}" sibTransId="{15FADD0C-DC7D-4833-9ACA-C8219AF5A6A8}"/>
    <dgm:cxn modelId="{9E20D72B-373A-4E99-9C8D-046B48F3E596}" type="presOf" srcId="{22B8AFFF-2EBE-4FAA-93B6-2FED108C5CBE}" destId="{9876F856-5591-4FEB-B42C-F7401E1258AF}" srcOrd="0" destOrd="0" presId="urn:microsoft.com/office/officeart/2005/8/layout/process4"/>
    <dgm:cxn modelId="{15DB1B1D-A058-442E-BF13-A48CBA2BA29F}" srcId="{22B8AFFF-2EBE-4FAA-93B6-2FED108C5CBE}" destId="{2944816C-18C3-4046-9D31-256443833DE3}" srcOrd="4" destOrd="0" parTransId="{6F1A15A0-2CF9-488F-8371-A823237FAA28}" sibTransId="{2D5FC801-ED07-4027-88B4-989284AE1E49}"/>
    <dgm:cxn modelId="{9B704B24-ED73-4E1B-B8E5-67AD6BC50EBC}" type="presOf" srcId="{60641649-BD15-4747-8176-C4421EEFA03B}" destId="{DB105984-1567-4C54-80CE-84565EF26621}" srcOrd="0" destOrd="0" presId="urn:microsoft.com/office/officeart/2005/8/layout/process4"/>
    <dgm:cxn modelId="{7326427C-38C6-4099-9822-4DA7CAB72795}" type="presOf" srcId="{2944816C-18C3-4046-9D31-256443833DE3}" destId="{DA833D14-048A-4A8E-8A57-902EFFF545D8}" srcOrd="0" destOrd="0" presId="urn:microsoft.com/office/officeart/2005/8/layout/process4"/>
    <dgm:cxn modelId="{E3B39B1C-8E32-4040-9034-877F65E88E6A}" type="presParOf" srcId="{9876F856-5591-4FEB-B42C-F7401E1258AF}" destId="{E97C87BD-7CFC-44B8-BD99-687530534155}" srcOrd="0" destOrd="0" presId="urn:microsoft.com/office/officeart/2005/8/layout/process4"/>
    <dgm:cxn modelId="{B3636A88-3088-4493-ADB9-A3BD1F3E1653}" type="presParOf" srcId="{E97C87BD-7CFC-44B8-BD99-687530534155}" destId="{DA833D14-048A-4A8E-8A57-902EFFF545D8}" srcOrd="0" destOrd="0" presId="urn:microsoft.com/office/officeart/2005/8/layout/process4"/>
    <dgm:cxn modelId="{734F6D39-7E85-4990-9980-56873C216B9A}" type="presParOf" srcId="{9876F856-5591-4FEB-B42C-F7401E1258AF}" destId="{6424009C-DD1E-42AE-82C4-CE1E959CA5FB}" srcOrd="1" destOrd="0" presId="urn:microsoft.com/office/officeart/2005/8/layout/process4"/>
    <dgm:cxn modelId="{FC693BB1-A5E6-4C6E-AE46-42186B2D3ADA}" type="presParOf" srcId="{9876F856-5591-4FEB-B42C-F7401E1258AF}" destId="{ED221A26-598D-47D6-9E38-8ADC287A546F}" srcOrd="2" destOrd="0" presId="urn:microsoft.com/office/officeart/2005/8/layout/process4"/>
    <dgm:cxn modelId="{739D7A2F-A047-4759-951F-24F9D49935F3}" type="presParOf" srcId="{ED221A26-598D-47D6-9E38-8ADC287A546F}" destId="{61D34779-A752-40BA-945C-1CAA71C6454A}" srcOrd="0" destOrd="0" presId="urn:microsoft.com/office/officeart/2005/8/layout/process4"/>
    <dgm:cxn modelId="{4AA2F51F-1290-4375-91B1-AC40440B912E}" type="presParOf" srcId="{9876F856-5591-4FEB-B42C-F7401E1258AF}" destId="{59FAE951-316B-408E-8357-5C885CCD6D09}" srcOrd="3" destOrd="0" presId="urn:microsoft.com/office/officeart/2005/8/layout/process4"/>
    <dgm:cxn modelId="{0E6C08D7-222A-4ED7-8A91-B5F57003B1EA}" type="presParOf" srcId="{9876F856-5591-4FEB-B42C-F7401E1258AF}" destId="{276B6CC1-854A-44C9-A690-B08816F4BD7E}" srcOrd="4" destOrd="0" presId="urn:microsoft.com/office/officeart/2005/8/layout/process4"/>
    <dgm:cxn modelId="{A42A1DC3-F0D7-47CB-9B02-807EB947F642}" type="presParOf" srcId="{276B6CC1-854A-44C9-A690-B08816F4BD7E}" destId="{03E49DBA-A3F0-488A-90B8-E99F2DD5BD3D}" srcOrd="0" destOrd="0" presId="urn:microsoft.com/office/officeart/2005/8/layout/process4"/>
    <dgm:cxn modelId="{AA108967-4A0F-4D09-BFE6-4A0F47791737}" type="presParOf" srcId="{9876F856-5591-4FEB-B42C-F7401E1258AF}" destId="{9598D2E5-E5E0-400D-AB3B-2CA465FD8CDD}" srcOrd="5" destOrd="0" presId="urn:microsoft.com/office/officeart/2005/8/layout/process4"/>
    <dgm:cxn modelId="{6A382652-B209-4D1A-969E-E2ACA0D1704F}" type="presParOf" srcId="{9876F856-5591-4FEB-B42C-F7401E1258AF}" destId="{351C4E0B-57AE-4E8B-BDB2-57F0CFD5D7CD}" srcOrd="6" destOrd="0" presId="urn:microsoft.com/office/officeart/2005/8/layout/process4"/>
    <dgm:cxn modelId="{A126E07B-8D62-436F-B6E5-6AFE7459D4EA}" type="presParOf" srcId="{351C4E0B-57AE-4E8B-BDB2-57F0CFD5D7CD}" destId="{8ECF98D4-E11F-41D4-8E7C-353CA8C9FBD8}" srcOrd="0" destOrd="0" presId="urn:microsoft.com/office/officeart/2005/8/layout/process4"/>
    <dgm:cxn modelId="{6292E0DE-E831-45EF-8684-D6EA63E84CAB}" type="presParOf" srcId="{9876F856-5591-4FEB-B42C-F7401E1258AF}" destId="{68FBA6F4-194D-4F15-8B9A-EC683BDCA284}" srcOrd="7" destOrd="0" presId="urn:microsoft.com/office/officeart/2005/8/layout/process4"/>
    <dgm:cxn modelId="{88DD9FD9-3158-4CAE-BFA7-A5E821E121CE}" type="presParOf" srcId="{9876F856-5591-4FEB-B42C-F7401E1258AF}" destId="{F417C01B-87A6-461B-AC41-0796508E332B}" srcOrd="8" destOrd="0" presId="urn:microsoft.com/office/officeart/2005/8/layout/process4"/>
    <dgm:cxn modelId="{B34C24B8-61B9-4EAE-935E-332A533C4CB2}" type="presParOf" srcId="{F417C01B-87A6-461B-AC41-0796508E332B}" destId="{DB105984-1567-4C54-80CE-84565EF2662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15DB9C-75B6-4D65-AE13-100BD09F8D70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C4C0ADD8-61F9-4DC1-8298-8694B58A0E10}">
      <dgm:prSet phldrT="[텍스트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xfrm>
          <a:off x="3348336" y="2237477"/>
          <a:ext cx="1728263" cy="1728263"/>
        </a:xfrm>
        <a:prstGeom prst="ellipse">
          <a:avLst/>
        </a:prstGeom>
        <a:gradFill rotWithShape="1">
          <a:gsLst>
            <a:gs pos="0">
              <a:srgbClr val="4BACC6">
                <a:shade val="51000"/>
                <a:satMod val="130000"/>
              </a:srgbClr>
            </a:gs>
            <a:gs pos="80000">
              <a:srgbClr val="4BACC6">
                <a:shade val="93000"/>
                <a:satMod val="130000"/>
              </a:srgbClr>
            </a:gs>
            <a:gs pos="100000">
              <a:srgbClr val="4BACC6"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 latinLnBrk="1"/>
          <a:r>
            <a:rPr lang="ko-KR" altLang="en-US" sz="1100" b="1" dirty="0" smtClean="0">
              <a:solidFill>
                <a:sysClr val="window" lastClr="FFFFFF"/>
              </a:solidFill>
              <a:effectLst/>
              <a:latin typeface="서울남산체 M"/>
              <a:ea typeface="서울남산체 M"/>
              <a:cs typeface="+mn-cs"/>
            </a:rPr>
            <a:t>네트워크</a:t>
          </a:r>
          <a:endParaRPr lang="ko-KR" altLang="en-US" sz="1100" b="1" dirty="0">
            <a:solidFill>
              <a:sysClr val="window" lastClr="FFFFFF"/>
            </a:solidFill>
            <a:effectLst/>
            <a:latin typeface="서울남산체 M"/>
            <a:ea typeface="서울남산체 M"/>
            <a:cs typeface="+mn-cs"/>
          </a:endParaRPr>
        </a:p>
      </dgm:t>
    </dgm:pt>
    <dgm:pt modelId="{CA86782B-55C4-4F39-BECC-DF84B56AF330}" type="parTrans" cxnId="{D3EFB8C5-BF5E-4DD4-8D5A-13E5D1732188}">
      <dgm:prSet/>
      <dgm:spPr/>
      <dgm:t>
        <a:bodyPr/>
        <a:lstStyle/>
        <a:p>
          <a:pPr latinLnBrk="1"/>
          <a:endParaRPr lang="ko-KR" altLang="en-US" sz="1100"/>
        </a:p>
      </dgm:t>
    </dgm:pt>
    <dgm:pt modelId="{F7F5C3E9-1B73-4F67-B818-4E3183B11FA7}" type="sibTrans" cxnId="{D3EFB8C5-BF5E-4DD4-8D5A-13E5D1732188}">
      <dgm:prSet/>
      <dgm:spPr/>
      <dgm:t>
        <a:bodyPr/>
        <a:lstStyle/>
        <a:p>
          <a:pPr latinLnBrk="1"/>
          <a:endParaRPr lang="ko-KR" altLang="en-US" sz="1100"/>
        </a:p>
      </dgm:t>
    </dgm:pt>
    <dgm:pt modelId="{4E662EF8-6A61-4072-AAD9-EDC28AC7CFF3}">
      <dgm:prSet phldrT="[텍스트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xfrm>
          <a:off x="850641" y="2639159"/>
          <a:ext cx="1641850" cy="924900"/>
        </a:xfrm>
        <a:prstGeom prst="roundRect">
          <a:avLst>
            <a:gd name="adj" fmla="val 10000"/>
          </a:avLst>
        </a:prstGeom>
        <a:gradFill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latinLnBrk="1"/>
          <a:r>
            <a:rPr lang="ko-KR" altLang="en-US" sz="1100" b="1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고객 및 </a:t>
          </a:r>
          <a:r>
            <a:rPr lang="en-US" altLang="ko-KR" sz="1100" b="1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/>
          </a:r>
          <a:br>
            <a:rPr lang="en-US" altLang="ko-KR" sz="1100" b="1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</a:br>
          <a:r>
            <a:rPr lang="ko-KR" altLang="en-US" sz="1100" b="1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경쟁사</a:t>
          </a:r>
          <a:endParaRPr lang="ko-KR" altLang="en-US" sz="1100" b="1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5E8BF80E-A405-4001-BA25-057C4DF05D07}" type="parTrans" cxnId="{8C944733-8137-44C6-AE25-60C9E7B2FC71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xfrm rot="10800000">
          <a:off x="1671566" y="2855332"/>
          <a:ext cx="1584546" cy="492555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rgbClr val="4BACC6">
                <a:shade val="51000"/>
                <a:satMod val="130000"/>
              </a:srgbClr>
            </a:gs>
            <a:gs pos="80000">
              <a:srgbClr val="4BACC6">
                <a:shade val="93000"/>
                <a:satMod val="130000"/>
              </a:srgbClr>
            </a:gs>
            <a:gs pos="100000">
              <a:srgbClr val="4BACC6"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latinLnBrk="1"/>
          <a:endParaRPr lang="ko-KR" altLang="en-US" sz="1100"/>
        </a:p>
      </dgm:t>
    </dgm:pt>
    <dgm:pt modelId="{A6FCD79A-F4CF-4BDE-8DC2-A21228B6CC0D}" type="sibTrans" cxnId="{8C944733-8137-44C6-AE25-60C9E7B2FC71}">
      <dgm:prSet/>
      <dgm:spPr/>
      <dgm:t>
        <a:bodyPr/>
        <a:lstStyle/>
        <a:p>
          <a:pPr latinLnBrk="1"/>
          <a:endParaRPr lang="ko-KR" altLang="en-US" sz="1100"/>
        </a:p>
      </dgm:t>
    </dgm:pt>
    <dgm:pt modelId="{4995A5E3-3D87-4F0B-940F-6D61B25ED0A6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xfrm>
          <a:off x="1371445" y="1163331"/>
          <a:ext cx="1641850" cy="924900"/>
        </a:xfrm>
        <a:prstGeom prst="roundRect">
          <a:avLst>
            <a:gd name="adj" fmla="val 10000"/>
          </a:avLst>
        </a:prstGeom>
        <a:gradFill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latinLnBrk="1"/>
          <a:r>
            <a:rPr lang="ko-KR" altLang="en-US" sz="1100" b="1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전문가</a:t>
          </a:r>
          <a:endParaRPr lang="ko-KR" altLang="en-US" sz="1100" b="1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AFBE384F-63A1-4C5F-9C31-0EA4061F765D}" type="parTrans" cxnId="{8B6F3484-0DC8-49F1-86BB-3DCF887BD377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xfrm rot="12969050">
          <a:off x="2043391" y="1835970"/>
          <a:ext cx="1547569" cy="492555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rgbClr val="4BACC6">
                <a:shade val="51000"/>
                <a:satMod val="130000"/>
              </a:srgbClr>
            </a:gs>
            <a:gs pos="80000">
              <a:srgbClr val="4BACC6">
                <a:shade val="93000"/>
                <a:satMod val="130000"/>
              </a:srgbClr>
            </a:gs>
            <a:gs pos="100000">
              <a:srgbClr val="4BACC6"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latinLnBrk="1"/>
          <a:endParaRPr lang="ko-KR" altLang="en-US" sz="1100"/>
        </a:p>
      </dgm:t>
    </dgm:pt>
    <dgm:pt modelId="{61EB907E-E4D9-421C-80B8-A84045673E03}" type="sibTrans" cxnId="{8B6F3484-0DC8-49F1-86BB-3DCF887BD377}">
      <dgm:prSet/>
      <dgm:spPr/>
      <dgm:t>
        <a:bodyPr/>
        <a:lstStyle/>
        <a:p>
          <a:pPr latinLnBrk="1"/>
          <a:endParaRPr lang="ko-KR" altLang="en-US" sz="1100"/>
        </a:p>
      </dgm:t>
    </dgm:pt>
    <dgm:pt modelId="{E18F73F0-FD4A-483F-BBD6-79EFA4560506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xfrm>
          <a:off x="3391542" y="98258"/>
          <a:ext cx="1641850" cy="924900"/>
        </a:xfrm>
        <a:prstGeom prst="roundRect">
          <a:avLst>
            <a:gd name="adj" fmla="val 10000"/>
          </a:avLst>
        </a:prstGeom>
        <a:gradFill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latinLnBrk="1"/>
          <a:r>
            <a:rPr lang="ko-KR" altLang="en-US" sz="1100" b="1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중간지원</a:t>
          </a:r>
          <a:r>
            <a:rPr lang="en-US" altLang="ko-KR" sz="1100" b="1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/>
          </a:r>
          <a:br>
            <a:rPr lang="en-US" altLang="ko-KR" sz="1100" b="1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</a:br>
          <a:r>
            <a:rPr lang="ko-KR" altLang="en-US" sz="1100" b="1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조직</a:t>
          </a:r>
          <a:endParaRPr lang="ko-KR" altLang="en-US" sz="1100" b="1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DDDE0319-E11F-42A0-B559-6E16B2A3A445}" type="parTrans" cxnId="{1CBDA9D3-9866-471B-A65A-E66989F3E470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xfrm rot="16200000">
          <a:off x="3420194" y="1106704"/>
          <a:ext cx="1584546" cy="492555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rgbClr val="4BACC6">
                <a:shade val="51000"/>
                <a:satMod val="130000"/>
              </a:srgbClr>
            </a:gs>
            <a:gs pos="80000">
              <a:srgbClr val="4BACC6">
                <a:shade val="93000"/>
                <a:satMod val="130000"/>
              </a:srgbClr>
            </a:gs>
            <a:gs pos="100000">
              <a:srgbClr val="4BACC6"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latinLnBrk="1"/>
          <a:endParaRPr lang="ko-KR" altLang="en-US" sz="1100"/>
        </a:p>
      </dgm:t>
    </dgm:pt>
    <dgm:pt modelId="{44416AA7-D3E5-4F8A-80D5-824B6329AE74}" type="sibTrans" cxnId="{1CBDA9D3-9866-471B-A65A-E66989F3E470}">
      <dgm:prSet/>
      <dgm:spPr/>
      <dgm:t>
        <a:bodyPr/>
        <a:lstStyle/>
        <a:p>
          <a:pPr latinLnBrk="1"/>
          <a:endParaRPr lang="ko-KR" altLang="en-US" sz="1100"/>
        </a:p>
      </dgm:t>
    </dgm:pt>
    <dgm:pt modelId="{2A77C362-F523-4592-8431-B6DAB0597372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xfrm>
          <a:off x="5426909" y="1163327"/>
          <a:ext cx="1641850" cy="924900"/>
        </a:xfrm>
        <a:prstGeom prst="roundRect">
          <a:avLst>
            <a:gd name="adj" fmla="val 10000"/>
          </a:avLst>
        </a:prstGeom>
        <a:gradFill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latinLnBrk="1"/>
          <a:r>
            <a:rPr lang="ko-KR" altLang="en-US" sz="1100" b="1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제품개발</a:t>
          </a:r>
          <a:endParaRPr lang="ko-KR" altLang="en-US" sz="1100" b="1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EE058B86-C0D9-4B06-8AEB-B1F6E7CDBE02}" type="parTrans" cxnId="{717574AB-ACC5-43D5-B942-2EA6889E0640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xfrm rot="19443262">
          <a:off x="4837055" y="1837150"/>
          <a:ext cx="1559238" cy="492555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rgbClr val="4BACC6">
                <a:shade val="51000"/>
                <a:satMod val="130000"/>
              </a:srgbClr>
            </a:gs>
            <a:gs pos="80000">
              <a:srgbClr val="4BACC6">
                <a:shade val="93000"/>
                <a:satMod val="130000"/>
              </a:srgbClr>
            </a:gs>
            <a:gs pos="100000">
              <a:srgbClr val="4BACC6"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latinLnBrk="1"/>
          <a:endParaRPr lang="ko-KR" altLang="en-US" sz="1100"/>
        </a:p>
      </dgm:t>
    </dgm:pt>
    <dgm:pt modelId="{24DC4AA3-3BCC-441D-BF24-A119E1C062FA}" type="sibTrans" cxnId="{717574AB-ACC5-43D5-B942-2EA6889E0640}">
      <dgm:prSet/>
      <dgm:spPr/>
      <dgm:t>
        <a:bodyPr/>
        <a:lstStyle/>
        <a:p>
          <a:pPr latinLnBrk="1"/>
          <a:endParaRPr lang="ko-KR" altLang="en-US" sz="1100"/>
        </a:p>
      </dgm:t>
    </dgm:pt>
    <dgm:pt modelId="{FD98158F-1A14-4AE3-BE2B-FDF855178FDC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xfrm>
          <a:off x="5932443" y="2639159"/>
          <a:ext cx="1641850" cy="924900"/>
        </a:xfrm>
        <a:prstGeom prst="roundRect">
          <a:avLst>
            <a:gd name="adj" fmla="val 10000"/>
          </a:avLst>
        </a:prstGeom>
        <a:gradFill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latinLnBrk="1"/>
          <a:r>
            <a:rPr lang="ko-KR" altLang="en-US" sz="1100" b="1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인재발굴</a:t>
          </a:r>
          <a:endParaRPr lang="ko-KR" altLang="en-US" sz="1100" b="1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gm:t>
    </dgm:pt>
    <dgm:pt modelId="{0BEB13B1-5622-49B1-A048-56B7BE707D09}" type="parTrans" cxnId="{AF05D324-7DA0-4610-A4BA-BF06950E78F9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xfrm>
          <a:off x="5168822" y="2855332"/>
          <a:ext cx="1584546" cy="492555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rgbClr val="4BACC6">
                <a:shade val="51000"/>
                <a:satMod val="130000"/>
              </a:srgbClr>
            </a:gs>
            <a:gs pos="80000">
              <a:srgbClr val="4BACC6">
                <a:shade val="93000"/>
                <a:satMod val="130000"/>
              </a:srgbClr>
            </a:gs>
            <a:gs pos="100000">
              <a:srgbClr val="4BACC6"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latinLnBrk="1"/>
          <a:endParaRPr lang="ko-KR" altLang="en-US" sz="1100"/>
        </a:p>
      </dgm:t>
    </dgm:pt>
    <dgm:pt modelId="{6D2CF90B-1D62-4750-B6D9-C644854715C3}" type="sibTrans" cxnId="{AF05D324-7DA0-4610-A4BA-BF06950E78F9}">
      <dgm:prSet/>
      <dgm:spPr/>
      <dgm:t>
        <a:bodyPr/>
        <a:lstStyle/>
        <a:p>
          <a:pPr latinLnBrk="1"/>
          <a:endParaRPr lang="ko-KR" altLang="en-US" sz="1100"/>
        </a:p>
      </dgm:t>
    </dgm:pt>
    <dgm:pt modelId="{E7FA242E-9C8A-4FF8-B05B-005262BC0585}" type="pres">
      <dgm:prSet presAssocID="{9315DB9C-75B6-4D65-AE13-100BD09F8D7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8A8104F-8244-402A-ADD9-30071605780D}" type="pres">
      <dgm:prSet presAssocID="{C4C0ADD8-61F9-4DC1-8298-8694B58A0E10}" presName="centerShape" presStyleLbl="node0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2484D71A-A3A8-4D07-B971-56042BFFF718}" type="pres">
      <dgm:prSet presAssocID="{5E8BF80E-A405-4001-BA25-057C4DF05D07}" presName="parTrans" presStyleLbl="bgSibTrans2D1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A00D5281-899D-4016-9589-173BCBB5EB2A}" type="pres">
      <dgm:prSet presAssocID="{4E662EF8-6A61-4072-AAD9-EDC28AC7CFF3}" presName="node" presStyleLbl="node1" presStyleIdx="0" presStyleCnt="5" custScaleY="7041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AE85C36-2650-470B-8BEE-65CA571F6FA9}" type="pres">
      <dgm:prSet presAssocID="{AFBE384F-63A1-4C5F-9C31-0EA4061F765D}" presName="parTrans" presStyleLbl="bgSibTrans2D1" presStyleIdx="1" presStyleCnt="5"/>
      <dgm:spPr/>
      <dgm:t>
        <a:bodyPr/>
        <a:lstStyle/>
        <a:p>
          <a:pPr latinLnBrk="1"/>
          <a:endParaRPr lang="ko-KR" altLang="en-US"/>
        </a:p>
      </dgm:t>
    </dgm:pt>
    <dgm:pt modelId="{AFF32EDA-9DAD-40D6-9CF9-02300A557753}" type="pres">
      <dgm:prSet presAssocID="{4995A5E3-3D87-4F0B-940F-6D61B25ED0A6}" presName="node" presStyleLbl="node1" presStyleIdx="1" presStyleCnt="5" custScaleY="70416" custRadScaleRad="98460" custRadScaleInc="-24581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E06054C-26DB-43E2-859A-F1A532232CB3}" type="pres">
      <dgm:prSet presAssocID="{DDDE0319-E11F-42A0-B559-6E16B2A3A445}" presName="parTrans" presStyleLbl="bgSibTrans2D1" presStyleIdx="2" presStyleCnt="5"/>
      <dgm:spPr/>
      <dgm:t>
        <a:bodyPr/>
        <a:lstStyle/>
        <a:p>
          <a:pPr latinLnBrk="1"/>
          <a:endParaRPr lang="ko-KR" altLang="en-US"/>
        </a:p>
      </dgm:t>
    </dgm:pt>
    <dgm:pt modelId="{A7530741-E108-4FF4-AD1B-4798C1B6899C}" type="pres">
      <dgm:prSet presAssocID="{E18F73F0-FD4A-483F-BBD6-79EFA4560506}" presName="node" presStyleLbl="node1" presStyleIdx="2" presStyleCnt="5" custScaleY="7041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398B2C5-8557-4587-ABA4-B66A680FFC85}" type="pres">
      <dgm:prSet presAssocID="{EE058B86-C0D9-4B06-8AEB-B1F6E7CDBE02}" presName="parTrans" presStyleLbl="bgSibTrans2D1" presStyleIdx="3" presStyleCnt="5"/>
      <dgm:spPr/>
      <dgm:t>
        <a:bodyPr/>
        <a:lstStyle/>
        <a:p>
          <a:pPr latinLnBrk="1"/>
          <a:endParaRPr lang="ko-KR" altLang="en-US"/>
        </a:p>
      </dgm:t>
    </dgm:pt>
    <dgm:pt modelId="{A570A61E-38E2-4E6E-A6F3-4669AB997752}" type="pres">
      <dgm:prSet presAssocID="{2A77C362-F523-4592-8431-B6DAB0597372}" presName="node" presStyleLbl="node1" presStyleIdx="3" presStyleCnt="5" custScaleY="70416" custRadScaleRad="98946" custRadScaleInc="25151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598C5E3-CBEA-4A1A-B07C-BDAC79892A31}" type="pres">
      <dgm:prSet presAssocID="{0BEB13B1-5622-49B1-A048-56B7BE707D09}" presName="parTrans" presStyleLbl="bgSibTrans2D1" presStyleIdx="4" presStyleCnt="5"/>
      <dgm:spPr/>
      <dgm:t>
        <a:bodyPr/>
        <a:lstStyle/>
        <a:p>
          <a:pPr latinLnBrk="1"/>
          <a:endParaRPr lang="ko-KR" altLang="en-US"/>
        </a:p>
      </dgm:t>
    </dgm:pt>
    <dgm:pt modelId="{FB71B657-768F-4505-9D03-AE88D1FFF46B}" type="pres">
      <dgm:prSet presAssocID="{FD98158F-1A14-4AE3-BE2B-FDF855178FDC}" presName="node" presStyleLbl="node1" presStyleIdx="4" presStyleCnt="5" custScaleY="7041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45BF0FA2-141C-49F1-90BC-D28BBC491C9A}" type="presOf" srcId="{EE058B86-C0D9-4B06-8AEB-B1F6E7CDBE02}" destId="{D398B2C5-8557-4587-ABA4-B66A680FFC85}" srcOrd="0" destOrd="0" presId="urn:microsoft.com/office/officeart/2005/8/layout/radial4"/>
    <dgm:cxn modelId="{D3EFB8C5-BF5E-4DD4-8D5A-13E5D1732188}" srcId="{9315DB9C-75B6-4D65-AE13-100BD09F8D70}" destId="{C4C0ADD8-61F9-4DC1-8298-8694B58A0E10}" srcOrd="0" destOrd="0" parTransId="{CA86782B-55C4-4F39-BECC-DF84B56AF330}" sibTransId="{F7F5C3E9-1B73-4F67-B818-4E3183B11FA7}"/>
    <dgm:cxn modelId="{3A906382-BE7A-465F-8EBF-0F0E6850C37D}" type="presOf" srcId="{E18F73F0-FD4A-483F-BBD6-79EFA4560506}" destId="{A7530741-E108-4FF4-AD1B-4798C1B6899C}" srcOrd="0" destOrd="0" presId="urn:microsoft.com/office/officeart/2005/8/layout/radial4"/>
    <dgm:cxn modelId="{8B6F3484-0DC8-49F1-86BB-3DCF887BD377}" srcId="{C4C0ADD8-61F9-4DC1-8298-8694B58A0E10}" destId="{4995A5E3-3D87-4F0B-940F-6D61B25ED0A6}" srcOrd="1" destOrd="0" parTransId="{AFBE384F-63A1-4C5F-9C31-0EA4061F765D}" sibTransId="{61EB907E-E4D9-421C-80B8-A84045673E03}"/>
    <dgm:cxn modelId="{D97A4E25-8C8F-4C96-AE00-B31D6E408792}" type="presOf" srcId="{AFBE384F-63A1-4C5F-9C31-0EA4061F765D}" destId="{BAE85C36-2650-470B-8BEE-65CA571F6FA9}" srcOrd="0" destOrd="0" presId="urn:microsoft.com/office/officeart/2005/8/layout/radial4"/>
    <dgm:cxn modelId="{37FC9500-2E6A-4ADA-8280-64BB4A64D724}" type="presOf" srcId="{9315DB9C-75B6-4D65-AE13-100BD09F8D70}" destId="{E7FA242E-9C8A-4FF8-B05B-005262BC0585}" srcOrd="0" destOrd="0" presId="urn:microsoft.com/office/officeart/2005/8/layout/radial4"/>
    <dgm:cxn modelId="{6EDBB958-B382-4A74-B711-3C64D1487A92}" type="presOf" srcId="{DDDE0319-E11F-42A0-B559-6E16B2A3A445}" destId="{7E06054C-26DB-43E2-859A-F1A532232CB3}" srcOrd="0" destOrd="0" presId="urn:microsoft.com/office/officeart/2005/8/layout/radial4"/>
    <dgm:cxn modelId="{3AC08BFA-701B-4649-8DF7-6635062363CD}" type="presOf" srcId="{4E662EF8-6A61-4072-AAD9-EDC28AC7CFF3}" destId="{A00D5281-899D-4016-9589-173BCBB5EB2A}" srcOrd="0" destOrd="0" presId="urn:microsoft.com/office/officeart/2005/8/layout/radial4"/>
    <dgm:cxn modelId="{1CBDA9D3-9866-471B-A65A-E66989F3E470}" srcId="{C4C0ADD8-61F9-4DC1-8298-8694B58A0E10}" destId="{E18F73F0-FD4A-483F-BBD6-79EFA4560506}" srcOrd="2" destOrd="0" parTransId="{DDDE0319-E11F-42A0-B559-6E16B2A3A445}" sibTransId="{44416AA7-D3E5-4F8A-80D5-824B6329AE74}"/>
    <dgm:cxn modelId="{717574AB-ACC5-43D5-B942-2EA6889E0640}" srcId="{C4C0ADD8-61F9-4DC1-8298-8694B58A0E10}" destId="{2A77C362-F523-4592-8431-B6DAB0597372}" srcOrd="3" destOrd="0" parTransId="{EE058B86-C0D9-4B06-8AEB-B1F6E7CDBE02}" sibTransId="{24DC4AA3-3BCC-441D-BF24-A119E1C062FA}"/>
    <dgm:cxn modelId="{35333A37-99A2-49CB-8891-A408A7D2DB34}" type="presOf" srcId="{2A77C362-F523-4592-8431-B6DAB0597372}" destId="{A570A61E-38E2-4E6E-A6F3-4669AB997752}" srcOrd="0" destOrd="0" presId="urn:microsoft.com/office/officeart/2005/8/layout/radial4"/>
    <dgm:cxn modelId="{59E2333D-307E-42CD-9D3E-B50DFAE2B856}" type="presOf" srcId="{0BEB13B1-5622-49B1-A048-56B7BE707D09}" destId="{8598C5E3-CBEA-4A1A-B07C-BDAC79892A31}" srcOrd="0" destOrd="0" presId="urn:microsoft.com/office/officeart/2005/8/layout/radial4"/>
    <dgm:cxn modelId="{958A039A-3890-4F5F-87D8-2E2F480D26A5}" type="presOf" srcId="{FD98158F-1A14-4AE3-BE2B-FDF855178FDC}" destId="{FB71B657-768F-4505-9D03-AE88D1FFF46B}" srcOrd="0" destOrd="0" presId="urn:microsoft.com/office/officeart/2005/8/layout/radial4"/>
    <dgm:cxn modelId="{8C944733-8137-44C6-AE25-60C9E7B2FC71}" srcId="{C4C0ADD8-61F9-4DC1-8298-8694B58A0E10}" destId="{4E662EF8-6A61-4072-AAD9-EDC28AC7CFF3}" srcOrd="0" destOrd="0" parTransId="{5E8BF80E-A405-4001-BA25-057C4DF05D07}" sibTransId="{A6FCD79A-F4CF-4BDE-8DC2-A21228B6CC0D}"/>
    <dgm:cxn modelId="{835EABE0-8075-46D2-8505-814AD96700A0}" type="presOf" srcId="{5E8BF80E-A405-4001-BA25-057C4DF05D07}" destId="{2484D71A-A3A8-4D07-B971-56042BFFF718}" srcOrd="0" destOrd="0" presId="urn:microsoft.com/office/officeart/2005/8/layout/radial4"/>
    <dgm:cxn modelId="{D8EAC53F-BD1F-46A2-8B2C-22C8BC1D8997}" type="presOf" srcId="{4995A5E3-3D87-4F0B-940F-6D61B25ED0A6}" destId="{AFF32EDA-9DAD-40D6-9CF9-02300A557753}" srcOrd="0" destOrd="0" presId="urn:microsoft.com/office/officeart/2005/8/layout/radial4"/>
    <dgm:cxn modelId="{AF05D324-7DA0-4610-A4BA-BF06950E78F9}" srcId="{C4C0ADD8-61F9-4DC1-8298-8694B58A0E10}" destId="{FD98158F-1A14-4AE3-BE2B-FDF855178FDC}" srcOrd="4" destOrd="0" parTransId="{0BEB13B1-5622-49B1-A048-56B7BE707D09}" sibTransId="{6D2CF90B-1D62-4750-B6D9-C644854715C3}"/>
    <dgm:cxn modelId="{E603A5B2-F0B0-4331-87BE-B009BE4F2222}" type="presOf" srcId="{C4C0ADD8-61F9-4DC1-8298-8694B58A0E10}" destId="{E8A8104F-8244-402A-ADD9-30071605780D}" srcOrd="0" destOrd="0" presId="urn:microsoft.com/office/officeart/2005/8/layout/radial4"/>
    <dgm:cxn modelId="{06B7121F-D13B-4134-8A90-C97D999EBDF0}" type="presParOf" srcId="{E7FA242E-9C8A-4FF8-B05B-005262BC0585}" destId="{E8A8104F-8244-402A-ADD9-30071605780D}" srcOrd="0" destOrd="0" presId="urn:microsoft.com/office/officeart/2005/8/layout/radial4"/>
    <dgm:cxn modelId="{143AC8D1-01AA-46BD-9B71-B68104FFD2E9}" type="presParOf" srcId="{E7FA242E-9C8A-4FF8-B05B-005262BC0585}" destId="{2484D71A-A3A8-4D07-B971-56042BFFF718}" srcOrd="1" destOrd="0" presId="urn:microsoft.com/office/officeart/2005/8/layout/radial4"/>
    <dgm:cxn modelId="{8D380D7F-8F81-4B9F-BBAD-804688C31110}" type="presParOf" srcId="{E7FA242E-9C8A-4FF8-B05B-005262BC0585}" destId="{A00D5281-899D-4016-9589-173BCBB5EB2A}" srcOrd="2" destOrd="0" presId="urn:microsoft.com/office/officeart/2005/8/layout/radial4"/>
    <dgm:cxn modelId="{AB28BC31-5288-4650-B563-673544ED2AD9}" type="presParOf" srcId="{E7FA242E-9C8A-4FF8-B05B-005262BC0585}" destId="{BAE85C36-2650-470B-8BEE-65CA571F6FA9}" srcOrd="3" destOrd="0" presId="urn:microsoft.com/office/officeart/2005/8/layout/radial4"/>
    <dgm:cxn modelId="{0FE1160B-CD17-4D75-AD82-502D1DA19201}" type="presParOf" srcId="{E7FA242E-9C8A-4FF8-B05B-005262BC0585}" destId="{AFF32EDA-9DAD-40D6-9CF9-02300A557753}" srcOrd="4" destOrd="0" presId="urn:microsoft.com/office/officeart/2005/8/layout/radial4"/>
    <dgm:cxn modelId="{AB4B2C48-1081-41BB-BF66-E05CA794D7E7}" type="presParOf" srcId="{E7FA242E-9C8A-4FF8-B05B-005262BC0585}" destId="{7E06054C-26DB-43E2-859A-F1A532232CB3}" srcOrd="5" destOrd="0" presId="urn:microsoft.com/office/officeart/2005/8/layout/radial4"/>
    <dgm:cxn modelId="{F0C44723-E243-40D3-BF73-8A6A9CE0107C}" type="presParOf" srcId="{E7FA242E-9C8A-4FF8-B05B-005262BC0585}" destId="{A7530741-E108-4FF4-AD1B-4798C1B6899C}" srcOrd="6" destOrd="0" presId="urn:microsoft.com/office/officeart/2005/8/layout/radial4"/>
    <dgm:cxn modelId="{EA01B7B8-18DD-43FF-B506-5A77243C3EBA}" type="presParOf" srcId="{E7FA242E-9C8A-4FF8-B05B-005262BC0585}" destId="{D398B2C5-8557-4587-ABA4-B66A680FFC85}" srcOrd="7" destOrd="0" presId="urn:microsoft.com/office/officeart/2005/8/layout/radial4"/>
    <dgm:cxn modelId="{B6A67D0F-986B-4093-AC61-6D6C8EEE4FFC}" type="presParOf" srcId="{E7FA242E-9C8A-4FF8-B05B-005262BC0585}" destId="{A570A61E-38E2-4E6E-A6F3-4669AB997752}" srcOrd="8" destOrd="0" presId="urn:microsoft.com/office/officeart/2005/8/layout/radial4"/>
    <dgm:cxn modelId="{3067BB04-AC70-43BE-9DC9-BFBB64C6FEE8}" type="presParOf" srcId="{E7FA242E-9C8A-4FF8-B05B-005262BC0585}" destId="{8598C5E3-CBEA-4A1A-B07C-BDAC79892A31}" srcOrd="9" destOrd="0" presId="urn:microsoft.com/office/officeart/2005/8/layout/radial4"/>
    <dgm:cxn modelId="{F778A8B9-DE61-4D78-884C-C128E1A6DFAC}" type="presParOf" srcId="{E7FA242E-9C8A-4FF8-B05B-005262BC0585}" destId="{FB71B657-768F-4505-9D03-AE88D1FFF46B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000" b="1" u="sng" dirty="0" smtClean="0"/>
            <a:t>기업 및 </a:t>
          </a:r>
          <a:endParaRPr lang="en-US" altLang="ko-KR" sz="1000" b="1" u="sng" dirty="0" smtClean="0"/>
        </a:p>
        <a:p>
          <a:pPr latinLnBrk="1"/>
          <a:r>
            <a:rPr lang="ko-KR" altLang="en-US" sz="1000" b="1" u="sng" dirty="0" smtClean="0"/>
            <a:t>기업가 분석</a:t>
          </a:r>
          <a:endParaRPr lang="ko-KR" altLang="en-US" sz="10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ko-KR" altLang="en-US" sz="1000" dirty="0" smtClean="0"/>
            <a:t> </a:t>
          </a:r>
          <a:endParaRPr lang="en-US" altLang="ko-KR" sz="1000" dirty="0" smtClean="0"/>
        </a:p>
        <a:p>
          <a:pPr latinLnBrk="1"/>
          <a:r>
            <a:rPr lang="ko-KR" altLang="en-US" sz="1000" dirty="0" smtClean="0"/>
            <a:t>목표 수립 </a:t>
          </a:r>
          <a:endParaRPr lang="ko-KR" altLang="en-US" sz="10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목표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방법론 합의</a:t>
          </a:r>
          <a:endParaRPr lang="ko-KR" altLang="en-US" sz="10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실행</a:t>
          </a:r>
          <a:r>
            <a:rPr lang="en-US" altLang="ko-KR" sz="1000" dirty="0" smtClean="0"/>
            <a:t>(</a:t>
          </a:r>
          <a:r>
            <a:rPr lang="ko-KR" altLang="en-US" sz="1000" dirty="0" err="1" smtClean="0"/>
            <a:t>코칭과</a:t>
          </a:r>
          <a:r>
            <a:rPr lang="ko-KR" altLang="en-US" sz="1000" dirty="0" smtClean="0"/>
            <a:t>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프로그램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실행</a:t>
          </a:r>
          <a:r>
            <a:rPr lang="en-US" altLang="ko-KR" sz="1000" dirty="0" smtClean="0"/>
            <a:t>)</a:t>
          </a:r>
          <a:r>
            <a:rPr lang="ko-KR" altLang="en-US" sz="1000" dirty="0" smtClean="0"/>
            <a:t> </a:t>
          </a:r>
          <a:endParaRPr lang="ko-KR" altLang="en-US" sz="10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평가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보완 </a:t>
          </a:r>
          <a:endParaRPr lang="ko-KR" altLang="en-US" sz="10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3C21B61E-DC12-438B-8540-8C4F444ED66F}" type="presOf" srcId="{D8C6C6FE-2A8E-4CCF-98F3-B298701EE5CC}" destId="{420B65FC-DFD4-4246-AFC2-E75DF9918031}" srcOrd="0" destOrd="0" presId="urn:microsoft.com/office/officeart/2005/8/layout/hChevron3"/>
    <dgm:cxn modelId="{69F25EF1-6618-40BD-B643-9B88BC6A4BD5}" type="presOf" srcId="{E33282C1-5D03-467B-8E6D-1F663DBDD759}" destId="{7D21FBB9-5A0D-46A6-9D8F-0248194AC4A7}" srcOrd="0" destOrd="0" presId="urn:microsoft.com/office/officeart/2005/8/layout/hChevron3"/>
    <dgm:cxn modelId="{6E7F4586-2DF3-4A95-B3B9-2B1F7C3EA30A}" type="presOf" srcId="{1CDF4EA1-90E1-4E2E-A496-25C85415D8AA}" destId="{56D13F4E-D3BA-4F87-96BA-4695D1F97000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4805263C-FD97-47C0-9A09-D4C681D18FAC}" type="presOf" srcId="{1A9D41C0-AC56-4347-86F5-168059F924BD}" destId="{71B1314D-1725-4EDA-B9DB-19A8C1D66382}" srcOrd="0" destOrd="0" presId="urn:microsoft.com/office/officeart/2005/8/layout/hChevron3"/>
    <dgm:cxn modelId="{70D95DCE-C26E-47C7-8B3C-5F118720E2FA}" type="presOf" srcId="{063B4454-39A2-4D72-AE06-CB1F1CDE8028}" destId="{D2E500D4-EF7B-4594-9C9C-35C4C587B76A}" srcOrd="0" destOrd="0" presId="urn:microsoft.com/office/officeart/2005/8/layout/hChevron3"/>
    <dgm:cxn modelId="{9F28F0D3-AA19-48D9-AF25-A3A4190DA8DE}" type="presOf" srcId="{2E388BAA-2753-417B-AEE8-634DF97FF934}" destId="{7AC31DF8-27A9-4657-B808-03C195751265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60B2FC6C-F035-4FCB-A48B-7E70CC46EEAA}" type="presParOf" srcId="{56D13F4E-D3BA-4F87-96BA-4695D1F97000}" destId="{7D21FBB9-5A0D-46A6-9D8F-0248194AC4A7}" srcOrd="0" destOrd="0" presId="urn:microsoft.com/office/officeart/2005/8/layout/hChevron3"/>
    <dgm:cxn modelId="{03C582BB-840B-4F23-B008-6D6F3B31CF4A}" type="presParOf" srcId="{56D13F4E-D3BA-4F87-96BA-4695D1F97000}" destId="{D0BDFE97-91F2-4A7E-BB38-A5052477D97F}" srcOrd="1" destOrd="0" presId="urn:microsoft.com/office/officeart/2005/8/layout/hChevron3"/>
    <dgm:cxn modelId="{BF974A31-7522-4C2F-9669-A6296F1234B2}" type="presParOf" srcId="{56D13F4E-D3BA-4F87-96BA-4695D1F97000}" destId="{71B1314D-1725-4EDA-B9DB-19A8C1D66382}" srcOrd="2" destOrd="0" presId="urn:microsoft.com/office/officeart/2005/8/layout/hChevron3"/>
    <dgm:cxn modelId="{4EA7EE3E-9816-41C9-8FB7-75F1210C35B2}" type="presParOf" srcId="{56D13F4E-D3BA-4F87-96BA-4695D1F97000}" destId="{9ADA7C60-CC4E-407E-8264-E52A481655D4}" srcOrd="3" destOrd="0" presId="urn:microsoft.com/office/officeart/2005/8/layout/hChevron3"/>
    <dgm:cxn modelId="{D5751B39-49CF-4A0C-822E-C82AE5E1A0FA}" type="presParOf" srcId="{56D13F4E-D3BA-4F87-96BA-4695D1F97000}" destId="{7AC31DF8-27A9-4657-B808-03C195751265}" srcOrd="4" destOrd="0" presId="urn:microsoft.com/office/officeart/2005/8/layout/hChevron3"/>
    <dgm:cxn modelId="{97724A0A-230A-495C-9A79-EE4D6904DA71}" type="presParOf" srcId="{56D13F4E-D3BA-4F87-96BA-4695D1F97000}" destId="{8DA8091D-EBFD-47C6-BFD1-22B5E0475B9A}" srcOrd="5" destOrd="0" presId="urn:microsoft.com/office/officeart/2005/8/layout/hChevron3"/>
    <dgm:cxn modelId="{CDA16CCE-86B0-44F5-9280-0F3B25B085EF}" type="presParOf" srcId="{56D13F4E-D3BA-4F87-96BA-4695D1F97000}" destId="{420B65FC-DFD4-4246-AFC2-E75DF9918031}" srcOrd="6" destOrd="0" presId="urn:microsoft.com/office/officeart/2005/8/layout/hChevron3"/>
    <dgm:cxn modelId="{E05EB8E9-728A-4E2E-98AD-D9CFA427BFE7}" type="presParOf" srcId="{56D13F4E-D3BA-4F87-96BA-4695D1F97000}" destId="{9A2A5FCD-D8D6-41AD-AD79-9C8DCB71B859}" srcOrd="7" destOrd="0" presId="urn:microsoft.com/office/officeart/2005/8/layout/hChevron3"/>
    <dgm:cxn modelId="{2E382D38-0F82-4E7E-A5D6-A73A1B71C502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000" b="1" u="sng" dirty="0" smtClean="0"/>
            <a:t>기업 및 </a:t>
          </a:r>
          <a:endParaRPr lang="en-US" altLang="ko-KR" sz="1000" b="1" u="sng" dirty="0" smtClean="0"/>
        </a:p>
        <a:p>
          <a:pPr latinLnBrk="1"/>
          <a:r>
            <a:rPr lang="ko-KR" altLang="en-US" sz="1000" b="1" u="sng" dirty="0" smtClean="0"/>
            <a:t>기업가 분석</a:t>
          </a:r>
          <a:endParaRPr lang="ko-KR" altLang="en-US" sz="10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ko-KR" altLang="en-US" sz="1000" dirty="0" smtClean="0"/>
            <a:t> </a:t>
          </a:r>
          <a:endParaRPr lang="en-US" altLang="ko-KR" sz="1000" dirty="0" smtClean="0"/>
        </a:p>
        <a:p>
          <a:pPr latinLnBrk="1"/>
          <a:r>
            <a:rPr lang="ko-KR" altLang="en-US" sz="1000" dirty="0" smtClean="0"/>
            <a:t>목표 수립 </a:t>
          </a:r>
          <a:endParaRPr lang="ko-KR" altLang="en-US" sz="10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목표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방법론 합의</a:t>
          </a:r>
          <a:endParaRPr lang="ko-KR" altLang="en-US" sz="10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실행</a:t>
          </a:r>
          <a:r>
            <a:rPr lang="en-US" altLang="ko-KR" sz="1000" dirty="0" smtClean="0"/>
            <a:t>(</a:t>
          </a:r>
          <a:r>
            <a:rPr lang="ko-KR" altLang="en-US" sz="1000" dirty="0" err="1" smtClean="0"/>
            <a:t>코칭과</a:t>
          </a:r>
          <a:r>
            <a:rPr lang="ko-KR" altLang="en-US" sz="1000" dirty="0" smtClean="0"/>
            <a:t>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프로그램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실행</a:t>
          </a:r>
          <a:r>
            <a:rPr lang="en-US" altLang="ko-KR" sz="1000" dirty="0" smtClean="0"/>
            <a:t>)</a:t>
          </a:r>
          <a:r>
            <a:rPr lang="ko-KR" altLang="en-US" sz="1000" dirty="0" smtClean="0"/>
            <a:t> </a:t>
          </a:r>
          <a:endParaRPr lang="ko-KR" altLang="en-US" sz="10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평가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보완 </a:t>
          </a:r>
          <a:endParaRPr lang="ko-KR" altLang="en-US" sz="10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CBD1627F-548C-4E78-A855-8163FCA42451}" type="presOf" srcId="{2E388BAA-2753-417B-AEE8-634DF97FF934}" destId="{7AC31DF8-27A9-4657-B808-03C195751265}" srcOrd="0" destOrd="0" presId="urn:microsoft.com/office/officeart/2005/8/layout/hChevron3"/>
    <dgm:cxn modelId="{31787DD2-BAA3-49FB-9FF4-B3C38CC5A562}" type="presOf" srcId="{063B4454-39A2-4D72-AE06-CB1F1CDE8028}" destId="{D2E500D4-EF7B-4594-9C9C-35C4C587B76A}" srcOrd="0" destOrd="0" presId="urn:microsoft.com/office/officeart/2005/8/layout/hChevron3"/>
    <dgm:cxn modelId="{545B4AF7-A68B-476B-A039-3E3E3529A29A}" type="presOf" srcId="{1A9D41C0-AC56-4347-86F5-168059F924BD}" destId="{71B1314D-1725-4EDA-B9DB-19A8C1D66382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1AB3E154-F975-4D8E-A37A-C5A0D3806BBA}" type="presOf" srcId="{1CDF4EA1-90E1-4E2E-A496-25C85415D8AA}" destId="{56D13F4E-D3BA-4F87-96BA-4695D1F97000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3AE040EE-DE8D-406C-8C0B-7D8CF32E04AE}" type="presOf" srcId="{E33282C1-5D03-467B-8E6D-1F663DBDD759}" destId="{7D21FBB9-5A0D-46A6-9D8F-0248194AC4A7}" srcOrd="0" destOrd="0" presId="urn:microsoft.com/office/officeart/2005/8/layout/hChevron3"/>
    <dgm:cxn modelId="{9817AA1D-6C49-493F-BA06-441C95A7DAE3}" type="presOf" srcId="{D8C6C6FE-2A8E-4CCF-98F3-B298701EE5CC}" destId="{420B65FC-DFD4-4246-AFC2-E75DF9918031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1DD3A8E7-6782-48F5-9E92-7C2F3AD8E29D}" type="presParOf" srcId="{56D13F4E-D3BA-4F87-96BA-4695D1F97000}" destId="{7D21FBB9-5A0D-46A6-9D8F-0248194AC4A7}" srcOrd="0" destOrd="0" presId="urn:microsoft.com/office/officeart/2005/8/layout/hChevron3"/>
    <dgm:cxn modelId="{70AF4F9E-643E-415C-AB89-600A10F89212}" type="presParOf" srcId="{56D13F4E-D3BA-4F87-96BA-4695D1F97000}" destId="{D0BDFE97-91F2-4A7E-BB38-A5052477D97F}" srcOrd="1" destOrd="0" presId="urn:microsoft.com/office/officeart/2005/8/layout/hChevron3"/>
    <dgm:cxn modelId="{524F7BC8-1FFF-41EC-9321-65AFB2ED8186}" type="presParOf" srcId="{56D13F4E-D3BA-4F87-96BA-4695D1F97000}" destId="{71B1314D-1725-4EDA-B9DB-19A8C1D66382}" srcOrd="2" destOrd="0" presId="urn:microsoft.com/office/officeart/2005/8/layout/hChevron3"/>
    <dgm:cxn modelId="{1A554048-FC06-4486-8A11-81463DC170F7}" type="presParOf" srcId="{56D13F4E-D3BA-4F87-96BA-4695D1F97000}" destId="{9ADA7C60-CC4E-407E-8264-E52A481655D4}" srcOrd="3" destOrd="0" presId="urn:microsoft.com/office/officeart/2005/8/layout/hChevron3"/>
    <dgm:cxn modelId="{42AF9A43-45D7-4995-9C64-BB3F6975465D}" type="presParOf" srcId="{56D13F4E-D3BA-4F87-96BA-4695D1F97000}" destId="{7AC31DF8-27A9-4657-B808-03C195751265}" srcOrd="4" destOrd="0" presId="urn:microsoft.com/office/officeart/2005/8/layout/hChevron3"/>
    <dgm:cxn modelId="{DE26336A-D506-435C-AB04-3E0421A2DB7A}" type="presParOf" srcId="{56D13F4E-D3BA-4F87-96BA-4695D1F97000}" destId="{8DA8091D-EBFD-47C6-BFD1-22B5E0475B9A}" srcOrd="5" destOrd="0" presId="urn:microsoft.com/office/officeart/2005/8/layout/hChevron3"/>
    <dgm:cxn modelId="{ED9F55A4-006D-4234-BBE7-2A92F7460D8D}" type="presParOf" srcId="{56D13F4E-D3BA-4F87-96BA-4695D1F97000}" destId="{420B65FC-DFD4-4246-AFC2-E75DF9918031}" srcOrd="6" destOrd="0" presId="urn:microsoft.com/office/officeart/2005/8/layout/hChevron3"/>
    <dgm:cxn modelId="{092215F0-7B79-493E-AD35-B1C1CB87D7F8}" type="presParOf" srcId="{56D13F4E-D3BA-4F87-96BA-4695D1F97000}" destId="{9A2A5FCD-D8D6-41AD-AD79-9C8DCB71B859}" srcOrd="7" destOrd="0" presId="urn:microsoft.com/office/officeart/2005/8/layout/hChevron3"/>
    <dgm:cxn modelId="{6FF2199D-FD8A-4F59-BD59-47FF51B7C896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000" b="1" u="sng" dirty="0" smtClean="0"/>
            <a:t>기업 및 </a:t>
          </a:r>
          <a:endParaRPr lang="en-US" altLang="ko-KR" sz="1000" b="1" u="sng" dirty="0" smtClean="0"/>
        </a:p>
        <a:p>
          <a:pPr latinLnBrk="1"/>
          <a:r>
            <a:rPr lang="ko-KR" altLang="en-US" sz="1000" b="1" u="sng" dirty="0" smtClean="0"/>
            <a:t>기업가 분석</a:t>
          </a:r>
          <a:endParaRPr lang="ko-KR" altLang="en-US" sz="10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ko-KR" altLang="en-US" sz="1000" dirty="0" smtClean="0"/>
            <a:t> </a:t>
          </a:r>
          <a:endParaRPr lang="en-US" altLang="ko-KR" sz="1000" dirty="0" smtClean="0"/>
        </a:p>
        <a:p>
          <a:pPr latinLnBrk="1"/>
          <a:r>
            <a:rPr lang="ko-KR" altLang="en-US" sz="1000" dirty="0" smtClean="0"/>
            <a:t>목표 수립 </a:t>
          </a:r>
          <a:endParaRPr lang="ko-KR" altLang="en-US" sz="10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목표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방법론 합의</a:t>
          </a:r>
          <a:endParaRPr lang="ko-KR" altLang="en-US" sz="10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실행</a:t>
          </a:r>
          <a:r>
            <a:rPr lang="en-US" altLang="ko-KR" sz="1000" dirty="0" smtClean="0"/>
            <a:t>(</a:t>
          </a:r>
          <a:r>
            <a:rPr lang="ko-KR" altLang="en-US" sz="1000" dirty="0" err="1" smtClean="0"/>
            <a:t>코칭과</a:t>
          </a:r>
          <a:r>
            <a:rPr lang="ko-KR" altLang="en-US" sz="1000" dirty="0" smtClean="0"/>
            <a:t>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프로그램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실행</a:t>
          </a:r>
          <a:r>
            <a:rPr lang="en-US" altLang="ko-KR" sz="1000" dirty="0" smtClean="0"/>
            <a:t>)</a:t>
          </a:r>
          <a:r>
            <a:rPr lang="ko-KR" altLang="en-US" sz="1000" dirty="0" smtClean="0"/>
            <a:t> </a:t>
          </a:r>
          <a:endParaRPr lang="ko-KR" altLang="en-US" sz="10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평가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보완 </a:t>
          </a:r>
          <a:endParaRPr lang="ko-KR" altLang="en-US" sz="10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BE9EA00D-6FC7-4868-B0FE-61050533F7BF}" type="presOf" srcId="{063B4454-39A2-4D72-AE06-CB1F1CDE8028}" destId="{D2E500D4-EF7B-4594-9C9C-35C4C587B76A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DD5B318D-AC84-4C1A-94B6-3ABFD4A77FC9}" type="presOf" srcId="{D8C6C6FE-2A8E-4CCF-98F3-B298701EE5CC}" destId="{420B65FC-DFD4-4246-AFC2-E75DF9918031}" srcOrd="0" destOrd="0" presId="urn:microsoft.com/office/officeart/2005/8/layout/hChevron3"/>
    <dgm:cxn modelId="{A3ACEE7B-04AF-415F-92E9-12E4078B2331}" type="presOf" srcId="{1CDF4EA1-90E1-4E2E-A496-25C85415D8AA}" destId="{56D13F4E-D3BA-4F87-96BA-4695D1F97000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7E1597E2-45C9-4F04-8FF1-7F4144C50CC2}" type="presOf" srcId="{1A9D41C0-AC56-4347-86F5-168059F924BD}" destId="{71B1314D-1725-4EDA-B9DB-19A8C1D66382}" srcOrd="0" destOrd="0" presId="urn:microsoft.com/office/officeart/2005/8/layout/hChevron3"/>
    <dgm:cxn modelId="{102D8D07-4CDB-4D32-9489-43EE0F25AEC3}" type="presOf" srcId="{E33282C1-5D03-467B-8E6D-1F663DBDD759}" destId="{7D21FBB9-5A0D-46A6-9D8F-0248194AC4A7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AFD9B77B-1281-4AA9-8EDD-8778A4BCDDB1}" type="presOf" srcId="{2E388BAA-2753-417B-AEE8-634DF97FF934}" destId="{7AC31DF8-27A9-4657-B808-03C195751265}" srcOrd="0" destOrd="0" presId="urn:microsoft.com/office/officeart/2005/8/layout/hChevron3"/>
    <dgm:cxn modelId="{9819DAF3-20FB-4A42-8976-53FA03BA7482}" type="presParOf" srcId="{56D13F4E-D3BA-4F87-96BA-4695D1F97000}" destId="{7D21FBB9-5A0D-46A6-9D8F-0248194AC4A7}" srcOrd="0" destOrd="0" presId="urn:microsoft.com/office/officeart/2005/8/layout/hChevron3"/>
    <dgm:cxn modelId="{5FE4819E-E25B-4C34-9341-76CED7965730}" type="presParOf" srcId="{56D13F4E-D3BA-4F87-96BA-4695D1F97000}" destId="{D0BDFE97-91F2-4A7E-BB38-A5052477D97F}" srcOrd="1" destOrd="0" presId="urn:microsoft.com/office/officeart/2005/8/layout/hChevron3"/>
    <dgm:cxn modelId="{CBF445E4-FE55-4FEC-8F17-6565704A23F8}" type="presParOf" srcId="{56D13F4E-D3BA-4F87-96BA-4695D1F97000}" destId="{71B1314D-1725-4EDA-B9DB-19A8C1D66382}" srcOrd="2" destOrd="0" presId="urn:microsoft.com/office/officeart/2005/8/layout/hChevron3"/>
    <dgm:cxn modelId="{F4B8052E-34E4-48CA-ACBE-13B21C0406AA}" type="presParOf" srcId="{56D13F4E-D3BA-4F87-96BA-4695D1F97000}" destId="{9ADA7C60-CC4E-407E-8264-E52A481655D4}" srcOrd="3" destOrd="0" presId="urn:microsoft.com/office/officeart/2005/8/layout/hChevron3"/>
    <dgm:cxn modelId="{8A80D54E-EBD6-4C54-B843-7567A919338C}" type="presParOf" srcId="{56D13F4E-D3BA-4F87-96BA-4695D1F97000}" destId="{7AC31DF8-27A9-4657-B808-03C195751265}" srcOrd="4" destOrd="0" presId="urn:microsoft.com/office/officeart/2005/8/layout/hChevron3"/>
    <dgm:cxn modelId="{24561FA8-BC82-4A6D-82FE-E9F10D86A4D3}" type="presParOf" srcId="{56D13F4E-D3BA-4F87-96BA-4695D1F97000}" destId="{8DA8091D-EBFD-47C6-BFD1-22B5E0475B9A}" srcOrd="5" destOrd="0" presId="urn:microsoft.com/office/officeart/2005/8/layout/hChevron3"/>
    <dgm:cxn modelId="{D6DC1F70-71F8-405B-9A41-1A01A5C0B40C}" type="presParOf" srcId="{56D13F4E-D3BA-4F87-96BA-4695D1F97000}" destId="{420B65FC-DFD4-4246-AFC2-E75DF9918031}" srcOrd="6" destOrd="0" presId="urn:microsoft.com/office/officeart/2005/8/layout/hChevron3"/>
    <dgm:cxn modelId="{05AE5FD7-BBD7-4AAB-A0A8-9CF73B578F84}" type="presParOf" srcId="{56D13F4E-D3BA-4F87-96BA-4695D1F97000}" destId="{9A2A5FCD-D8D6-41AD-AD79-9C8DCB71B859}" srcOrd="7" destOrd="0" presId="urn:microsoft.com/office/officeart/2005/8/layout/hChevron3"/>
    <dgm:cxn modelId="{094E1C24-2941-473E-8CEF-FD19D9589FFE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000" b="1" u="sng" dirty="0" smtClean="0"/>
            <a:t>기업 및 </a:t>
          </a:r>
          <a:endParaRPr lang="en-US" altLang="ko-KR" sz="1000" b="1" u="sng" dirty="0" smtClean="0"/>
        </a:p>
        <a:p>
          <a:pPr latinLnBrk="1"/>
          <a:r>
            <a:rPr lang="ko-KR" altLang="en-US" sz="1000" b="1" u="sng" dirty="0" smtClean="0"/>
            <a:t>기업가 분석</a:t>
          </a:r>
          <a:endParaRPr lang="ko-KR" altLang="en-US" sz="10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ko-KR" altLang="en-US" sz="1000" dirty="0" smtClean="0"/>
            <a:t> </a:t>
          </a:r>
          <a:endParaRPr lang="en-US" altLang="ko-KR" sz="1000" dirty="0" smtClean="0"/>
        </a:p>
        <a:p>
          <a:pPr latinLnBrk="1"/>
          <a:r>
            <a:rPr lang="ko-KR" altLang="en-US" sz="1000" dirty="0" smtClean="0"/>
            <a:t>목표 수립 </a:t>
          </a:r>
          <a:endParaRPr lang="ko-KR" altLang="en-US" sz="10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목표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방법론 합의</a:t>
          </a:r>
          <a:endParaRPr lang="ko-KR" altLang="en-US" sz="10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실행</a:t>
          </a:r>
          <a:r>
            <a:rPr lang="en-US" altLang="ko-KR" sz="1000" dirty="0" smtClean="0"/>
            <a:t>(</a:t>
          </a:r>
          <a:r>
            <a:rPr lang="ko-KR" altLang="en-US" sz="1000" dirty="0" err="1" smtClean="0"/>
            <a:t>코칭과</a:t>
          </a:r>
          <a:r>
            <a:rPr lang="ko-KR" altLang="en-US" sz="1000" dirty="0" smtClean="0"/>
            <a:t>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프로그램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실행</a:t>
          </a:r>
          <a:r>
            <a:rPr lang="en-US" altLang="ko-KR" sz="1000" dirty="0" smtClean="0"/>
            <a:t>)</a:t>
          </a:r>
          <a:r>
            <a:rPr lang="ko-KR" altLang="en-US" sz="1000" dirty="0" smtClean="0"/>
            <a:t> </a:t>
          </a:r>
          <a:endParaRPr lang="ko-KR" altLang="en-US" sz="10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평가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보완 </a:t>
          </a:r>
          <a:endParaRPr lang="ko-KR" altLang="en-US" sz="10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E2E3F33C-688D-48EE-A84D-CE60E7913CFA}" type="presOf" srcId="{063B4454-39A2-4D72-AE06-CB1F1CDE8028}" destId="{D2E500D4-EF7B-4594-9C9C-35C4C587B76A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735EA87A-7BBE-4F50-BC57-FBC4C47507E9}" type="presOf" srcId="{1A9D41C0-AC56-4347-86F5-168059F924BD}" destId="{71B1314D-1725-4EDA-B9DB-19A8C1D66382}" srcOrd="0" destOrd="0" presId="urn:microsoft.com/office/officeart/2005/8/layout/hChevron3"/>
    <dgm:cxn modelId="{26B15021-D899-4261-A951-B6D0F61F1EE3}" type="presOf" srcId="{2E388BAA-2753-417B-AEE8-634DF97FF934}" destId="{7AC31DF8-27A9-4657-B808-03C195751265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6CD8F4AC-F26D-48B1-A3CF-38D5B30149C2}" type="presOf" srcId="{1CDF4EA1-90E1-4E2E-A496-25C85415D8AA}" destId="{56D13F4E-D3BA-4F87-96BA-4695D1F97000}" srcOrd="0" destOrd="0" presId="urn:microsoft.com/office/officeart/2005/8/layout/hChevron3"/>
    <dgm:cxn modelId="{99565F4B-E8FE-49AF-9C94-8275825A83DA}" type="presOf" srcId="{E33282C1-5D03-467B-8E6D-1F663DBDD759}" destId="{7D21FBB9-5A0D-46A6-9D8F-0248194AC4A7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CF0082C0-27D8-4211-9873-FDF59C3CEC66}" type="presOf" srcId="{D8C6C6FE-2A8E-4CCF-98F3-B298701EE5CC}" destId="{420B65FC-DFD4-4246-AFC2-E75DF9918031}" srcOrd="0" destOrd="0" presId="urn:microsoft.com/office/officeart/2005/8/layout/hChevron3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216763E2-6FEE-4AB3-B5BC-92250232FB6B}" type="presParOf" srcId="{56D13F4E-D3BA-4F87-96BA-4695D1F97000}" destId="{7D21FBB9-5A0D-46A6-9D8F-0248194AC4A7}" srcOrd="0" destOrd="0" presId="urn:microsoft.com/office/officeart/2005/8/layout/hChevron3"/>
    <dgm:cxn modelId="{319695E0-CED5-4202-BB11-2F4CC026D7C0}" type="presParOf" srcId="{56D13F4E-D3BA-4F87-96BA-4695D1F97000}" destId="{D0BDFE97-91F2-4A7E-BB38-A5052477D97F}" srcOrd="1" destOrd="0" presId="urn:microsoft.com/office/officeart/2005/8/layout/hChevron3"/>
    <dgm:cxn modelId="{7265D6F1-83F2-4FDA-959D-B84954B67234}" type="presParOf" srcId="{56D13F4E-D3BA-4F87-96BA-4695D1F97000}" destId="{71B1314D-1725-4EDA-B9DB-19A8C1D66382}" srcOrd="2" destOrd="0" presId="urn:microsoft.com/office/officeart/2005/8/layout/hChevron3"/>
    <dgm:cxn modelId="{644E63B2-5AFF-474A-B6D6-54EFB383304B}" type="presParOf" srcId="{56D13F4E-D3BA-4F87-96BA-4695D1F97000}" destId="{9ADA7C60-CC4E-407E-8264-E52A481655D4}" srcOrd="3" destOrd="0" presId="urn:microsoft.com/office/officeart/2005/8/layout/hChevron3"/>
    <dgm:cxn modelId="{432B0250-40FA-43D7-B77F-75CBBC4D7B18}" type="presParOf" srcId="{56D13F4E-D3BA-4F87-96BA-4695D1F97000}" destId="{7AC31DF8-27A9-4657-B808-03C195751265}" srcOrd="4" destOrd="0" presId="urn:microsoft.com/office/officeart/2005/8/layout/hChevron3"/>
    <dgm:cxn modelId="{1A3CBBAC-44B8-4DEC-916E-E9EE11328A19}" type="presParOf" srcId="{56D13F4E-D3BA-4F87-96BA-4695D1F97000}" destId="{8DA8091D-EBFD-47C6-BFD1-22B5E0475B9A}" srcOrd="5" destOrd="0" presId="urn:microsoft.com/office/officeart/2005/8/layout/hChevron3"/>
    <dgm:cxn modelId="{70FBEBBE-F075-40F8-BEC8-F06F0A90C7B5}" type="presParOf" srcId="{56D13F4E-D3BA-4F87-96BA-4695D1F97000}" destId="{420B65FC-DFD4-4246-AFC2-E75DF9918031}" srcOrd="6" destOrd="0" presId="urn:microsoft.com/office/officeart/2005/8/layout/hChevron3"/>
    <dgm:cxn modelId="{94C9B9A4-A9DC-472C-A301-982B31BB8407}" type="presParOf" srcId="{56D13F4E-D3BA-4F87-96BA-4695D1F97000}" destId="{9A2A5FCD-D8D6-41AD-AD79-9C8DCB71B859}" srcOrd="7" destOrd="0" presId="urn:microsoft.com/office/officeart/2005/8/layout/hChevron3"/>
    <dgm:cxn modelId="{EF5F418E-293C-41E1-943E-87D96A2233E9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000" b="1" u="sng" dirty="0" smtClean="0"/>
            <a:t>기업 및 </a:t>
          </a:r>
          <a:endParaRPr lang="en-US" altLang="ko-KR" sz="1000" b="1" u="sng" dirty="0" smtClean="0"/>
        </a:p>
        <a:p>
          <a:pPr latinLnBrk="1"/>
          <a:r>
            <a:rPr lang="ko-KR" altLang="en-US" sz="1000" b="1" u="sng" dirty="0" smtClean="0"/>
            <a:t>기업가 분석</a:t>
          </a:r>
          <a:endParaRPr lang="ko-KR" altLang="en-US" sz="10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ko-KR" altLang="en-US" sz="1000" dirty="0" smtClean="0"/>
            <a:t> </a:t>
          </a:r>
          <a:endParaRPr lang="en-US" altLang="ko-KR" sz="1000" dirty="0" smtClean="0"/>
        </a:p>
        <a:p>
          <a:pPr latinLnBrk="1"/>
          <a:r>
            <a:rPr lang="ko-KR" altLang="en-US" sz="1000" dirty="0" smtClean="0"/>
            <a:t>목표 수립 </a:t>
          </a:r>
          <a:endParaRPr lang="ko-KR" altLang="en-US" sz="10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목표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방법론 합의</a:t>
          </a:r>
          <a:endParaRPr lang="ko-KR" altLang="en-US" sz="10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실행</a:t>
          </a:r>
          <a:r>
            <a:rPr lang="en-US" altLang="ko-KR" sz="1000" dirty="0" smtClean="0"/>
            <a:t>(</a:t>
          </a:r>
          <a:r>
            <a:rPr lang="ko-KR" altLang="en-US" sz="1000" dirty="0" err="1" smtClean="0"/>
            <a:t>코칭과</a:t>
          </a:r>
          <a:r>
            <a:rPr lang="ko-KR" altLang="en-US" sz="1000" dirty="0" smtClean="0"/>
            <a:t>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프로그램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실행</a:t>
          </a:r>
          <a:r>
            <a:rPr lang="en-US" altLang="ko-KR" sz="1000" dirty="0" smtClean="0"/>
            <a:t>)</a:t>
          </a:r>
          <a:r>
            <a:rPr lang="ko-KR" altLang="en-US" sz="1000" dirty="0" smtClean="0"/>
            <a:t> </a:t>
          </a:r>
          <a:endParaRPr lang="ko-KR" altLang="en-US" sz="10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평가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보완 </a:t>
          </a:r>
          <a:endParaRPr lang="ko-KR" altLang="en-US" sz="10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C261F80B-94AD-4045-9948-D0DC9B1FD61C}" type="presOf" srcId="{1A9D41C0-AC56-4347-86F5-168059F924BD}" destId="{71B1314D-1725-4EDA-B9DB-19A8C1D66382}" srcOrd="0" destOrd="0" presId="urn:microsoft.com/office/officeart/2005/8/layout/hChevron3"/>
    <dgm:cxn modelId="{AB3B4C2B-C066-46EE-A93F-5A375A819C8C}" type="presOf" srcId="{E33282C1-5D03-467B-8E6D-1F663DBDD759}" destId="{7D21FBB9-5A0D-46A6-9D8F-0248194AC4A7}" srcOrd="0" destOrd="0" presId="urn:microsoft.com/office/officeart/2005/8/layout/hChevron3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3EEAF5E8-BCFC-414A-B973-8BB655A5855D}" type="presOf" srcId="{063B4454-39A2-4D72-AE06-CB1F1CDE8028}" destId="{D2E500D4-EF7B-4594-9C9C-35C4C587B76A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0A662984-4149-40E1-B485-47ED29664167}" type="presOf" srcId="{D8C6C6FE-2A8E-4CCF-98F3-B298701EE5CC}" destId="{420B65FC-DFD4-4246-AFC2-E75DF9918031}" srcOrd="0" destOrd="0" presId="urn:microsoft.com/office/officeart/2005/8/layout/hChevron3"/>
    <dgm:cxn modelId="{D38655EA-5E4B-4E5A-B711-713A6209C567}" type="presOf" srcId="{2E388BAA-2753-417B-AEE8-634DF97FF934}" destId="{7AC31DF8-27A9-4657-B808-03C195751265}" srcOrd="0" destOrd="0" presId="urn:microsoft.com/office/officeart/2005/8/layout/hChevron3"/>
    <dgm:cxn modelId="{E62D8EC1-C3AC-4977-A56A-54C5DD11C269}" type="presOf" srcId="{1CDF4EA1-90E1-4E2E-A496-25C85415D8AA}" destId="{56D13F4E-D3BA-4F87-96BA-4695D1F97000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CBBB1FB3-B436-4E33-B12B-27F6B0C2FF10}" type="presParOf" srcId="{56D13F4E-D3BA-4F87-96BA-4695D1F97000}" destId="{7D21FBB9-5A0D-46A6-9D8F-0248194AC4A7}" srcOrd="0" destOrd="0" presId="urn:microsoft.com/office/officeart/2005/8/layout/hChevron3"/>
    <dgm:cxn modelId="{3A3E87CE-4FF9-4D5D-AE30-AD976DC417D1}" type="presParOf" srcId="{56D13F4E-D3BA-4F87-96BA-4695D1F97000}" destId="{D0BDFE97-91F2-4A7E-BB38-A5052477D97F}" srcOrd="1" destOrd="0" presId="urn:microsoft.com/office/officeart/2005/8/layout/hChevron3"/>
    <dgm:cxn modelId="{15123E63-610D-4A48-A8A9-8F7FFDB7469D}" type="presParOf" srcId="{56D13F4E-D3BA-4F87-96BA-4695D1F97000}" destId="{71B1314D-1725-4EDA-B9DB-19A8C1D66382}" srcOrd="2" destOrd="0" presId="urn:microsoft.com/office/officeart/2005/8/layout/hChevron3"/>
    <dgm:cxn modelId="{12AA2A7F-8754-4CB4-8B0F-CCD370578206}" type="presParOf" srcId="{56D13F4E-D3BA-4F87-96BA-4695D1F97000}" destId="{9ADA7C60-CC4E-407E-8264-E52A481655D4}" srcOrd="3" destOrd="0" presId="urn:microsoft.com/office/officeart/2005/8/layout/hChevron3"/>
    <dgm:cxn modelId="{37ED273A-44A5-453F-A26B-8CCAC65E1781}" type="presParOf" srcId="{56D13F4E-D3BA-4F87-96BA-4695D1F97000}" destId="{7AC31DF8-27A9-4657-B808-03C195751265}" srcOrd="4" destOrd="0" presId="urn:microsoft.com/office/officeart/2005/8/layout/hChevron3"/>
    <dgm:cxn modelId="{3E727DC6-9F93-4056-95CA-C836A713FAC0}" type="presParOf" srcId="{56D13F4E-D3BA-4F87-96BA-4695D1F97000}" destId="{8DA8091D-EBFD-47C6-BFD1-22B5E0475B9A}" srcOrd="5" destOrd="0" presId="urn:microsoft.com/office/officeart/2005/8/layout/hChevron3"/>
    <dgm:cxn modelId="{A46DC865-AB1F-4213-9FF5-ABB8FC4C95BF}" type="presParOf" srcId="{56D13F4E-D3BA-4F87-96BA-4695D1F97000}" destId="{420B65FC-DFD4-4246-AFC2-E75DF9918031}" srcOrd="6" destOrd="0" presId="urn:microsoft.com/office/officeart/2005/8/layout/hChevron3"/>
    <dgm:cxn modelId="{4FA2DBBF-5FA2-4C04-A99D-2FE6239A1A88}" type="presParOf" srcId="{56D13F4E-D3BA-4F87-96BA-4695D1F97000}" destId="{9A2A5FCD-D8D6-41AD-AD79-9C8DCB71B859}" srcOrd="7" destOrd="0" presId="urn:microsoft.com/office/officeart/2005/8/layout/hChevron3"/>
    <dgm:cxn modelId="{60F10768-9D02-474B-A20E-8DCDD21AD8A3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000" b="1" u="sng" dirty="0" smtClean="0"/>
            <a:t>기업 및 </a:t>
          </a:r>
          <a:endParaRPr lang="en-US" altLang="ko-KR" sz="1000" b="1" u="sng" dirty="0" smtClean="0"/>
        </a:p>
        <a:p>
          <a:pPr latinLnBrk="1"/>
          <a:r>
            <a:rPr lang="ko-KR" altLang="en-US" sz="1000" b="1" u="sng" dirty="0" smtClean="0"/>
            <a:t>기업가 분석</a:t>
          </a:r>
          <a:endParaRPr lang="ko-KR" altLang="en-US" sz="10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ko-KR" altLang="en-US" sz="1000" dirty="0" smtClean="0"/>
            <a:t> </a:t>
          </a:r>
          <a:endParaRPr lang="en-US" altLang="ko-KR" sz="1000" dirty="0" smtClean="0"/>
        </a:p>
        <a:p>
          <a:pPr latinLnBrk="1"/>
          <a:r>
            <a:rPr lang="ko-KR" altLang="en-US" sz="1000" dirty="0" smtClean="0"/>
            <a:t>목표 수립 </a:t>
          </a:r>
          <a:endParaRPr lang="ko-KR" altLang="en-US" sz="10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목표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방법론 합의</a:t>
          </a:r>
          <a:endParaRPr lang="ko-KR" altLang="en-US" sz="10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실행</a:t>
          </a:r>
          <a:r>
            <a:rPr lang="en-US" altLang="ko-KR" sz="1000" dirty="0" smtClean="0"/>
            <a:t>(</a:t>
          </a:r>
          <a:r>
            <a:rPr lang="ko-KR" altLang="en-US" sz="1000" dirty="0" err="1" smtClean="0"/>
            <a:t>코칭과</a:t>
          </a:r>
          <a:r>
            <a:rPr lang="ko-KR" altLang="en-US" sz="1000" dirty="0" smtClean="0"/>
            <a:t>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프로그램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실행</a:t>
          </a:r>
          <a:r>
            <a:rPr lang="en-US" altLang="ko-KR" sz="1000" dirty="0" smtClean="0"/>
            <a:t>)</a:t>
          </a:r>
          <a:r>
            <a:rPr lang="ko-KR" altLang="en-US" sz="1000" dirty="0" smtClean="0"/>
            <a:t> </a:t>
          </a:r>
          <a:endParaRPr lang="ko-KR" altLang="en-US" sz="10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평가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보완 </a:t>
          </a:r>
          <a:endParaRPr lang="ko-KR" altLang="en-US" sz="10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84BF0A65-D350-4918-8A50-A7A39D3AE7E3}" type="presOf" srcId="{1A9D41C0-AC56-4347-86F5-168059F924BD}" destId="{71B1314D-1725-4EDA-B9DB-19A8C1D66382}" srcOrd="0" destOrd="0" presId="urn:microsoft.com/office/officeart/2005/8/layout/hChevron3"/>
    <dgm:cxn modelId="{12478CCF-0EF0-48FC-AB90-90B75D43C5ED}" type="presOf" srcId="{1CDF4EA1-90E1-4E2E-A496-25C85415D8AA}" destId="{56D13F4E-D3BA-4F87-96BA-4695D1F97000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93D37907-BB83-4319-B9DC-2FBF2DEACDAF}" type="presOf" srcId="{E33282C1-5D03-467B-8E6D-1F663DBDD759}" destId="{7D21FBB9-5A0D-46A6-9D8F-0248194AC4A7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4C6332DD-3FAE-452C-8FB6-51E17F82A1B9}" type="presOf" srcId="{D8C6C6FE-2A8E-4CCF-98F3-B298701EE5CC}" destId="{420B65FC-DFD4-4246-AFC2-E75DF9918031}" srcOrd="0" destOrd="0" presId="urn:microsoft.com/office/officeart/2005/8/layout/hChevron3"/>
    <dgm:cxn modelId="{C7DF5263-3B80-481B-835D-566C5FCEA8E3}" type="presOf" srcId="{063B4454-39A2-4D72-AE06-CB1F1CDE8028}" destId="{D2E500D4-EF7B-4594-9C9C-35C4C587B76A}" srcOrd="0" destOrd="0" presId="urn:microsoft.com/office/officeart/2005/8/layout/hChevron3"/>
    <dgm:cxn modelId="{DFBD6EE9-6862-46D3-A2DA-EDCE6D84F54C}" type="presOf" srcId="{2E388BAA-2753-417B-AEE8-634DF97FF934}" destId="{7AC31DF8-27A9-4657-B808-03C195751265}" srcOrd="0" destOrd="0" presId="urn:microsoft.com/office/officeart/2005/8/layout/hChevron3"/>
    <dgm:cxn modelId="{979EBEC2-5E2F-4CAF-9DF0-2F084308F73C}" type="presParOf" srcId="{56D13F4E-D3BA-4F87-96BA-4695D1F97000}" destId="{7D21FBB9-5A0D-46A6-9D8F-0248194AC4A7}" srcOrd="0" destOrd="0" presId="urn:microsoft.com/office/officeart/2005/8/layout/hChevron3"/>
    <dgm:cxn modelId="{175046D7-2DB6-4A7B-9DE8-093849072A9B}" type="presParOf" srcId="{56D13F4E-D3BA-4F87-96BA-4695D1F97000}" destId="{D0BDFE97-91F2-4A7E-BB38-A5052477D97F}" srcOrd="1" destOrd="0" presId="urn:microsoft.com/office/officeart/2005/8/layout/hChevron3"/>
    <dgm:cxn modelId="{06BD99B0-AD77-411A-9DB3-EA1C955E08A3}" type="presParOf" srcId="{56D13F4E-D3BA-4F87-96BA-4695D1F97000}" destId="{71B1314D-1725-4EDA-B9DB-19A8C1D66382}" srcOrd="2" destOrd="0" presId="urn:microsoft.com/office/officeart/2005/8/layout/hChevron3"/>
    <dgm:cxn modelId="{5FA52EF2-79B6-45BB-BA49-5A0C04AF345F}" type="presParOf" srcId="{56D13F4E-D3BA-4F87-96BA-4695D1F97000}" destId="{9ADA7C60-CC4E-407E-8264-E52A481655D4}" srcOrd="3" destOrd="0" presId="urn:microsoft.com/office/officeart/2005/8/layout/hChevron3"/>
    <dgm:cxn modelId="{2058DEA1-CF56-45A5-9DC2-59CD62B02D5B}" type="presParOf" srcId="{56D13F4E-D3BA-4F87-96BA-4695D1F97000}" destId="{7AC31DF8-27A9-4657-B808-03C195751265}" srcOrd="4" destOrd="0" presId="urn:microsoft.com/office/officeart/2005/8/layout/hChevron3"/>
    <dgm:cxn modelId="{3823D68C-37E6-46AB-8B6D-8FD62702D48C}" type="presParOf" srcId="{56D13F4E-D3BA-4F87-96BA-4695D1F97000}" destId="{8DA8091D-EBFD-47C6-BFD1-22B5E0475B9A}" srcOrd="5" destOrd="0" presId="urn:microsoft.com/office/officeart/2005/8/layout/hChevron3"/>
    <dgm:cxn modelId="{4E9AC207-1481-450A-BB41-DAA7723D7061}" type="presParOf" srcId="{56D13F4E-D3BA-4F87-96BA-4695D1F97000}" destId="{420B65FC-DFD4-4246-AFC2-E75DF9918031}" srcOrd="6" destOrd="0" presId="urn:microsoft.com/office/officeart/2005/8/layout/hChevron3"/>
    <dgm:cxn modelId="{07482736-53D7-4681-85E0-42A9F3ED2A31}" type="presParOf" srcId="{56D13F4E-D3BA-4F87-96BA-4695D1F97000}" destId="{9A2A5FCD-D8D6-41AD-AD79-9C8DCB71B859}" srcOrd="7" destOrd="0" presId="urn:microsoft.com/office/officeart/2005/8/layout/hChevron3"/>
    <dgm:cxn modelId="{794AA65C-A579-4FB0-912D-1E302EB49F7D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000" b="1" u="sng" dirty="0" smtClean="0"/>
            <a:t>기업 및 </a:t>
          </a:r>
          <a:endParaRPr lang="en-US" altLang="ko-KR" sz="1000" b="1" u="sng" dirty="0" smtClean="0"/>
        </a:p>
        <a:p>
          <a:pPr latinLnBrk="1"/>
          <a:r>
            <a:rPr lang="ko-KR" altLang="en-US" sz="1000" b="1" u="sng" dirty="0" smtClean="0"/>
            <a:t>기업가 분석</a:t>
          </a:r>
          <a:endParaRPr lang="ko-KR" altLang="en-US" sz="10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0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ko-KR" altLang="en-US" sz="1000" dirty="0" smtClean="0"/>
            <a:t> </a:t>
          </a:r>
          <a:endParaRPr lang="en-US" altLang="ko-KR" sz="1000" dirty="0" smtClean="0"/>
        </a:p>
        <a:p>
          <a:pPr latinLnBrk="1"/>
          <a:r>
            <a:rPr lang="ko-KR" altLang="en-US" sz="1000" dirty="0" smtClean="0"/>
            <a:t>목표 수립 </a:t>
          </a:r>
          <a:endParaRPr lang="ko-KR" altLang="en-US" sz="10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0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000" dirty="0" err="1" smtClean="0"/>
            <a:t>인큐베이팅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목표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방법론 합의</a:t>
          </a:r>
          <a:endParaRPr lang="ko-KR" altLang="en-US" sz="10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0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실행</a:t>
          </a:r>
          <a:r>
            <a:rPr lang="en-US" altLang="ko-KR" sz="1000" dirty="0" smtClean="0"/>
            <a:t>(</a:t>
          </a:r>
          <a:r>
            <a:rPr lang="ko-KR" altLang="en-US" sz="1000" dirty="0" err="1" smtClean="0"/>
            <a:t>코칭과</a:t>
          </a:r>
          <a:r>
            <a:rPr lang="ko-KR" altLang="en-US" sz="1000" dirty="0" smtClean="0"/>
            <a:t>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프로그램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실행</a:t>
          </a:r>
          <a:r>
            <a:rPr lang="en-US" altLang="ko-KR" sz="1000" dirty="0" smtClean="0"/>
            <a:t>)</a:t>
          </a:r>
          <a:r>
            <a:rPr lang="ko-KR" altLang="en-US" sz="1000" dirty="0" smtClean="0"/>
            <a:t> </a:t>
          </a:r>
          <a:endParaRPr lang="ko-KR" altLang="en-US" sz="10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0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000" dirty="0" smtClean="0"/>
            <a:t>평가 및 </a:t>
          </a:r>
          <a:r>
            <a:rPr lang="en-US" altLang="ko-KR" sz="1000" dirty="0" smtClean="0"/>
            <a:t/>
          </a:r>
          <a:br>
            <a:rPr lang="en-US" altLang="ko-KR" sz="1000" dirty="0" smtClean="0"/>
          </a:br>
          <a:r>
            <a:rPr lang="ko-KR" altLang="en-US" sz="1000" dirty="0" smtClean="0"/>
            <a:t>보완 </a:t>
          </a:r>
          <a:endParaRPr lang="ko-KR" altLang="en-US" sz="10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0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CAE37E3E-C76B-4AC5-9362-1022941E9012}" type="presOf" srcId="{063B4454-39A2-4D72-AE06-CB1F1CDE8028}" destId="{D2E500D4-EF7B-4594-9C9C-35C4C587B76A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50F3596F-F528-4777-8E69-F86BF7380643}" type="presOf" srcId="{1A9D41C0-AC56-4347-86F5-168059F924BD}" destId="{71B1314D-1725-4EDA-B9DB-19A8C1D66382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9602ADB0-859E-41C6-837D-1F47BA4D171D}" type="presOf" srcId="{1CDF4EA1-90E1-4E2E-A496-25C85415D8AA}" destId="{56D13F4E-D3BA-4F87-96BA-4695D1F97000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71982EC8-6144-4E1E-BE16-5157A2F44F08}" type="presOf" srcId="{2E388BAA-2753-417B-AEE8-634DF97FF934}" destId="{7AC31DF8-27A9-4657-B808-03C195751265}" srcOrd="0" destOrd="0" presId="urn:microsoft.com/office/officeart/2005/8/layout/hChevron3"/>
    <dgm:cxn modelId="{EF56BD7F-4702-4E40-B045-93B6615E8835}" type="presOf" srcId="{E33282C1-5D03-467B-8E6D-1F663DBDD759}" destId="{7D21FBB9-5A0D-46A6-9D8F-0248194AC4A7}" srcOrd="0" destOrd="0" presId="urn:microsoft.com/office/officeart/2005/8/layout/hChevron3"/>
    <dgm:cxn modelId="{FDA4C41C-907A-48DD-84DE-F984B85945EF}" type="presOf" srcId="{D8C6C6FE-2A8E-4CCF-98F3-B298701EE5CC}" destId="{420B65FC-DFD4-4246-AFC2-E75DF9918031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B6C96F5F-DD2E-448D-9413-A55AFC795367}" type="presParOf" srcId="{56D13F4E-D3BA-4F87-96BA-4695D1F97000}" destId="{7D21FBB9-5A0D-46A6-9D8F-0248194AC4A7}" srcOrd="0" destOrd="0" presId="urn:microsoft.com/office/officeart/2005/8/layout/hChevron3"/>
    <dgm:cxn modelId="{77F8AD7F-6E20-494B-A001-57EEFC32F5AB}" type="presParOf" srcId="{56D13F4E-D3BA-4F87-96BA-4695D1F97000}" destId="{D0BDFE97-91F2-4A7E-BB38-A5052477D97F}" srcOrd="1" destOrd="0" presId="urn:microsoft.com/office/officeart/2005/8/layout/hChevron3"/>
    <dgm:cxn modelId="{D736878D-1DFC-4102-956F-DD8371F74632}" type="presParOf" srcId="{56D13F4E-D3BA-4F87-96BA-4695D1F97000}" destId="{71B1314D-1725-4EDA-B9DB-19A8C1D66382}" srcOrd="2" destOrd="0" presId="urn:microsoft.com/office/officeart/2005/8/layout/hChevron3"/>
    <dgm:cxn modelId="{A7C2B570-8535-48CB-974C-9EBE4B9B48CD}" type="presParOf" srcId="{56D13F4E-D3BA-4F87-96BA-4695D1F97000}" destId="{9ADA7C60-CC4E-407E-8264-E52A481655D4}" srcOrd="3" destOrd="0" presId="urn:microsoft.com/office/officeart/2005/8/layout/hChevron3"/>
    <dgm:cxn modelId="{FBE923B1-D47F-4884-902E-04061FD99D29}" type="presParOf" srcId="{56D13F4E-D3BA-4F87-96BA-4695D1F97000}" destId="{7AC31DF8-27A9-4657-B808-03C195751265}" srcOrd="4" destOrd="0" presId="urn:microsoft.com/office/officeart/2005/8/layout/hChevron3"/>
    <dgm:cxn modelId="{C6C85202-D976-4E2C-BCB1-C6258A94041C}" type="presParOf" srcId="{56D13F4E-D3BA-4F87-96BA-4695D1F97000}" destId="{8DA8091D-EBFD-47C6-BFD1-22B5E0475B9A}" srcOrd="5" destOrd="0" presId="urn:microsoft.com/office/officeart/2005/8/layout/hChevron3"/>
    <dgm:cxn modelId="{E2CC63C4-F747-4561-B8DC-EA2AC944DD89}" type="presParOf" srcId="{56D13F4E-D3BA-4F87-96BA-4695D1F97000}" destId="{420B65FC-DFD4-4246-AFC2-E75DF9918031}" srcOrd="6" destOrd="0" presId="urn:microsoft.com/office/officeart/2005/8/layout/hChevron3"/>
    <dgm:cxn modelId="{3AFAC26F-FDA7-423B-820F-F687CC1C4065}" type="presParOf" srcId="{56D13F4E-D3BA-4F87-96BA-4695D1F97000}" destId="{9A2A5FCD-D8D6-41AD-AD79-9C8DCB71B859}" srcOrd="7" destOrd="0" presId="urn:microsoft.com/office/officeart/2005/8/layout/hChevron3"/>
    <dgm:cxn modelId="{4A5283BA-6012-4ABA-AF37-A488E70E09E2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F226BA-0345-4DB2-8F82-73C7741C1560}">
      <dsp:nvSpPr>
        <dsp:cNvPr id="0" name=""/>
        <dsp:cNvSpPr/>
      </dsp:nvSpPr>
      <dsp:spPr>
        <a:xfrm>
          <a:off x="1615331" y="691642"/>
          <a:ext cx="1723038" cy="1723038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/>
            <a:t>사업추진의지</a:t>
          </a:r>
          <a:endParaRPr lang="ko-KR" altLang="en-US" sz="1100" b="1" kern="1200" dirty="0"/>
        </a:p>
      </dsp:txBody>
      <dsp:txXfrm>
        <a:off x="1867664" y="943975"/>
        <a:ext cx="1218372" cy="1218372"/>
      </dsp:txXfrm>
    </dsp:sp>
    <dsp:sp modelId="{440C9C56-39F8-4A33-8842-41B6E83E7051}">
      <dsp:nvSpPr>
        <dsp:cNvPr id="0" name=""/>
        <dsp:cNvSpPr/>
      </dsp:nvSpPr>
      <dsp:spPr>
        <a:xfrm>
          <a:off x="1944272" y="-101511"/>
          <a:ext cx="1065156" cy="1065156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/>
            <a:t>의사결정</a:t>
          </a:r>
          <a:endParaRPr lang="ko-KR" altLang="en-US" sz="1100" b="1" kern="1200" dirty="0"/>
        </a:p>
      </dsp:txBody>
      <dsp:txXfrm>
        <a:off x="2100260" y="54477"/>
        <a:ext cx="753180" cy="753180"/>
      </dsp:txXfrm>
    </dsp:sp>
    <dsp:sp modelId="{091350F3-8D36-452E-8D3D-CEBBE02A7121}">
      <dsp:nvSpPr>
        <dsp:cNvPr id="0" name=""/>
        <dsp:cNvSpPr/>
      </dsp:nvSpPr>
      <dsp:spPr>
        <a:xfrm>
          <a:off x="2916034" y="459536"/>
          <a:ext cx="1065156" cy="1065156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err="1" smtClean="0"/>
            <a:t>신사업</a:t>
          </a:r>
          <a:r>
            <a:rPr lang="en-US" altLang="ko-KR" sz="1100" b="1" kern="1200" dirty="0" smtClean="0"/>
            <a:t/>
          </a:r>
          <a:br>
            <a:rPr lang="en-US" altLang="ko-KR" sz="1100" b="1" kern="1200" dirty="0" smtClean="0"/>
          </a:br>
          <a:r>
            <a:rPr lang="ko-KR" altLang="en-US" sz="1100" b="1" kern="1200" dirty="0" smtClean="0"/>
            <a:t>개발</a:t>
          </a:r>
          <a:endParaRPr lang="ko-KR" altLang="en-US" sz="1100" b="1" kern="1200" dirty="0"/>
        </a:p>
      </dsp:txBody>
      <dsp:txXfrm>
        <a:off x="3072022" y="615524"/>
        <a:ext cx="753180" cy="753180"/>
      </dsp:txXfrm>
    </dsp:sp>
    <dsp:sp modelId="{79A6EB14-6FE6-4E36-B18D-A0271D4C350D}">
      <dsp:nvSpPr>
        <dsp:cNvPr id="0" name=""/>
        <dsp:cNvSpPr/>
      </dsp:nvSpPr>
      <dsp:spPr>
        <a:xfrm>
          <a:off x="2916034" y="1581630"/>
          <a:ext cx="1065156" cy="1065156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/>
            <a:t>이해</a:t>
          </a:r>
          <a:r>
            <a:rPr lang="en-US" altLang="ko-KR" sz="1100" b="1" kern="1200" dirty="0" smtClean="0"/>
            <a:t/>
          </a:r>
          <a:br>
            <a:rPr lang="en-US" altLang="ko-KR" sz="1100" b="1" kern="1200" dirty="0" smtClean="0"/>
          </a:br>
          <a:r>
            <a:rPr lang="ko-KR" altLang="en-US" sz="1100" b="1" kern="1200" dirty="0" smtClean="0"/>
            <a:t>관리자</a:t>
          </a:r>
          <a:r>
            <a:rPr lang="en-US" altLang="ko-KR" sz="1100" b="1" kern="1200" dirty="0" smtClean="0"/>
            <a:t/>
          </a:r>
          <a:br>
            <a:rPr lang="en-US" altLang="ko-KR" sz="1100" b="1" kern="1200" dirty="0" smtClean="0"/>
          </a:br>
          <a:r>
            <a:rPr lang="ko-KR" altLang="en-US" sz="1100" b="1" kern="1200" dirty="0" smtClean="0"/>
            <a:t>관리</a:t>
          </a:r>
          <a:endParaRPr lang="ko-KR" altLang="en-US" sz="1100" b="1" kern="1200" dirty="0"/>
        </a:p>
      </dsp:txBody>
      <dsp:txXfrm>
        <a:off x="3072022" y="1737618"/>
        <a:ext cx="753180" cy="753180"/>
      </dsp:txXfrm>
    </dsp:sp>
    <dsp:sp modelId="{44E236D4-D2AF-40AE-AB77-A8D3944134BB}">
      <dsp:nvSpPr>
        <dsp:cNvPr id="0" name=""/>
        <dsp:cNvSpPr/>
      </dsp:nvSpPr>
      <dsp:spPr>
        <a:xfrm>
          <a:off x="1944272" y="2142677"/>
          <a:ext cx="1065156" cy="1065156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/>
            <a:t>인사관리</a:t>
          </a:r>
          <a:endParaRPr lang="ko-KR" altLang="en-US" sz="1100" b="1" kern="1200" dirty="0"/>
        </a:p>
      </dsp:txBody>
      <dsp:txXfrm>
        <a:off x="2100260" y="2298665"/>
        <a:ext cx="753180" cy="753180"/>
      </dsp:txXfrm>
    </dsp:sp>
    <dsp:sp modelId="{75C06BD7-640E-4DDE-B208-94D0766F64C2}">
      <dsp:nvSpPr>
        <dsp:cNvPr id="0" name=""/>
        <dsp:cNvSpPr/>
      </dsp:nvSpPr>
      <dsp:spPr>
        <a:xfrm>
          <a:off x="972510" y="1581630"/>
          <a:ext cx="1065156" cy="1065156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/>
            <a:t>동기부여</a:t>
          </a:r>
          <a:endParaRPr lang="ko-KR" altLang="en-US" sz="1100" b="1" kern="1200" dirty="0"/>
        </a:p>
      </dsp:txBody>
      <dsp:txXfrm>
        <a:off x="1128498" y="1737618"/>
        <a:ext cx="753180" cy="753180"/>
      </dsp:txXfrm>
    </dsp:sp>
    <dsp:sp modelId="{4C2D9233-9137-4B5F-B971-C24376C50BB7}">
      <dsp:nvSpPr>
        <dsp:cNvPr id="0" name=""/>
        <dsp:cNvSpPr/>
      </dsp:nvSpPr>
      <dsp:spPr>
        <a:xfrm>
          <a:off x="972510" y="459536"/>
          <a:ext cx="1065156" cy="1065156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/>
            <a:t>마케팅</a:t>
          </a:r>
          <a:endParaRPr lang="ko-KR" altLang="en-US" sz="1100" b="1" kern="1200" dirty="0"/>
        </a:p>
      </dsp:txBody>
      <dsp:txXfrm>
        <a:off x="1128498" y="615524"/>
        <a:ext cx="753180" cy="75318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580" y="23186"/>
          <a:ext cx="1131220" cy="45248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smtClean="0"/>
            <a:t>기업 및 </a:t>
          </a:r>
          <a:endParaRPr lang="en-US" altLang="ko-KR" sz="1000" b="0" u="none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smtClean="0"/>
            <a:t>기업가 분석</a:t>
          </a:r>
          <a:endParaRPr lang="ko-KR" altLang="en-US" sz="1000" b="0" u="none" kern="1200" dirty="0"/>
        </a:p>
      </dsp:txBody>
      <dsp:txXfrm>
        <a:off x="580" y="23186"/>
        <a:ext cx="1018098" cy="452488"/>
      </dsp:txXfrm>
    </dsp:sp>
    <dsp:sp modelId="{71B1314D-1725-4EDA-B9DB-19A8C1D66382}">
      <dsp:nvSpPr>
        <dsp:cNvPr id="0" name=""/>
        <dsp:cNvSpPr/>
      </dsp:nvSpPr>
      <dsp:spPr>
        <a:xfrm>
          <a:off x="905556" y="23186"/>
          <a:ext cx="1131220" cy="45248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err="1" smtClean="0">
              <a:effectLst/>
            </a:rPr>
            <a:t>인큐베이팅</a:t>
          </a:r>
          <a:r>
            <a:rPr lang="ko-KR" altLang="en-US" sz="1000" b="1" u="sng" kern="1200" dirty="0" smtClean="0">
              <a:effectLst/>
            </a:rPr>
            <a:t> </a:t>
          </a:r>
          <a:endParaRPr lang="en-US" altLang="ko-KR" sz="1000" b="1" u="sng" kern="1200" dirty="0" smtClean="0">
            <a:effectLst/>
          </a:endParaRPr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>
              <a:effectLst/>
            </a:rPr>
            <a:t>목표 수립 </a:t>
          </a:r>
          <a:endParaRPr lang="ko-KR" altLang="en-US" sz="1000" b="1" u="sng" kern="1200" dirty="0">
            <a:effectLst/>
          </a:endParaRPr>
        </a:p>
      </dsp:txBody>
      <dsp:txXfrm>
        <a:off x="1131800" y="23186"/>
        <a:ext cx="678732" cy="452488"/>
      </dsp:txXfrm>
    </dsp:sp>
    <dsp:sp modelId="{7AC31DF8-27A9-4657-B808-03C195751265}">
      <dsp:nvSpPr>
        <dsp:cNvPr id="0" name=""/>
        <dsp:cNvSpPr/>
      </dsp:nvSpPr>
      <dsp:spPr>
        <a:xfrm>
          <a:off x="1810533" y="23186"/>
          <a:ext cx="1131220" cy="4524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err="1" smtClean="0">
              <a:effectLst/>
            </a:rPr>
            <a:t>인큐베이팅</a:t>
          </a:r>
          <a:r>
            <a:rPr lang="en-US" altLang="ko-KR" sz="1000" b="1" u="sng" kern="1200" dirty="0" smtClean="0">
              <a:effectLst/>
            </a:rPr>
            <a:t/>
          </a:r>
          <a:br>
            <a:rPr lang="en-US" altLang="ko-KR" sz="1000" b="1" u="sng" kern="1200" dirty="0" smtClean="0">
              <a:effectLst/>
            </a:rPr>
          </a:br>
          <a:r>
            <a:rPr lang="ko-KR" altLang="en-US" sz="1000" b="1" u="sng" kern="1200" dirty="0" smtClean="0">
              <a:effectLst/>
            </a:rPr>
            <a:t>목표 및 </a:t>
          </a:r>
          <a:r>
            <a:rPr lang="en-US" altLang="ko-KR" sz="1000" b="1" u="sng" kern="1200" dirty="0" smtClean="0">
              <a:effectLst/>
            </a:rPr>
            <a:t/>
          </a:r>
          <a:br>
            <a:rPr lang="en-US" altLang="ko-KR" sz="1000" b="1" u="sng" kern="1200" dirty="0" smtClean="0">
              <a:effectLst/>
            </a:rPr>
          </a:br>
          <a:r>
            <a:rPr lang="ko-KR" altLang="en-US" sz="1000" b="1" u="sng" kern="1200" dirty="0" smtClean="0">
              <a:effectLst/>
            </a:rPr>
            <a:t>방법론 합의</a:t>
          </a:r>
          <a:endParaRPr lang="ko-KR" altLang="en-US" sz="1000" b="1" u="sng" kern="1200" dirty="0">
            <a:effectLst/>
          </a:endParaRPr>
        </a:p>
      </dsp:txBody>
      <dsp:txXfrm>
        <a:off x="2036777" y="23186"/>
        <a:ext cx="678732" cy="452488"/>
      </dsp:txXfrm>
    </dsp:sp>
    <dsp:sp modelId="{420B65FC-DFD4-4246-AFC2-E75DF9918031}">
      <dsp:nvSpPr>
        <dsp:cNvPr id="0" name=""/>
        <dsp:cNvSpPr/>
      </dsp:nvSpPr>
      <dsp:spPr>
        <a:xfrm>
          <a:off x="2715509" y="23186"/>
          <a:ext cx="1131220" cy="45248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(</a:t>
          </a:r>
          <a:r>
            <a:rPr lang="ko-KR" altLang="en-US" sz="1000" kern="1200" dirty="0" err="1" smtClean="0"/>
            <a:t>코칭과</a:t>
          </a:r>
          <a:r>
            <a:rPr lang="ko-KR" altLang="en-US" sz="1000" kern="1200" dirty="0" smtClean="0"/>
            <a:t>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프로그램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)</a:t>
          </a:r>
          <a:r>
            <a:rPr lang="ko-KR" altLang="en-US" sz="1000" kern="1200" dirty="0" smtClean="0"/>
            <a:t> </a:t>
          </a:r>
          <a:endParaRPr lang="ko-KR" altLang="en-US" sz="1000" kern="1200" dirty="0"/>
        </a:p>
      </dsp:txBody>
      <dsp:txXfrm>
        <a:off x="2941753" y="23186"/>
        <a:ext cx="678732" cy="452488"/>
      </dsp:txXfrm>
    </dsp:sp>
    <dsp:sp modelId="{D2E500D4-EF7B-4594-9C9C-35C4C587B76A}">
      <dsp:nvSpPr>
        <dsp:cNvPr id="0" name=""/>
        <dsp:cNvSpPr/>
      </dsp:nvSpPr>
      <dsp:spPr>
        <a:xfrm>
          <a:off x="3620486" y="23186"/>
          <a:ext cx="1131220" cy="452488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평가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보완 </a:t>
          </a:r>
          <a:endParaRPr lang="ko-KR" altLang="en-US" sz="1000" kern="1200" dirty="0"/>
        </a:p>
      </dsp:txBody>
      <dsp:txXfrm>
        <a:off x="3846730" y="23186"/>
        <a:ext cx="678732" cy="45248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580" y="23186"/>
          <a:ext cx="1131220" cy="45248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smtClean="0"/>
            <a:t>기업 및 </a:t>
          </a:r>
          <a:endParaRPr lang="en-US" altLang="ko-KR" sz="1000" b="0" u="none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smtClean="0"/>
            <a:t>기업가 분석</a:t>
          </a:r>
          <a:endParaRPr lang="ko-KR" altLang="en-US" sz="1000" b="0" u="none" kern="1200" dirty="0"/>
        </a:p>
      </dsp:txBody>
      <dsp:txXfrm>
        <a:off x="580" y="23186"/>
        <a:ext cx="1018098" cy="452488"/>
      </dsp:txXfrm>
    </dsp:sp>
    <dsp:sp modelId="{71B1314D-1725-4EDA-B9DB-19A8C1D66382}">
      <dsp:nvSpPr>
        <dsp:cNvPr id="0" name=""/>
        <dsp:cNvSpPr/>
      </dsp:nvSpPr>
      <dsp:spPr>
        <a:xfrm>
          <a:off x="905556" y="23186"/>
          <a:ext cx="1131220" cy="45248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err="1" smtClean="0">
              <a:effectLst/>
            </a:rPr>
            <a:t>인큐베이팅</a:t>
          </a:r>
          <a:r>
            <a:rPr lang="ko-KR" altLang="en-US" sz="1000" b="0" u="none" kern="1200" dirty="0" smtClean="0">
              <a:effectLst/>
            </a:rPr>
            <a:t> </a:t>
          </a:r>
          <a:endParaRPr lang="en-US" altLang="ko-KR" sz="1000" b="0" u="none" kern="1200" dirty="0" smtClean="0">
            <a:effectLst/>
          </a:endParaRPr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smtClean="0">
              <a:effectLst/>
            </a:rPr>
            <a:t>목표 수립 </a:t>
          </a:r>
          <a:endParaRPr lang="ko-KR" altLang="en-US" sz="1000" b="0" u="none" kern="1200" dirty="0">
            <a:effectLst/>
          </a:endParaRPr>
        </a:p>
      </dsp:txBody>
      <dsp:txXfrm>
        <a:off x="1131800" y="23186"/>
        <a:ext cx="678732" cy="452488"/>
      </dsp:txXfrm>
    </dsp:sp>
    <dsp:sp modelId="{7AC31DF8-27A9-4657-B808-03C195751265}">
      <dsp:nvSpPr>
        <dsp:cNvPr id="0" name=""/>
        <dsp:cNvSpPr/>
      </dsp:nvSpPr>
      <dsp:spPr>
        <a:xfrm>
          <a:off x="1810533" y="23186"/>
          <a:ext cx="1131220" cy="4524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err="1" smtClean="0">
              <a:effectLst/>
            </a:rPr>
            <a:t>인큐베이팅</a:t>
          </a:r>
          <a:r>
            <a:rPr lang="en-US" altLang="ko-KR" sz="1000" b="0" u="none" kern="1200" dirty="0" smtClean="0">
              <a:effectLst/>
            </a:rPr>
            <a:t/>
          </a:r>
          <a:br>
            <a:rPr lang="en-US" altLang="ko-KR" sz="1000" b="0" u="none" kern="1200" dirty="0" smtClean="0">
              <a:effectLst/>
            </a:rPr>
          </a:br>
          <a:r>
            <a:rPr lang="ko-KR" altLang="en-US" sz="1000" b="0" u="none" kern="1200" dirty="0" smtClean="0">
              <a:effectLst/>
            </a:rPr>
            <a:t>목표 및 </a:t>
          </a:r>
          <a:r>
            <a:rPr lang="en-US" altLang="ko-KR" sz="1000" b="0" u="none" kern="1200" dirty="0" smtClean="0">
              <a:effectLst/>
            </a:rPr>
            <a:t/>
          </a:r>
          <a:br>
            <a:rPr lang="en-US" altLang="ko-KR" sz="1000" b="0" u="none" kern="1200" dirty="0" smtClean="0">
              <a:effectLst/>
            </a:rPr>
          </a:br>
          <a:r>
            <a:rPr lang="ko-KR" altLang="en-US" sz="1000" b="0" u="none" kern="1200" dirty="0" smtClean="0">
              <a:effectLst/>
            </a:rPr>
            <a:t>방법론 합의</a:t>
          </a:r>
          <a:endParaRPr lang="ko-KR" altLang="en-US" sz="1000" b="0" u="none" kern="1200" dirty="0">
            <a:effectLst/>
          </a:endParaRPr>
        </a:p>
      </dsp:txBody>
      <dsp:txXfrm>
        <a:off x="2036777" y="23186"/>
        <a:ext cx="678732" cy="452488"/>
      </dsp:txXfrm>
    </dsp:sp>
    <dsp:sp modelId="{420B65FC-DFD4-4246-AFC2-E75DF9918031}">
      <dsp:nvSpPr>
        <dsp:cNvPr id="0" name=""/>
        <dsp:cNvSpPr/>
      </dsp:nvSpPr>
      <dsp:spPr>
        <a:xfrm>
          <a:off x="2715509" y="23186"/>
          <a:ext cx="1131220" cy="45248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>
              <a:effectLst/>
            </a:rPr>
            <a:t>실행</a:t>
          </a:r>
          <a:r>
            <a:rPr lang="en-US" altLang="ko-KR" sz="1000" b="1" u="sng" kern="1200" dirty="0" smtClean="0">
              <a:effectLst/>
            </a:rPr>
            <a:t>(</a:t>
          </a:r>
          <a:r>
            <a:rPr lang="ko-KR" altLang="en-US" sz="1000" b="1" u="sng" kern="1200" dirty="0" err="1" smtClean="0">
              <a:effectLst/>
            </a:rPr>
            <a:t>코칭과</a:t>
          </a:r>
          <a:r>
            <a:rPr lang="ko-KR" altLang="en-US" sz="1000" b="1" u="sng" kern="1200" dirty="0" smtClean="0">
              <a:effectLst/>
            </a:rPr>
            <a:t> </a:t>
          </a:r>
          <a:r>
            <a:rPr lang="en-US" altLang="ko-KR" sz="1000" b="1" u="sng" kern="1200" dirty="0" smtClean="0">
              <a:effectLst/>
            </a:rPr>
            <a:t/>
          </a:r>
          <a:br>
            <a:rPr lang="en-US" altLang="ko-KR" sz="1000" b="1" u="sng" kern="1200" dirty="0" smtClean="0">
              <a:effectLst/>
            </a:rPr>
          </a:br>
          <a:r>
            <a:rPr lang="ko-KR" altLang="en-US" sz="1000" b="1" u="sng" kern="1200" dirty="0" smtClean="0">
              <a:effectLst/>
            </a:rPr>
            <a:t>프로그램 </a:t>
          </a:r>
          <a:r>
            <a:rPr lang="en-US" altLang="ko-KR" sz="1000" b="1" u="sng" kern="1200" dirty="0" smtClean="0">
              <a:effectLst/>
            </a:rPr>
            <a:t/>
          </a:r>
          <a:br>
            <a:rPr lang="en-US" altLang="ko-KR" sz="1000" b="1" u="sng" kern="1200" dirty="0" smtClean="0">
              <a:effectLst/>
            </a:rPr>
          </a:br>
          <a:r>
            <a:rPr lang="ko-KR" altLang="en-US" sz="1000" b="1" u="sng" kern="1200" dirty="0" smtClean="0">
              <a:effectLst/>
            </a:rPr>
            <a:t>실행</a:t>
          </a:r>
          <a:r>
            <a:rPr lang="en-US" altLang="ko-KR" sz="1000" b="1" u="sng" kern="1200" dirty="0" smtClean="0">
              <a:effectLst/>
            </a:rPr>
            <a:t>)</a:t>
          </a:r>
          <a:r>
            <a:rPr lang="ko-KR" altLang="en-US" sz="1000" b="1" u="sng" kern="1200" dirty="0" smtClean="0">
              <a:effectLst/>
            </a:rPr>
            <a:t> </a:t>
          </a:r>
          <a:endParaRPr lang="ko-KR" altLang="en-US" sz="1000" b="1" u="sng" kern="1200" dirty="0">
            <a:effectLst/>
          </a:endParaRPr>
        </a:p>
      </dsp:txBody>
      <dsp:txXfrm>
        <a:off x="2941753" y="23186"/>
        <a:ext cx="678732" cy="452488"/>
      </dsp:txXfrm>
    </dsp:sp>
    <dsp:sp modelId="{D2E500D4-EF7B-4594-9C9C-35C4C587B76A}">
      <dsp:nvSpPr>
        <dsp:cNvPr id="0" name=""/>
        <dsp:cNvSpPr/>
      </dsp:nvSpPr>
      <dsp:spPr>
        <a:xfrm>
          <a:off x="3620486" y="23186"/>
          <a:ext cx="1131220" cy="452488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평가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보완 </a:t>
          </a:r>
          <a:endParaRPr lang="ko-KR" altLang="en-US" sz="1000" kern="1200" dirty="0"/>
        </a:p>
      </dsp:txBody>
      <dsp:txXfrm>
        <a:off x="3846730" y="23186"/>
        <a:ext cx="678732" cy="45248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580" y="23186"/>
          <a:ext cx="1131220" cy="45248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smtClean="0"/>
            <a:t>기업 및 </a:t>
          </a:r>
          <a:endParaRPr lang="en-US" altLang="ko-KR" sz="1000" b="0" u="none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smtClean="0"/>
            <a:t>기업가 분석</a:t>
          </a:r>
          <a:endParaRPr lang="ko-KR" altLang="en-US" sz="1000" b="0" u="none" kern="1200" dirty="0"/>
        </a:p>
      </dsp:txBody>
      <dsp:txXfrm>
        <a:off x="580" y="23186"/>
        <a:ext cx="1018098" cy="452488"/>
      </dsp:txXfrm>
    </dsp:sp>
    <dsp:sp modelId="{71B1314D-1725-4EDA-B9DB-19A8C1D66382}">
      <dsp:nvSpPr>
        <dsp:cNvPr id="0" name=""/>
        <dsp:cNvSpPr/>
      </dsp:nvSpPr>
      <dsp:spPr>
        <a:xfrm>
          <a:off x="905556" y="23186"/>
          <a:ext cx="1131220" cy="45248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err="1" smtClean="0">
              <a:effectLst/>
            </a:rPr>
            <a:t>인큐베이팅</a:t>
          </a:r>
          <a:r>
            <a:rPr lang="ko-KR" altLang="en-US" sz="1000" b="0" u="none" kern="1200" dirty="0" smtClean="0">
              <a:effectLst/>
            </a:rPr>
            <a:t> </a:t>
          </a:r>
          <a:endParaRPr lang="en-US" altLang="ko-KR" sz="1000" b="0" u="none" kern="1200" dirty="0" smtClean="0">
            <a:effectLst/>
          </a:endParaRPr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smtClean="0">
              <a:effectLst/>
            </a:rPr>
            <a:t>목표 수립 </a:t>
          </a:r>
          <a:endParaRPr lang="ko-KR" altLang="en-US" sz="1000" b="0" u="none" kern="1200" dirty="0">
            <a:effectLst/>
          </a:endParaRPr>
        </a:p>
      </dsp:txBody>
      <dsp:txXfrm>
        <a:off x="1131800" y="23186"/>
        <a:ext cx="678732" cy="452488"/>
      </dsp:txXfrm>
    </dsp:sp>
    <dsp:sp modelId="{7AC31DF8-27A9-4657-B808-03C195751265}">
      <dsp:nvSpPr>
        <dsp:cNvPr id="0" name=""/>
        <dsp:cNvSpPr/>
      </dsp:nvSpPr>
      <dsp:spPr>
        <a:xfrm>
          <a:off x="1810533" y="23186"/>
          <a:ext cx="1131220" cy="4524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err="1" smtClean="0">
              <a:effectLst/>
            </a:rPr>
            <a:t>인큐베이팅</a:t>
          </a:r>
          <a:r>
            <a:rPr lang="en-US" altLang="ko-KR" sz="1000" b="0" u="none" kern="1200" dirty="0" smtClean="0">
              <a:effectLst/>
            </a:rPr>
            <a:t/>
          </a:r>
          <a:br>
            <a:rPr lang="en-US" altLang="ko-KR" sz="1000" b="0" u="none" kern="1200" dirty="0" smtClean="0">
              <a:effectLst/>
            </a:rPr>
          </a:br>
          <a:r>
            <a:rPr lang="ko-KR" altLang="en-US" sz="1000" b="0" u="none" kern="1200" dirty="0" smtClean="0">
              <a:effectLst/>
            </a:rPr>
            <a:t>목표 및 </a:t>
          </a:r>
          <a:r>
            <a:rPr lang="en-US" altLang="ko-KR" sz="1000" b="0" u="none" kern="1200" dirty="0" smtClean="0">
              <a:effectLst/>
            </a:rPr>
            <a:t/>
          </a:r>
          <a:br>
            <a:rPr lang="en-US" altLang="ko-KR" sz="1000" b="0" u="none" kern="1200" dirty="0" smtClean="0">
              <a:effectLst/>
            </a:rPr>
          </a:br>
          <a:r>
            <a:rPr lang="ko-KR" altLang="en-US" sz="1000" b="0" u="none" kern="1200" dirty="0" smtClean="0">
              <a:effectLst/>
            </a:rPr>
            <a:t>방법론 합의</a:t>
          </a:r>
          <a:endParaRPr lang="ko-KR" altLang="en-US" sz="1000" b="0" u="none" kern="1200" dirty="0">
            <a:effectLst/>
          </a:endParaRPr>
        </a:p>
      </dsp:txBody>
      <dsp:txXfrm>
        <a:off x="2036777" y="23186"/>
        <a:ext cx="678732" cy="452488"/>
      </dsp:txXfrm>
    </dsp:sp>
    <dsp:sp modelId="{420B65FC-DFD4-4246-AFC2-E75DF9918031}">
      <dsp:nvSpPr>
        <dsp:cNvPr id="0" name=""/>
        <dsp:cNvSpPr/>
      </dsp:nvSpPr>
      <dsp:spPr>
        <a:xfrm>
          <a:off x="2715509" y="23186"/>
          <a:ext cx="1131220" cy="45248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>
              <a:effectLst/>
            </a:rPr>
            <a:t>실행</a:t>
          </a:r>
          <a:r>
            <a:rPr lang="en-US" altLang="ko-KR" sz="1000" b="1" u="sng" kern="1200" dirty="0" smtClean="0">
              <a:effectLst/>
            </a:rPr>
            <a:t>(</a:t>
          </a:r>
          <a:r>
            <a:rPr lang="ko-KR" altLang="en-US" sz="1000" b="1" u="sng" kern="1200" dirty="0" err="1" smtClean="0">
              <a:effectLst/>
            </a:rPr>
            <a:t>코칭과</a:t>
          </a:r>
          <a:r>
            <a:rPr lang="ko-KR" altLang="en-US" sz="1000" b="1" u="sng" kern="1200" dirty="0" smtClean="0">
              <a:effectLst/>
            </a:rPr>
            <a:t> </a:t>
          </a:r>
          <a:r>
            <a:rPr lang="en-US" altLang="ko-KR" sz="1000" b="1" u="sng" kern="1200" dirty="0" smtClean="0">
              <a:effectLst/>
            </a:rPr>
            <a:t/>
          </a:r>
          <a:br>
            <a:rPr lang="en-US" altLang="ko-KR" sz="1000" b="1" u="sng" kern="1200" dirty="0" smtClean="0">
              <a:effectLst/>
            </a:rPr>
          </a:br>
          <a:r>
            <a:rPr lang="ko-KR" altLang="en-US" sz="1000" b="1" u="sng" kern="1200" dirty="0" smtClean="0">
              <a:effectLst/>
            </a:rPr>
            <a:t>프로그램 </a:t>
          </a:r>
          <a:r>
            <a:rPr lang="en-US" altLang="ko-KR" sz="1000" b="1" u="sng" kern="1200" dirty="0" smtClean="0">
              <a:effectLst/>
            </a:rPr>
            <a:t/>
          </a:r>
          <a:br>
            <a:rPr lang="en-US" altLang="ko-KR" sz="1000" b="1" u="sng" kern="1200" dirty="0" smtClean="0">
              <a:effectLst/>
            </a:rPr>
          </a:br>
          <a:r>
            <a:rPr lang="ko-KR" altLang="en-US" sz="1000" b="1" u="sng" kern="1200" dirty="0" smtClean="0">
              <a:effectLst/>
            </a:rPr>
            <a:t>실행</a:t>
          </a:r>
          <a:r>
            <a:rPr lang="en-US" altLang="ko-KR" sz="1000" b="1" u="sng" kern="1200" dirty="0" smtClean="0">
              <a:effectLst/>
            </a:rPr>
            <a:t>)</a:t>
          </a:r>
          <a:r>
            <a:rPr lang="ko-KR" altLang="en-US" sz="1000" b="1" u="sng" kern="1200" dirty="0" smtClean="0">
              <a:effectLst/>
            </a:rPr>
            <a:t> </a:t>
          </a:r>
          <a:endParaRPr lang="ko-KR" altLang="en-US" sz="1000" b="1" u="sng" kern="1200" dirty="0">
            <a:effectLst/>
          </a:endParaRPr>
        </a:p>
      </dsp:txBody>
      <dsp:txXfrm>
        <a:off x="2941753" y="23186"/>
        <a:ext cx="678732" cy="452488"/>
      </dsp:txXfrm>
    </dsp:sp>
    <dsp:sp modelId="{D2E500D4-EF7B-4594-9C9C-35C4C587B76A}">
      <dsp:nvSpPr>
        <dsp:cNvPr id="0" name=""/>
        <dsp:cNvSpPr/>
      </dsp:nvSpPr>
      <dsp:spPr>
        <a:xfrm>
          <a:off x="3620486" y="23186"/>
          <a:ext cx="1131220" cy="452488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평가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보완 </a:t>
          </a:r>
          <a:endParaRPr lang="ko-KR" altLang="en-US" sz="1000" kern="1200" dirty="0"/>
        </a:p>
      </dsp:txBody>
      <dsp:txXfrm>
        <a:off x="3846730" y="23186"/>
        <a:ext cx="678732" cy="45248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580" y="23186"/>
          <a:ext cx="1131220" cy="45248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smtClean="0"/>
            <a:t>기업 및 </a:t>
          </a:r>
          <a:endParaRPr lang="en-US" altLang="ko-KR" sz="1000" b="0" u="none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smtClean="0"/>
            <a:t>기업가 분석</a:t>
          </a:r>
          <a:endParaRPr lang="ko-KR" altLang="en-US" sz="1000" b="0" u="none" kern="1200" dirty="0"/>
        </a:p>
      </dsp:txBody>
      <dsp:txXfrm>
        <a:off x="580" y="23186"/>
        <a:ext cx="1018098" cy="452488"/>
      </dsp:txXfrm>
    </dsp:sp>
    <dsp:sp modelId="{71B1314D-1725-4EDA-B9DB-19A8C1D66382}">
      <dsp:nvSpPr>
        <dsp:cNvPr id="0" name=""/>
        <dsp:cNvSpPr/>
      </dsp:nvSpPr>
      <dsp:spPr>
        <a:xfrm>
          <a:off x="905556" y="23186"/>
          <a:ext cx="1131220" cy="45248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err="1" smtClean="0">
              <a:effectLst/>
            </a:rPr>
            <a:t>인큐베이팅</a:t>
          </a:r>
          <a:r>
            <a:rPr lang="ko-KR" altLang="en-US" sz="1000" b="0" u="none" kern="1200" dirty="0" smtClean="0">
              <a:effectLst/>
            </a:rPr>
            <a:t> </a:t>
          </a:r>
          <a:endParaRPr lang="en-US" altLang="ko-KR" sz="1000" b="0" u="none" kern="1200" dirty="0" smtClean="0">
            <a:effectLst/>
          </a:endParaRPr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smtClean="0">
              <a:effectLst/>
            </a:rPr>
            <a:t>목표 수립 </a:t>
          </a:r>
          <a:endParaRPr lang="ko-KR" altLang="en-US" sz="1000" b="0" u="none" kern="1200" dirty="0">
            <a:effectLst/>
          </a:endParaRPr>
        </a:p>
      </dsp:txBody>
      <dsp:txXfrm>
        <a:off x="1131800" y="23186"/>
        <a:ext cx="678732" cy="452488"/>
      </dsp:txXfrm>
    </dsp:sp>
    <dsp:sp modelId="{7AC31DF8-27A9-4657-B808-03C195751265}">
      <dsp:nvSpPr>
        <dsp:cNvPr id="0" name=""/>
        <dsp:cNvSpPr/>
      </dsp:nvSpPr>
      <dsp:spPr>
        <a:xfrm>
          <a:off x="1810533" y="23186"/>
          <a:ext cx="1131220" cy="4524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err="1" smtClean="0">
              <a:effectLst/>
            </a:rPr>
            <a:t>인큐베이팅</a:t>
          </a:r>
          <a:r>
            <a:rPr lang="en-US" altLang="ko-KR" sz="1000" b="0" u="none" kern="1200" dirty="0" smtClean="0">
              <a:effectLst/>
            </a:rPr>
            <a:t/>
          </a:r>
          <a:br>
            <a:rPr lang="en-US" altLang="ko-KR" sz="1000" b="0" u="none" kern="1200" dirty="0" smtClean="0">
              <a:effectLst/>
            </a:rPr>
          </a:br>
          <a:r>
            <a:rPr lang="ko-KR" altLang="en-US" sz="1000" b="0" u="none" kern="1200" dirty="0" smtClean="0">
              <a:effectLst/>
            </a:rPr>
            <a:t>목표 및 </a:t>
          </a:r>
          <a:r>
            <a:rPr lang="en-US" altLang="ko-KR" sz="1000" b="0" u="none" kern="1200" dirty="0" smtClean="0">
              <a:effectLst/>
            </a:rPr>
            <a:t/>
          </a:r>
          <a:br>
            <a:rPr lang="en-US" altLang="ko-KR" sz="1000" b="0" u="none" kern="1200" dirty="0" smtClean="0">
              <a:effectLst/>
            </a:rPr>
          </a:br>
          <a:r>
            <a:rPr lang="ko-KR" altLang="en-US" sz="1000" b="0" u="none" kern="1200" dirty="0" smtClean="0">
              <a:effectLst/>
            </a:rPr>
            <a:t>방법론 합의</a:t>
          </a:r>
          <a:endParaRPr lang="ko-KR" altLang="en-US" sz="1000" b="0" u="none" kern="1200" dirty="0">
            <a:effectLst/>
          </a:endParaRPr>
        </a:p>
      </dsp:txBody>
      <dsp:txXfrm>
        <a:off x="2036777" y="23186"/>
        <a:ext cx="678732" cy="452488"/>
      </dsp:txXfrm>
    </dsp:sp>
    <dsp:sp modelId="{420B65FC-DFD4-4246-AFC2-E75DF9918031}">
      <dsp:nvSpPr>
        <dsp:cNvPr id="0" name=""/>
        <dsp:cNvSpPr/>
      </dsp:nvSpPr>
      <dsp:spPr>
        <a:xfrm>
          <a:off x="2715509" y="23186"/>
          <a:ext cx="1131220" cy="45248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0" u="none" kern="1200" dirty="0" smtClean="0">
              <a:effectLst/>
            </a:rPr>
            <a:t>실행</a:t>
          </a:r>
          <a:r>
            <a:rPr lang="en-US" altLang="ko-KR" sz="1000" b="0" u="none" kern="1200" dirty="0" smtClean="0">
              <a:effectLst/>
            </a:rPr>
            <a:t>(</a:t>
          </a:r>
          <a:r>
            <a:rPr lang="ko-KR" altLang="en-US" sz="1000" b="0" u="none" kern="1200" dirty="0" err="1" smtClean="0">
              <a:effectLst/>
            </a:rPr>
            <a:t>코칭과</a:t>
          </a:r>
          <a:r>
            <a:rPr lang="ko-KR" altLang="en-US" sz="1000" b="0" u="none" kern="1200" dirty="0" smtClean="0">
              <a:effectLst/>
            </a:rPr>
            <a:t> </a:t>
          </a:r>
          <a:r>
            <a:rPr lang="en-US" altLang="ko-KR" sz="1000" b="0" u="none" kern="1200" dirty="0" smtClean="0">
              <a:effectLst/>
            </a:rPr>
            <a:t/>
          </a:r>
          <a:br>
            <a:rPr lang="en-US" altLang="ko-KR" sz="1000" b="0" u="none" kern="1200" dirty="0" smtClean="0">
              <a:effectLst/>
            </a:rPr>
          </a:br>
          <a:r>
            <a:rPr lang="ko-KR" altLang="en-US" sz="1000" b="0" u="none" kern="1200" dirty="0" smtClean="0">
              <a:effectLst/>
            </a:rPr>
            <a:t>프로그램 </a:t>
          </a:r>
          <a:r>
            <a:rPr lang="en-US" altLang="ko-KR" sz="1000" b="0" u="none" kern="1200" dirty="0" smtClean="0">
              <a:effectLst/>
            </a:rPr>
            <a:t/>
          </a:r>
          <a:br>
            <a:rPr lang="en-US" altLang="ko-KR" sz="1000" b="0" u="none" kern="1200" dirty="0" smtClean="0">
              <a:effectLst/>
            </a:rPr>
          </a:br>
          <a:r>
            <a:rPr lang="ko-KR" altLang="en-US" sz="1000" b="0" u="none" kern="1200" dirty="0" smtClean="0">
              <a:effectLst/>
            </a:rPr>
            <a:t>실행</a:t>
          </a:r>
          <a:r>
            <a:rPr lang="en-US" altLang="ko-KR" sz="1000" b="0" u="none" kern="1200" dirty="0" smtClean="0">
              <a:effectLst/>
            </a:rPr>
            <a:t>)</a:t>
          </a:r>
          <a:r>
            <a:rPr lang="ko-KR" altLang="en-US" sz="1000" b="0" u="none" kern="1200" dirty="0" smtClean="0">
              <a:effectLst/>
            </a:rPr>
            <a:t> </a:t>
          </a:r>
          <a:endParaRPr lang="ko-KR" altLang="en-US" sz="1000" b="0" u="none" kern="1200" dirty="0">
            <a:effectLst/>
          </a:endParaRPr>
        </a:p>
      </dsp:txBody>
      <dsp:txXfrm>
        <a:off x="2941753" y="23186"/>
        <a:ext cx="678732" cy="452488"/>
      </dsp:txXfrm>
    </dsp:sp>
    <dsp:sp modelId="{D2E500D4-EF7B-4594-9C9C-35C4C587B76A}">
      <dsp:nvSpPr>
        <dsp:cNvPr id="0" name=""/>
        <dsp:cNvSpPr/>
      </dsp:nvSpPr>
      <dsp:spPr>
        <a:xfrm>
          <a:off x="3620486" y="23186"/>
          <a:ext cx="1131220" cy="452488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>
              <a:effectLst/>
            </a:rPr>
            <a:t>평가 및 </a:t>
          </a:r>
          <a:r>
            <a:rPr lang="en-US" altLang="ko-KR" sz="1000" b="1" u="sng" kern="1200" dirty="0" smtClean="0">
              <a:effectLst/>
            </a:rPr>
            <a:t/>
          </a:r>
          <a:br>
            <a:rPr lang="en-US" altLang="ko-KR" sz="1000" b="1" u="sng" kern="1200" dirty="0" smtClean="0">
              <a:effectLst/>
            </a:rPr>
          </a:br>
          <a:r>
            <a:rPr lang="ko-KR" altLang="en-US" sz="1000" b="1" u="sng" kern="1200" dirty="0" smtClean="0">
              <a:effectLst/>
            </a:rPr>
            <a:t>보완 </a:t>
          </a:r>
          <a:endParaRPr lang="ko-KR" altLang="en-US" sz="1000" b="1" u="sng" kern="1200" dirty="0">
            <a:effectLst/>
          </a:endParaRPr>
        </a:p>
      </dsp:txBody>
      <dsp:txXfrm>
        <a:off x="3846730" y="23186"/>
        <a:ext cx="678732" cy="45248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1DE561-9CD1-48FE-8971-44CFA5C7F91B}">
      <dsp:nvSpPr>
        <dsp:cNvPr id="0" name=""/>
        <dsp:cNvSpPr/>
      </dsp:nvSpPr>
      <dsp:spPr>
        <a:xfrm>
          <a:off x="98240" y="0"/>
          <a:ext cx="4735813" cy="3818281"/>
        </a:xfrm>
        <a:prstGeom prst="diamond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3C25EB-8D2E-4532-9C0D-0DEACCB29149}">
      <dsp:nvSpPr>
        <dsp:cNvPr id="0" name=""/>
        <dsp:cNvSpPr/>
      </dsp:nvSpPr>
      <dsp:spPr>
        <a:xfrm>
          <a:off x="453347" y="362736"/>
          <a:ext cx="1661392" cy="148912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err="1" smtClean="0">
              <a:solidFill>
                <a:schemeClr val="tx1"/>
              </a:solidFill>
              <a:latin typeface="+mn-ea"/>
              <a:ea typeface="+mn-ea"/>
            </a:rPr>
            <a:t>사회적문제</a:t>
          </a:r>
          <a:r>
            <a:rPr lang="ko-KR" altLang="en-US" sz="1100" b="1" kern="1200" dirty="0" smtClean="0">
              <a:solidFill>
                <a:schemeClr val="tx1"/>
              </a:solidFill>
              <a:latin typeface="+mn-ea"/>
              <a:ea typeface="+mn-ea"/>
            </a:rPr>
            <a:t> 인식 </a:t>
          </a:r>
          <a:r>
            <a:rPr lang="en-US" altLang="ko-KR" sz="1100" b="0" kern="1200" dirty="0" smtClean="0">
              <a:solidFill>
                <a:schemeClr val="tx1"/>
              </a:solidFill>
              <a:latin typeface="+mn-ea"/>
              <a:ea typeface="+mn-ea"/>
            </a:rPr>
            <a:t>(</a:t>
          </a:r>
          <a:r>
            <a:rPr lang="ko-KR" altLang="en-US" sz="1100" b="0" kern="1200" dirty="0" smtClean="0">
              <a:solidFill>
                <a:schemeClr val="tx1"/>
              </a:solidFill>
              <a:latin typeface="+mn-ea"/>
              <a:ea typeface="+mn-ea"/>
            </a:rPr>
            <a:t>문제 현황 및 </a:t>
          </a:r>
          <a:r>
            <a:rPr lang="en-US" altLang="ko-KR" sz="1100" b="0" kern="1200" dirty="0" smtClean="0">
              <a:solidFill>
                <a:schemeClr val="tx1"/>
              </a:solidFill>
              <a:latin typeface="+mn-ea"/>
              <a:ea typeface="+mn-ea"/>
            </a:rPr>
            <a:t/>
          </a:r>
          <a:br>
            <a:rPr lang="en-US" altLang="ko-KR" sz="1100" b="0" kern="1200" dirty="0" smtClean="0">
              <a:solidFill>
                <a:schemeClr val="tx1"/>
              </a:solidFill>
              <a:latin typeface="+mn-ea"/>
              <a:ea typeface="+mn-ea"/>
            </a:rPr>
          </a:br>
          <a:r>
            <a:rPr lang="ko-KR" altLang="en-US" sz="1100" b="0" kern="1200" dirty="0" smtClean="0">
              <a:solidFill>
                <a:schemeClr val="tx1"/>
              </a:solidFill>
              <a:latin typeface="+mn-ea"/>
              <a:ea typeface="+mn-ea"/>
            </a:rPr>
            <a:t>근본원인</a:t>
          </a:r>
          <a:r>
            <a:rPr lang="en-US" altLang="ko-KR" sz="1100" b="0" kern="1200" dirty="0" smtClean="0">
              <a:solidFill>
                <a:schemeClr val="tx1"/>
              </a:solidFill>
              <a:latin typeface="+mn-ea"/>
              <a:ea typeface="+mn-ea"/>
            </a:rPr>
            <a:t>)</a:t>
          </a:r>
          <a:endParaRPr lang="ko-KR" altLang="en-US" sz="1100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526040" y="435429"/>
        <a:ext cx="1516006" cy="1343743"/>
      </dsp:txXfrm>
    </dsp:sp>
    <dsp:sp modelId="{285F9320-DC1B-412B-B1CF-B5D465A049D9}">
      <dsp:nvSpPr>
        <dsp:cNvPr id="0" name=""/>
        <dsp:cNvSpPr/>
      </dsp:nvSpPr>
      <dsp:spPr>
        <a:xfrm>
          <a:off x="2863240" y="362736"/>
          <a:ext cx="1661392" cy="148912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chemeClr val="tx1"/>
              </a:solidFill>
              <a:latin typeface="+mn-ea"/>
              <a:ea typeface="+mn-ea"/>
            </a:rPr>
            <a:t>사업 아이디어 </a:t>
          </a:r>
          <a:r>
            <a:rPr lang="en-US" altLang="ko-KR" sz="1100" b="1" kern="1200" dirty="0" smtClean="0">
              <a:solidFill>
                <a:schemeClr val="tx1"/>
              </a:solidFill>
              <a:latin typeface="+mn-ea"/>
              <a:ea typeface="+mn-ea"/>
            </a:rPr>
            <a:t/>
          </a:r>
          <a:br>
            <a:rPr lang="en-US" altLang="ko-KR" sz="1100" b="1" kern="1200" dirty="0" smtClean="0">
              <a:solidFill>
                <a:schemeClr val="tx1"/>
              </a:solidFill>
              <a:latin typeface="+mn-ea"/>
              <a:ea typeface="+mn-ea"/>
            </a:rPr>
          </a:br>
          <a:r>
            <a:rPr lang="en-US" altLang="ko-KR" sz="1100" kern="1200" dirty="0" smtClean="0">
              <a:solidFill>
                <a:schemeClr val="tx1"/>
              </a:solidFill>
              <a:latin typeface="+mn-ea"/>
              <a:ea typeface="+mn-ea"/>
            </a:rPr>
            <a:t>(</a:t>
          </a:r>
          <a:r>
            <a:rPr lang="ko-KR" altLang="en-US" sz="1100" kern="1200" dirty="0" smtClean="0">
              <a:solidFill>
                <a:schemeClr val="tx1"/>
              </a:solidFill>
              <a:latin typeface="+mn-ea"/>
              <a:ea typeface="+mn-ea"/>
            </a:rPr>
            <a:t>사업 영역</a:t>
          </a:r>
          <a:r>
            <a:rPr lang="en-US" altLang="ko-KR" sz="1100" kern="1200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1100" kern="1200" dirty="0" smtClean="0">
              <a:solidFill>
                <a:schemeClr val="tx1"/>
              </a:solidFill>
              <a:latin typeface="+mn-ea"/>
              <a:ea typeface="+mn-ea"/>
            </a:rPr>
            <a:t>차별화</a:t>
          </a:r>
          <a:r>
            <a:rPr lang="en-US" altLang="ko-KR" sz="1100" kern="1200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br>
            <a:rPr lang="en-US" altLang="ko-KR" sz="1100" kern="1200" dirty="0" smtClean="0">
              <a:solidFill>
                <a:schemeClr val="tx1"/>
              </a:solidFill>
              <a:latin typeface="+mn-ea"/>
              <a:ea typeface="+mn-ea"/>
            </a:rPr>
          </a:br>
          <a:r>
            <a:rPr lang="ko-KR" altLang="en-US" sz="1100" kern="1200" dirty="0" smtClean="0">
              <a:solidFill>
                <a:schemeClr val="tx1"/>
              </a:solidFill>
              <a:latin typeface="+mn-ea"/>
              <a:ea typeface="+mn-ea"/>
            </a:rPr>
            <a:t>핵심역량 </a:t>
          </a:r>
          <a:r>
            <a:rPr lang="en-US" altLang="ko-KR" sz="1100" kern="1200" dirty="0" smtClean="0">
              <a:solidFill>
                <a:schemeClr val="tx1"/>
              </a:solidFill>
              <a:latin typeface="+mn-ea"/>
              <a:ea typeface="+mn-ea"/>
            </a:rPr>
            <a:t>)</a:t>
          </a:r>
          <a:endParaRPr lang="ko-KR" altLang="en-US" sz="1100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2935933" y="435429"/>
        <a:ext cx="1516006" cy="1343743"/>
      </dsp:txXfrm>
    </dsp:sp>
    <dsp:sp modelId="{590E7435-668C-434E-A6C3-2FCEC03D14AA}">
      <dsp:nvSpPr>
        <dsp:cNvPr id="0" name=""/>
        <dsp:cNvSpPr/>
      </dsp:nvSpPr>
      <dsp:spPr>
        <a:xfrm>
          <a:off x="453347" y="1966414"/>
          <a:ext cx="1661392" cy="148912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chemeClr val="tx1"/>
              </a:solidFill>
              <a:latin typeface="+mn-ea"/>
              <a:ea typeface="+mn-ea"/>
            </a:rPr>
            <a:t>실현하고자 하는 </a:t>
          </a:r>
          <a:r>
            <a:rPr lang="en-US" altLang="ko-KR" sz="1100" b="1" kern="1200" dirty="0" smtClean="0">
              <a:solidFill>
                <a:schemeClr val="tx1"/>
              </a:solidFill>
              <a:latin typeface="+mn-ea"/>
              <a:ea typeface="+mn-ea"/>
            </a:rPr>
            <a:t/>
          </a:r>
          <a:br>
            <a:rPr lang="en-US" altLang="ko-KR" sz="1100" b="1" kern="1200" dirty="0" smtClean="0">
              <a:solidFill>
                <a:schemeClr val="tx1"/>
              </a:solidFill>
              <a:latin typeface="+mn-ea"/>
              <a:ea typeface="+mn-ea"/>
            </a:rPr>
          </a:br>
          <a:r>
            <a:rPr lang="ko-KR" altLang="en-US" sz="1100" b="1" kern="1200" dirty="0" smtClean="0">
              <a:solidFill>
                <a:schemeClr val="tx1"/>
              </a:solidFill>
              <a:latin typeface="+mn-ea"/>
              <a:ea typeface="+mn-ea"/>
            </a:rPr>
            <a:t>가치 혹은 목표 </a:t>
          </a:r>
          <a:r>
            <a:rPr lang="en-US" altLang="ko-KR" sz="1100" b="0" kern="1200" dirty="0" smtClean="0">
              <a:solidFill>
                <a:schemeClr val="tx1"/>
              </a:solidFill>
              <a:latin typeface="+mn-ea"/>
              <a:ea typeface="+mn-ea"/>
            </a:rPr>
            <a:t/>
          </a:r>
          <a:br>
            <a:rPr lang="en-US" altLang="ko-KR" sz="1100" b="0" kern="1200" dirty="0" smtClean="0">
              <a:solidFill>
                <a:schemeClr val="tx1"/>
              </a:solidFill>
              <a:latin typeface="+mn-ea"/>
              <a:ea typeface="+mn-ea"/>
            </a:rPr>
          </a:br>
          <a:r>
            <a:rPr lang="en-US" altLang="ko-KR" sz="1100" b="0" kern="1200" dirty="0" smtClean="0">
              <a:solidFill>
                <a:schemeClr val="tx1"/>
              </a:solidFill>
              <a:latin typeface="+mn-ea"/>
              <a:ea typeface="+mn-ea"/>
            </a:rPr>
            <a:t>(</a:t>
          </a:r>
          <a:r>
            <a:rPr lang="ko-KR" altLang="en-US" sz="1100" kern="1200" dirty="0" smtClean="0">
              <a:solidFill>
                <a:schemeClr val="tx1"/>
              </a:solidFill>
              <a:latin typeface="+mn-ea"/>
              <a:ea typeface="+mn-ea"/>
            </a:rPr>
            <a:t>경제적</a:t>
          </a:r>
          <a:r>
            <a:rPr lang="en-US" altLang="ko-KR" sz="1100" kern="1200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1100" kern="1200" dirty="0" smtClean="0">
              <a:solidFill>
                <a:schemeClr val="tx1"/>
              </a:solidFill>
              <a:latin typeface="+mn-ea"/>
              <a:ea typeface="+mn-ea"/>
            </a:rPr>
            <a:t>사회적</a:t>
          </a:r>
          <a:r>
            <a:rPr lang="en-US" altLang="ko-KR" sz="1100" kern="1200" dirty="0" smtClean="0">
              <a:solidFill>
                <a:schemeClr val="tx1"/>
              </a:solidFill>
              <a:latin typeface="+mn-ea"/>
              <a:ea typeface="+mn-ea"/>
            </a:rPr>
            <a:t>) </a:t>
          </a:r>
          <a:endParaRPr lang="ko-KR" altLang="en-US" sz="1100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526040" y="2039107"/>
        <a:ext cx="1516006" cy="1343743"/>
      </dsp:txXfrm>
    </dsp:sp>
    <dsp:sp modelId="{1EB07872-2221-4450-BB7F-16E6266B4028}">
      <dsp:nvSpPr>
        <dsp:cNvPr id="0" name=""/>
        <dsp:cNvSpPr/>
      </dsp:nvSpPr>
      <dsp:spPr>
        <a:xfrm>
          <a:off x="2863240" y="1966414"/>
          <a:ext cx="1661392" cy="148912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chemeClr val="tx1"/>
              </a:solidFill>
              <a:latin typeface="+mn-ea"/>
              <a:ea typeface="+mn-ea"/>
            </a:rPr>
            <a:t>선언문 </a:t>
          </a:r>
          <a:endParaRPr lang="ko-KR" altLang="en-US" sz="11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2935933" y="2039107"/>
        <a:ext cx="1516006" cy="134374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F41FEF-3288-4FA7-9CED-FD9D56B7D313}">
      <dsp:nvSpPr>
        <dsp:cNvPr id="0" name=""/>
        <dsp:cNvSpPr/>
      </dsp:nvSpPr>
      <dsp:spPr>
        <a:xfrm>
          <a:off x="1937217" y="1527343"/>
          <a:ext cx="1011377" cy="631620"/>
        </a:xfrm>
        <a:prstGeom prst="roundRect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미션</a:t>
          </a:r>
          <a:endParaRPr lang="en-US" altLang="ko-KR" sz="1100" b="1" kern="1200" dirty="0" smtClean="0">
            <a:solidFill>
              <a:sysClr val="window" lastClr="FFFFFF"/>
            </a:solidFill>
            <a:latin typeface="서울남산체 M"/>
            <a:ea typeface="서울남산체 M"/>
            <a:cs typeface="+mn-cs"/>
          </a:endParaRPr>
        </a:p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내재화</a:t>
          </a:r>
          <a:endParaRPr lang="ko-KR" altLang="en-US" sz="1100" b="1" kern="1200" dirty="0">
            <a:solidFill>
              <a:sysClr val="window" lastClr="FFFFFF"/>
            </a:solidFill>
            <a:latin typeface="서울남산체 M"/>
            <a:ea typeface="서울남산체 M"/>
            <a:cs typeface="+mn-cs"/>
          </a:endParaRPr>
        </a:p>
      </dsp:txBody>
      <dsp:txXfrm>
        <a:off x="1968050" y="1558176"/>
        <a:ext cx="949711" cy="569954"/>
      </dsp:txXfrm>
    </dsp:sp>
    <dsp:sp modelId="{0FBC5FF3-013F-4EA8-8C6E-9FEA60626A53}">
      <dsp:nvSpPr>
        <dsp:cNvPr id="0" name=""/>
        <dsp:cNvSpPr/>
      </dsp:nvSpPr>
      <dsp:spPr>
        <a:xfrm rot="16198667">
          <a:off x="2118252" y="1202938"/>
          <a:ext cx="64880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24357" y="0"/>
              </a:lnTo>
            </a:path>
          </a:pathLst>
        </a:custGeom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D3E28F-E3E2-4967-9A40-6B03126ABDD7}">
      <dsp:nvSpPr>
        <dsp:cNvPr id="0" name=""/>
        <dsp:cNvSpPr/>
      </dsp:nvSpPr>
      <dsp:spPr>
        <a:xfrm>
          <a:off x="1369015" y="185490"/>
          <a:ext cx="2146763" cy="693043"/>
        </a:xfrm>
        <a:prstGeom prst="roundRect">
          <a:avLst/>
        </a:prstGeo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소셜미션 성과관리</a:t>
          </a:r>
          <a:endParaRPr lang="ko-KR" altLang="en-US" sz="1100" b="1" kern="1200" dirty="0">
            <a:solidFill>
              <a:sysClr val="window" lastClr="FFFFFF"/>
            </a:solidFill>
            <a:latin typeface="서울남산체 M"/>
            <a:ea typeface="서울남산체 M"/>
            <a:cs typeface="+mn-cs"/>
          </a:endParaRPr>
        </a:p>
      </dsp:txBody>
      <dsp:txXfrm>
        <a:off x="1402847" y="219322"/>
        <a:ext cx="2079099" cy="625379"/>
      </dsp:txXfrm>
    </dsp:sp>
    <dsp:sp modelId="{A7BAACD9-7BFB-4908-A164-F568F805C10D}">
      <dsp:nvSpPr>
        <dsp:cNvPr id="0" name=""/>
        <dsp:cNvSpPr/>
      </dsp:nvSpPr>
      <dsp:spPr>
        <a:xfrm rot="2276685">
          <a:off x="2777370" y="2364203"/>
          <a:ext cx="66755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1058" y="0"/>
              </a:lnTo>
            </a:path>
          </a:pathLst>
        </a:custGeom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AB24F8-886A-4B34-8249-FF329E347C42}">
      <dsp:nvSpPr>
        <dsp:cNvPr id="0" name=""/>
        <dsp:cNvSpPr/>
      </dsp:nvSpPr>
      <dsp:spPr>
        <a:xfrm>
          <a:off x="2745391" y="2569442"/>
          <a:ext cx="2146763" cy="693043"/>
        </a:xfrm>
        <a:prstGeom prst="roundRect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구성원의 미션 공감 지속과 심화 </a:t>
          </a:r>
          <a:endParaRPr lang="ko-KR" altLang="en-US" sz="1100" b="1" kern="1200" dirty="0">
            <a:solidFill>
              <a:sysClr val="window" lastClr="FFFFFF"/>
            </a:solidFill>
            <a:latin typeface="서울남산체 M"/>
            <a:ea typeface="서울남산체 M"/>
            <a:cs typeface="+mn-cs"/>
          </a:endParaRPr>
        </a:p>
      </dsp:txBody>
      <dsp:txXfrm>
        <a:off x="2779223" y="2603274"/>
        <a:ext cx="2079099" cy="625379"/>
      </dsp:txXfrm>
    </dsp:sp>
    <dsp:sp modelId="{97AEAC26-A12B-47A1-A3E0-63F37C47A43F}">
      <dsp:nvSpPr>
        <dsp:cNvPr id="0" name=""/>
        <dsp:cNvSpPr/>
      </dsp:nvSpPr>
      <dsp:spPr>
        <a:xfrm rot="8524546">
          <a:off x="1440242" y="2364203"/>
          <a:ext cx="66785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1495" y="0"/>
              </a:lnTo>
            </a:path>
          </a:pathLst>
        </a:custGeom>
        <a:noFill/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BDF2BA-5C84-4795-A537-65D3391DAE4A}">
      <dsp:nvSpPr>
        <dsp:cNvPr id="0" name=""/>
        <dsp:cNvSpPr/>
      </dsp:nvSpPr>
      <dsp:spPr>
        <a:xfrm>
          <a:off x="-7359" y="2569442"/>
          <a:ext cx="2146763" cy="693043"/>
        </a:xfrm>
        <a:prstGeom prst="roundRect">
          <a:avLst/>
        </a:prstGeom>
        <a:gradFill rotWithShape="0">
          <a:gsLst>
            <a:gs pos="0">
              <a:srgbClr val="4BACC6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BACC6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BACC6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경영관리 및 인사관리</a:t>
          </a:r>
          <a:r>
            <a:rPr lang="en-US" altLang="ko-KR" sz="1100" b="1" kern="1200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,</a:t>
          </a:r>
          <a:r>
            <a:rPr lang="ko-KR" altLang="en-US" sz="1100" b="1" kern="1200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 </a:t>
          </a:r>
          <a:r>
            <a:rPr lang="en-US" altLang="ko-KR" sz="1100" b="1" kern="1200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/>
          </a:r>
          <a:br>
            <a:rPr lang="en-US" altLang="ko-KR" sz="1100" b="1" kern="1200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</a:br>
          <a:r>
            <a:rPr lang="ko-KR" altLang="en-US" sz="1100" b="1" kern="1200" dirty="0" smtClean="0">
              <a:solidFill>
                <a:sysClr val="window" lastClr="FFFFFF"/>
              </a:solidFill>
              <a:latin typeface="서울남산체 M"/>
              <a:ea typeface="서울남산체 M"/>
              <a:cs typeface="+mn-cs"/>
            </a:rPr>
            <a:t>조직문화를 통한 내재화</a:t>
          </a:r>
          <a:endParaRPr lang="ko-KR" altLang="en-US" sz="1100" b="1" kern="1200" dirty="0">
            <a:solidFill>
              <a:sysClr val="window" lastClr="FFFFFF"/>
            </a:solidFill>
            <a:latin typeface="서울남산체 M"/>
            <a:ea typeface="서울남산체 M"/>
            <a:cs typeface="+mn-cs"/>
          </a:endParaRPr>
        </a:p>
      </dsp:txBody>
      <dsp:txXfrm>
        <a:off x="26473" y="2603274"/>
        <a:ext cx="2079099" cy="62537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825600-A5ED-4282-88E1-A66330494D37}">
      <dsp:nvSpPr>
        <dsp:cNvPr id="0" name=""/>
        <dsp:cNvSpPr/>
      </dsp:nvSpPr>
      <dsp:spPr>
        <a:xfrm>
          <a:off x="-4493704" y="-689109"/>
          <a:ext cx="5353273" cy="5353273"/>
        </a:xfrm>
        <a:prstGeom prst="blockArc">
          <a:avLst>
            <a:gd name="adj1" fmla="val 18900000"/>
            <a:gd name="adj2" fmla="val 2700000"/>
            <a:gd name="adj3" fmla="val 403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414C76-EB9F-4078-A8E8-5F699C68CC88}">
      <dsp:nvSpPr>
        <dsp:cNvPr id="0" name=""/>
        <dsp:cNvSpPr/>
      </dsp:nvSpPr>
      <dsp:spPr>
        <a:xfrm>
          <a:off x="376319" y="248361"/>
          <a:ext cx="5735944" cy="49704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4526" tIns="27940" rIns="27940" bIns="27940" numCol="1" spcCol="1270" anchor="ctr" anchorCtr="0">
          <a:noAutofit/>
        </a:bodyPr>
        <a:lstStyle/>
        <a:p>
          <a:pPr lvl="0" algn="l" defTabSz="48895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chemeClr val="tx1"/>
              </a:solidFill>
              <a:latin typeface="+mn-ea"/>
              <a:ea typeface="+mn-ea"/>
            </a:rPr>
            <a:t>사람들과 함께 살아가는 삶</a:t>
          </a:r>
          <a:r>
            <a:rPr lang="en-US" altLang="ko-KR" sz="1100" b="1" kern="1200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1100" b="1" kern="1200" dirty="0" smtClean="0">
              <a:solidFill>
                <a:schemeClr val="tx1"/>
              </a:solidFill>
              <a:latin typeface="+mn-ea"/>
              <a:ea typeface="+mn-ea"/>
            </a:rPr>
            <a:t>아름다운 소통</a:t>
          </a:r>
          <a:endParaRPr lang="ko-KR" altLang="en-US" sz="11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376319" y="248361"/>
        <a:ext cx="5735944" cy="497040"/>
      </dsp:txXfrm>
    </dsp:sp>
    <dsp:sp modelId="{E39F84EA-BB5C-4D8B-8249-024549884D84}">
      <dsp:nvSpPr>
        <dsp:cNvPr id="0" name=""/>
        <dsp:cNvSpPr/>
      </dsp:nvSpPr>
      <dsp:spPr>
        <a:xfrm>
          <a:off x="65668" y="186231"/>
          <a:ext cx="621301" cy="62130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9A31856-2E34-4657-8D9D-BBD5E3D1A45E}">
      <dsp:nvSpPr>
        <dsp:cNvPr id="0" name=""/>
        <dsp:cNvSpPr/>
      </dsp:nvSpPr>
      <dsp:spPr>
        <a:xfrm>
          <a:off x="732484" y="993684"/>
          <a:ext cx="5379779" cy="497040"/>
        </a:xfrm>
        <a:prstGeom prst="rect">
          <a:avLst/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tint val="50000"/>
                <a:satMod val="300000"/>
              </a:schemeClr>
            </a:gs>
            <a:gs pos="35000">
              <a:schemeClr val="accent4">
                <a:hueOff val="-1116192"/>
                <a:satOff val="6725"/>
                <a:lumOff val="539"/>
                <a:alphaOff val="0"/>
                <a:tint val="37000"/>
                <a:satMod val="30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4526" tIns="27940" rIns="27940" bIns="27940" numCol="1" spcCol="1270" anchor="ctr" anchorCtr="0">
          <a:noAutofit/>
        </a:bodyPr>
        <a:lstStyle/>
        <a:p>
          <a:pPr lvl="0" algn="l" defTabSz="48895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chemeClr val="tx1"/>
              </a:solidFill>
              <a:latin typeface="+mn-ea"/>
              <a:ea typeface="+mn-ea"/>
            </a:rPr>
            <a:t>혁신 </a:t>
          </a:r>
          <a:endParaRPr lang="ko-KR" altLang="en-US" sz="11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732484" y="993684"/>
        <a:ext cx="5379779" cy="497040"/>
      </dsp:txXfrm>
    </dsp:sp>
    <dsp:sp modelId="{CCE23288-1E37-4604-BB77-92D58FA81F27}">
      <dsp:nvSpPr>
        <dsp:cNvPr id="0" name=""/>
        <dsp:cNvSpPr/>
      </dsp:nvSpPr>
      <dsp:spPr>
        <a:xfrm>
          <a:off x="421833" y="931554"/>
          <a:ext cx="621301" cy="62130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1116192"/>
              <a:satOff val="6725"/>
              <a:lumOff val="53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5E3C5D8F-ED1B-45EB-ABA4-3C7D207F9243}">
      <dsp:nvSpPr>
        <dsp:cNvPr id="0" name=""/>
        <dsp:cNvSpPr/>
      </dsp:nvSpPr>
      <dsp:spPr>
        <a:xfrm>
          <a:off x="841798" y="1739007"/>
          <a:ext cx="5270465" cy="497040"/>
        </a:xfrm>
        <a:prstGeom prst="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tint val="50000"/>
                <a:satMod val="300000"/>
              </a:schemeClr>
            </a:gs>
            <a:gs pos="35000">
              <a:schemeClr val="accent4">
                <a:hueOff val="-2232385"/>
                <a:satOff val="13449"/>
                <a:lumOff val="1078"/>
                <a:alphaOff val="0"/>
                <a:tint val="37000"/>
                <a:satMod val="30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4526" tIns="27940" rIns="27940" bIns="27940" numCol="1" spcCol="1270" anchor="ctr" anchorCtr="0">
          <a:noAutofit/>
        </a:bodyPr>
        <a:lstStyle/>
        <a:p>
          <a:pPr lvl="0" algn="l" defTabSz="48895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chemeClr val="tx1"/>
              </a:solidFill>
              <a:latin typeface="+mn-ea"/>
              <a:ea typeface="+mn-ea"/>
            </a:rPr>
            <a:t>새시대의 기준 </a:t>
          </a:r>
          <a:r>
            <a:rPr lang="en-US" altLang="ko-KR" sz="1100" b="1" kern="1200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1100" b="1" kern="1200" dirty="0" smtClean="0">
              <a:solidFill>
                <a:schemeClr val="tx1"/>
              </a:solidFill>
              <a:latin typeface="+mn-ea"/>
              <a:ea typeface="+mn-ea"/>
            </a:rPr>
            <a:t>지렛대  </a:t>
          </a:r>
          <a:endParaRPr lang="ko-KR" altLang="en-US" sz="11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841798" y="1739007"/>
        <a:ext cx="5270465" cy="497040"/>
      </dsp:txXfrm>
    </dsp:sp>
    <dsp:sp modelId="{22E1EAE3-D804-4A04-8BD0-61F1E6587458}">
      <dsp:nvSpPr>
        <dsp:cNvPr id="0" name=""/>
        <dsp:cNvSpPr/>
      </dsp:nvSpPr>
      <dsp:spPr>
        <a:xfrm>
          <a:off x="531147" y="1676876"/>
          <a:ext cx="621301" cy="62130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B522C94-0005-4480-94E1-384A3799594D}">
      <dsp:nvSpPr>
        <dsp:cNvPr id="0" name=""/>
        <dsp:cNvSpPr/>
      </dsp:nvSpPr>
      <dsp:spPr>
        <a:xfrm>
          <a:off x="732484" y="2484329"/>
          <a:ext cx="5379779" cy="497040"/>
        </a:xfrm>
        <a:prstGeom prst="rect">
          <a:avLst/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tint val="50000"/>
                <a:satMod val="300000"/>
              </a:schemeClr>
            </a:gs>
            <a:gs pos="35000">
              <a:schemeClr val="accent4">
                <a:hueOff val="-3348577"/>
                <a:satOff val="20174"/>
                <a:lumOff val="1617"/>
                <a:alphaOff val="0"/>
                <a:tint val="37000"/>
                <a:satMod val="30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4526" tIns="27940" rIns="27940" bIns="27940" numCol="1" spcCol="1270" anchor="ctr" anchorCtr="0">
          <a:noAutofit/>
        </a:bodyPr>
        <a:lstStyle/>
        <a:p>
          <a:pPr lvl="0" algn="l" defTabSz="48895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chemeClr val="tx1"/>
              </a:solidFill>
              <a:latin typeface="+mn-ea"/>
              <a:ea typeface="+mn-ea"/>
            </a:rPr>
            <a:t>즐거움</a:t>
          </a:r>
          <a:r>
            <a:rPr lang="en-US" altLang="ko-KR" sz="1100" b="1" kern="1200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1100" b="1" kern="1200" dirty="0" err="1" smtClean="0">
              <a:solidFill>
                <a:schemeClr val="tx1"/>
              </a:solidFill>
              <a:latin typeface="+mn-ea"/>
              <a:ea typeface="+mn-ea"/>
            </a:rPr>
            <a:t>쉬지않고</a:t>
          </a:r>
          <a:r>
            <a:rPr lang="ko-KR" altLang="en-US" sz="1100" b="1" kern="1200" dirty="0" smtClean="0">
              <a:solidFill>
                <a:schemeClr val="tx1"/>
              </a:solidFill>
              <a:latin typeface="+mn-ea"/>
              <a:ea typeface="+mn-ea"/>
            </a:rPr>
            <a:t> 자라는 나무  </a:t>
          </a:r>
          <a:endParaRPr lang="ko-KR" altLang="en-US" sz="11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732484" y="2484329"/>
        <a:ext cx="5379779" cy="497040"/>
      </dsp:txXfrm>
    </dsp:sp>
    <dsp:sp modelId="{5D98A071-7674-4435-B445-65564F62D823}">
      <dsp:nvSpPr>
        <dsp:cNvPr id="0" name=""/>
        <dsp:cNvSpPr/>
      </dsp:nvSpPr>
      <dsp:spPr>
        <a:xfrm>
          <a:off x="421833" y="2422199"/>
          <a:ext cx="621301" cy="62130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3348577"/>
              <a:satOff val="20174"/>
              <a:lumOff val="161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E911E05-D0F0-4819-A9F2-0B0612E0B923}">
      <dsp:nvSpPr>
        <dsp:cNvPr id="0" name=""/>
        <dsp:cNvSpPr/>
      </dsp:nvSpPr>
      <dsp:spPr>
        <a:xfrm>
          <a:off x="376319" y="3229652"/>
          <a:ext cx="5735944" cy="497040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94526" tIns="27940" rIns="27940" bIns="27940" numCol="1" spcCol="1270" anchor="ctr" anchorCtr="0">
          <a:noAutofit/>
        </a:bodyPr>
        <a:lstStyle/>
        <a:p>
          <a:pPr lvl="0" algn="l" defTabSz="48895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err="1" smtClean="0">
              <a:solidFill>
                <a:schemeClr val="tx1"/>
              </a:solidFill>
              <a:latin typeface="+mn-ea"/>
              <a:ea typeface="+mn-ea"/>
            </a:rPr>
            <a:t>사회적문제를</a:t>
          </a:r>
          <a:r>
            <a:rPr lang="ko-KR" altLang="en-US" sz="1100" b="1" kern="1200" dirty="0" smtClean="0">
              <a:solidFill>
                <a:schemeClr val="tx1"/>
              </a:solidFill>
              <a:latin typeface="+mn-ea"/>
              <a:ea typeface="+mn-ea"/>
            </a:rPr>
            <a:t> 근본적으로 해결하는 기업 </a:t>
          </a:r>
          <a:endParaRPr lang="ko-KR" altLang="en-US" sz="11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376319" y="3229652"/>
        <a:ext cx="5735944" cy="497040"/>
      </dsp:txXfrm>
    </dsp:sp>
    <dsp:sp modelId="{EA326B6D-6A73-4478-8B71-FCDC2F5B8359}">
      <dsp:nvSpPr>
        <dsp:cNvPr id="0" name=""/>
        <dsp:cNvSpPr/>
      </dsp:nvSpPr>
      <dsp:spPr>
        <a:xfrm>
          <a:off x="65668" y="3167522"/>
          <a:ext cx="621301" cy="62130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F7FD6D-55A4-41CF-ACDB-77AD72C878AD}">
      <dsp:nvSpPr>
        <dsp:cNvPr id="0" name=""/>
        <dsp:cNvSpPr/>
      </dsp:nvSpPr>
      <dsp:spPr>
        <a:xfrm>
          <a:off x="2171636" y="809296"/>
          <a:ext cx="2016140" cy="2016140"/>
        </a:xfrm>
        <a:prstGeom prst="ellipse">
          <a:avLst/>
        </a:prstGeom>
        <a:solidFill>
          <a:srgbClr val="C0504D">
            <a:alpha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2489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56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자원</a:t>
          </a:r>
          <a:endParaRPr lang="ko-KR" altLang="en-US" sz="560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2466893" y="1104553"/>
        <a:ext cx="1425626" cy="1425626"/>
      </dsp:txXfrm>
    </dsp:sp>
    <dsp:sp modelId="{7C0D8ADE-297F-492F-AF48-A4B75E165575}">
      <dsp:nvSpPr>
        <dsp:cNvPr id="0" name=""/>
        <dsp:cNvSpPr/>
      </dsp:nvSpPr>
      <dsp:spPr>
        <a:xfrm>
          <a:off x="2675671" y="359"/>
          <a:ext cx="1008070" cy="1008070"/>
        </a:xfrm>
        <a:prstGeom prst="ellipse">
          <a:avLst/>
        </a:prstGeom>
        <a:solidFill>
          <a:srgbClr val="9BBB59">
            <a:alpha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100" kern="1200" dirty="0" err="1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물적자원</a:t>
          </a:r>
          <a:endParaRPr lang="ko-KR" altLang="en-US" sz="210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2823299" y="147987"/>
        <a:ext cx="712814" cy="712814"/>
      </dsp:txXfrm>
    </dsp:sp>
    <dsp:sp modelId="{D4A27DDA-1D53-454F-88AF-7E87209AE9A8}">
      <dsp:nvSpPr>
        <dsp:cNvPr id="0" name=""/>
        <dsp:cNvSpPr/>
      </dsp:nvSpPr>
      <dsp:spPr>
        <a:xfrm>
          <a:off x="3988642" y="1313331"/>
          <a:ext cx="1008070" cy="1008070"/>
        </a:xfrm>
        <a:prstGeom prst="ellipse">
          <a:avLst/>
        </a:prstGeom>
        <a:solidFill>
          <a:srgbClr val="8064A2">
            <a:alpha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100" kern="1200" dirty="0" err="1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지적자원</a:t>
          </a:r>
          <a:endParaRPr lang="ko-KR" altLang="en-US" sz="210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4136270" y="1460959"/>
        <a:ext cx="712814" cy="712814"/>
      </dsp:txXfrm>
    </dsp:sp>
    <dsp:sp modelId="{20FB6D76-08D8-480E-B75F-5DF81E98D46F}">
      <dsp:nvSpPr>
        <dsp:cNvPr id="0" name=""/>
        <dsp:cNvSpPr/>
      </dsp:nvSpPr>
      <dsp:spPr>
        <a:xfrm>
          <a:off x="2675671" y="2626302"/>
          <a:ext cx="1008070" cy="1008070"/>
        </a:xfrm>
        <a:prstGeom prst="ellipse">
          <a:avLst/>
        </a:prstGeom>
        <a:solidFill>
          <a:srgbClr val="4BACC6">
            <a:alpha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1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인적자원</a:t>
          </a:r>
          <a:endParaRPr lang="ko-KR" altLang="en-US" sz="210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2823299" y="2773930"/>
        <a:ext cx="712814" cy="712814"/>
      </dsp:txXfrm>
    </dsp:sp>
    <dsp:sp modelId="{9C1CE7AE-F0A9-4DA8-B6C4-39D23B13E117}">
      <dsp:nvSpPr>
        <dsp:cNvPr id="0" name=""/>
        <dsp:cNvSpPr/>
      </dsp:nvSpPr>
      <dsp:spPr>
        <a:xfrm>
          <a:off x="1362699" y="1313331"/>
          <a:ext cx="1008070" cy="1008070"/>
        </a:xfrm>
        <a:prstGeom prst="ellipse">
          <a:avLst/>
        </a:prstGeom>
        <a:solidFill>
          <a:srgbClr val="F79646">
            <a:alpha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100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금융자원</a:t>
          </a:r>
          <a:endParaRPr lang="ko-KR" altLang="en-US" sz="2100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1510327" y="1460959"/>
        <a:ext cx="712814" cy="71281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833D14-048A-4A8E-8A57-902EFFF545D8}">
      <dsp:nvSpPr>
        <dsp:cNvPr id="0" name=""/>
        <dsp:cNvSpPr/>
      </dsp:nvSpPr>
      <dsp:spPr>
        <a:xfrm>
          <a:off x="0" y="2922510"/>
          <a:ext cx="6134100" cy="4794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400" b="1" kern="1200" smtClean="0">
              <a:latin typeface="+mn-ea"/>
              <a:ea typeface="+mn-ea"/>
            </a:rPr>
            <a:t>MECE</a:t>
          </a:r>
          <a:endParaRPr lang="ko-KR" altLang="en-US" sz="1400" b="1" kern="1200" dirty="0">
            <a:latin typeface="+mn-ea"/>
            <a:ea typeface="+mn-ea"/>
          </a:endParaRPr>
        </a:p>
      </dsp:txBody>
      <dsp:txXfrm>
        <a:off x="0" y="2922510"/>
        <a:ext cx="6134100" cy="479462"/>
      </dsp:txXfrm>
    </dsp:sp>
    <dsp:sp modelId="{61D34779-A752-40BA-945C-1CAA71C6454A}">
      <dsp:nvSpPr>
        <dsp:cNvPr id="0" name=""/>
        <dsp:cNvSpPr/>
      </dsp:nvSpPr>
      <dsp:spPr>
        <a:xfrm rot="10800000">
          <a:off x="0" y="2192289"/>
          <a:ext cx="6134100" cy="73741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kern="1200" dirty="0" smtClean="0">
              <a:latin typeface="+mn-ea"/>
              <a:ea typeface="+mn-ea"/>
            </a:rPr>
            <a:t>핵심역량 </a:t>
          </a:r>
          <a:r>
            <a:rPr lang="en-US" altLang="ko-KR" sz="1400" b="1" kern="1200" dirty="0" smtClean="0">
              <a:latin typeface="+mn-ea"/>
              <a:ea typeface="+mn-ea"/>
            </a:rPr>
            <a:t>( </a:t>
          </a:r>
          <a:r>
            <a:rPr lang="ko-KR" altLang="en-US" sz="1400" b="1" kern="1200" dirty="0" smtClean="0">
              <a:latin typeface="+mn-ea"/>
              <a:ea typeface="+mn-ea"/>
            </a:rPr>
            <a:t>사회적 기업가 </a:t>
          </a:r>
          <a:r>
            <a:rPr lang="en-US" altLang="ko-KR" sz="1400" b="1" kern="1200" dirty="0" smtClean="0">
              <a:latin typeface="+mn-ea"/>
              <a:ea typeface="+mn-ea"/>
            </a:rPr>
            <a:t>&amp; </a:t>
          </a:r>
          <a:r>
            <a:rPr lang="ko-KR" altLang="en-US" sz="1400" b="1" kern="1200" dirty="0" smtClean="0">
              <a:latin typeface="+mn-ea"/>
              <a:ea typeface="+mn-ea"/>
            </a:rPr>
            <a:t>역량 </a:t>
          </a:r>
          <a:r>
            <a:rPr lang="en-US" altLang="ko-KR" sz="1400" b="1" kern="1200" dirty="0" smtClean="0">
              <a:latin typeface="+mn-ea"/>
              <a:ea typeface="+mn-ea"/>
            </a:rPr>
            <a:t>)    </a:t>
          </a:r>
          <a:endParaRPr lang="ko-KR" altLang="en-US" sz="1400" b="1" kern="1200" dirty="0">
            <a:latin typeface="+mn-ea"/>
            <a:ea typeface="+mn-ea"/>
          </a:endParaRPr>
        </a:p>
      </dsp:txBody>
      <dsp:txXfrm rot="10800000">
        <a:off x="0" y="2192289"/>
        <a:ext cx="6134100" cy="479148"/>
      </dsp:txXfrm>
    </dsp:sp>
    <dsp:sp modelId="{03E49DBA-A3F0-488A-90B8-E99F2DD5BD3D}">
      <dsp:nvSpPr>
        <dsp:cNvPr id="0" name=""/>
        <dsp:cNvSpPr/>
      </dsp:nvSpPr>
      <dsp:spPr>
        <a:xfrm rot="10800000">
          <a:off x="0" y="1462068"/>
          <a:ext cx="6134100" cy="73741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kern="1200" smtClean="0">
              <a:latin typeface="+mn-ea"/>
              <a:ea typeface="+mn-ea"/>
            </a:rPr>
            <a:t>제품 보다는 시장 </a:t>
          </a:r>
          <a:r>
            <a:rPr lang="en-US" altLang="ko-KR" sz="1400" b="1" kern="1200" smtClean="0">
              <a:latin typeface="+mn-ea"/>
              <a:ea typeface="+mn-ea"/>
            </a:rPr>
            <a:t>( volume, growth, m/s )</a:t>
          </a:r>
          <a:r>
            <a:rPr lang="ko-KR" altLang="en-US" sz="1400" b="1" kern="1200" smtClean="0">
              <a:latin typeface="+mn-ea"/>
              <a:ea typeface="+mn-ea"/>
            </a:rPr>
            <a:t>  </a:t>
          </a:r>
          <a:endParaRPr lang="ko-KR" altLang="en-US" sz="1400" b="1" kern="1200" dirty="0">
            <a:latin typeface="+mn-ea"/>
            <a:ea typeface="+mn-ea"/>
          </a:endParaRPr>
        </a:p>
      </dsp:txBody>
      <dsp:txXfrm rot="10800000">
        <a:off x="0" y="1462068"/>
        <a:ext cx="6134100" cy="479148"/>
      </dsp:txXfrm>
    </dsp:sp>
    <dsp:sp modelId="{8ECF98D4-E11F-41D4-8E7C-353CA8C9FBD8}">
      <dsp:nvSpPr>
        <dsp:cNvPr id="0" name=""/>
        <dsp:cNvSpPr/>
      </dsp:nvSpPr>
      <dsp:spPr>
        <a:xfrm rot="10800000">
          <a:off x="0" y="731847"/>
          <a:ext cx="6134100" cy="73741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kern="1200" smtClean="0">
              <a:latin typeface="+mn-ea"/>
              <a:ea typeface="+mn-ea"/>
            </a:rPr>
            <a:t>소셜미션의 진정성 </a:t>
          </a:r>
          <a:r>
            <a:rPr lang="en-US" altLang="ko-KR" sz="1400" b="1" kern="1200" smtClean="0">
              <a:latin typeface="+mn-ea"/>
              <a:ea typeface="+mn-ea"/>
            </a:rPr>
            <a:t>_ </a:t>
          </a:r>
          <a:r>
            <a:rPr lang="ko-KR" altLang="en-US" sz="1400" b="1" kern="1200" smtClean="0">
              <a:latin typeface="+mn-ea"/>
              <a:ea typeface="+mn-ea"/>
            </a:rPr>
            <a:t>사회혁신을 위해 인생을 걸 수 있는가</a:t>
          </a:r>
          <a:r>
            <a:rPr lang="en-US" altLang="ko-KR" sz="1400" b="1" kern="1200" smtClean="0">
              <a:latin typeface="+mn-ea"/>
              <a:ea typeface="+mn-ea"/>
            </a:rPr>
            <a:t>? </a:t>
          </a:r>
          <a:endParaRPr lang="ko-KR" altLang="en-US" sz="1400" b="1" kern="1200" dirty="0">
            <a:latin typeface="+mn-ea"/>
            <a:ea typeface="+mn-ea"/>
          </a:endParaRPr>
        </a:p>
      </dsp:txBody>
      <dsp:txXfrm rot="10800000">
        <a:off x="0" y="731847"/>
        <a:ext cx="6134100" cy="479148"/>
      </dsp:txXfrm>
    </dsp:sp>
    <dsp:sp modelId="{DB105984-1567-4C54-80CE-84565EF26621}">
      <dsp:nvSpPr>
        <dsp:cNvPr id="0" name=""/>
        <dsp:cNvSpPr/>
      </dsp:nvSpPr>
      <dsp:spPr>
        <a:xfrm rot="10800000">
          <a:off x="0" y="1627"/>
          <a:ext cx="6134100" cy="73741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kern="1200" dirty="0" smtClean="0">
              <a:latin typeface="+mn-ea"/>
              <a:ea typeface="+mn-ea"/>
            </a:rPr>
            <a:t>고객이 진정으로 원하는 것은 무엇인가</a:t>
          </a:r>
          <a:r>
            <a:rPr lang="en-US" altLang="ko-KR" sz="1400" b="1" kern="1200" dirty="0" smtClean="0">
              <a:latin typeface="+mn-ea"/>
              <a:ea typeface="+mn-ea"/>
            </a:rPr>
            <a:t>? (</a:t>
          </a:r>
          <a:r>
            <a:rPr lang="ko-KR" altLang="en-US" sz="1400" b="1" kern="1200" dirty="0" smtClean="0">
              <a:latin typeface="+mn-ea"/>
              <a:ea typeface="+mn-ea"/>
            </a:rPr>
            <a:t>조사부족</a:t>
          </a:r>
          <a:r>
            <a:rPr lang="en-US" altLang="ko-KR" sz="1400" b="1" kern="1200" dirty="0" smtClean="0">
              <a:latin typeface="+mn-ea"/>
              <a:ea typeface="+mn-ea"/>
            </a:rPr>
            <a:t>) </a:t>
          </a:r>
          <a:endParaRPr lang="ko-KR" altLang="en-US" sz="1400" b="1" kern="1200" dirty="0">
            <a:latin typeface="+mn-ea"/>
            <a:ea typeface="+mn-ea"/>
          </a:endParaRPr>
        </a:p>
      </dsp:txBody>
      <dsp:txXfrm rot="10800000">
        <a:off x="0" y="1627"/>
        <a:ext cx="6134100" cy="4791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A8104F-8244-402A-ADD9-30071605780D}">
      <dsp:nvSpPr>
        <dsp:cNvPr id="0" name=""/>
        <dsp:cNvSpPr/>
      </dsp:nvSpPr>
      <dsp:spPr>
        <a:xfrm>
          <a:off x="2328003" y="1597869"/>
          <a:ext cx="1234833" cy="1234833"/>
        </a:xfrm>
        <a:prstGeom prst="ellipse">
          <a:avLst/>
        </a:prstGeom>
        <a:gradFill rotWithShape="1">
          <a:gsLst>
            <a:gs pos="0">
              <a:srgbClr val="4BACC6">
                <a:shade val="51000"/>
                <a:satMod val="130000"/>
              </a:srgbClr>
            </a:gs>
            <a:gs pos="80000">
              <a:srgbClr val="4BACC6">
                <a:shade val="93000"/>
                <a:satMod val="130000"/>
              </a:srgbClr>
            </a:gs>
            <a:gs pos="100000">
              <a:srgbClr val="4BACC6"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ysClr val="window" lastClr="FFFFFF"/>
              </a:solidFill>
              <a:effectLst/>
              <a:latin typeface="서울남산체 M"/>
              <a:ea typeface="서울남산체 M"/>
              <a:cs typeface="+mn-cs"/>
            </a:rPr>
            <a:t>네트워크</a:t>
          </a:r>
          <a:endParaRPr lang="ko-KR" altLang="en-US" sz="1100" b="1" kern="1200" dirty="0">
            <a:solidFill>
              <a:sysClr val="window" lastClr="FFFFFF"/>
            </a:solidFill>
            <a:effectLst/>
            <a:latin typeface="서울남산체 M"/>
            <a:ea typeface="서울남산체 M"/>
            <a:cs typeface="+mn-cs"/>
          </a:endParaRPr>
        </a:p>
      </dsp:txBody>
      <dsp:txXfrm>
        <a:off x="2508840" y="1778706"/>
        <a:ext cx="873159" cy="873159"/>
      </dsp:txXfrm>
    </dsp:sp>
    <dsp:sp modelId="{2484D71A-A3A8-4D07-B971-56042BFFF718}">
      <dsp:nvSpPr>
        <dsp:cNvPr id="0" name=""/>
        <dsp:cNvSpPr/>
      </dsp:nvSpPr>
      <dsp:spPr>
        <a:xfrm rot="10800000">
          <a:off x="1130972" y="2039321"/>
          <a:ext cx="1131194" cy="35192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rgbClr val="4BACC6">
                <a:shade val="51000"/>
                <a:satMod val="130000"/>
              </a:srgbClr>
            </a:gs>
            <a:gs pos="80000">
              <a:srgbClr val="4BACC6">
                <a:shade val="93000"/>
                <a:satMod val="130000"/>
              </a:srgbClr>
            </a:gs>
            <a:gs pos="100000">
              <a:srgbClr val="4BACC6"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A00D5281-899D-4016-9589-173BCBB5EB2A}">
      <dsp:nvSpPr>
        <dsp:cNvPr id="0" name=""/>
        <dsp:cNvSpPr/>
      </dsp:nvSpPr>
      <dsp:spPr>
        <a:xfrm>
          <a:off x="544426" y="1884867"/>
          <a:ext cx="1173091" cy="660835"/>
        </a:xfrm>
        <a:prstGeom prst="roundRect">
          <a:avLst>
            <a:gd name="adj" fmla="val 10000"/>
          </a:avLst>
        </a:prstGeom>
        <a:gradFill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고객 및 </a:t>
          </a:r>
          <a:r>
            <a:rPr lang="en-US" altLang="ko-KR" sz="1100" b="1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/>
          </a:r>
          <a:br>
            <a:rPr lang="en-US" altLang="ko-KR" sz="1100" b="1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</a:br>
          <a:r>
            <a:rPr lang="ko-KR" altLang="en-US" sz="1100" b="1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경쟁사</a:t>
          </a:r>
          <a:endParaRPr lang="ko-KR" altLang="en-US" sz="1100" b="1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563781" y="1904222"/>
        <a:ext cx="1134381" cy="622125"/>
      </dsp:txXfrm>
    </dsp:sp>
    <dsp:sp modelId="{BAE85C36-2650-470B-8BEE-65CA571F6FA9}">
      <dsp:nvSpPr>
        <dsp:cNvPr id="0" name=""/>
        <dsp:cNvSpPr/>
      </dsp:nvSpPr>
      <dsp:spPr>
        <a:xfrm rot="12969050">
          <a:off x="1396522" y="1311303"/>
          <a:ext cx="1104789" cy="35192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rgbClr val="4BACC6">
                <a:shade val="51000"/>
                <a:satMod val="130000"/>
              </a:srgbClr>
            </a:gs>
            <a:gs pos="80000">
              <a:srgbClr val="4BACC6">
                <a:shade val="93000"/>
                <a:satMod val="130000"/>
              </a:srgbClr>
            </a:gs>
            <a:gs pos="100000">
              <a:srgbClr val="4BACC6"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AFF32EDA-9DAD-40D6-9CF9-02300A557753}">
      <dsp:nvSpPr>
        <dsp:cNvPr id="0" name=""/>
        <dsp:cNvSpPr/>
      </dsp:nvSpPr>
      <dsp:spPr>
        <a:xfrm>
          <a:off x="916330" y="830984"/>
          <a:ext cx="1173091" cy="660835"/>
        </a:xfrm>
        <a:prstGeom prst="roundRect">
          <a:avLst>
            <a:gd name="adj" fmla="val 10000"/>
          </a:avLst>
        </a:prstGeom>
        <a:gradFill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전문가</a:t>
          </a:r>
          <a:endParaRPr lang="ko-KR" altLang="en-US" sz="1100" b="1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935685" y="850339"/>
        <a:ext cx="1134381" cy="622125"/>
      </dsp:txXfrm>
    </dsp:sp>
    <dsp:sp modelId="{7E06054C-26DB-43E2-859A-F1A532232CB3}">
      <dsp:nvSpPr>
        <dsp:cNvPr id="0" name=""/>
        <dsp:cNvSpPr/>
      </dsp:nvSpPr>
      <dsp:spPr>
        <a:xfrm rot="16200000">
          <a:off x="2379823" y="790471"/>
          <a:ext cx="1131194" cy="35192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rgbClr val="4BACC6">
                <a:shade val="51000"/>
                <a:satMod val="130000"/>
              </a:srgbClr>
            </a:gs>
            <a:gs pos="80000">
              <a:srgbClr val="4BACC6">
                <a:shade val="93000"/>
                <a:satMod val="130000"/>
              </a:srgbClr>
            </a:gs>
            <a:gs pos="100000">
              <a:srgbClr val="4BACC6"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A7530741-E108-4FF4-AD1B-4798C1B6899C}">
      <dsp:nvSpPr>
        <dsp:cNvPr id="0" name=""/>
        <dsp:cNvSpPr/>
      </dsp:nvSpPr>
      <dsp:spPr>
        <a:xfrm>
          <a:off x="2358874" y="70419"/>
          <a:ext cx="1173091" cy="660835"/>
        </a:xfrm>
        <a:prstGeom prst="roundRect">
          <a:avLst>
            <a:gd name="adj" fmla="val 10000"/>
          </a:avLst>
        </a:prstGeom>
        <a:gradFill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중간지원</a:t>
          </a:r>
          <a:r>
            <a:rPr lang="en-US" altLang="ko-KR" sz="1100" b="1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/>
          </a:r>
          <a:br>
            <a:rPr lang="en-US" altLang="ko-KR" sz="1100" b="1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</a:br>
          <a:r>
            <a:rPr lang="ko-KR" altLang="en-US" sz="1100" b="1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조직</a:t>
          </a:r>
          <a:endParaRPr lang="ko-KR" altLang="en-US" sz="1100" b="1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2378229" y="89774"/>
        <a:ext cx="1134381" cy="622125"/>
      </dsp:txXfrm>
    </dsp:sp>
    <dsp:sp modelId="{D398B2C5-8557-4587-ABA4-B66A680FFC85}">
      <dsp:nvSpPr>
        <dsp:cNvPr id="0" name=""/>
        <dsp:cNvSpPr/>
      </dsp:nvSpPr>
      <dsp:spPr>
        <a:xfrm rot="19443262">
          <a:off x="3391729" y="1312146"/>
          <a:ext cx="1113122" cy="35192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rgbClr val="4BACC6">
                <a:shade val="51000"/>
                <a:satMod val="130000"/>
              </a:srgbClr>
            </a:gs>
            <a:gs pos="80000">
              <a:srgbClr val="4BACC6">
                <a:shade val="93000"/>
                <a:satMod val="130000"/>
              </a:srgbClr>
            </a:gs>
            <a:gs pos="100000">
              <a:srgbClr val="4BACC6"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A570A61E-38E2-4E6E-A6F3-4669AB997752}">
      <dsp:nvSpPr>
        <dsp:cNvPr id="0" name=""/>
        <dsp:cNvSpPr/>
      </dsp:nvSpPr>
      <dsp:spPr>
        <a:xfrm>
          <a:off x="3812322" y="830981"/>
          <a:ext cx="1173091" cy="660835"/>
        </a:xfrm>
        <a:prstGeom prst="roundRect">
          <a:avLst>
            <a:gd name="adj" fmla="val 10000"/>
          </a:avLst>
        </a:prstGeom>
        <a:gradFill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제품개발</a:t>
          </a:r>
          <a:endParaRPr lang="ko-KR" altLang="en-US" sz="1100" b="1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3831677" y="850336"/>
        <a:ext cx="1134381" cy="622125"/>
      </dsp:txXfrm>
    </dsp:sp>
    <dsp:sp modelId="{8598C5E3-CBEA-4A1A-B07C-BDAC79892A31}">
      <dsp:nvSpPr>
        <dsp:cNvPr id="0" name=""/>
        <dsp:cNvSpPr/>
      </dsp:nvSpPr>
      <dsp:spPr>
        <a:xfrm>
          <a:off x="3628673" y="2039321"/>
          <a:ext cx="1131194" cy="35192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rgbClr val="4BACC6">
                <a:shade val="51000"/>
                <a:satMod val="130000"/>
              </a:srgbClr>
            </a:gs>
            <a:gs pos="80000">
              <a:srgbClr val="4BACC6">
                <a:shade val="93000"/>
                <a:satMod val="130000"/>
              </a:srgbClr>
            </a:gs>
            <a:gs pos="100000">
              <a:srgbClr val="4BACC6"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FB71B657-768F-4505-9D03-AE88D1FFF46B}">
      <dsp:nvSpPr>
        <dsp:cNvPr id="0" name=""/>
        <dsp:cNvSpPr/>
      </dsp:nvSpPr>
      <dsp:spPr>
        <a:xfrm>
          <a:off x="4173322" y="1884867"/>
          <a:ext cx="1173091" cy="660835"/>
        </a:xfrm>
        <a:prstGeom prst="roundRect">
          <a:avLst>
            <a:gd name="adj" fmla="val 10000"/>
          </a:avLst>
        </a:prstGeom>
        <a:gradFill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100" b="1" kern="1200" dirty="0" smtClean="0">
              <a:solidFill>
                <a:sysClr val="windowText" lastClr="000000"/>
              </a:solidFill>
              <a:latin typeface="서울남산체 M"/>
              <a:ea typeface="서울남산체 M"/>
              <a:cs typeface="+mn-cs"/>
            </a:rPr>
            <a:t>인재발굴</a:t>
          </a:r>
          <a:endParaRPr lang="ko-KR" altLang="en-US" sz="1100" b="1" kern="1200" dirty="0">
            <a:solidFill>
              <a:sysClr val="windowText" lastClr="000000"/>
            </a:solidFill>
            <a:latin typeface="서울남산체 M"/>
            <a:ea typeface="서울남산체 M"/>
            <a:cs typeface="+mn-cs"/>
          </a:endParaRPr>
        </a:p>
      </dsp:txBody>
      <dsp:txXfrm>
        <a:off x="4192677" y="1904222"/>
        <a:ext cx="1134381" cy="6221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580" y="23186"/>
          <a:ext cx="1131220" cy="45248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 및 </a:t>
          </a:r>
          <a:endParaRPr lang="en-US" altLang="ko-KR" sz="1000" b="1" u="sng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기업가 분석</a:t>
          </a:r>
          <a:endParaRPr lang="ko-KR" altLang="en-US" sz="1000" b="1" u="sng" kern="1200" dirty="0"/>
        </a:p>
      </dsp:txBody>
      <dsp:txXfrm>
        <a:off x="580" y="23186"/>
        <a:ext cx="1018098" cy="452488"/>
      </dsp:txXfrm>
    </dsp:sp>
    <dsp:sp modelId="{71B1314D-1725-4EDA-B9DB-19A8C1D66382}">
      <dsp:nvSpPr>
        <dsp:cNvPr id="0" name=""/>
        <dsp:cNvSpPr/>
      </dsp:nvSpPr>
      <dsp:spPr>
        <a:xfrm>
          <a:off x="905556" y="23186"/>
          <a:ext cx="1131220" cy="45248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ko-KR" altLang="en-US" sz="1000" kern="1200" dirty="0" smtClean="0"/>
            <a:t> </a:t>
          </a:r>
          <a:endParaRPr lang="en-US" altLang="ko-KR" sz="1000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목표 수립 </a:t>
          </a:r>
          <a:endParaRPr lang="ko-KR" altLang="en-US" sz="1000" kern="1200" dirty="0"/>
        </a:p>
      </dsp:txBody>
      <dsp:txXfrm>
        <a:off x="1131800" y="23186"/>
        <a:ext cx="678732" cy="452488"/>
      </dsp:txXfrm>
    </dsp:sp>
    <dsp:sp modelId="{7AC31DF8-27A9-4657-B808-03C195751265}">
      <dsp:nvSpPr>
        <dsp:cNvPr id="0" name=""/>
        <dsp:cNvSpPr/>
      </dsp:nvSpPr>
      <dsp:spPr>
        <a:xfrm>
          <a:off x="1810533" y="23186"/>
          <a:ext cx="1131220" cy="4524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목표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방법론 합의</a:t>
          </a:r>
          <a:endParaRPr lang="ko-KR" altLang="en-US" sz="1000" kern="1200" dirty="0"/>
        </a:p>
      </dsp:txBody>
      <dsp:txXfrm>
        <a:off x="2036777" y="23186"/>
        <a:ext cx="678732" cy="452488"/>
      </dsp:txXfrm>
    </dsp:sp>
    <dsp:sp modelId="{420B65FC-DFD4-4246-AFC2-E75DF9918031}">
      <dsp:nvSpPr>
        <dsp:cNvPr id="0" name=""/>
        <dsp:cNvSpPr/>
      </dsp:nvSpPr>
      <dsp:spPr>
        <a:xfrm>
          <a:off x="2715509" y="23186"/>
          <a:ext cx="1131220" cy="45248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(</a:t>
          </a:r>
          <a:r>
            <a:rPr lang="ko-KR" altLang="en-US" sz="1000" kern="1200" dirty="0" err="1" smtClean="0"/>
            <a:t>코칭과</a:t>
          </a:r>
          <a:r>
            <a:rPr lang="ko-KR" altLang="en-US" sz="1000" kern="1200" dirty="0" smtClean="0"/>
            <a:t>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프로그램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)</a:t>
          </a:r>
          <a:r>
            <a:rPr lang="ko-KR" altLang="en-US" sz="1000" kern="1200" dirty="0" smtClean="0"/>
            <a:t> </a:t>
          </a:r>
          <a:endParaRPr lang="ko-KR" altLang="en-US" sz="1000" kern="1200" dirty="0"/>
        </a:p>
      </dsp:txBody>
      <dsp:txXfrm>
        <a:off x="2941753" y="23186"/>
        <a:ext cx="678732" cy="452488"/>
      </dsp:txXfrm>
    </dsp:sp>
    <dsp:sp modelId="{D2E500D4-EF7B-4594-9C9C-35C4C587B76A}">
      <dsp:nvSpPr>
        <dsp:cNvPr id="0" name=""/>
        <dsp:cNvSpPr/>
      </dsp:nvSpPr>
      <dsp:spPr>
        <a:xfrm>
          <a:off x="3620486" y="23186"/>
          <a:ext cx="1131220" cy="452488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평가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보완 </a:t>
          </a:r>
          <a:endParaRPr lang="ko-KR" altLang="en-US" sz="1000" kern="1200" dirty="0"/>
        </a:p>
      </dsp:txBody>
      <dsp:txXfrm>
        <a:off x="3846730" y="23186"/>
        <a:ext cx="678732" cy="45248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580" y="23186"/>
          <a:ext cx="1131220" cy="45248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 및 </a:t>
          </a:r>
          <a:endParaRPr lang="en-US" altLang="ko-KR" sz="1000" b="1" u="sng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기업가 분석</a:t>
          </a:r>
          <a:endParaRPr lang="ko-KR" altLang="en-US" sz="1000" b="1" u="sng" kern="1200" dirty="0"/>
        </a:p>
      </dsp:txBody>
      <dsp:txXfrm>
        <a:off x="580" y="23186"/>
        <a:ext cx="1018098" cy="452488"/>
      </dsp:txXfrm>
    </dsp:sp>
    <dsp:sp modelId="{71B1314D-1725-4EDA-B9DB-19A8C1D66382}">
      <dsp:nvSpPr>
        <dsp:cNvPr id="0" name=""/>
        <dsp:cNvSpPr/>
      </dsp:nvSpPr>
      <dsp:spPr>
        <a:xfrm>
          <a:off x="905556" y="23186"/>
          <a:ext cx="1131220" cy="45248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ko-KR" altLang="en-US" sz="1000" kern="1200" dirty="0" smtClean="0"/>
            <a:t> </a:t>
          </a:r>
          <a:endParaRPr lang="en-US" altLang="ko-KR" sz="1000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목표 수립 </a:t>
          </a:r>
          <a:endParaRPr lang="ko-KR" altLang="en-US" sz="1000" kern="1200" dirty="0"/>
        </a:p>
      </dsp:txBody>
      <dsp:txXfrm>
        <a:off x="1131800" y="23186"/>
        <a:ext cx="678732" cy="452488"/>
      </dsp:txXfrm>
    </dsp:sp>
    <dsp:sp modelId="{7AC31DF8-27A9-4657-B808-03C195751265}">
      <dsp:nvSpPr>
        <dsp:cNvPr id="0" name=""/>
        <dsp:cNvSpPr/>
      </dsp:nvSpPr>
      <dsp:spPr>
        <a:xfrm>
          <a:off x="1810533" y="23186"/>
          <a:ext cx="1131220" cy="4524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목표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방법론 합의</a:t>
          </a:r>
          <a:endParaRPr lang="ko-KR" altLang="en-US" sz="1000" kern="1200" dirty="0"/>
        </a:p>
      </dsp:txBody>
      <dsp:txXfrm>
        <a:off x="2036777" y="23186"/>
        <a:ext cx="678732" cy="452488"/>
      </dsp:txXfrm>
    </dsp:sp>
    <dsp:sp modelId="{420B65FC-DFD4-4246-AFC2-E75DF9918031}">
      <dsp:nvSpPr>
        <dsp:cNvPr id="0" name=""/>
        <dsp:cNvSpPr/>
      </dsp:nvSpPr>
      <dsp:spPr>
        <a:xfrm>
          <a:off x="2715509" y="23186"/>
          <a:ext cx="1131220" cy="45248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(</a:t>
          </a:r>
          <a:r>
            <a:rPr lang="ko-KR" altLang="en-US" sz="1000" kern="1200" dirty="0" err="1" smtClean="0"/>
            <a:t>코칭과</a:t>
          </a:r>
          <a:r>
            <a:rPr lang="ko-KR" altLang="en-US" sz="1000" kern="1200" dirty="0" smtClean="0"/>
            <a:t>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프로그램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)</a:t>
          </a:r>
          <a:r>
            <a:rPr lang="ko-KR" altLang="en-US" sz="1000" kern="1200" dirty="0" smtClean="0"/>
            <a:t> </a:t>
          </a:r>
          <a:endParaRPr lang="ko-KR" altLang="en-US" sz="1000" kern="1200" dirty="0"/>
        </a:p>
      </dsp:txBody>
      <dsp:txXfrm>
        <a:off x="2941753" y="23186"/>
        <a:ext cx="678732" cy="452488"/>
      </dsp:txXfrm>
    </dsp:sp>
    <dsp:sp modelId="{D2E500D4-EF7B-4594-9C9C-35C4C587B76A}">
      <dsp:nvSpPr>
        <dsp:cNvPr id="0" name=""/>
        <dsp:cNvSpPr/>
      </dsp:nvSpPr>
      <dsp:spPr>
        <a:xfrm>
          <a:off x="3620486" y="23186"/>
          <a:ext cx="1131220" cy="452488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평가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보완 </a:t>
          </a:r>
          <a:endParaRPr lang="ko-KR" altLang="en-US" sz="1000" kern="1200" dirty="0"/>
        </a:p>
      </dsp:txBody>
      <dsp:txXfrm>
        <a:off x="3846730" y="23186"/>
        <a:ext cx="678732" cy="45248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580" y="23186"/>
          <a:ext cx="1131220" cy="45248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 및 </a:t>
          </a:r>
          <a:endParaRPr lang="en-US" altLang="ko-KR" sz="1000" b="1" u="sng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기업가 분석</a:t>
          </a:r>
          <a:endParaRPr lang="ko-KR" altLang="en-US" sz="1000" b="1" u="sng" kern="1200" dirty="0"/>
        </a:p>
      </dsp:txBody>
      <dsp:txXfrm>
        <a:off x="580" y="23186"/>
        <a:ext cx="1018098" cy="452488"/>
      </dsp:txXfrm>
    </dsp:sp>
    <dsp:sp modelId="{71B1314D-1725-4EDA-B9DB-19A8C1D66382}">
      <dsp:nvSpPr>
        <dsp:cNvPr id="0" name=""/>
        <dsp:cNvSpPr/>
      </dsp:nvSpPr>
      <dsp:spPr>
        <a:xfrm>
          <a:off x="905556" y="23186"/>
          <a:ext cx="1131220" cy="45248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ko-KR" altLang="en-US" sz="1000" kern="1200" dirty="0" smtClean="0"/>
            <a:t> </a:t>
          </a:r>
          <a:endParaRPr lang="en-US" altLang="ko-KR" sz="1000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목표 수립 </a:t>
          </a:r>
          <a:endParaRPr lang="ko-KR" altLang="en-US" sz="1000" kern="1200" dirty="0"/>
        </a:p>
      </dsp:txBody>
      <dsp:txXfrm>
        <a:off x="1131800" y="23186"/>
        <a:ext cx="678732" cy="452488"/>
      </dsp:txXfrm>
    </dsp:sp>
    <dsp:sp modelId="{7AC31DF8-27A9-4657-B808-03C195751265}">
      <dsp:nvSpPr>
        <dsp:cNvPr id="0" name=""/>
        <dsp:cNvSpPr/>
      </dsp:nvSpPr>
      <dsp:spPr>
        <a:xfrm>
          <a:off x="1810533" y="23186"/>
          <a:ext cx="1131220" cy="4524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목표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방법론 합의</a:t>
          </a:r>
          <a:endParaRPr lang="ko-KR" altLang="en-US" sz="1000" kern="1200" dirty="0"/>
        </a:p>
      </dsp:txBody>
      <dsp:txXfrm>
        <a:off x="2036777" y="23186"/>
        <a:ext cx="678732" cy="452488"/>
      </dsp:txXfrm>
    </dsp:sp>
    <dsp:sp modelId="{420B65FC-DFD4-4246-AFC2-E75DF9918031}">
      <dsp:nvSpPr>
        <dsp:cNvPr id="0" name=""/>
        <dsp:cNvSpPr/>
      </dsp:nvSpPr>
      <dsp:spPr>
        <a:xfrm>
          <a:off x="2715509" y="23186"/>
          <a:ext cx="1131220" cy="45248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(</a:t>
          </a:r>
          <a:r>
            <a:rPr lang="ko-KR" altLang="en-US" sz="1000" kern="1200" dirty="0" err="1" smtClean="0"/>
            <a:t>코칭과</a:t>
          </a:r>
          <a:r>
            <a:rPr lang="ko-KR" altLang="en-US" sz="1000" kern="1200" dirty="0" smtClean="0"/>
            <a:t>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프로그램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)</a:t>
          </a:r>
          <a:r>
            <a:rPr lang="ko-KR" altLang="en-US" sz="1000" kern="1200" dirty="0" smtClean="0"/>
            <a:t> </a:t>
          </a:r>
          <a:endParaRPr lang="ko-KR" altLang="en-US" sz="1000" kern="1200" dirty="0"/>
        </a:p>
      </dsp:txBody>
      <dsp:txXfrm>
        <a:off x="2941753" y="23186"/>
        <a:ext cx="678732" cy="452488"/>
      </dsp:txXfrm>
    </dsp:sp>
    <dsp:sp modelId="{D2E500D4-EF7B-4594-9C9C-35C4C587B76A}">
      <dsp:nvSpPr>
        <dsp:cNvPr id="0" name=""/>
        <dsp:cNvSpPr/>
      </dsp:nvSpPr>
      <dsp:spPr>
        <a:xfrm>
          <a:off x="3620486" y="23186"/>
          <a:ext cx="1131220" cy="452488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평가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보완 </a:t>
          </a:r>
          <a:endParaRPr lang="ko-KR" altLang="en-US" sz="1000" kern="1200" dirty="0"/>
        </a:p>
      </dsp:txBody>
      <dsp:txXfrm>
        <a:off x="3846730" y="23186"/>
        <a:ext cx="678732" cy="45248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580" y="23186"/>
          <a:ext cx="1131220" cy="45248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 및 </a:t>
          </a:r>
          <a:endParaRPr lang="en-US" altLang="ko-KR" sz="1000" b="1" u="sng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기업가 분석</a:t>
          </a:r>
          <a:endParaRPr lang="ko-KR" altLang="en-US" sz="1000" b="1" u="sng" kern="1200" dirty="0"/>
        </a:p>
      </dsp:txBody>
      <dsp:txXfrm>
        <a:off x="580" y="23186"/>
        <a:ext cx="1018098" cy="452488"/>
      </dsp:txXfrm>
    </dsp:sp>
    <dsp:sp modelId="{71B1314D-1725-4EDA-B9DB-19A8C1D66382}">
      <dsp:nvSpPr>
        <dsp:cNvPr id="0" name=""/>
        <dsp:cNvSpPr/>
      </dsp:nvSpPr>
      <dsp:spPr>
        <a:xfrm>
          <a:off x="905556" y="23186"/>
          <a:ext cx="1131220" cy="45248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ko-KR" altLang="en-US" sz="1000" kern="1200" dirty="0" smtClean="0"/>
            <a:t> </a:t>
          </a:r>
          <a:endParaRPr lang="en-US" altLang="ko-KR" sz="1000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목표 수립 </a:t>
          </a:r>
          <a:endParaRPr lang="ko-KR" altLang="en-US" sz="1000" kern="1200" dirty="0"/>
        </a:p>
      </dsp:txBody>
      <dsp:txXfrm>
        <a:off x="1131800" y="23186"/>
        <a:ext cx="678732" cy="452488"/>
      </dsp:txXfrm>
    </dsp:sp>
    <dsp:sp modelId="{7AC31DF8-27A9-4657-B808-03C195751265}">
      <dsp:nvSpPr>
        <dsp:cNvPr id="0" name=""/>
        <dsp:cNvSpPr/>
      </dsp:nvSpPr>
      <dsp:spPr>
        <a:xfrm>
          <a:off x="1810533" y="23186"/>
          <a:ext cx="1131220" cy="4524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목표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방법론 합의</a:t>
          </a:r>
          <a:endParaRPr lang="ko-KR" altLang="en-US" sz="1000" kern="1200" dirty="0"/>
        </a:p>
      </dsp:txBody>
      <dsp:txXfrm>
        <a:off x="2036777" y="23186"/>
        <a:ext cx="678732" cy="452488"/>
      </dsp:txXfrm>
    </dsp:sp>
    <dsp:sp modelId="{420B65FC-DFD4-4246-AFC2-E75DF9918031}">
      <dsp:nvSpPr>
        <dsp:cNvPr id="0" name=""/>
        <dsp:cNvSpPr/>
      </dsp:nvSpPr>
      <dsp:spPr>
        <a:xfrm>
          <a:off x="2715509" y="23186"/>
          <a:ext cx="1131220" cy="45248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(</a:t>
          </a:r>
          <a:r>
            <a:rPr lang="ko-KR" altLang="en-US" sz="1000" kern="1200" dirty="0" err="1" smtClean="0"/>
            <a:t>코칭과</a:t>
          </a:r>
          <a:r>
            <a:rPr lang="ko-KR" altLang="en-US" sz="1000" kern="1200" dirty="0" smtClean="0"/>
            <a:t>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프로그램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)</a:t>
          </a:r>
          <a:r>
            <a:rPr lang="ko-KR" altLang="en-US" sz="1000" kern="1200" dirty="0" smtClean="0"/>
            <a:t> </a:t>
          </a:r>
          <a:endParaRPr lang="ko-KR" altLang="en-US" sz="1000" kern="1200" dirty="0"/>
        </a:p>
      </dsp:txBody>
      <dsp:txXfrm>
        <a:off x="2941753" y="23186"/>
        <a:ext cx="678732" cy="452488"/>
      </dsp:txXfrm>
    </dsp:sp>
    <dsp:sp modelId="{D2E500D4-EF7B-4594-9C9C-35C4C587B76A}">
      <dsp:nvSpPr>
        <dsp:cNvPr id="0" name=""/>
        <dsp:cNvSpPr/>
      </dsp:nvSpPr>
      <dsp:spPr>
        <a:xfrm>
          <a:off x="3620486" y="23186"/>
          <a:ext cx="1131220" cy="452488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평가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보완 </a:t>
          </a:r>
          <a:endParaRPr lang="ko-KR" altLang="en-US" sz="1000" kern="1200" dirty="0"/>
        </a:p>
      </dsp:txBody>
      <dsp:txXfrm>
        <a:off x="3846730" y="23186"/>
        <a:ext cx="678732" cy="45248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580" y="23186"/>
          <a:ext cx="1131220" cy="45248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 및 </a:t>
          </a:r>
          <a:endParaRPr lang="en-US" altLang="ko-KR" sz="1000" b="1" u="sng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기업가 분석</a:t>
          </a:r>
          <a:endParaRPr lang="ko-KR" altLang="en-US" sz="1000" b="1" u="sng" kern="1200" dirty="0"/>
        </a:p>
      </dsp:txBody>
      <dsp:txXfrm>
        <a:off x="580" y="23186"/>
        <a:ext cx="1018098" cy="452488"/>
      </dsp:txXfrm>
    </dsp:sp>
    <dsp:sp modelId="{71B1314D-1725-4EDA-B9DB-19A8C1D66382}">
      <dsp:nvSpPr>
        <dsp:cNvPr id="0" name=""/>
        <dsp:cNvSpPr/>
      </dsp:nvSpPr>
      <dsp:spPr>
        <a:xfrm>
          <a:off x="905556" y="23186"/>
          <a:ext cx="1131220" cy="45248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ko-KR" altLang="en-US" sz="1000" kern="1200" dirty="0" smtClean="0"/>
            <a:t> </a:t>
          </a:r>
          <a:endParaRPr lang="en-US" altLang="ko-KR" sz="1000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목표 수립 </a:t>
          </a:r>
          <a:endParaRPr lang="ko-KR" altLang="en-US" sz="1000" kern="1200" dirty="0"/>
        </a:p>
      </dsp:txBody>
      <dsp:txXfrm>
        <a:off x="1131800" y="23186"/>
        <a:ext cx="678732" cy="452488"/>
      </dsp:txXfrm>
    </dsp:sp>
    <dsp:sp modelId="{7AC31DF8-27A9-4657-B808-03C195751265}">
      <dsp:nvSpPr>
        <dsp:cNvPr id="0" name=""/>
        <dsp:cNvSpPr/>
      </dsp:nvSpPr>
      <dsp:spPr>
        <a:xfrm>
          <a:off x="1810533" y="23186"/>
          <a:ext cx="1131220" cy="4524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목표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방법론 합의</a:t>
          </a:r>
          <a:endParaRPr lang="ko-KR" altLang="en-US" sz="1000" kern="1200" dirty="0"/>
        </a:p>
      </dsp:txBody>
      <dsp:txXfrm>
        <a:off x="2036777" y="23186"/>
        <a:ext cx="678732" cy="452488"/>
      </dsp:txXfrm>
    </dsp:sp>
    <dsp:sp modelId="{420B65FC-DFD4-4246-AFC2-E75DF9918031}">
      <dsp:nvSpPr>
        <dsp:cNvPr id="0" name=""/>
        <dsp:cNvSpPr/>
      </dsp:nvSpPr>
      <dsp:spPr>
        <a:xfrm>
          <a:off x="2715509" y="23186"/>
          <a:ext cx="1131220" cy="45248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(</a:t>
          </a:r>
          <a:r>
            <a:rPr lang="ko-KR" altLang="en-US" sz="1000" kern="1200" dirty="0" err="1" smtClean="0"/>
            <a:t>코칭과</a:t>
          </a:r>
          <a:r>
            <a:rPr lang="ko-KR" altLang="en-US" sz="1000" kern="1200" dirty="0" smtClean="0"/>
            <a:t>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프로그램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)</a:t>
          </a:r>
          <a:r>
            <a:rPr lang="ko-KR" altLang="en-US" sz="1000" kern="1200" dirty="0" smtClean="0"/>
            <a:t> </a:t>
          </a:r>
          <a:endParaRPr lang="ko-KR" altLang="en-US" sz="1000" kern="1200" dirty="0"/>
        </a:p>
      </dsp:txBody>
      <dsp:txXfrm>
        <a:off x="2941753" y="23186"/>
        <a:ext cx="678732" cy="452488"/>
      </dsp:txXfrm>
    </dsp:sp>
    <dsp:sp modelId="{D2E500D4-EF7B-4594-9C9C-35C4C587B76A}">
      <dsp:nvSpPr>
        <dsp:cNvPr id="0" name=""/>
        <dsp:cNvSpPr/>
      </dsp:nvSpPr>
      <dsp:spPr>
        <a:xfrm>
          <a:off x="3620486" y="23186"/>
          <a:ext cx="1131220" cy="452488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평가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보완 </a:t>
          </a:r>
          <a:endParaRPr lang="ko-KR" altLang="en-US" sz="1000" kern="1200" dirty="0"/>
        </a:p>
      </dsp:txBody>
      <dsp:txXfrm>
        <a:off x="3846730" y="23186"/>
        <a:ext cx="678732" cy="45248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580" y="23186"/>
          <a:ext cx="1131220" cy="45248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 및 </a:t>
          </a:r>
          <a:endParaRPr lang="en-US" altLang="ko-KR" sz="1000" b="1" u="sng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기업가 분석</a:t>
          </a:r>
          <a:endParaRPr lang="ko-KR" altLang="en-US" sz="1000" b="1" u="sng" kern="1200" dirty="0"/>
        </a:p>
      </dsp:txBody>
      <dsp:txXfrm>
        <a:off x="580" y="23186"/>
        <a:ext cx="1018098" cy="452488"/>
      </dsp:txXfrm>
    </dsp:sp>
    <dsp:sp modelId="{71B1314D-1725-4EDA-B9DB-19A8C1D66382}">
      <dsp:nvSpPr>
        <dsp:cNvPr id="0" name=""/>
        <dsp:cNvSpPr/>
      </dsp:nvSpPr>
      <dsp:spPr>
        <a:xfrm>
          <a:off x="905556" y="23186"/>
          <a:ext cx="1131220" cy="45248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ko-KR" altLang="en-US" sz="1000" kern="1200" dirty="0" smtClean="0"/>
            <a:t> </a:t>
          </a:r>
          <a:endParaRPr lang="en-US" altLang="ko-KR" sz="1000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목표 수립 </a:t>
          </a:r>
          <a:endParaRPr lang="ko-KR" altLang="en-US" sz="1000" kern="1200" dirty="0"/>
        </a:p>
      </dsp:txBody>
      <dsp:txXfrm>
        <a:off x="1131800" y="23186"/>
        <a:ext cx="678732" cy="452488"/>
      </dsp:txXfrm>
    </dsp:sp>
    <dsp:sp modelId="{7AC31DF8-27A9-4657-B808-03C195751265}">
      <dsp:nvSpPr>
        <dsp:cNvPr id="0" name=""/>
        <dsp:cNvSpPr/>
      </dsp:nvSpPr>
      <dsp:spPr>
        <a:xfrm>
          <a:off x="1810533" y="23186"/>
          <a:ext cx="1131220" cy="4524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목표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방법론 합의</a:t>
          </a:r>
          <a:endParaRPr lang="ko-KR" altLang="en-US" sz="1000" kern="1200" dirty="0"/>
        </a:p>
      </dsp:txBody>
      <dsp:txXfrm>
        <a:off x="2036777" y="23186"/>
        <a:ext cx="678732" cy="452488"/>
      </dsp:txXfrm>
    </dsp:sp>
    <dsp:sp modelId="{420B65FC-DFD4-4246-AFC2-E75DF9918031}">
      <dsp:nvSpPr>
        <dsp:cNvPr id="0" name=""/>
        <dsp:cNvSpPr/>
      </dsp:nvSpPr>
      <dsp:spPr>
        <a:xfrm>
          <a:off x="2715509" y="23186"/>
          <a:ext cx="1131220" cy="45248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(</a:t>
          </a:r>
          <a:r>
            <a:rPr lang="ko-KR" altLang="en-US" sz="1000" kern="1200" dirty="0" err="1" smtClean="0"/>
            <a:t>코칭과</a:t>
          </a:r>
          <a:r>
            <a:rPr lang="ko-KR" altLang="en-US" sz="1000" kern="1200" dirty="0" smtClean="0"/>
            <a:t>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프로그램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)</a:t>
          </a:r>
          <a:r>
            <a:rPr lang="ko-KR" altLang="en-US" sz="1000" kern="1200" dirty="0" smtClean="0"/>
            <a:t> </a:t>
          </a:r>
          <a:endParaRPr lang="ko-KR" altLang="en-US" sz="1000" kern="1200" dirty="0"/>
        </a:p>
      </dsp:txBody>
      <dsp:txXfrm>
        <a:off x="2941753" y="23186"/>
        <a:ext cx="678732" cy="452488"/>
      </dsp:txXfrm>
    </dsp:sp>
    <dsp:sp modelId="{D2E500D4-EF7B-4594-9C9C-35C4C587B76A}">
      <dsp:nvSpPr>
        <dsp:cNvPr id="0" name=""/>
        <dsp:cNvSpPr/>
      </dsp:nvSpPr>
      <dsp:spPr>
        <a:xfrm>
          <a:off x="3620486" y="23186"/>
          <a:ext cx="1131220" cy="452488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평가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보완 </a:t>
          </a:r>
          <a:endParaRPr lang="ko-KR" altLang="en-US" sz="1000" kern="1200" dirty="0"/>
        </a:p>
      </dsp:txBody>
      <dsp:txXfrm>
        <a:off x="3846730" y="23186"/>
        <a:ext cx="678732" cy="45248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580" y="23186"/>
          <a:ext cx="1131220" cy="45248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 및 </a:t>
          </a:r>
          <a:endParaRPr lang="en-US" altLang="ko-KR" sz="1000" b="1" u="sng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b="1" u="sng" kern="1200" dirty="0" smtClean="0"/>
            <a:t>기업가 분석</a:t>
          </a:r>
          <a:endParaRPr lang="ko-KR" altLang="en-US" sz="1000" b="1" u="sng" kern="1200" dirty="0"/>
        </a:p>
      </dsp:txBody>
      <dsp:txXfrm>
        <a:off x="580" y="23186"/>
        <a:ext cx="1018098" cy="452488"/>
      </dsp:txXfrm>
    </dsp:sp>
    <dsp:sp modelId="{71B1314D-1725-4EDA-B9DB-19A8C1D66382}">
      <dsp:nvSpPr>
        <dsp:cNvPr id="0" name=""/>
        <dsp:cNvSpPr/>
      </dsp:nvSpPr>
      <dsp:spPr>
        <a:xfrm>
          <a:off x="905556" y="23186"/>
          <a:ext cx="1131220" cy="45248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ko-KR" altLang="en-US" sz="1000" kern="1200" dirty="0" smtClean="0"/>
            <a:t> </a:t>
          </a:r>
          <a:endParaRPr lang="en-US" altLang="ko-KR" sz="1000" kern="1200" dirty="0" smtClean="0"/>
        </a:p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목표 수립 </a:t>
          </a:r>
          <a:endParaRPr lang="ko-KR" altLang="en-US" sz="1000" kern="1200" dirty="0"/>
        </a:p>
      </dsp:txBody>
      <dsp:txXfrm>
        <a:off x="1131800" y="23186"/>
        <a:ext cx="678732" cy="452488"/>
      </dsp:txXfrm>
    </dsp:sp>
    <dsp:sp modelId="{7AC31DF8-27A9-4657-B808-03C195751265}">
      <dsp:nvSpPr>
        <dsp:cNvPr id="0" name=""/>
        <dsp:cNvSpPr/>
      </dsp:nvSpPr>
      <dsp:spPr>
        <a:xfrm>
          <a:off x="1810533" y="23186"/>
          <a:ext cx="1131220" cy="4524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err="1" smtClean="0"/>
            <a:t>인큐베이팅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목표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방법론 합의</a:t>
          </a:r>
          <a:endParaRPr lang="ko-KR" altLang="en-US" sz="1000" kern="1200" dirty="0"/>
        </a:p>
      </dsp:txBody>
      <dsp:txXfrm>
        <a:off x="2036777" y="23186"/>
        <a:ext cx="678732" cy="452488"/>
      </dsp:txXfrm>
    </dsp:sp>
    <dsp:sp modelId="{420B65FC-DFD4-4246-AFC2-E75DF9918031}">
      <dsp:nvSpPr>
        <dsp:cNvPr id="0" name=""/>
        <dsp:cNvSpPr/>
      </dsp:nvSpPr>
      <dsp:spPr>
        <a:xfrm>
          <a:off x="2715509" y="23186"/>
          <a:ext cx="1131220" cy="45248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(</a:t>
          </a:r>
          <a:r>
            <a:rPr lang="ko-KR" altLang="en-US" sz="1000" kern="1200" dirty="0" err="1" smtClean="0"/>
            <a:t>코칭과</a:t>
          </a:r>
          <a:r>
            <a:rPr lang="ko-KR" altLang="en-US" sz="1000" kern="1200" dirty="0" smtClean="0"/>
            <a:t>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프로그램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실행</a:t>
          </a:r>
          <a:r>
            <a:rPr lang="en-US" altLang="ko-KR" sz="1000" kern="1200" dirty="0" smtClean="0"/>
            <a:t>)</a:t>
          </a:r>
          <a:r>
            <a:rPr lang="ko-KR" altLang="en-US" sz="1000" kern="1200" dirty="0" smtClean="0"/>
            <a:t> </a:t>
          </a:r>
          <a:endParaRPr lang="ko-KR" altLang="en-US" sz="1000" kern="1200" dirty="0"/>
        </a:p>
      </dsp:txBody>
      <dsp:txXfrm>
        <a:off x="2941753" y="23186"/>
        <a:ext cx="678732" cy="452488"/>
      </dsp:txXfrm>
    </dsp:sp>
    <dsp:sp modelId="{D2E500D4-EF7B-4594-9C9C-35C4C587B76A}">
      <dsp:nvSpPr>
        <dsp:cNvPr id="0" name=""/>
        <dsp:cNvSpPr/>
      </dsp:nvSpPr>
      <dsp:spPr>
        <a:xfrm>
          <a:off x="3620486" y="23186"/>
          <a:ext cx="1131220" cy="452488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000" kern="1200" dirty="0" smtClean="0"/>
            <a:t>평가 및 </a:t>
          </a:r>
          <a:r>
            <a:rPr lang="en-US" altLang="ko-KR" sz="1000" kern="1200" dirty="0" smtClean="0"/>
            <a:t/>
          </a:r>
          <a:br>
            <a:rPr lang="en-US" altLang="ko-KR" sz="1000" kern="1200" dirty="0" smtClean="0"/>
          </a:br>
          <a:r>
            <a:rPr lang="ko-KR" altLang="en-US" sz="1000" kern="1200" dirty="0" smtClean="0"/>
            <a:t>보완 </a:t>
          </a:r>
          <a:endParaRPr lang="ko-KR" altLang="en-US" sz="1000" kern="1200" dirty="0"/>
        </a:p>
      </dsp:txBody>
      <dsp:txXfrm>
        <a:off x="3846730" y="23186"/>
        <a:ext cx="678732" cy="4524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312712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>
              <a:defRPr sz="1000"/>
            </a:lvl1pPr>
          </a:lstStyle>
          <a:p>
            <a:fld id="{34F4FEFC-6027-2943-9CD1-5C2482925FA3}" type="datetime1">
              <a:rPr lang="ko-KR" altLang="en-US" smtClean="0">
                <a:ea typeface="서울남산체 B" pitchFamily="18" charset="-127"/>
              </a:rPr>
              <a:t>2014-03-26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312712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>
              <a:defRPr sz="1000"/>
            </a:lvl1pPr>
          </a:lstStyle>
          <a:p>
            <a:fld id="{3E91AA11-BAEC-824F-AA68-BA8A71DBC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2974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12712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>
              <a:defRPr sz="1000">
                <a:ea typeface="서울남산체 B" pitchFamily="18" charset="-127"/>
              </a:defRPr>
            </a:lvl1pPr>
          </a:lstStyle>
          <a:p>
            <a:fld id="{19AEF1CB-60F7-EE44-AE09-CF2659207F12}" type="datetime1">
              <a:rPr lang="ko-KR" altLang="en-US" smtClean="0"/>
              <a:pPr/>
              <a:t>2014-03-26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28788" y="638175"/>
            <a:ext cx="2390775" cy="31892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8108" tIns="39054" rIns="78108" bIns="390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84835" y="4040267"/>
            <a:ext cx="4678680" cy="3827622"/>
          </a:xfrm>
          <a:prstGeom prst="rect">
            <a:avLst/>
          </a:prstGeom>
        </p:spPr>
        <p:txBody>
          <a:bodyPr vert="horz" lIns="78108" tIns="39054" rIns="78108" bIns="3905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312712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>
              <a:defRPr sz="1000"/>
            </a:lvl1pPr>
          </a:lstStyle>
          <a:p>
            <a:fld id="{67082A5B-F1C3-1F4C-9986-75E6416C6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6008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71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541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812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9083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353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624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895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8166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2024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55002256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29381777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8374903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01528396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7061518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03714305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5079389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88089338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9497834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62067268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5339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18850719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7997937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7997937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7997937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7997937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7997937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6327546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273915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16057735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160577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60267823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64801478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88422338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89254764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8242126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9770190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6391149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05221863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2588087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80666743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273915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2739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75758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46176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46176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75758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41421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126159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1926035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8897526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357062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833214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26863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757587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161249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462416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243282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1906670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6469554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641080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737342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270182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299512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4618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757587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7631106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729931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116887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7820921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2382990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2382990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35361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35361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018654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0685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757587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9589956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7041222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7083881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800623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35361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5104314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5399972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14653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7575877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465759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2071018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991975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2106344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8156936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8238458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8238458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582770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496456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81442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958078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687458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687458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86370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86568018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70776739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9812646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54212060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38580985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1107640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474788" y="509588"/>
            <a:ext cx="2846387" cy="379571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7600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.이윤경\01.프로젝트\HERI\ppt마스터\표지_수정\표지수정\교재표지_인큐베이팅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858001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24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사용자 지정 레이아웃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5026453" y="-22623"/>
            <a:ext cx="1680268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  <a:alpha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  <p:sp>
        <p:nvSpPr>
          <p:cNvPr id="5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185973" y="8693680"/>
            <a:ext cx="486054" cy="48683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391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5026453" y="-22623"/>
            <a:ext cx="1680268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:p14="http://schemas.microsoft.com/office/powerpoint/2010/main" val="91841731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3" name="텍스트 개체 틀 18"/>
          <p:cNvSpPr>
            <a:spLocks noGrp="1"/>
          </p:cNvSpPr>
          <p:nvPr>
            <p:ph type="body" sz="quarter" idx="10"/>
          </p:nvPr>
        </p:nvSpPr>
        <p:spPr>
          <a:xfrm>
            <a:off x="613815" y="347532"/>
            <a:ext cx="6072735" cy="96010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ko-KR" altLang="en-US" sz="3200" b="0" smtClean="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  <a:lvl2pPr>
              <a:defRPr lang="ko-KR" altLang="en-US" smtClean="0"/>
            </a:lvl2pPr>
            <a:lvl3pPr>
              <a:defRPr lang="ko-KR" altLang="en-US" smtClean="0"/>
            </a:lvl3pPr>
            <a:lvl4pPr>
              <a:defRPr lang="ko-KR" altLang="en-US" smtClean="0"/>
            </a:lvl4pPr>
            <a:lvl5pPr>
              <a:defRPr lang="ko-KR" altLang="en-US"/>
            </a:lvl5pPr>
          </a:lstStyle>
          <a:p>
            <a:pPr lvl="0">
              <a:spcBef>
                <a:spcPct val="0"/>
              </a:spcBef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5026425" y="-22623"/>
            <a:ext cx="1680296" cy="307793"/>
          </a:xfrm>
          <a:noFill/>
        </p:spPr>
        <p:txBody>
          <a:bodyPr wrap="none" rtlCol="0">
            <a:spAutoFit/>
          </a:bodyPr>
          <a:lstStyle>
            <a:lvl1pPr algn="r"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1" r="8772"/>
          <a:stretch/>
        </p:blipFill>
        <p:spPr>
          <a:xfrm>
            <a:off x="809709" y="2024186"/>
            <a:ext cx="5238582" cy="6708359"/>
          </a:xfrm>
          <a:prstGeom prst="rect">
            <a:avLst/>
          </a:prstGeom>
        </p:spPr>
      </p:pic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5850102" y="1511654"/>
            <a:ext cx="855216" cy="94145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</a:lstStyle>
          <a:p>
            <a:r>
              <a:rPr lang="ko-KR" altLang="en-US" dirty="0" err="1" smtClean="0"/>
              <a:t>ㅇㅇ분</a:t>
            </a:r>
            <a:endParaRPr lang="ko-KR" altLang="en-US" dirty="0"/>
          </a:p>
        </p:txBody>
      </p:sp>
      <p:pic>
        <p:nvPicPr>
          <p:cNvPr id="8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859" y="1608336"/>
            <a:ext cx="478929" cy="851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12598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사용자 지정 레이아웃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5026453" y="-22623"/>
            <a:ext cx="1680268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  <a:alpha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  <p:sp>
        <p:nvSpPr>
          <p:cNvPr id="5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185973" y="8693680"/>
            <a:ext cx="486054" cy="48683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262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사용자 지정 레이아웃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5026453" y="-22623"/>
            <a:ext cx="1680268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  <a:alpha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  <p:sp>
        <p:nvSpPr>
          <p:cNvPr id="5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185973" y="8693680"/>
            <a:ext cx="486054" cy="48683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9464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185973" y="8693680"/>
            <a:ext cx="486054" cy="4868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9099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사용자 지정 레이아웃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5026453" y="-22623"/>
            <a:ext cx="1680268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  <a:alpha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  <p:sp>
        <p:nvSpPr>
          <p:cNvPr id="5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185973" y="8693680"/>
            <a:ext cx="486054" cy="48683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5470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185973" y="8693680"/>
            <a:ext cx="486054" cy="4868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6625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185973" y="8693680"/>
            <a:ext cx="486054" cy="4868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6625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사용자 지정 레이아웃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5026453" y="-22623"/>
            <a:ext cx="1680268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  <a:alpha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  <p:sp>
        <p:nvSpPr>
          <p:cNvPr id="5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185973" y="8693680"/>
            <a:ext cx="486054" cy="48683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7225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47" y="7487664"/>
            <a:ext cx="5536603" cy="1720836"/>
          </a:xfrm>
          <a:prstGeom prst="rect">
            <a:avLst/>
          </a:prstGeom>
        </p:spPr>
      </p:pic>
      <p:sp>
        <p:nvSpPr>
          <p:cNvPr id="9" name="Rectangle 5"/>
          <p:cNvSpPr/>
          <p:nvPr userDrawn="1"/>
        </p:nvSpPr>
        <p:spPr>
          <a:xfrm>
            <a:off x="1383113" y="2308607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0" name="Rectangle 6"/>
          <p:cNvSpPr/>
          <p:nvPr userDrawn="1"/>
        </p:nvSpPr>
        <p:spPr>
          <a:xfrm>
            <a:off x="1383113" y="3096939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1" name="Rectangle 7"/>
          <p:cNvSpPr/>
          <p:nvPr userDrawn="1"/>
        </p:nvSpPr>
        <p:spPr>
          <a:xfrm>
            <a:off x="1383113" y="3882534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2" name="Rectangle 8"/>
          <p:cNvSpPr/>
          <p:nvPr userDrawn="1"/>
        </p:nvSpPr>
        <p:spPr>
          <a:xfrm>
            <a:off x="1383113" y="4655307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383114" y="1074155"/>
            <a:ext cx="4088348" cy="915141"/>
          </a:xfrm>
        </p:spPr>
        <p:txBody>
          <a:bodyPr>
            <a:noAutofit/>
          </a:bodyPr>
          <a:lstStyle>
            <a:lvl1pPr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dirty="0" err="1" smtClean="0"/>
              <a:t>사회적경제</a:t>
            </a:r>
            <a:r>
              <a:rPr lang="ko-KR" altLang="en-US" dirty="0" smtClean="0"/>
              <a:t> 인큐베이터</a:t>
            </a:r>
            <a:endParaRPr lang="en-US" dirty="0"/>
          </a:p>
        </p:txBody>
      </p:sp>
      <p:sp>
        <p:nvSpPr>
          <p:cNvPr id="20" name="텍스트 개체 틀 18"/>
          <p:cNvSpPr>
            <a:spLocks noGrp="1"/>
          </p:cNvSpPr>
          <p:nvPr>
            <p:ph type="body" sz="quarter" idx="11"/>
          </p:nvPr>
        </p:nvSpPr>
        <p:spPr>
          <a:xfrm>
            <a:off x="1383113" y="2291269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3" name="텍스트 개체 틀 18"/>
          <p:cNvSpPr>
            <a:spLocks noGrp="1"/>
          </p:cNvSpPr>
          <p:nvPr>
            <p:ph type="body" sz="quarter" idx="12"/>
          </p:nvPr>
        </p:nvSpPr>
        <p:spPr>
          <a:xfrm>
            <a:off x="1383113" y="4637541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4" name="텍스트 개체 틀 18"/>
          <p:cNvSpPr>
            <a:spLocks noGrp="1"/>
          </p:cNvSpPr>
          <p:nvPr>
            <p:ph type="body" sz="quarter" idx="13"/>
          </p:nvPr>
        </p:nvSpPr>
        <p:spPr>
          <a:xfrm>
            <a:off x="1383113" y="3071650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5" name="텍스트 개체 틀 18"/>
          <p:cNvSpPr>
            <a:spLocks noGrp="1"/>
          </p:cNvSpPr>
          <p:nvPr>
            <p:ph type="body" sz="quarter" idx="14"/>
          </p:nvPr>
        </p:nvSpPr>
        <p:spPr>
          <a:xfrm>
            <a:off x="1383113" y="3868109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8" name="Rectangle 6"/>
          <p:cNvSpPr/>
          <p:nvPr userDrawn="1"/>
        </p:nvSpPr>
        <p:spPr>
          <a:xfrm>
            <a:off x="1383113" y="5415336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1" name="Rectangle 7"/>
          <p:cNvSpPr/>
          <p:nvPr userDrawn="1"/>
        </p:nvSpPr>
        <p:spPr>
          <a:xfrm>
            <a:off x="1383113" y="6176072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2" name="Rectangle 8"/>
          <p:cNvSpPr/>
          <p:nvPr userDrawn="1"/>
        </p:nvSpPr>
        <p:spPr>
          <a:xfrm>
            <a:off x="1383113" y="6936811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6" name="텍스트 개체 틀 18"/>
          <p:cNvSpPr>
            <a:spLocks noGrp="1"/>
          </p:cNvSpPr>
          <p:nvPr>
            <p:ph type="body" sz="quarter" idx="15"/>
          </p:nvPr>
        </p:nvSpPr>
        <p:spPr>
          <a:xfrm>
            <a:off x="1383113" y="6919045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7" name="텍스트 개체 틀 18"/>
          <p:cNvSpPr>
            <a:spLocks noGrp="1"/>
          </p:cNvSpPr>
          <p:nvPr>
            <p:ph type="body" sz="quarter" idx="16"/>
          </p:nvPr>
        </p:nvSpPr>
        <p:spPr>
          <a:xfrm>
            <a:off x="1383113" y="5407976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8" name="텍스트 개체 틀 18"/>
          <p:cNvSpPr>
            <a:spLocks noGrp="1"/>
          </p:cNvSpPr>
          <p:nvPr>
            <p:ph type="body" sz="quarter" idx="17"/>
          </p:nvPr>
        </p:nvSpPr>
        <p:spPr>
          <a:xfrm>
            <a:off x="1383113" y="616164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64237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/>
          <a:lstStyle/>
          <a:p>
            <a:fld id="{C7B87B9C-7FD9-40C7-862F-1B1765935977}" type="datetimeFigureOut">
              <a:rPr lang="ko-KR" altLang="en-US" smtClean="0">
                <a:solidFill>
                  <a:prstClr val="black"/>
                </a:solidFill>
              </a:rPr>
              <a:pPr/>
              <a:t>2014-03-26</a:t>
            </a:fld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555B1-06DA-4A5D-A06C-79B13F64107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917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모듈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1"/>
            <a:ext cx="6858002" cy="91440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3603810"/>
            <a:ext cx="6358984" cy="1936377"/>
          </a:xfrm>
        </p:spPr>
        <p:txBody>
          <a:bodyPr anchor="t">
            <a:noAutofit/>
          </a:bodyPr>
          <a:lstStyle>
            <a:lvl1pPr>
              <a:lnSpc>
                <a:spcPct val="150000"/>
              </a:lnSpc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dirty="0" smtClean="0"/>
              <a:t>모듈</a:t>
            </a:r>
            <a:r>
              <a:rPr lang="en-US" altLang="ko-KR" dirty="0" smtClean="0"/>
              <a:t>?.</a:t>
            </a:r>
            <a:br>
              <a:rPr lang="en-US" altLang="ko-KR" dirty="0" smtClean="0"/>
            </a:br>
            <a:r>
              <a:rPr lang="ko-KR" altLang="en-US" dirty="0" smtClean="0"/>
              <a:t>모듈제목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704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cxnSp>
        <p:nvCxnSpPr>
          <p:cNvPr id="16" name="직선 연결선 15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9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08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7"/>
          <p:cNvSpPr>
            <a:spLocks noChangeArrowheads="1"/>
          </p:cNvSpPr>
          <p:nvPr userDrawn="1"/>
        </p:nvSpPr>
        <p:spPr bwMode="auto">
          <a:xfrm>
            <a:off x="380182" y="7020272"/>
            <a:ext cx="6122218" cy="1534766"/>
          </a:xfrm>
          <a:prstGeom prst="roundRect">
            <a:avLst>
              <a:gd name="adj" fmla="val 4722"/>
            </a:avLst>
          </a:prstGeom>
          <a:blipFill dpi="0" rotWithShape="0">
            <a:blip r:embed="rId2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78710987"/>
              </p:ext>
            </p:extLst>
          </p:nvPr>
        </p:nvGraphicFramePr>
        <p:xfrm>
          <a:off x="508197" y="7420857"/>
          <a:ext cx="5800879" cy="1047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6917395"/>
            <a:ext cx="243976" cy="311747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cxnSp>
        <p:nvCxnSpPr>
          <p:cNvPr id="19" name="직선 연결선 18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그림 2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12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90547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cxnSp>
        <p:nvCxnSpPr>
          <p:cNvPr id="16" name="직선 연결선 15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9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AutoShape 7"/>
          <p:cNvSpPr>
            <a:spLocks noChangeArrowheads="1"/>
          </p:cNvSpPr>
          <p:nvPr userDrawn="1"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6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12351955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" name="그림 18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94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894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83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사용자 지정 레이아웃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5026453" y="-22623"/>
            <a:ext cx="1680268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  <a:alpha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  <p:sp>
        <p:nvSpPr>
          <p:cNvPr id="5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185973" y="8693680"/>
            <a:ext cx="486054" cy="48683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391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1" y="366184"/>
            <a:ext cx="6172200" cy="1524000"/>
          </a:xfrm>
          <a:prstGeom prst="rect">
            <a:avLst/>
          </a:prstGeom>
        </p:spPr>
        <p:txBody>
          <a:bodyPr vert="horz" lIns="91454" tIns="45728" rIns="91454" bIns="4572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133603"/>
            <a:ext cx="6172200" cy="6034617"/>
          </a:xfrm>
          <a:prstGeom prst="rect">
            <a:avLst/>
          </a:prstGeom>
        </p:spPr>
        <p:txBody>
          <a:bodyPr vert="horz" lIns="91454" tIns="45728" rIns="91454" bIns="4572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1" y="8475137"/>
            <a:ext cx="16002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1" y="8475137"/>
            <a:ext cx="21717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1" y="8475137"/>
            <a:ext cx="16002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944CF-BA36-3348-B8F7-04061332E6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1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4" r:id="rId3"/>
    <p:sldLayoutId id="2147483660" r:id="rId4"/>
    <p:sldLayoutId id="2147483663" r:id="rId5"/>
    <p:sldLayoutId id="2147483699" r:id="rId6"/>
    <p:sldLayoutId id="2147483661" r:id="rId7"/>
    <p:sldLayoutId id="214748365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7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53" indent="-342953" algn="l" defTabSz="45727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65" indent="-285794" algn="l" defTabSz="45727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77" indent="-228636" algn="l" defTabSz="45727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448" indent="-228636" algn="l" defTabSz="45727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718" indent="-228636" algn="l" defTabSz="45727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989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26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53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01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7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4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12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8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35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624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895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166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w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8.png"/><Relationship Id="rId4" Type="http://schemas.openxmlformats.org/officeDocument/2006/relationships/image" Target="../media/image26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7" Type="http://schemas.openxmlformats.org/officeDocument/2006/relationships/image" Target="../media/image135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1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2.png"/><Relationship Id="rId4" Type="http://schemas.openxmlformats.org/officeDocument/2006/relationships/image" Target="../media/image26.png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3.jpeg"/><Relationship Id="rId4" Type="http://schemas.openxmlformats.org/officeDocument/2006/relationships/image" Target="../media/image26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4.pn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6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32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31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30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5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5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5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5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6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5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5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hyperlink" Target="http://www.google.co.kr/url?sa=i&amp;rct=j&amp;q=&amp;esrc=s&amp;frm=1&amp;source=images&amp;cd=&amp;cad=rja&amp;docid=wHjL-B9vuwGu7M&amp;tbnid=JFUsxK6QX7n4uM:&amp;ved=0CAUQjRw&amp;url=http://www.socialcenter.kr/xe/?mid=m08_01_01&amp;ei=hwfNUo61L8GPkwWRuYGYBA&amp;bvm=bv.58187178,d.dGI&amp;psig=AFQjCNFpTZzVU4ljddEFmEDAEJLSrf8hNg&amp;ust=1389254884822872" TargetMode="Externa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5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6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5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5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6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5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5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5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5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6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6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3.pn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4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5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notesSlide" Target="../notesSlides/notesSlide115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6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7.png"/><Relationship Id="rId4" Type="http://schemas.openxmlformats.org/officeDocument/2006/relationships/image" Target="../media/image26.pn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6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8.png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va.org/" TargetMode="External"/><Relationship Id="rId7" Type="http://schemas.openxmlformats.org/officeDocument/2006/relationships/image" Target="../media/image15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1.png"/><Relationship Id="rId5" Type="http://schemas.openxmlformats.org/officeDocument/2006/relationships/image" Target="../media/image160.jpeg"/><Relationship Id="rId4" Type="http://schemas.openxmlformats.org/officeDocument/2006/relationships/image" Target="../media/image159.png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va.org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9.png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va.org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2.png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6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6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6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4.wmf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6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5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6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6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6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7" Type="http://schemas.openxmlformats.org/officeDocument/2006/relationships/image" Target="../media/image169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8.png"/><Relationship Id="rId5" Type="http://schemas.openxmlformats.org/officeDocument/2006/relationships/image" Target="../media/image67.png"/><Relationship Id="rId4" Type="http://schemas.openxmlformats.org/officeDocument/2006/relationships/image" Target="../media/image167.png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6.x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6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openxmlformats.org/officeDocument/2006/relationships/image" Target="../media/image48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47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6.png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6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6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6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6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6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6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6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6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6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6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6.x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1.png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6.x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4.png"/><Relationship Id="rId4" Type="http://schemas.openxmlformats.org/officeDocument/2006/relationships/image" Target="../media/image26.png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Relationship Id="rId4" Type="http://schemas.microsoft.com/office/2007/relationships/hdphoto" Target="../media/hdphoto1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45.png"/><Relationship Id="rId4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8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5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83.pn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84.jpeg"/><Relationship Id="rId7" Type="http://schemas.openxmlformats.org/officeDocument/2006/relationships/diagramColors" Target="../diagrams/colors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8.png"/><Relationship Id="rId4" Type="http://schemas.openxmlformats.org/officeDocument/2006/relationships/hyperlink" Target="&#49704;&#44256;&#47476;&#44592;_&#47784;&#46280;2_&#51096;&#49373;&#44596;&#51008;&#54665;&#45208;&#47924;.ppt" TargetMode="Externa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hyperlink" Target="file:///C:\Users\sh\Desktop\&#44417;&#44368;&#50504;\Timer.exe" TargetMode="External"/><Relationship Id="rId4" Type="http://schemas.openxmlformats.org/officeDocument/2006/relationships/image" Target="../media/image22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0.png"/><Relationship Id="rId4" Type="http://schemas.openxmlformats.org/officeDocument/2006/relationships/image" Target="../media/image2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2.png"/><Relationship Id="rId4" Type="http://schemas.openxmlformats.org/officeDocument/2006/relationships/image" Target="../media/image2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5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9.png"/><Relationship Id="rId4" Type="http://schemas.openxmlformats.org/officeDocument/2006/relationships/image" Target="../media/image98.w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0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3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7.jpeg"/><Relationship Id="rId5" Type="http://schemas.openxmlformats.org/officeDocument/2006/relationships/hyperlink" Target="http://creative.gettyimages.com/source/Search/2','2','2','" TargetMode="External"/><Relationship Id="rId4" Type="http://schemas.openxmlformats.org/officeDocument/2006/relationships/image" Target="../media/image106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5.png"/><Relationship Id="rId4" Type="http://schemas.openxmlformats.org/officeDocument/2006/relationships/image" Target="../media/image114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7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9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2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4.w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180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함께 성장하는 경제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373125" y="1192666"/>
            <a:ext cx="6129274" cy="3433122"/>
            <a:chOff x="373125" y="5634038"/>
            <a:chExt cx="6129274" cy="3433122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288" y="5635946"/>
              <a:ext cx="441424" cy="432769"/>
            </a:xfrm>
            <a:prstGeom prst="rect">
              <a:avLst/>
            </a:prstGeom>
          </p:spPr>
        </p:pic>
        <p:sp>
          <p:nvSpPr>
            <p:cNvPr id="8" name="모서리가 둥근 직사각형 7"/>
            <p:cNvSpPr/>
            <p:nvPr/>
          </p:nvSpPr>
          <p:spPr>
            <a:xfrm>
              <a:off x="995592" y="5634038"/>
              <a:ext cx="5506807" cy="3433122"/>
            </a:xfrm>
            <a:prstGeom prst="roundRect">
              <a:avLst>
                <a:gd name="adj" fmla="val 5998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3125" y="6042892"/>
              <a:ext cx="53091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M" pitchFamily="18" charset="-127"/>
                  <a:ea typeface="서울남산체 M" pitchFamily="18" charset="-127"/>
                </a:rPr>
                <a:t>동영상</a:t>
              </a: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053093" y="5641097"/>
              <a:ext cx="5449306" cy="316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100" dirty="0" smtClean="0">
                  <a:latin typeface="서울남산체 M" pitchFamily="18" charset="-127"/>
                  <a:ea typeface="서울남산체 M" pitchFamily="18" charset="-127"/>
                  <a:sym typeface="Wingdings 2"/>
                </a:rPr>
                <a:t> 영상을 보며 기억에 남는 부분을 적어보세요</a:t>
              </a:r>
              <a:r>
                <a:rPr lang="en-US" altLang="ko-KR" sz="1100" dirty="0" smtClean="0">
                  <a:latin typeface="서울남산체 M" pitchFamily="18" charset="-127"/>
                  <a:ea typeface="서울남산체 M" pitchFamily="18" charset="-127"/>
                  <a:sym typeface="Wingdings 2"/>
                </a:rPr>
                <a:t>.</a:t>
              </a:r>
              <a:endParaRPr lang="en-US" altLang="ko-KR" sz="1100" dirty="0">
                <a:latin typeface="서울남산체 M" pitchFamily="18" charset="-127"/>
                <a:ea typeface="서울남산체 M" pitchFamily="18" charset="-127"/>
              </a:endParaRPr>
            </a:p>
          </p:txBody>
        </p:sp>
        <p:grpSp>
          <p:nvGrpSpPr>
            <p:cNvPr id="11" name="그룹 10"/>
            <p:cNvGrpSpPr/>
            <p:nvPr/>
          </p:nvGrpSpPr>
          <p:grpSpPr>
            <a:xfrm>
              <a:off x="1265092" y="6057985"/>
              <a:ext cx="1115110" cy="789082"/>
              <a:chOff x="970141" y="1410093"/>
              <a:chExt cx="7228738" cy="5115252"/>
            </a:xfrm>
          </p:grpSpPr>
          <p:pic>
            <p:nvPicPr>
              <p:cNvPr id="12" name="그림 1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0141" y="1410093"/>
                <a:ext cx="7228738" cy="5115252"/>
              </a:xfrm>
              <a:prstGeom prst="rect">
                <a:avLst/>
              </a:prstGeom>
            </p:spPr>
          </p:pic>
          <p:sp>
            <p:nvSpPr>
              <p:cNvPr id="13" name="직사각형 12"/>
              <p:cNvSpPr/>
              <p:nvPr/>
            </p:nvSpPr>
            <p:spPr>
              <a:xfrm>
                <a:off x="1133475" y="1524000"/>
                <a:ext cx="6915150" cy="435327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76" t="8064" r="8031" b="27128"/>
          <a:stretch/>
        </p:blipFill>
        <p:spPr bwMode="auto">
          <a:xfrm>
            <a:off x="1318179" y="1686418"/>
            <a:ext cx="1010953" cy="574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64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>
                <a:solidFill>
                  <a:prstClr val="white">
                    <a:lumMod val="75000"/>
                  </a:prstClr>
                </a:solidFill>
              </a:rPr>
              <a:pPr/>
              <a:t>100</a:t>
            </a:fld>
            <a:endParaRPr lang="ko-KR" altLang="en-US" dirty="0">
              <a:solidFill>
                <a:prstClr val="white">
                  <a:lumMod val="75000"/>
                </a:prstClr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prstClr val="white">
                      <a:lumMod val="50000"/>
                    </a:prst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5" name="직사각형 4"/>
          <p:cNvSpPr/>
          <p:nvPr/>
        </p:nvSpPr>
        <p:spPr>
          <a:xfrm>
            <a:off x="969578" y="1096443"/>
            <a:ext cx="5532821" cy="650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100" dirty="0">
                <a:latin typeface="+mn-ea"/>
              </a:rPr>
              <a:t>동기부여 아이디어 개발</a:t>
            </a:r>
            <a:br>
              <a:rPr lang="ko-KR" altLang="en-US" sz="1100" dirty="0">
                <a:latin typeface="+mn-ea"/>
              </a:rPr>
            </a:br>
            <a:r>
              <a:rPr lang="en-US" altLang="ko-KR" sz="1100" dirty="0" smtClean="0">
                <a:latin typeface="+mn-ea"/>
              </a:rPr>
              <a:t>- </a:t>
            </a:r>
            <a:r>
              <a:rPr lang="ko-KR" altLang="en-US" sz="1100" dirty="0">
                <a:latin typeface="+mn-ea"/>
              </a:rPr>
              <a:t>동기부여전략개발원칙 </a:t>
            </a:r>
            <a:r>
              <a:rPr lang="ko-KR" altLang="en-US" sz="1100" dirty="0" err="1">
                <a:latin typeface="+mn-ea"/>
              </a:rPr>
              <a:t>소강의를</a:t>
            </a:r>
            <a:r>
              <a:rPr lang="ko-KR" altLang="en-US" sz="1100" dirty="0">
                <a:latin typeface="+mn-ea"/>
              </a:rPr>
              <a:t> 들으면서 해당 원칙에 해당되는 </a:t>
            </a:r>
            <a:br>
              <a:rPr lang="ko-KR" altLang="en-US" sz="1100" dirty="0">
                <a:latin typeface="+mn-ea"/>
              </a:rPr>
            </a:br>
            <a:r>
              <a:rPr lang="ko-KR" altLang="en-US" sz="1100" dirty="0">
                <a:latin typeface="+mn-ea"/>
              </a:rPr>
              <a:t>   자신만의 독특한 동기부여 아이디어를 </a:t>
            </a:r>
            <a:r>
              <a:rPr lang="en-US" altLang="ko-KR" sz="1100" dirty="0">
                <a:latin typeface="+mn-ea"/>
              </a:rPr>
              <a:t>&lt;</a:t>
            </a:r>
            <a:r>
              <a:rPr lang="ko-KR" altLang="en-US" sz="1100" dirty="0">
                <a:latin typeface="+mn-ea"/>
              </a:rPr>
              <a:t>동기부여 아이디어 </a:t>
            </a:r>
            <a:r>
              <a:rPr lang="en-US" altLang="ko-KR" sz="1100" dirty="0" smtClean="0">
                <a:latin typeface="+mn-ea"/>
              </a:rPr>
              <a:t>Sheet</a:t>
            </a:r>
            <a:r>
              <a:rPr lang="en-US" altLang="ko-KR" sz="1100" dirty="0">
                <a:latin typeface="+mn-ea"/>
              </a:rPr>
              <a:t>&gt;</a:t>
            </a:r>
            <a:r>
              <a:rPr lang="ko-KR" altLang="en-US" sz="1100" dirty="0">
                <a:latin typeface="+mn-ea"/>
              </a:rPr>
              <a:t>에 작성합니다</a:t>
            </a:r>
            <a:r>
              <a:rPr lang="en-US" altLang="ko-KR" sz="1100" dirty="0">
                <a:latin typeface="+mn-ea"/>
              </a:rPr>
              <a:t>.</a:t>
            </a:r>
            <a:endParaRPr lang="en-US" altLang="ko-KR" sz="1100" dirty="0"/>
          </a:p>
        </p:txBody>
      </p:sp>
      <p:graphicFrame>
        <p:nvGraphicFramePr>
          <p:cNvPr id="11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283550"/>
              </p:ext>
            </p:extLst>
          </p:nvPr>
        </p:nvGraphicFramePr>
        <p:xfrm>
          <a:off x="865187" y="1900765"/>
          <a:ext cx="5637212" cy="6687421"/>
        </p:xfrm>
        <a:graphic>
          <a:graphicData uri="http://schemas.openxmlformats.org/drawingml/2006/table">
            <a:tbl>
              <a:tblPr/>
              <a:tblGrid>
                <a:gridCol w="248568"/>
                <a:gridCol w="1948514"/>
                <a:gridCol w="3440130"/>
              </a:tblGrid>
              <a:tr h="37627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동기부여전략개발원칙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2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동기부여아이디어</a:t>
                      </a: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2FF"/>
                    </a:solidFill>
                  </a:tcPr>
                </a:tc>
              </a:tr>
              <a:tr h="9015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마감전략</a:t>
                      </a: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5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파워를 부르는 단어 “왜냐하면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…”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5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설득은 </a:t>
                      </a:r>
                      <a:r>
                        <a:rPr kumimoji="0" lang="ko-K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따라쟁이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5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결과지향적 커뮤니케이션</a:t>
                      </a: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5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또 하나의 유혹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프레이밍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효과</a:t>
                      </a:r>
                      <a:b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(Framing Effect)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5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기억을 남기는 마술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슬리퍼 효과</a:t>
                      </a:r>
                      <a:b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(Sleeper Effect)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5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설득으로 통하는 </a:t>
                      </a:r>
                      <a:r>
                        <a:rPr kumimoji="0" lang="ko-K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직행로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‘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질문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’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601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동기부여의 장애물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101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657954" y="1487244"/>
            <a:ext cx="5418020" cy="2377140"/>
            <a:chOff x="462826" y="2025126"/>
            <a:chExt cx="7658889" cy="3360315"/>
          </a:xfrm>
        </p:grpSpPr>
        <p:sp>
          <p:nvSpPr>
            <p:cNvPr id="134" name="AutoShape 3"/>
            <p:cNvSpPr>
              <a:spLocks noChangeArrowheads="1"/>
            </p:cNvSpPr>
            <p:nvPr/>
          </p:nvSpPr>
          <p:spPr bwMode="auto">
            <a:xfrm>
              <a:off x="4568101" y="3499913"/>
              <a:ext cx="3553614" cy="409153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chemeClr val="folHlink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100" b="1">
                  <a:latin typeface="+mn-ea"/>
                </a:rPr>
                <a:t>과소</a:t>
              </a:r>
              <a:r>
                <a:rPr lang="en-US" altLang="ko-KR" sz="1100" b="1">
                  <a:latin typeface="+mn-ea"/>
                </a:rPr>
                <a:t>/</a:t>
              </a:r>
              <a:r>
                <a:rPr lang="ko-KR" altLang="en-US" sz="1100" b="1">
                  <a:latin typeface="+mn-ea"/>
                </a:rPr>
                <a:t>과대 평가하지 말라</a:t>
              </a:r>
              <a:endParaRPr lang="ko-KR" altLang="en-US" sz="1100">
                <a:latin typeface="+mn-ea"/>
              </a:endParaRPr>
            </a:p>
          </p:txBody>
        </p:sp>
        <p:sp>
          <p:nvSpPr>
            <p:cNvPr id="135" name="AutoShape 4"/>
            <p:cNvSpPr>
              <a:spLocks noChangeArrowheads="1"/>
            </p:cNvSpPr>
            <p:nvPr/>
          </p:nvSpPr>
          <p:spPr bwMode="auto">
            <a:xfrm>
              <a:off x="4669700" y="4976288"/>
              <a:ext cx="2185414" cy="409153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chemeClr val="folHlink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ko-KR" altLang="en-US" sz="1100" b="1">
                  <a:latin typeface="+mn-ea"/>
                </a:rPr>
                <a:t>교묘하게 이용하지 말라</a:t>
              </a:r>
              <a:endParaRPr lang="ko-KR" altLang="en-US" sz="1100">
                <a:latin typeface="+mn-ea"/>
              </a:endParaRPr>
            </a:p>
          </p:txBody>
        </p:sp>
        <p:sp>
          <p:nvSpPr>
            <p:cNvPr id="136" name="AutoShape 5"/>
            <p:cNvSpPr>
              <a:spLocks noChangeArrowheads="1"/>
            </p:cNvSpPr>
            <p:nvPr/>
          </p:nvSpPr>
          <p:spPr bwMode="auto">
            <a:xfrm>
              <a:off x="5071338" y="2025126"/>
              <a:ext cx="1601173" cy="409153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 w="9525">
              <a:solidFill>
                <a:schemeClr val="folHlink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ko-KR" altLang="en-US" sz="1100" b="1">
                  <a:latin typeface="+mn-ea"/>
                </a:rPr>
                <a:t>욕구에 민감하라</a:t>
              </a:r>
              <a:endParaRPr lang="ko-KR" altLang="en-US" sz="1100">
                <a:latin typeface="+mn-ea"/>
              </a:endParaRPr>
            </a:p>
          </p:txBody>
        </p:sp>
        <p:pic>
          <p:nvPicPr>
            <p:cNvPr id="137" name="Picture 6" descr="MCj03124080000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2826" y="2169588"/>
              <a:ext cx="3600450" cy="3081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2900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429802" y="1196244"/>
            <a:ext cx="448842" cy="596266"/>
            <a:chOff x="5492584" y="7177960"/>
            <a:chExt cx="448842" cy="59626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9037" y="7177960"/>
              <a:ext cx="380655" cy="35583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492584" y="7528005"/>
              <a:ext cx="448842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생각거리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1059542" y="1934710"/>
            <a:ext cx="5268687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dirty="0" smtClean="0"/>
              <a:t>고여 </a:t>
            </a:r>
            <a:r>
              <a:rPr lang="ko-KR" altLang="en-US" sz="1300" dirty="0"/>
              <a:t>있는 동안 우리는 </a:t>
            </a:r>
          </a:p>
          <a:p>
            <a:pPr>
              <a:lnSpc>
                <a:spcPct val="150000"/>
              </a:lnSpc>
            </a:pPr>
            <a:r>
              <a:rPr lang="ko-KR" altLang="en-US" sz="1300" dirty="0"/>
              <a:t>우리가 얼마나 깊은지 모르지만 </a:t>
            </a:r>
          </a:p>
          <a:p>
            <a:pPr>
              <a:lnSpc>
                <a:spcPct val="150000"/>
              </a:lnSpc>
            </a:pPr>
            <a:r>
              <a:rPr lang="ko-KR" altLang="en-US" sz="1300" dirty="0"/>
              <a:t>하늘에서 가끔씩 두레박이 내려온다고 해서 </a:t>
            </a:r>
          </a:p>
          <a:p>
            <a:pPr>
              <a:lnSpc>
                <a:spcPct val="150000"/>
              </a:lnSpc>
            </a:pPr>
            <a:r>
              <a:rPr lang="ko-KR" altLang="en-US" sz="1300" dirty="0"/>
              <a:t>다투어 계층상승을 꿈꾸는 졸부들은 절대 아니다 </a:t>
            </a:r>
          </a:p>
          <a:p>
            <a:pPr>
              <a:lnSpc>
                <a:spcPct val="150000"/>
              </a:lnSpc>
            </a:pPr>
            <a:endParaRPr lang="ko-KR" altLang="en-US" sz="1300" dirty="0"/>
          </a:p>
          <a:p>
            <a:pPr>
              <a:lnSpc>
                <a:spcPct val="150000"/>
              </a:lnSpc>
            </a:pPr>
            <a:r>
              <a:rPr lang="ko-KR" altLang="en-US" sz="1300" dirty="0"/>
              <a:t>잘 산다는 것은 </a:t>
            </a:r>
          </a:p>
          <a:p>
            <a:pPr>
              <a:lnSpc>
                <a:spcPct val="150000"/>
              </a:lnSpc>
            </a:pPr>
            <a:r>
              <a:rPr lang="ko-KR" altLang="en-US" sz="1300" dirty="0"/>
              <a:t>세상 안에서 더불어 출렁거리는 일 </a:t>
            </a:r>
          </a:p>
          <a:p>
            <a:pPr>
              <a:lnSpc>
                <a:spcPct val="150000"/>
              </a:lnSpc>
            </a:pPr>
            <a:r>
              <a:rPr lang="ko-KR" altLang="en-US" sz="1300" dirty="0"/>
              <a:t>누군가 목이 말라서 </a:t>
            </a:r>
          </a:p>
          <a:p>
            <a:pPr>
              <a:lnSpc>
                <a:spcPct val="150000"/>
              </a:lnSpc>
            </a:pPr>
            <a:r>
              <a:rPr lang="ko-KR" altLang="en-US" sz="1300" dirty="0"/>
              <a:t>빈 두레박이 천천히 내려올 때 </a:t>
            </a:r>
          </a:p>
          <a:p>
            <a:pPr>
              <a:lnSpc>
                <a:spcPct val="150000"/>
              </a:lnSpc>
            </a:pPr>
            <a:r>
              <a:rPr lang="ko-KR" altLang="en-US" sz="1300" dirty="0"/>
              <a:t>서로 살을 뚝뚝 떼어 거기에 넘치도록 담아주면 된다 </a:t>
            </a:r>
          </a:p>
          <a:p>
            <a:pPr>
              <a:lnSpc>
                <a:spcPct val="150000"/>
              </a:lnSpc>
            </a:pPr>
            <a:endParaRPr lang="ko-KR" altLang="en-US" sz="1300" dirty="0"/>
          </a:p>
          <a:p>
            <a:pPr>
              <a:lnSpc>
                <a:spcPct val="150000"/>
              </a:lnSpc>
            </a:pPr>
            <a:r>
              <a:rPr lang="ko-KR" altLang="en-US" sz="1300" dirty="0"/>
              <a:t>철철 피 흘려주는 헌신이 아프지 않고 </a:t>
            </a:r>
          </a:p>
          <a:p>
            <a:pPr>
              <a:lnSpc>
                <a:spcPct val="150000"/>
              </a:lnSpc>
            </a:pPr>
            <a:r>
              <a:rPr lang="ko-KR" altLang="en-US" sz="1300" dirty="0"/>
              <a:t>슬프지 않은 것은 </a:t>
            </a:r>
          </a:p>
          <a:p>
            <a:pPr>
              <a:lnSpc>
                <a:spcPct val="150000"/>
              </a:lnSpc>
            </a:pPr>
            <a:r>
              <a:rPr lang="ko-KR" altLang="en-US" sz="1300" dirty="0"/>
              <a:t>고여 있어도 어느 틈엔가 새 살이 생겨나 그윽해지는 </a:t>
            </a:r>
          </a:p>
          <a:p>
            <a:pPr>
              <a:lnSpc>
                <a:spcPct val="150000"/>
              </a:lnSpc>
            </a:pPr>
            <a:r>
              <a:rPr lang="ko-KR" altLang="en-US" sz="1300" dirty="0"/>
              <a:t>그 깊이를 우리 스스로 잴 수가 없기 때문이다 </a:t>
            </a:r>
          </a:p>
          <a:p>
            <a:pPr>
              <a:lnSpc>
                <a:spcPct val="150000"/>
              </a:lnSpc>
            </a:pPr>
            <a:endParaRPr lang="en-US" altLang="ko-KR" sz="1300" dirty="0" smtClean="0"/>
          </a:p>
          <a:p>
            <a:pPr>
              <a:lnSpc>
                <a:spcPct val="150000"/>
              </a:lnSpc>
            </a:pPr>
            <a:endParaRPr lang="en-US" altLang="ko-KR" sz="1300" dirty="0" smtClean="0"/>
          </a:p>
          <a:p>
            <a:pPr>
              <a:lnSpc>
                <a:spcPct val="150000"/>
              </a:lnSpc>
            </a:pPr>
            <a:r>
              <a:rPr lang="en-US" altLang="ko-KR" sz="1300" dirty="0" smtClean="0"/>
              <a:t>- </a:t>
            </a:r>
            <a:r>
              <a:rPr lang="ko-KR" altLang="en-US" sz="1300" dirty="0"/>
              <a:t>우물  </a:t>
            </a:r>
            <a:r>
              <a:rPr lang="en-US" altLang="ko-KR" sz="1300" dirty="0"/>
              <a:t>/ </a:t>
            </a:r>
            <a:r>
              <a:rPr lang="ko-KR" altLang="en-US" sz="1300" dirty="0"/>
              <a:t>안도현 </a:t>
            </a:r>
          </a:p>
        </p:txBody>
      </p:sp>
      <p:cxnSp>
        <p:nvCxnSpPr>
          <p:cNvPr id="13" name="직선 연결선 12"/>
          <p:cNvCxnSpPr/>
          <p:nvPr/>
        </p:nvCxnSpPr>
        <p:spPr>
          <a:xfrm>
            <a:off x="1059542" y="1432215"/>
            <a:ext cx="494937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5500440" y="1124438"/>
            <a:ext cx="508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ko-KR" altLang="en-US" sz="1400" b="1" dirty="0" smtClean="0"/>
              <a:t>우물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08558295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251520" y="2743200"/>
            <a:ext cx="6358984" cy="2796987"/>
          </a:xfrm>
        </p:spPr>
        <p:txBody>
          <a:bodyPr/>
          <a:lstStyle/>
          <a:p>
            <a:r>
              <a:rPr lang="ko-KR" altLang="en-US" dirty="0"/>
              <a:t>모듈</a:t>
            </a:r>
            <a:r>
              <a:rPr lang="en-US" altLang="ko-KR" dirty="0"/>
              <a:t>4.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err="1" smtClean="0"/>
              <a:t>소셜</a:t>
            </a:r>
            <a:r>
              <a:rPr lang="ko-KR" altLang="en-US" dirty="0" smtClean="0"/>
              <a:t> </a:t>
            </a:r>
            <a:r>
              <a:rPr lang="ko-KR" altLang="en-US" dirty="0"/>
              <a:t>미션 수립 및 공유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3446760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마지막 연주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104</a:t>
            </a:fld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8" y="1205662"/>
            <a:ext cx="441424" cy="432769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995592" y="1195388"/>
            <a:ext cx="5506807" cy="3411537"/>
          </a:xfrm>
          <a:prstGeom prst="roundRect">
            <a:avLst>
              <a:gd name="adj" fmla="val 4574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3125" y="1612608"/>
            <a:ext cx="5309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M" pitchFamily="18" charset="-127"/>
                <a:ea typeface="서울남산체 M" pitchFamily="18" charset="-127"/>
              </a:rPr>
              <a:t>동영상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053093" y="1210813"/>
            <a:ext cx="5449306" cy="316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 영상을 보며 기억에 남는 부분을 적어보세요</a:t>
            </a:r>
            <a:r>
              <a:rPr lang="en-US" altLang="ko-KR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265092" y="1627701"/>
            <a:ext cx="1115110" cy="789082"/>
            <a:chOff x="970141" y="1410093"/>
            <a:chExt cx="7228738" cy="5115252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141" y="1410093"/>
              <a:ext cx="7228738" cy="5115252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1133475" y="1524000"/>
              <a:ext cx="6915150" cy="4353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8" t="27115" r="14045" b="24588"/>
          <a:stretch/>
        </p:blipFill>
        <p:spPr bwMode="auto">
          <a:xfrm>
            <a:off x="1290288" y="1672830"/>
            <a:ext cx="1064740" cy="608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448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미션이란 </a:t>
            </a:r>
            <a:r>
              <a:rPr lang="en-US" altLang="ko-KR" dirty="0"/>
              <a:t>?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105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602864" y="1195924"/>
            <a:ext cx="5700758" cy="3376731"/>
            <a:chOff x="431702" y="2034660"/>
            <a:chExt cx="5936891" cy="6089735"/>
          </a:xfrm>
        </p:grpSpPr>
        <p:grpSp>
          <p:nvGrpSpPr>
            <p:cNvPr id="26" name="그룹 25"/>
            <p:cNvGrpSpPr/>
            <p:nvPr/>
          </p:nvGrpSpPr>
          <p:grpSpPr>
            <a:xfrm>
              <a:off x="431702" y="2034660"/>
              <a:ext cx="5936891" cy="1124651"/>
              <a:chOff x="701528" y="1275088"/>
              <a:chExt cx="7517633" cy="801057"/>
            </a:xfrm>
          </p:grpSpPr>
          <p:sp>
            <p:nvSpPr>
              <p:cNvPr id="27" name="Rectangle 4"/>
              <p:cNvSpPr>
                <a:spLocks noChangeArrowheads="1"/>
              </p:cNvSpPr>
              <p:nvPr/>
            </p:nvSpPr>
            <p:spPr bwMode="auto">
              <a:xfrm>
                <a:off x="971600" y="1275088"/>
                <a:ext cx="7247561" cy="801057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28" name="Rectangle 6"/>
              <p:cNvSpPr>
                <a:spLocks noChangeArrowheads="1"/>
              </p:cNvSpPr>
              <p:nvPr/>
            </p:nvSpPr>
            <p:spPr bwMode="auto">
              <a:xfrm>
                <a:off x="1176150" y="1585173"/>
                <a:ext cx="1987253" cy="1573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atinLnBrk="0">
                  <a:lnSpc>
                    <a:spcPct val="130000"/>
                  </a:lnSpc>
                </a:pPr>
                <a:r>
                  <a:rPr lang="ko-KR" altLang="en-US" sz="1100" b="1" dirty="0">
                    <a:latin typeface="+mn-ea"/>
                  </a:rPr>
                  <a:t>기업이 존재하는 근본이유</a:t>
                </a:r>
              </a:p>
            </p:txBody>
          </p:sp>
          <p:grpSp>
            <p:nvGrpSpPr>
              <p:cNvPr id="29" name="그룹 28"/>
              <p:cNvGrpSpPr/>
              <p:nvPr/>
            </p:nvGrpSpPr>
            <p:grpSpPr>
              <a:xfrm>
                <a:off x="701528" y="1398643"/>
                <a:ext cx="474622" cy="483946"/>
                <a:chOff x="-1125784" y="1732684"/>
                <a:chExt cx="474622" cy="483946"/>
              </a:xfrm>
            </p:grpSpPr>
            <p:sp>
              <p:nvSpPr>
                <p:cNvPr id="30" name="타원 29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31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732684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2" name="그룹 31"/>
            <p:cNvGrpSpPr/>
            <p:nvPr/>
          </p:nvGrpSpPr>
          <p:grpSpPr>
            <a:xfrm>
              <a:off x="431702" y="3726982"/>
              <a:ext cx="5936891" cy="1709113"/>
              <a:chOff x="701528" y="1275087"/>
              <a:chExt cx="7517633" cy="1217354"/>
            </a:xfrm>
          </p:grpSpPr>
          <p:sp>
            <p:nvSpPr>
              <p:cNvPr id="33" name="Rectangle 4"/>
              <p:cNvSpPr>
                <a:spLocks noChangeArrowheads="1"/>
              </p:cNvSpPr>
              <p:nvPr/>
            </p:nvSpPr>
            <p:spPr bwMode="auto">
              <a:xfrm>
                <a:off x="971600" y="1275087"/>
                <a:ext cx="7247561" cy="1217354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34" name="Rectangle 6"/>
              <p:cNvSpPr>
                <a:spLocks noChangeArrowheads="1"/>
              </p:cNvSpPr>
              <p:nvPr/>
            </p:nvSpPr>
            <p:spPr bwMode="auto">
              <a:xfrm>
                <a:off x="1176150" y="1822768"/>
                <a:ext cx="6403851" cy="1573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square" lIns="54000" tIns="10800" rIns="54000" bIns="10800" anchor="ctr">
                <a:spAutoFit/>
              </a:bodyPr>
              <a:lstStyle/>
              <a:p>
                <a:pPr latinLnBrk="0">
                  <a:lnSpc>
                    <a:spcPct val="130000"/>
                  </a:lnSpc>
                </a:pPr>
                <a:r>
                  <a:rPr lang="ko-KR" altLang="en-US" sz="1100" b="1" dirty="0">
                    <a:latin typeface="+mn-ea"/>
                  </a:rPr>
                  <a:t>사회적 기업의 경우 기업가가 주목하는 사회적 문제와 기업가의 열정이 담겨 있음 </a:t>
                </a:r>
              </a:p>
            </p:txBody>
          </p:sp>
          <p:grpSp>
            <p:nvGrpSpPr>
              <p:cNvPr id="35" name="그룹 34"/>
              <p:cNvGrpSpPr/>
              <p:nvPr/>
            </p:nvGrpSpPr>
            <p:grpSpPr>
              <a:xfrm>
                <a:off x="701528" y="1447609"/>
                <a:ext cx="474622" cy="497747"/>
                <a:chOff x="-1125784" y="1781650"/>
                <a:chExt cx="474622" cy="497747"/>
              </a:xfrm>
            </p:grpSpPr>
            <p:sp>
              <p:nvSpPr>
                <p:cNvPr id="36" name="타원 35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37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795451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8" name="그룹 37"/>
            <p:cNvGrpSpPr/>
            <p:nvPr/>
          </p:nvGrpSpPr>
          <p:grpSpPr>
            <a:xfrm>
              <a:off x="431702" y="5970239"/>
              <a:ext cx="5936891" cy="2154156"/>
              <a:chOff x="701528" y="1275087"/>
              <a:chExt cx="7517633" cy="1534346"/>
            </a:xfrm>
          </p:grpSpPr>
          <p:sp>
            <p:nvSpPr>
              <p:cNvPr id="39" name="Rectangle 4"/>
              <p:cNvSpPr>
                <a:spLocks noChangeArrowheads="1"/>
              </p:cNvSpPr>
              <p:nvPr/>
            </p:nvSpPr>
            <p:spPr bwMode="auto">
              <a:xfrm>
                <a:off x="971600" y="1275087"/>
                <a:ext cx="7247561" cy="1534346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40" name="Rectangle 6"/>
              <p:cNvSpPr>
                <a:spLocks noChangeArrowheads="1"/>
              </p:cNvSpPr>
              <p:nvPr/>
            </p:nvSpPr>
            <p:spPr bwMode="auto">
              <a:xfrm>
                <a:off x="1176149" y="1790445"/>
                <a:ext cx="7043011" cy="4857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square" lIns="54000" tIns="10800" rIns="54000" bIns="10800" anchor="ctr">
                <a:spAutoFit/>
              </a:bodyPr>
              <a:lstStyle/>
              <a:p>
                <a:pPr latinLnBrk="0">
                  <a:lnSpc>
                    <a:spcPct val="130000"/>
                  </a:lnSpc>
                </a:pPr>
                <a:r>
                  <a:rPr lang="ko-KR" altLang="en-US" sz="1100" b="1" dirty="0">
                    <a:latin typeface="+mn-ea"/>
                  </a:rPr>
                  <a:t>일반 영리 기업과 </a:t>
                </a:r>
                <a:r>
                  <a:rPr lang="ko-KR" altLang="en-US" sz="1100" b="1" dirty="0" err="1">
                    <a:latin typeface="+mn-ea"/>
                  </a:rPr>
                  <a:t>사회적기업을</a:t>
                </a:r>
                <a:r>
                  <a:rPr lang="ko-KR" altLang="en-US" sz="1100" b="1" dirty="0">
                    <a:latin typeface="+mn-ea"/>
                  </a:rPr>
                  <a:t> 구분하는 핵심적인 기준 </a:t>
                </a:r>
              </a:p>
              <a:p>
                <a:pPr latinLnBrk="0">
                  <a:lnSpc>
                    <a:spcPct val="130000"/>
                  </a:lnSpc>
                </a:pPr>
                <a:r>
                  <a:rPr lang="en-US" altLang="ko-KR" sz="1100" b="1" dirty="0" smtClean="0">
                    <a:latin typeface="+mn-ea"/>
                  </a:rPr>
                  <a:t>- </a:t>
                </a:r>
                <a:r>
                  <a:rPr lang="ko-KR" altLang="en-US" sz="1100" b="1" dirty="0" smtClean="0">
                    <a:latin typeface="+mn-ea"/>
                  </a:rPr>
                  <a:t>기업 </a:t>
                </a:r>
                <a:r>
                  <a:rPr lang="ko-KR" altLang="en-US" sz="1100" b="1" dirty="0">
                    <a:latin typeface="+mn-ea"/>
                  </a:rPr>
                  <a:t>미션 </a:t>
                </a:r>
                <a:r>
                  <a:rPr lang="en-US" altLang="ko-KR" sz="1100" b="1" dirty="0" smtClean="0">
                    <a:latin typeface="+mn-ea"/>
                  </a:rPr>
                  <a:t>: </a:t>
                </a:r>
                <a:r>
                  <a:rPr lang="ko-KR" altLang="en-US" sz="1100" b="1" dirty="0">
                    <a:latin typeface="+mn-ea"/>
                  </a:rPr>
                  <a:t>고객 </a:t>
                </a:r>
                <a:r>
                  <a:rPr lang="en-US" altLang="ko-KR" sz="1100" b="1" dirty="0">
                    <a:latin typeface="+mn-ea"/>
                  </a:rPr>
                  <a:t>( </a:t>
                </a:r>
                <a:r>
                  <a:rPr lang="ko-KR" altLang="en-US" sz="1100" b="1" dirty="0">
                    <a:latin typeface="+mn-ea"/>
                  </a:rPr>
                  <a:t>이해관계자 </a:t>
                </a:r>
                <a:r>
                  <a:rPr lang="en-US" altLang="ko-KR" sz="1100" b="1" dirty="0">
                    <a:latin typeface="+mn-ea"/>
                  </a:rPr>
                  <a:t>)</a:t>
                </a:r>
                <a:r>
                  <a:rPr lang="ko-KR" altLang="en-US" sz="1100" b="1" dirty="0">
                    <a:latin typeface="+mn-ea"/>
                  </a:rPr>
                  <a:t>에게 어떤 가치를 제공할 것인가</a:t>
                </a:r>
                <a:r>
                  <a:rPr lang="en-US" altLang="ko-KR" sz="1100" b="1" dirty="0">
                    <a:latin typeface="+mn-ea"/>
                  </a:rPr>
                  <a:t>? </a:t>
                </a:r>
              </a:p>
              <a:p>
                <a:pPr latinLnBrk="0">
                  <a:lnSpc>
                    <a:spcPct val="130000"/>
                  </a:lnSpc>
                </a:pPr>
                <a:r>
                  <a:rPr lang="en-US" altLang="ko-KR" sz="1100" b="1" dirty="0" smtClean="0">
                    <a:latin typeface="+mn-ea"/>
                  </a:rPr>
                  <a:t>- </a:t>
                </a:r>
                <a:r>
                  <a:rPr lang="ko-KR" altLang="en-US" sz="1100" b="1" dirty="0" err="1" smtClean="0">
                    <a:latin typeface="+mn-ea"/>
                  </a:rPr>
                  <a:t>소셜미션</a:t>
                </a:r>
                <a:r>
                  <a:rPr lang="ko-KR" altLang="en-US" sz="1100" b="1" dirty="0" smtClean="0">
                    <a:latin typeface="+mn-ea"/>
                  </a:rPr>
                  <a:t> </a:t>
                </a:r>
                <a:r>
                  <a:rPr lang="en-US" altLang="ko-KR" sz="1100" b="1" dirty="0" smtClean="0">
                    <a:latin typeface="+mn-ea"/>
                  </a:rPr>
                  <a:t>: </a:t>
                </a:r>
                <a:r>
                  <a:rPr lang="ko-KR" altLang="en-US" sz="1100" b="1" dirty="0">
                    <a:latin typeface="+mn-ea"/>
                  </a:rPr>
                  <a:t>주목하는 사회적 문제와 실현코자 하는 사회적 가치 명확화</a:t>
                </a:r>
              </a:p>
            </p:txBody>
          </p:sp>
          <p:grpSp>
            <p:nvGrpSpPr>
              <p:cNvPr id="41" name="그룹 40"/>
              <p:cNvGrpSpPr/>
              <p:nvPr/>
            </p:nvGrpSpPr>
            <p:grpSpPr>
              <a:xfrm>
                <a:off x="701528" y="1447609"/>
                <a:ext cx="474622" cy="497747"/>
                <a:chOff x="-1125784" y="1781650"/>
                <a:chExt cx="474622" cy="497747"/>
              </a:xfrm>
            </p:grpSpPr>
            <p:sp>
              <p:nvSpPr>
                <p:cNvPr id="42" name="타원 41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43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795451"/>
                  <a:ext cx="474622" cy="483946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420569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소셜미션의</a:t>
            </a:r>
            <a:r>
              <a:rPr lang="ko-KR" altLang="en-US" dirty="0"/>
              <a:t> 구성요소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106</a:t>
            </a:fld>
            <a:endParaRPr lang="ko-KR" altLang="en-US"/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1420411455"/>
              </p:ext>
            </p:extLst>
          </p:nvPr>
        </p:nvGraphicFramePr>
        <p:xfrm>
          <a:off x="962853" y="1202515"/>
          <a:ext cx="4932294" cy="3818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6593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비전이란</a:t>
            </a:r>
            <a:r>
              <a:rPr lang="en-US" altLang="ko-KR" dirty="0"/>
              <a:t>?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107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436065" y="1178289"/>
            <a:ext cx="5936891" cy="3622574"/>
            <a:chOff x="431702" y="1885922"/>
            <a:chExt cx="5936891" cy="6170264"/>
          </a:xfrm>
        </p:grpSpPr>
        <p:grpSp>
          <p:nvGrpSpPr>
            <p:cNvPr id="8" name="그룹 7"/>
            <p:cNvGrpSpPr/>
            <p:nvPr/>
          </p:nvGrpSpPr>
          <p:grpSpPr>
            <a:xfrm>
              <a:off x="431702" y="1885922"/>
              <a:ext cx="5936891" cy="1124651"/>
              <a:chOff x="701528" y="1275088"/>
              <a:chExt cx="7517633" cy="801057"/>
            </a:xfrm>
          </p:grpSpPr>
          <p:sp>
            <p:nvSpPr>
              <p:cNvPr id="9" name="Rectangle 4"/>
              <p:cNvSpPr>
                <a:spLocks noChangeArrowheads="1"/>
              </p:cNvSpPr>
              <p:nvPr/>
            </p:nvSpPr>
            <p:spPr bwMode="auto">
              <a:xfrm>
                <a:off x="971600" y="1275088"/>
                <a:ext cx="7247561" cy="801057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1176150" y="1499335"/>
                <a:ext cx="4481895" cy="3290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atinLnBrk="0">
                  <a:lnSpc>
                    <a:spcPct val="130000"/>
                  </a:lnSpc>
                </a:pPr>
                <a:r>
                  <a:rPr lang="ko-KR" altLang="en-US" sz="1100" b="1" dirty="0">
                    <a:latin typeface="+mn-ea"/>
                  </a:rPr>
                  <a:t>미션 달성을 위해 </a:t>
                </a:r>
                <a:r>
                  <a:rPr lang="en-US" altLang="ko-KR" sz="1100" b="1" dirty="0">
                    <a:latin typeface="+mn-ea"/>
                  </a:rPr>
                  <a:t>5-10</a:t>
                </a:r>
                <a:r>
                  <a:rPr lang="ko-KR" altLang="en-US" sz="1100" b="1" dirty="0">
                    <a:latin typeface="+mn-ea"/>
                  </a:rPr>
                  <a:t>년 내에 달성해야 할 조직의 </a:t>
                </a:r>
                <a:r>
                  <a:rPr lang="ko-KR" altLang="en-US" sz="1100" b="1" dirty="0" smtClean="0">
                    <a:latin typeface="+mn-ea"/>
                  </a:rPr>
                  <a:t>구체화된 </a:t>
                </a:r>
                <a:r>
                  <a:rPr lang="en-US" altLang="ko-KR" sz="1100" b="1" dirty="0" smtClean="0">
                    <a:latin typeface="+mn-ea"/>
                  </a:rPr>
                  <a:t/>
                </a:r>
                <a:br>
                  <a:rPr lang="en-US" altLang="ko-KR" sz="1100" b="1" dirty="0" smtClean="0">
                    <a:latin typeface="+mn-ea"/>
                  </a:rPr>
                </a:br>
                <a:r>
                  <a:rPr lang="ko-KR" altLang="en-US" sz="1100" b="1" dirty="0" smtClean="0">
                    <a:latin typeface="+mn-ea"/>
                  </a:rPr>
                  <a:t>미래상</a:t>
                </a:r>
                <a:r>
                  <a:rPr lang="en-US" altLang="ko-KR" sz="1100" b="1" dirty="0" smtClean="0">
                    <a:latin typeface="+mn-ea"/>
                  </a:rPr>
                  <a:t>(WHAT) </a:t>
                </a:r>
                <a:endParaRPr lang="ko-KR" altLang="en-US" sz="1100" b="1" dirty="0">
                  <a:latin typeface="+mn-ea"/>
                </a:endParaRPr>
              </a:p>
            </p:txBody>
          </p:sp>
          <p:grpSp>
            <p:nvGrpSpPr>
              <p:cNvPr id="11" name="그룹 10"/>
              <p:cNvGrpSpPr/>
              <p:nvPr/>
            </p:nvGrpSpPr>
            <p:grpSpPr>
              <a:xfrm>
                <a:off x="701528" y="1398643"/>
                <a:ext cx="474622" cy="483946"/>
                <a:chOff x="-1125784" y="1732684"/>
                <a:chExt cx="474622" cy="483946"/>
              </a:xfrm>
            </p:grpSpPr>
            <p:sp>
              <p:nvSpPr>
                <p:cNvPr id="12" name="타원 11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13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732684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6" name="그룹 25"/>
            <p:cNvGrpSpPr/>
            <p:nvPr/>
          </p:nvGrpSpPr>
          <p:grpSpPr>
            <a:xfrm>
              <a:off x="431702" y="3569274"/>
              <a:ext cx="5936891" cy="1124651"/>
              <a:chOff x="701528" y="1275088"/>
              <a:chExt cx="7517633" cy="801057"/>
            </a:xfrm>
          </p:grpSpPr>
          <p:sp>
            <p:nvSpPr>
              <p:cNvPr id="27" name="Rectangle 4"/>
              <p:cNvSpPr>
                <a:spLocks noChangeArrowheads="1"/>
              </p:cNvSpPr>
              <p:nvPr/>
            </p:nvSpPr>
            <p:spPr bwMode="auto">
              <a:xfrm>
                <a:off x="971600" y="1275088"/>
                <a:ext cx="7247561" cy="801057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28" name="Rectangle 6"/>
              <p:cNvSpPr>
                <a:spLocks noChangeArrowheads="1"/>
              </p:cNvSpPr>
              <p:nvPr/>
            </p:nvSpPr>
            <p:spPr bwMode="auto">
              <a:xfrm>
                <a:off x="1176150" y="1577706"/>
                <a:ext cx="6740005" cy="1722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square" lIns="54000" tIns="10800" rIns="54000" bIns="10800" anchor="ctr">
                <a:spAutoFit/>
              </a:bodyPr>
              <a:lstStyle/>
              <a:p>
                <a:pPr latinLnBrk="0">
                  <a:lnSpc>
                    <a:spcPct val="130000"/>
                  </a:lnSpc>
                </a:pPr>
                <a:r>
                  <a:rPr lang="ko-KR" altLang="en-US" sz="1100" b="1" dirty="0">
                    <a:latin typeface="+mn-ea"/>
                  </a:rPr>
                  <a:t>크고</a:t>
                </a:r>
                <a:r>
                  <a:rPr lang="en-US" altLang="ko-KR" sz="1100" b="1" dirty="0">
                    <a:latin typeface="+mn-ea"/>
                  </a:rPr>
                  <a:t>, </a:t>
                </a:r>
                <a:r>
                  <a:rPr lang="ko-KR" altLang="en-US" sz="1100" b="1" dirty="0">
                    <a:latin typeface="+mn-ea"/>
                  </a:rPr>
                  <a:t>어렵고</a:t>
                </a:r>
                <a:r>
                  <a:rPr lang="en-US" altLang="ko-KR" sz="1100" b="1" dirty="0">
                    <a:latin typeface="+mn-ea"/>
                  </a:rPr>
                  <a:t>, </a:t>
                </a:r>
                <a:r>
                  <a:rPr lang="ko-KR" altLang="en-US" sz="1100" b="1" dirty="0">
                    <a:latin typeface="+mn-ea"/>
                  </a:rPr>
                  <a:t>대담한 목표 </a:t>
                </a:r>
                <a:r>
                  <a:rPr lang="en-US" altLang="ko-KR" sz="1100" b="1" dirty="0">
                    <a:latin typeface="+mn-ea"/>
                  </a:rPr>
                  <a:t>( BHAG )</a:t>
                </a:r>
                <a:r>
                  <a:rPr lang="ko-KR" altLang="en-US" sz="1100" b="1" dirty="0">
                    <a:latin typeface="+mn-ea"/>
                  </a:rPr>
                  <a:t>와 목표 달성시의 조직의 모습을 표현함 </a:t>
                </a:r>
                <a:r>
                  <a:rPr lang="en-US" altLang="ko-KR" sz="1100" b="1" dirty="0">
                    <a:latin typeface="+mn-ea"/>
                  </a:rPr>
                  <a:t>(Jim C. Collins) </a:t>
                </a:r>
              </a:p>
            </p:txBody>
          </p:sp>
          <p:grpSp>
            <p:nvGrpSpPr>
              <p:cNvPr id="29" name="그룹 28"/>
              <p:cNvGrpSpPr/>
              <p:nvPr/>
            </p:nvGrpSpPr>
            <p:grpSpPr>
              <a:xfrm>
                <a:off x="701528" y="1398643"/>
                <a:ext cx="474622" cy="483946"/>
                <a:chOff x="-1125784" y="1732684"/>
                <a:chExt cx="474622" cy="483946"/>
              </a:xfrm>
            </p:grpSpPr>
            <p:sp>
              <p:nvSpPr>
                <p:cNvPr id="30" name="타원 29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31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732684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2" name="그룹 31"/>
            <p:cNvGrpSpPr/>
            <p:nvPr/>
          </p:nvGrpSpPr>
          <p:grpSpPr>
            <a:xfrm>
              <a:off x="431702" y="5250405"/>
              <a:ext cx="5936891" cy="1124651"/>
              <a:chOff x="701528" y="1275088"/>
              <a:chExt cx="7517633" cy="801057"/>
            </a:xfrm>
          </p:grpSpPr>
          <p:sp>
            <p:nvSpPr>
              <p:cNvPr id="33" name="Rectangle 4"/>
              <p:cNvSpPr>
                <a:spLocks noChangeArrowheads="1"/>
              </p:cNvSpPr>
              <p:nvPr/>
            </p:nvSpPr>
            <p:spPr bwMode="auto">
              <a:xfrm>
                <a:off x="971600" y="1275088"/>
                <a:ext cx="7247561" cy="801057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34" name="Rectangle 6"/>
              <p:cNvSpPr>
                <a:spLocks noChangeArrowheads="1"/>
              </p:cNvSpPr>
              <p:nvPr/>
            </p:nvSpPr>
            <p:spPr bwMode="auto">
              <a:xfrm>
                <a:off x="1176150" y="1577706"/>
                <a:ext cx="6740005" cy="1722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square" lIns="54000" tIns="10800" rIns="54000" bIns="10800" anchor="ctr">
                <a:spAutoFit/>
              </a:bodyPr>
              <a:lstStyle/>
              <a:p>
                <a:pPr latinLnBrk="0">
                  <a:lnSpc>
                    <a:spcPct val="130000"/>
                  </a:lnSpc>
                </a:pPr>
                <a:r>
                  <a:rPr lang="ko-KR" altLang="en-US" sz="1100" b="1" dirty="0">
                    <a:latin typeface="+mn-ea"/>
                  </a:rPr>
                  <a:t>미션</a:t>
                </a:r>
                <a:r>
                  <a:rPr lang="en-US" altLang="ko-KR" sz="1100" b="1" dirty="0">
                    <a:latin typeface="+mn-ea"/>
                  </a:rPr>
                  <a:t>, </a:t>
                </a:r>
                <a:r>
                  <a:rPr lang="ko-KR" altLang="en-US" sz="1100" b="1" dirty="0">
                    <a:latin typeface="+mn-ea"/>
                  </a:rPr>
                  <a:t>가치</a:t>
                </a:r>
                <a:r>
                  <a:rPr lang="en-US" altLang="ko-KR" sz="1100" b="1" dirty="0">
                    <a:latin typeface="+mn-ea"/>
                  </a:rPr>
                  <a:t>, </a:t>
                </a:r>
                <a:r>
                  <a:rPr lang="ko-KR" altLang="en-US" sz="1100" b="1" dirty="0">
                    <a:latin typeface="+mn-ea"/>
                  </a:rPr>
                  <a:t>전략의 수로 역할을 함</a:t>
                </a:r>
                <a:endParaRPr lang="en-US" altLang="ko-KR" sz="1100" b="1" dirty="0">
                  <a:latin typeface="+mn-ea"/>
                </a:endParaRPr>
              </a:p>
            </p:txBody>
          </p:sp>
          <p:grpSp>
            <p:nvGrpSpPr>
              <p:cNvPr id="35" name="그룹 34"/>
              <p:cNvGrpSpPr/>
              <p:nvPr/>
            </p:nvGrpSpPr>
            <p:grpSpPr>
              <a:xfrm>
                <a:off x="701528" y="1398643"/>
                <a:ext cx="474622" cy="483946"/>
                <a:chOff x="-1125784" y="1732684"/>
                <a:chExt cx="474622" cy="483946"/>
              </a:xfrm>
            </p:grpSpPr>
            <p:sp>
              <p:nvSpPr>
                <p:cNvPr id="36" name="타원 35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37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732684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9" name="그룹 38"/>
            <p:cNvGrpSpPr/>
            <p:nvPr/>
          </p:nvGrpSpPr>
          <p:grpSpPr>
            <a:xfrm>
              <a:off x="431702" y="6931535"/>
              <a:ext cx="5936891" cy="1124651"/>
              <a:chOff x="701528" y="1275088"/>
              <a:chExt cx="7517633" cy="801057"/>
            </a:xfrm>
          </p:grpSpPr>
          <p:sp>
            <p:nvSpPr>
              <p:cNvPr id="40" name="Rectangle 4"/>
              <p:cNvSpPr>
                <a:spLocks noChangeArrowheads="1"/>
              </p:cNvSpPr>
              <p:nvPr/>
            </p:nvSpPr>
            <p:spPr bwMode="auto">
              <a:xfrm>
                <a:off x="971600" y="1275088"/>
                <a:ext cx="7247561" cy="801057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41" name="Rectangle 6"/>
              <p:cNvSpPr>
                <a:spLocks noChangeArrowheads="1"/>
              </p:cNvSpPr>
              <p:nvPr/>
            </p:nvSpPr>
            <p:spPr bwMode="auto">
              <a:xfrm>
                <a:off x="1176150" y="1499334"/>
                <a:ext cx="6740005" cy="3290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square" lIns="54000" tIns="10800" rIns="54000" bIns="10800" anchor="ctr">
                <a:spAutoFit/>
              </a:bodyPr>
              <a:lstStyle/>
              <a:p>
                <a:pPr latinLnBrk="0">
                  <a:lnSpc>
                    <a:spcPct val="130000"/>
                  </a:lnSpc>
                </a:pPr>
                <a:r>
                  <a:rPr lang="ko-KR" altLang="en-US" sz="1100" b="1" dirty="0">
                    <a:latin typeface="+mn-ea"/>
                  </a:rPr>
                  <a:t>비전의 구성요소 </a:t>
                </a:r>
                <a:r>
                  <a:rPr lang="en-US" altLang="ko-KR" sz="1100" b="1" dirty="0" smtClean="0">
                    <a:latin typeface="+mn-ea"/>
                  </a:rPr>
                  <a:t/>
                </a:r>
                <a:br>
                  <a:rPr lang="en-US" altLang="ko-KR" sz="1100" b="1" dirty="0" smtClean="0">
                    <a:latin typeface="+mn-ea"/>
                  </a:rPr>
                </a:br>
                <a:r>
                  <a:rPr lang="en-US" altLang="ko-KR" sz="1100" b="1" dirty="0" smtClean="0">
                    <a:latin typeface="+mn-ea"/>
                  </a:rPr>
                  <a:t>- </a:t>
                </a:r>
                <a:r>
                  <a:rPr lang="ko-KR" altLang="en-US" sz="1100" b="1" dirty="0">
                    <a:solidFill>
                      <a:srgbClr val="FF0000"/>
                    </a:solidFill>
                    <a:latin typeface="+mn-ea"/>
                  </a:rPr>
                  <a:t>사업 목표</a:t>
                </a:r>
                <a:r>
                  <a:rPr lang="en-US" altLang="ko-KR" sz="1100" b="1" dirty="0">
                    <a:solidFill>
                      <a:srgbClr val="FF0000"/>
                    </a:solidFill>
                    <a:latin typeface="+mn-ea"/>
                  </a:rPr>
                  <a:t>, </a:t>
                </a:r>
                <a:r>
                  <a:rPr lang="ko-KR" altLang="en-US" sz="1100" b="1" dirty="0">
                    <a:solidFill>
                      <a:srgbClr val="FF0000"/>
                    </a:solidFill>
                    <a:latin typeface="+mn-ea"/>
                  </a:rPr>
                  <a:t>사업 영역</a:t>
                </a:r>
                <a:r>
                  <a:rPr lang="en-US" altLang="ko-KR" sz="1100" b="1" dirty="0">
                    <a:solidFill>
                      <a:srgbClr val="FF0000"/>
                    </a:solidFill>
                    <a:latin typeface="+mn-ea"/>
                  </a:rPr>
                  <a:t>, </a:t>
                </a:r>
                <a:r>
                  <a:rPr lang="ko-KR" altLang="en-US" sz="1100" b="1" dirty="0">
                    <a:solidFill>
                      <a:srgbClr val="FF0000"/>
                    </a:solidFill>
                    <a:latin typeface="+mn-ea"/>
                  </a:rPr>
                  <a:t>전략 방향</a:t>
                </a:r>
                <a:r>
                  <a:rPr lang="en-US" altLang="ko-KR" sz="1100" b="1" dirty="0">
                    <a:solidFill>
                      <a:srgbClr val="FF0000"/>
                    </a:solidFill>
                    <a:latin typeface="+mn-ea"/>
                  </a:rPr>
                  <a:t>, </a:t>
                </a:r>
                <a:r>
                  <a:rPr lang="ko-KR" altLang="en-US" sz="1100" b="1" dirty="0">
                    <a:solidFill>
                      <a:srgbClr val="FF0000"/>
                    </a:solidFill>
                    <a:latin typeface="+mn-ea"/>
                  </a:rPr>
                  <a:t>핵심역량 </a:t>
                </a:r>
              </a:p>
            </p:txBody>
          </p:sp>
          <p:grpSp>
            <p:nvGrpSpPr>
              <p:cNvPr id="42" name="그룹 41"/>
              <p:cNvGrpSpPr/>
              <p:nvPr/>
            </p:nvGrpSpPr>
            <p:grpSpPr>
              <a:xfrm>
                <a:off x="701528" y="1398643"/>
                <a:ext cx="474622" cy="483946"/>
                <a:chOff x="-1125784" y="1732684"/>
                <a:chExt cx="474622" cy="483946"/>
              </a:xfrm>
            </p:grpSpPr>
            <p:sp>
              <p:nvSpPr>
                <p:cNvPr id="43" name="타원 42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44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732684"/>
                  <a:ext cx="474622" cy="483946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288347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 및 비전 어떻게 명확히 </a:t>
            </a:r>
            <a:r>
              <a:rPr lang="ko-KR" altLang="en-US" dirty="0" err="1"/>
              <a:t>할것인가</a:t>
            </a:r>
            <a:r>
              <a:rPr lang="en-US" altLang="ko-KR" dirty="0"/>
              <a:t>?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108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530189" y="1179474"/>
            <a:ext cx="5743222" cy="2555781"/>
            <a:chOff x="557390" y="1883702"/>
            <a:chExt cx="5743222" cy="5037054"/>
          </a:xfrm>
        </p:grpSpPr>
        <p:grpSp>
          <p:nvGrpSpPr>
            <p:cNvPr id="38" name="그룹 37"/>
            <p:cNvGrpSpPr/>
            <p:nvPr/>
          </p:nvGrpSpPr>
          <p:grpSpPr>
            <a:xfrm>
              <a:off x="557390" y="2171734"/>
              <a:ext cx="5743222" cy="4749022"/>
              <a:chOff x="611560" y="1628800"/>
              <a:chExt cx="7657629" cy="2662869"/>
            </a:xfrm>
          </p:grpSpPr>
          <p:pic>
            <p:nvPicPr>
              <p:cNvPr id="45" name="Picture 6" descr="61"/>
              <p:cNvPicPr>
                <a:picLocks noChangeAspect="1" noChangeArrowheads="1"/>
              </p:cNvPicPr>
              <p:nvPr/>
            </p:nvPicPr>
            <p:blipFill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26628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" name="Picture 7" descr="61"/>
              <p:cNvPicPr>
                <a:picLocks noChangeAspect="1" noChangeArrowheads="1"/>
              </p:cNvPicPr>
              <p:nvPr/>
            </p:nvPicPr>
            <p:blipFill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26628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7" name="그룹 46"/>
            <p:cNvGrpSpPr/>
            <p:nvPr/>
          </p:nvGrpSpPr>
          <p:grpSpPr>
            <a:xfrm>
              <a:off x="1798176" y="1883702"/>
              <a:ext cx="2947055" cy="700201"/>
              <a:chOff x="2397568" y="1663338"/>
              <a:chExt cx="3929406" cy="525151"/>
            </a:xfrm>
          </p:grpSpPr>
          <p:sp>
            <p:nvSpPr>
              <p:cNvPr id="48" name="Rounded Rectangle 1"/>
              <p:cNvSpPr/>
              <p:nvPr/>
            </p:nvSpPr>
            <p:spPr>
              <a:xfrm>
                <a:off x="2397568" y="1663338"/>
                <a:ext cx="3929406" cy="525151"/>
              </a:xfrm>
              <a:prstGeom prst="roundRect">
                <a:avLst>
                  <a:gd name="adj" fmla="val 50000"/>
                </a:avLst>
              </a:prstGeom>
              <a:solidFill>
                <a:srgbClr val="08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solidFill>
                    <a:prstClr val="white"/>
                  </a:solidFill>
                  <a:ea typeface="서울남산체 M" pitchFamily="18" charset="-127"/>
                </a:endParaRPr>
              </a:p>
            </p:txBody>
          </p:sp>
          <p:sp>
            <p:nvSpPr>
              <p:cNvPr id="49" name="Rounded Rectangle 10"/>
              <p:cNvSpPr/>
              <p:nvPr/>
            </p:nvSpPr>
            <p:spPr>
              <a:xfrm>
                <a:off x="2481152" y="1694659"/>
                <a:ext cx="3790949" cy="45480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solidFill>
                    <a:prstClr val="white"/>
                  </a:solidFill>
                  <a:ea typeface="서울남산체 M" pitchFamily="18" charset="-127"/>
                </a:endParaRPr>
              </a:p>
            </p:txBody>
          </p:sp>
          <p:sp>
            <p:nvSpPr>
              <p:cNvPr id="50" name="Oval 2"/>
              <p:cNvSpPr/>
              <p:nvPr/>
            </p:nvSpPr>
            <p:spPr>
              <a:xfrm>
                <a:off x="2411106" y="1748520"/>
                <a:ext cx="221493" cy="351411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solidFill>
                    <a:prstClr val="white"/>
                  </a:solidFill>
                  <a:ea typeface="서울남산체 M" pitchFamily="18" charset="-127"/>
                </a:endParaRPr>
              </a:p>
            </p:txBody>
          </p:sp>
          <p:sp>
            <p:nvSpPr>
              <p:cNvPr id="51" name="Oval 9"/>
              <p:cNvSpPr/>
              <p:nvPr/>
            </p:nvSpPr>
            <p:spPr>
              <a:xfrm rot="10800000">
                <a:off x="6038739" y="1748520"/>
                <a:ext cx="240610" cy="358080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solidFill>
                    <a:prstClr val="white"/>
                  </a:solidFill>
                  <a:ea typeface="서울남산체 M" pitchFamily="18" charset="-127"/>
                </a:endParaRPr>
              </a:p>
            </p:txBody>
          </p:sp>
          <p:sp>
            <p:nvSpPr>
              <p:cNvPr id="52" name="Rounded Rectangle 12"/>
              <p:cNvSpPr/>
              <p:nvPr/>
            </p:nvSpPr>
            <p:spPr>
              <a:xfrm>
                <a:off x="2539255" y="1693819"/>
                <a:ext cx="3674744" cy="45480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solidFill>
                    <a:prstClr val="white"/>
                  </a:solidFill>
                  <a:ea typeface="서울남산체 M" pitchFamily="18" charset="-127"/>
                </a:endParaRPr>
              </a:p>
            </p:txBody>
          </p:sp>
          <p:sp>
            <p:nvSpPr>
              <p:cNvPr id="53" name="Oval 13"/>
              <p:cNvSpPr/>
              <p:nvPr/>
            </p:nvSpPr>
            <p:spPr>
              <a:xfrm>
                <a:off x="5662675" y="1693819"/>
                <a:ext cx="602864" cy="4548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solidFill>
                    <a:prstClr val="white"/>
                  </a:solidFill>
                  <a:ea typeface="서울남산체 M" pitchFamily="18" charset="-127"/>
                </a:endParaRPr>
              </a:p>
            </p:txBody>
          </p:sp>
          <p:sp>
            <p:nvSpPr>
              <p:cNvPr id="54" name="Trapezoid 3"/>
              <p:cNvSpPr/>
              <p:nvPr/>
            </p:nvSpPr>
            <p:spPr>
              <a:xfrm>
                <a:off x="2756087" y="1981186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solidFill>
                    <a:prstClr val="white"/>
                  </a:solidFill>
                  <a:ea typeface="서울남산체 M" pitchFamily="18" charset="-127"/>
                </a:endParaRPr>
              </a:p>
            </p:txBody>
          </p:sp>
          <p:sp>
            <p:nvSpPr>
              <p:cNvPr id="55" name="Trapezoid 15"/>
              <p:cNvSpPr/>
              <p:nvPr/>
            </p:nvSpPr>
            <p:spPr>
              <a:xfrm rot="10800000">
                <a:off x="2756087" y="1698611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solidFill>
                    <a:prstClr val="white"/>
                  </a:solidFill>
                  <a:ea typeface="서울남산체 M" pitchFamily="18" charset="-127"/>
                </a:endParaRPr>
              </a:p>
            </p:txBody>
          </p:sp>
        </p:grpSp>
        <p:sp>
          <p:nvSpPr>
            <p:cNvPr id="4" name="직사각형 3"/>
            <p:cNvSpPr/>
            <p:nvPr/>
          </p:nvSpPr>
          <p:spPr>
            <a:xfrm>
              <a:off x="1112287" y="3390844"/>
              <a:ext cx="3183885" cy="12772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buFont typeface="Wingdings" pitchFamily="2" charset="2"/>
                <a:buChar char="§"/>
              </a:pPr>
              <a:r>
                <a:rPr lang="ko-KR" altLang="en-US" sz="1100" b="1" dirty="0"/>
                <a:t>존재목적과 미래상으로 엄밀하게 보면 다름 </a:t>
              </a:r>
              <a:endParaRPr lang="en-US" altLang="ko-KR" sz="1100" b="1" dirty="0" smtClean="0"/>
            </a:p>
            <a:p>
              <a:pPr marL="342900" indent="-342900">
                <a:buFont typeface="Wingdings" pitchFamily="2" charset="2"/>
                <a:buChar char="§"/>
              </a:pPr>
              <a:endParaRPr lang="en-US" altLang="ko-KR" sz="1100" b="1" dirty="0"/>
            </a:p>
            <a:p>
              <a:pPr marL="342900" indent="-342900">
                <a:buFont typeface="Wingdings" pitchFamily="2" charset="2"/>
                <a:buChar char="§"/>
              </a:pPr>
              <a:r>
                <a:rPr lang="ko-KR" altLang="en-US" sz="1100" b="1" dirty="0"/>
                <a:t>그러나 기업 규모나 발전단계상 혼용 경우 많음</a:t>
              </a:r>
            </a:p>
            <a:p>
              <a:pPr marL="342900" indent="-342900">
                <a:buFont typeface="Wingdings" pitchFamily="2" charset="2"/>
                <a:buChar char="§"/>
              </a:pPr>
              <a:endParaRPr lang="en-US" altLang="ko-KR" sz="1100" b="1" dirty="0" smtClean="0"/>
            </a:p>
            <a:p>
              <a:pPr marL="342900" indent="-342900">
                <a:buFont typeface="Wingdings" pitchFamily="2" charset="2"/>
                <a:buChar char="§"/>
              </a:pPr>
              <a:r>
                <a:rPr lang="ko-KR" altLang="en-US" sz="1100" b="1" dirty="0"/>
                <a:t>구성요소를 분명히 하고</a:t>
              </a:r>
              <a:r>
                <a:rPr lang="en-US" altLang="ko-KR" sz="1100" b="1" dirty="0"/>
                <a:t>, </a:t>
              </a:r>
              <a:r>
                <a:rPr lang="ko-KR" altLang="en-US" sz="1100" b="1" dirty="0"/>
                <a:t>공유가 더 중요함 </a:t>
              </a:r>
            </a:p>
            <a:p>
              <a:pPr marL="342900" indent="-342900">
                <a:buFont typeface="Wingdings" pitchFamily="2" charset="2"/>
                <a:buChar char="§"/>
              </a:pPr>
              <a:endParaRPr lang="en-US" altLang="ko-KR" sz="1100" b="1" dirty="0"/>
            </a:p>
            <a:p>
              <a:pPr marL="342900" indent="-342900">
                <a:buFont typeface="Wingdings" pitchFamily="2" charset="2"/>
                <a:buChar char="§"/>
              </a:pPr>
              <a:r>
                <a:rPr lang="ko-KR" altLang="en-US" sz="1100" b="1" dirty="0"/>
                <a:t>여기서는 </a:t>
              </a:r>
              <a:r>
                <a:rPr lang="ko-KR" altLang="en-US" sz="1100" b="1" dirty="0">
                  <a:solidFill>
                    <a:srgbClr val="FF0000"/>
                  </a:solidFill>
                </a:rPr>
                <a:t>미션 중심</a:t>
              </a:r>
              <a:r>
                <a:rPr lang="ko-KR" altLang="en-US" sz="1100" b="1" dirty="0"/>
                <a:t>으로 설명할 예정임 </a:t>
              </a: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2078850" y="1962013"/>
              <a:ext cx="2321240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100" b="1" smtClean="0"/>
                <a:t>미션 및 비전의 명확화</a:t>
              </a:r>
              <a:endParaRPr lang="ko-KR" altLang="en-US" sz="11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164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미션이 경영에 미치는 영향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109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497921" y="1219764"/>
            <a:ext cx="5901407" cy="3357911"/>
            <a:chOff x="497921" y="1804856"/>
            <a:chExt cx="5901407" cy="6430445"/>
          </a:xfrm>
        </p:grpSpPr>
        <p:sp>
          <p:nvSpPr>
            <p:cNvPr id="3" name="타원 2"/>
            <p:cNvSpPr/>
            <p:nvPr/>
          </p:nvSpPr>
          <p:spPr>
            <a:xfrm>
              <a:off x="782706" y="2267744"/>
              <a:ext cx="5292588" cy="5472608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grpSp>
          <p:nvGrpSpPr>
            <p:cNvPr id="27" name="Group 6"/>
            <p:cNvGrpSpPr>
              <a:grpSpLocks/>
            </p:cNvGrpSpPr>
            <p:nvPr/>
          </p:nvGrpSpPr>
          <p:grpSpPr bwMode="auto">
            <a:xfrm>
              <a:off x="497921" y="1804856"/>
              <a:ext cx="5901407" cy="6430445"/>
              <a:chOff x="2773" y="1570"/>
              <a:chExt cx="2799" cy="1716"/>
            </a:xfrm>
          </p:grpSpPr>
          <p:sp>
            <p:nvSpPr>
              <p:cNvPr id="28" name="Line 7"/>
              <p:cNvSpPr>
                <a:spLocks noChangeShapeType="1"/>
              </p:cNvSpPr>
              <p:nvPr/>
            </p:nvSpPr>
            <p:spPr bwMode="auto">
              <a:xfrm flipH="1">
                <a:off x="5012" y="2062"/>
                <a:ext cx="181" cy="136"/>
              </a:xfrm>
              <a:prstGeom prst="line">
                <a:avLst/>
              </a:prstGeom>
              <a:noFill/>
              <a:ln w="9525">
                <a:solidFill>
                  <a:srgbClr val="30311D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Oval 9"/>
              <p:cNvSpPr>
                <a:spLocks noChangeArrowheads="1"/>
              </p:cNvSpPr>
              <p:nvPr/>
            </p:nvSpPr>
            <p:spPr bwMode="auto">
              <a:xfrm>
                <a:off x="3761" y="1570"/>
                <a:ext cx="803" cy="5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rgbClr val="C0C0C0"/>
                </a:solidFill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lvl="0" algn="ctr" latinLnBrk="0"/>
                <a:r>
                  <a:rPr lang="ko-KR" altLang="en-US" sz="1100" b="1" kern="0" dirty="0">
                    <a:solidFill>
                      <a:sysClr val="windowText" lastClr="000000"/>
                    </a:solidFill>
                    <a:latin typeface="+mn-ea"/>
                  </a:rPr>
                  <a:t>전략 등 </a:t>
                </a:r>
                <a:endParaRPr lang="en-US" altLang="ko-KR" sz="1100" b="1" kern="0" dirty="0" smtClean="0">
                  <a:solidFill>
                    <a:sysClr val="windowText" lastClr="000000"/>
                  </a:solidFill>
                  <a:latin typeface="+mn-ea"/>
                </a:endParaRPr>
              </a:p>
              <a:p>
                <a:pPr lvl="0" algn="ctr" latinLnBrk="0"/>
                <a:r>
                  <a:rPr lang="ko-KR" altLang="en-US" sz="1100" b="1" kern="0" dirty="0" smtClean="0">
                    <a:solidFill>
                      <a:sysClr val="windowText" lastClr="000000"/>
                    </a:solidFill>
                    <a:latin typeface="+mn-ea"/>
                  </a:rPr>
                  <a:t>의사결정</a:t>
                </a:r>
                <a:endParaRPr lang="ko-KR" altLang="en-US" sz="1100" b="1" kern="0" dirty="0">
                  <a:solidFill>
                    <a:sysClr val="windowText" lastClr="000000"/>
                  </a:solidFill>
                  <a:latin typeface="+mn-ea"/>
                </a:endParaRPr>
              </a:p>
            </p:txBody>
          </p:sp>
          <p:sp>
            <p:nvSpPr>
              <p:cNvPr id="31" name="Oval 10"/>
              <p:cNvSpPr>
                <a:spLocks noChangeArrowheads="1"/>
              </p:cNvSpPr>
              <p:nvPr/>
            </p:nvSpPr>
            <p:spPr bwMode="auto">
              <a:xfrm>
                <a:off x="4769" y="2060"/>
                <a:ext cx="803" cy="5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rgbClr val="C0C0C0"/>
                </a:solidFill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lvl="0" algn="ctr" latinLnBrk="0"/>
                <a:r>
                  <a:rPr lang="ko-KR" altLang="en-US" sz="1100" b="1" kern="0" dirty="0">
                    <a:solidFill>
                      <a:sysClr val="windowText" lastClr="000000"/>
                    </a:solidFill>
                    <a:latin typeface="+mn-ea"/>
                  </a:rPr>
                  <a:t>인사관리 </a:t>
                </a:r>
                <a:r>
                  <a:rPr lang="en-US" altLang="ko-KR" sz="1100" b="1" kern="0" dirty="0" smtClean="0">
                    <a:solidFill>
                      <a:sysClr val="windowText" lastClr="000000"/>
                    </a:solidFill>
                    <a:latin typeface="+mn-ea"/>
                  </a:rPr>
                  <a:t/>
                </a:r>
                <a:br>
                  <a:rPr lang="en-US" altLang="ko-KR" sz="1100" b="1" kern="0" dirty="0" smtClean="0">
                    <a:solidFill>
                      <a:sysClr val="windowText" lastClr="000000"/>
                    </a:solidFill>
                    <a:latin typeface="+mn-ea"/>
                  </a:rPr>
                </a:br>
                <a:r>
                  <a:rPr lang="en-US" altLang="ko-KR" sz="1100" b="1" kern="0" dirty="0" smtClean="0">
                    <a:solidFill>
                      <a:sysClr val="windowText" lastClr="000000"/>
                    </a:solidFill>
                    <a:latin typeface="+mn-ea"/>
                  </a:rPr>
                  <a:t>– </a:t>
                </a:r>
                <a:r>
                  <a:rPr lang="ko-KR" altLang="en-US" sz="1100" b="1" kern="0" dirty="0">
                    <a:solidFill>
                      <a:sysClr val="windowText" lastClr="000000"/>
                    </a:solidFill>
                    <a:latin typeface="+mn-ea"/>
                  </a:rPr>
                  <a:t>채용</a:t>
                </a:r>
                <a:r>
                  <a:rPr lang="en-US" altLang="ko-KR" sz="1100" b="1" kern="0" dirty="0">
                    <a:solidFill>
                      <a:sysClr val="windowText" lastClr="000000"/>
                    </a:solidFill>
                    <a:latin typeface="+mn-ea"/>
                  </a:rPr>
                  <a:t>, </a:t>
                </a:r>
                <a:r>
                  <a:rPr lang="ko-KR" altLang="en-US" sz="1100" b="1" kern="0" dirty="0">
                    <a:solidFill>
                      <a:sysClr val="windowText" lastClr="000000"/>
                    </a:solidFill>
                    <a:latin typeface="+mn-ea"/>
                  </a:rPr>
                  <a:t>승진</a:t>
                </a:r>
                <a:r>
                  <a:rPr lang="en-US" altLang="ko-KR" sz="1100" b="1" kern="0" dirty="0">
                    <a:solidFill>
                      <a:sysClr val="windowText" lastClr="000000"/>
                    </a:solidFill>
                    <a:latin typeface="+mn-ea"/>
                  </a:rPr>
                  <a:t>, </a:t>
                </a:r>
                <a:r>
                  <a:rPr lang="ko-KR" altLang="en-US" sz="1100" b="1" kern="0" dirty="0">
                    <a:solidFill>
                      <a:sysClr val="windowText" lastClr="000000"/>
                    </a:solidFill>
                    <a:latin typeface="+mn-ea"/>
                  </a:rPr>
                  <a:t>육성</a:t>
                </a:r>
                <a:r>
                  <a:rPr lang="en-US" altLang="ko-KR" sz="1100" b="1" kern="0" dirty="0">
                    <a:solidFill>
                      <a:sysClr val="windowText" lastClr="000000"/>
                    </a:solidFill>
                    <a:latin typeface="+mn-ea"/>
                  </a:rPr>
                  <a:t>, </a:t>
                </a:r>
                <a:endParaRPr lang="en-US" altLang="ko-KR" sz="1100" b="1" kern="0" dirty="0" smtClean="0">
                  <a:solidFill>
                    <a:sysClr val="windowText" lastClr="000000"/>
                  </a:solidFill>
                  <a:latin typeface="+mn-ea"/>
                </a:endParaRPr>
              </a:p>
              <a:p>
                <a:pPr lvl="0" algn="ctr" latinLnBrk="0"/>
                <a:r>
                  <a:rPr lang="ko-KR" altLang="en-US" sz="1100" b="1" kern="0" dirty="0" smtClean="0">
                    <a:solidFill>
                      <a:sysClr val="windowText" lastClr="000000"/>
                    </a:solidFill>
                    <a:latin typeface="+mn-ea"/>
                  </a:rPr>
                  <a:t>보상</a:t>
                </a:r>
                <a:r>
                  <a:rPr lang="en-US" altLang="ko-KR" sz="1100" b="1" kern="0" dirty="0">
                    <a:solidFill>
                      <a:sysClr val="windowText" lastClr="000000"/>
                    </a:solidFill>
                    <a:latin typeface="+mn-ea"/>
                  </a:rPr>
                  <a:t>, </a:t>
                </a:r>
                <a:r>
                  <a:rPr lang="ko-KR" altLang="en-US" sz="1100" b="1" kern="0" dirty="0">
                    <a:solidFill>
                      <a:sysClr val="windowText" lastClr="000000"/>
                    </a:solidFill>
                    <a:latin typeface="+mn-ea"/>
                  </a:rPr>
                  <a:t>평가 </a:t>
                </a:r>
                <a:endParaRPr kumimoji="0" lang="ko-KR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32" name="Oval 11"/>
              <p:cNvSpPr>
                <a:spLocks noChangeArrowheads="1"/>
              </p:cNvSpPr>
              <p:nvPr/>
            </p:nvSpPr>
            <p:spPr bwMode="auto">
              <a:xfrm>
                <a:off x="4270" y="2785"/>
                <a:ext cx="803" cy="5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rgbClr val="C0C0C0"/>
                </a:solidFill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lvl="0" algn="ctr" latinLnBrk="0"/>
                <a:r>
                  <a:rPr lang="ko-KR" altLang="en-US" sz="1100" b="1" kern="0" dirty="0">
                    <a:solidFill>
                      <a:sysClr val="windowText" lastClr="000000"/>
                    </a:solidFill>
                    <a:latin typeface="+mn-ea"/>
                  </a:rPr>
                  <a:t>경영관리 </a:t>
                </a:r>
                <a:endParaRPr lang="en-US" altLang="ko-KR" sz="1100" b="1" kern="0" dirty="0" smtClean="0">
                  <a:solidFill>
                    <a:sysClr val="windowText" lastClr="000000"/>
                  </a:solidFill>
                  <a:latin typeface="+mn-ea"/>
                </a:endParaRPr>
              </a:p>
              <a:p>
                <a:pPr lvl="0" algn="ctr" latinLnBrk="0"/>
                <a:r>
                  <a:rPr lang="en-US" altLang="ko-KR" sz="1100" b="1" kern="0" dirty="0" smtClean="0">
                    <a:solidFill>
                      <a:sysClr val="windowText" lastClr="000000"/>
                    </a:solidFill>
                    <a:latin typeface="+mn-ea"/>
                  </a:rPr>
                  <a:t>– </a:t>
                </a:r>
                <a:r>
                  <a:rPr lang="ko-KR" altLang="en-US" sz="1100" b="1" kern="0" dirty="0">
                    <a:solidFill>
                      <a:sysClr val="windowText" lastClr="000000"/>
                    </a:solidFill>
                    <a:latin typeface="+mn-ea"/>
                  </a:rPr>
                  <a:t>미션 성과관리 </a:t>
                </a:r>
                <a:endParaRPr kumimoji="0" lang="ko-KR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33" name="Oval 12"/>
              <p:cNvSpPr>
                <a:spLocks noChangeArrowheads="1"/>
              </p:cNvSpPr>
              <p:nvPr/>
            </p:nvSpPr>
            <p:spPr bwMode="auto">
              <a:xfrm>
                <a:off x="3182" y="2786"/>
                <a:ext cx="803" cy="5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rgbClr val="C0C0C0"/>
                </a:solidFill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lvl="0" algn="ctr" latinLnBrk="0"/>
                <a:r>
                  <a:rPr lang="ko-KR" altLang="en-US" sz="1100" b="1" kern="0" dirty="0">
                    <a:solidFill>
                      <a:sysClr val="windowText" lastClr="000000"/>
                    </a:solidFill>
                    <a:latin typeface="+mn-ea"/>
                  </a:rPr>
                  <a:t>구매</a:t>
                </a:r>
                <a:r>
                  <a:rPr lang="en-US" altLang="ko-KR" sz="1100" b="1" kern="0" dirty="0">
                    <a:solidFill>
                      <a:sysClr val="windowText" lastClr="000000"/>
                    </a:solidFill>
                    <a:latin typeface="+mn-ea"/>
                  </a:rPr>
                  <a:t>, </a:t>
                </a:r>
                <a:r>
                  <a:rPr lang="ko-KR" altLang="en-US" sz="1100" b="1" kern="0" dirty="0">
                    <a:solidFill>
                      <a:sysClr val="windowText" lastClr="000000"/>
                    </a:solidFill>
                    <a:latin typeface="+mn-ea"/>
                  </a:rPr>
                  <a:t>영업 등 </a:t>
                </a:r>
                <a:endParaRPr lang="en-US" altLang="ko-KR" sz="1100" b="1" kern="0" dirty="0" smtClean="0">
                  <a:solidFill>
                    <a:sysClr val="windowText" lastClr="000000"/>
                  </a:solidFill>
                  <a:latin typeface="+mn-ea"/>
                </a:endParaRPr>
              </a:p>
              <a:p>
                <a:pPr lvl="0" algn="ctr" latinLnBrk="0"/>
                <a:r>
                  <a:rPr lang="ko-KR" altLang="en-US" sz="1100" b="1" kern="0" dirty="0" smtClean="0">
                    <a:solidFill>
                      <a:sysClr val="windowText" lastClr="000000"/>
                    </a:solidFill>
                    <a:latin typeface="+mn-ea"/>
                  </a:rPr>
                  <a:t>업무 프로세스</a:t>
                </a:r>
                <a:endParaRPr kumimoji="0" lang="ko-KR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34" name="Oval 13"/>
              <p:cNvSpPr>
                <a:spLocks noChangeArrowheads="1"/>
              </p:cNvSpPr>
              <p:nvPr/>
            </p:nvSpPr>
            <p:spPr bwMode="auto">
              <a:xfrm>
                <a:off x="2773" y="2004"/>
                <a:ext cx="803" cy="5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rgbClr val="C0C0C0"/>
                </a:solidFill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lvl="0" algn="ctr" latinLnBrk="0"/>
                <a:r>
                  <a:rPr lang="ko-KR" altLang="en-US" sz="1100" b="1" kern="0" dirty="0">
                    <a:solidFill>
                      <a:sysClr val="windowText" lastClr="000000"/>
                    </a:solidFill>
                    <a:latin typeface="+mn-ea"/>
                  </a:rPr>
                  <a:t>이익 배분 </a:t>
                </a:r>
                <a:r>
                  <a:rPr lang="ko-KR" altLang="en-US" sz="1100" b="1" kern="0" dirty="0" smtClean="0">
                    <a:solidFill>
                      <a:sysClr val="windowText" lastClr="000000"/>
                    </a:solidFill>
                    <a:latin typeface="+mn-ea"/>
                  </a:rPr>
                  <a:t>및</a:t>
                </a:r>
                <a:endParaRPr lang="en-US" altLang="ko-KR" sz="1100" b="1" kern="0" dirty="0" smtClean="0">
                  <a:solidFill>
                    <a:sysClr val="windowText" lastClr="000000"/>
                  </a:solidFill>
                  <a:latin typeface="+mn-ea"/>
                </a:endParaRPr>
              </a:p>
              <a:p>
                <a:pPr lvl="0" algn="ctr" latinLnBrk="0"/>
                <a:r>
                  <a:rPr lang="ko-KR" altLang="en-US" sz="1100" b="1" kern="0" dirty="0" smtClean="0">
                    <a:solidFill>
                      <a:sysClr val="windowText" lastClr="000000"/>
                    </a:solidFill>
                    <a:latin typeface="+mn-ea"/>
                  </a:rPr>
                  <a:t>지배구조</a:t>
                </a:r>
                <a:endParaRPr lang="ko-KR" altLang="en-US" sz="1100" b="1" kern="0" dirty="0">
                  <a:solidFill>
                    <a:sysClr val="windowText" lastClr="000000"/>
                  </a:solidFill>
                  <a:latin typeface="+mn-ea"/>
                </a:endParaRPr>
              </a:p>
            </p:txBody>
          </p:sp>
        </p:grpSp>
        <p:sp>
          <p:nvSpPr>
            <p:cNvPr id="8" name="직사각형 7"/>
            <p:cNvSpPr/>
            <p:nvPr/>
          </p:nvSpPr>
          <p:spPr>
            <a:xfrm>
              <a:off x="2953182" y="4344246"/>
              <a:ext cx="970137" cy="123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36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미션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0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ko-KR" altLang="en-US" dirty="0"/>
              <a:t>협동조합의 </a:t>
            </a:r>
            <a:r>
              <a:rPr lang="ko-KR" altLang="en-US" dirty="0" smtClean="0"/>
              <a:t>아버지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860426" y="1227572"/>
            <a:ext cx="5641974" cy="6770380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prstClr val="white"/>
              </a:solidFill>
              <a:ea typeface="서울남산체 M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224552" y="1551074"/>
            <a:ext cx="24641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400" dirty="0">
                <a:solidFill>
                  <a:prstClr val="black"/>
                </a:solidFill>
                <a:latin typeface="+mn-ea"/>
              </a:rPr>
              <a:t>협동조합의 아버지</a:t>
            </a:r>
            <a:r>
              <a:rPr lang="en-US" altLang="ko-KR" sz="14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400" dirty="0" err="1">
                <a:solidFill>
                  <a:prstClr val="black"/>
                </a:solidFill>
                <a:latin typeface="+mn-ea"/>
              </a:rPr>
              <a:t>로버트</a:t>
            </a:r>
            <a:r>
              <a:rPr lang="ko-KR" altLang="en-US" sz="1400" dirty="0">
                <a:solidFill>
                  <a:prstClr val="black"/>
                </a:solidFill>
                <a:latin typeface="+mn-ea"/>
              </a:rPr>
              <a:t> 오언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4566">
            <a:off x="4921771" y="1836042"/>
            <a:ext cx="1233853" cy="16415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5" name="직사각형 24"/>
          <p:cNvSpPr/>
          <p:nvPr/>
        </p:nvSpPr>
        <p:spPr>
          <a:xfrm rot="21360040">
            <a:off x="4869272" y="3596823"/>
            <a:ext cx="15247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000" b="1" dirty="0" err="1"/>
              <a:t>로버트</a:t>
            </a:r>
            <a:r>
              <a:rPr lang="ko-KR" altLang="en-US" sz="1000" b="1" dirty="0"/>
              <a:t> 오언 </a:t>
            </a:r>
            <a:r>
              <a:rPr lang="en-US" altLang="ko-KR" sz="1000" b="1" dirty="0"/>
              <a:t>(1771-1858)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63593" y="1986578"/>
            <a:ext cx="5176226" cy="563231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200000"/>
              </a:lnSpc>
              <a:buFont typeface="Wingdings" pitchFamily="2" charset="2"/>
              <a:buChar char="§"/>
              <a:defRPr sz="1200">
                <a:solidFill>
                  <a:prstClr val="black"/>
                </a:solidFill>
                <a:latin typeface="+mn-ea"/>
              </a:defRPr>
            </a:lvl1pPr>
          </a:lstStyle>
          <a:p>
            <a:r>
              <a:rPr lang="ko-KR" altLang="en-US" dirty="0" smtClean="0"/>
              <a:t>산업혁명의 </a:t>
            </a:r>
            <a:r>
              <a:rPr lang="ko-KR" altLang="en-US" dirty="0"/>
              <a:t>폐해 극복 </a:t>
            </a:r>
            <a:r>
              <a:rPr lang="en-US" altLang="ko-KR" dirty="0"/>
              <a:t>1750-1850  </a:t>
            </a:r>
            <a:br>
              <a:rPr lang="en-US" altLang="ko-KR" dirty="0"/>
            </a:br>
            <a:r>
              <a:rPr lang="ko-KR" altLang="en-US" dirty="0"/>
              <a:t>하루 </a:t>
            </a:r>
            <a:r>
              <a:rPr lang="en-US" altLang="ko-KR" dirty="0"/>
              <a:t>18</a:t>
            </a:r>
            <a:r>
              <a:rPr lang="ko-KR" altLang="en-US" dirty="0"/>
              <a:t>시간 노동</a:t>
            </a:r>
            <a:r>
              <a:rPr lang="en-US" altLang="ko-KR" dirty="0"/>
              <a:t>, </a:t>
            </a:r>
            <a:r>
              <a:rPr lang="ko-KR" altLang="en-US" dirty="0"/>
              <a:t>가정 파괴</a:t>
            </a:r>
            <a:r>
              <a:rPr lang="en-US" altLang="ko-KR" dirty="0"/>
              <a:t>, </a:t>
            </a:r>
            <a:br>
              <a:rPr lang="en-US" altLang="ko-KR" dirty="0"/>
            </a:br>
            <a:r>
              <a:rPr lang="en-US" altLang="ko-KR" dirty="0"/>
              <a:t>7</a:t>
            </a:r>
            <a:r>
              <a:rPr lang="ko-KR" altLang="en-US" dirty="0"/>
              <a:t>세 노동 성인 노동자 </a:t>
            </a:r>
            <a:r>
              <a:rPr lang="en-US" altLang="ko-KR" dirty="0"/>
              <a:t>5</a:t>
            </a:r>
            <a:r>
              <a:rPr lang="ko-KR" altLang="en-US" dirty="0"/>
              <a:t>분의 </a:t>
            </a:r>
            <a:r>
              <a:rPr lang="en-US" altLang="ko-KR" dirty="0"/>
              <a:t>1 </a:t>
            </a:r>
            <a:r>
              <a:rPr lang="ko-KR" altLang="en-US" dirty="0"/>
              <a:t>임금</a:t>
            </a:r>
            <a:r>
              <a:rPr lang="en-US" altLang="ko-KR" dirty="0"/>
              <a:t>, </a:t>
            </a:r>
            <a:br>
              <a:rPr lang="en-US" altLang="ko-KR" dirty="0"/>
            </a:br>
            <a:r>
              <a:rPr lang="ko-KR" altLang="en-US" dirty="0"/>
              <a:t>전체 산업 노동자의 </a:t>
            </a:r>
            <a:r>
              <a:rPr lang="en-US" altLang="ko-KR" dirty="0"/>
              <a:t>4</a:t>
            </a:r>
            <a:r>
              <a:rPr lang="ko-KR" altLang="en-US" dirty="0"/>
              <a:t>분의 </a:t>
            </a:r>
            <a:r>
              <a:rPr lang="en-US" altLang="ko-KR" dirty="0"/>
              <a:t>1, </a:t>
            </a:r>
            <a:r>
              <a:rPr lang="ko-KR" altLang="en-US" dirty="0"/>
              <a:t>평균수명 </a:t>
            </a:r>
            <a:r>
              <a:rPr lang="en-US" altLang="ko-KR" dirty="0"/>
              <a:t>17</a:t>
            </a:r>
            <a:r>
              <a:rPr lang="ko-KR" altLang="en-US" dirty="0"/>
              <a:t>세 </a:t>
            </a:r>
            <a:endParaRPr lang="en-US" altLang="ko-KR" dirty="0"/>
          </a:p>
          <a:p>
            <a:endParaRPr lang="ko-KR" altLang="en-US" dirty="0"/>
          </a:p>
          <a:p>
            <a:r>
              <a:rPr lang="en-US" altLang="ko-KR" dirty="0"/>
              <a:t>10</a:t>
            </a:r>
            <a:r>
              <a:rPr lang="ko-KR" altLang="en-US" dirty="0"/>
              <a:t>살 런던 섬유 잡화상 취직</a:t>
            </a:r>
            <a:r>
              <a:rPr lang="en-US" altLang="ko-KR" dirty="0"/>
              <a:t>, 18</a:t>
            </a:r>
            <a:r>
              <a:rPr lang="ko-KR" altLang="en-US" dirty="0"/>
              <a:t>살 방직 공장</a:t>
            </a:r>
            <a:r>
              <a:rPr lang="en-US" altLang="ko-KR" dirty="0"/>
              <a:t>, </a:t>
            </a:r>
            <a:br>
              <a:rPr lang="en-US" altLang="ko-KR" dirty="0"/>
            </a:br>
            <a:r>
              <a:rPr lang="en-US" altLang="ko-KR" dirty="0"/>
              <a:t>21</a:t>
            </a:r>
            <a:r>
              <a:rPr lang="ko-KR" altLang="en-US" dirty="0"/>
              <a:t>살 </a:t>
            </a:r>
            <a:r>
              <a:rPr lang="en-US" altLang="ko-KR" dirty="0"/>
              <a:t>500</a:t>
            </a:r>
            <a:r>
              <a:rPr lang="ko-KR" altLang="en-US" dirty="0"/>
              <a:t>명 공장 사장</a:t>
            </a:r>
            <a:r>
              <a:rPr lang="en-US" altLang="ko-KR" dirty="0"/>
              <a:t>, </a:t>
            </a:r>
            <a:r>
              <a:rPr lang="ko-KR" altLang="en-US" dirty="0"/>
              <a:t>품질과  노무관리 역량 탁월</a:t>
            </a:r>
            <a:r>
              <a:rPr lang="en-US" altLang="ko-KR" dirty="0"/>
              <a:t>, </a:t>
            </a:r>
            <a:br>
              <a:rPr lang="en-US" altLang="ko-KR" dirty="0"/>
            </a:br>
            <a:r>
              <a:rPr lang="en-US" altLang="ko-KR" dirty="0"/>
              <a:t>30</a:t>
            </a:r>
            <a:r>
              <a:rPr lang="ko-KR" altLang="en-US" dirty="0"/>
              <a:t>살 </a:t>
            </a:r>
            <a:r>
              <a:rPr lang="ko-KR" altLang="en-US" dirty="0" err="1"/>
              <a:t>뉴라나크</a:t>
            </a:r>
            <a:r>
              <a:rPr lang="ko-KR" altLang="en-US" dirty="0"/>
              <a:t> 공장사장 취임 </a:t>
            </a:r>
            <a:r>
              <a:rPr lang="en-US" altLang="ko-KR" dirty="0"/>
              <a:t>2500</a:t>
            </a:r>
            <a:r>
              <a:rPr lang="ko-KR" altLang="en-US" dirty="0"/>
              <a:t>명 </a:t>
            </a:r>
            <a:r>
              <a:rPr lang="en-US" altLang="ko-KR" dirty="0"/>
              <a:t>55</a:t>
            </a:r>
            <a:r>
              <a:rPr lang="ko-KR" altLang="en-US" dirty="0"/>
              <a:t>세 까지 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/>
              <a:t>최고의 사장임</a:t>
            </a:r>
            <a:r>
              <a:rPr lang="en-US" altLang="ko-KR" dirty="0"/>
              <a:t>. </a:t>
            </a:r>
            <a:r>
              <a:rPr lang="ko-KR" altLang="en-US" dirty="0" err="1"/>
              <a:t>뉴하모니생산소비협동공동체</a:t>
            </a:r>
            <a:r>
              <a:rPr lang="ko-KR" altLang="en-US" dirty="0"/>
              <a:t> </a:t>
            </a:r>
            <a:r>
              <a:rPr lang="en-US" altLang="ko-KR" dirty="0"/>
              <a:t>800</a:t>
            </a:r>
            <a:r>
              <a:rPr lang="ko-KR" altLang="en-US" dirty="0"/>
              <a:t>명중 </a:t>
            </a:r>
            <a:r>
              <a:rPr lang="en-US" altLang="ko-KR" dirty="0"/>
              <a:t>110</a:t>
            </a:r>
            <a:r>
              <a:rPr lang="ko-KR" altLang="en-US" dirty="0"/>
              <a:t>명만 </a:t>
            </a:r>
            <a:r>
              <a:rPr lang="ko-KR" altLang="en-US" dirty="0" smtClean="0"/>
              <a:t>일함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자급자족 </a:t>
            </a:r>
            <a:r>
              <a:rPr lang="ko-KR" altLang="en-US" dirty="0"/>
              <a:t>안됨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노동자 복지가 생산성 향상에 직결</a:t>
            </a:r>
            <a:r>
              <a:rPr lang="en-US" altLang="ko-KR" dirty="0"/>
              <a:t>, </a:t>
            </a:r>
            <a:br>
              <a:rPr lang="en-US" altLang="ko-KR" dirty="0"/>
            </a:br>
            <a:r>
              <a:rPr lang="en-US" altLang="ko-KR" dirty="0"/>
              <a:t>10</a:t>
            </a:r>
            <a:r>
              <a:rPr lang="ko-KR" altLang="en-US" dirty="0" err="1"/>
              <a:t>세이하</a:t>
            </a:r>
            <a:r>
              <a:rPr lang="ko-KR" altLang="en-US" dirty="0"/>
              <a:t> 유년노동제한 성인 </a:t>
            </a:r>
            <a:r>
              <a:rPr lang="en-US" altLang="ko-KR" dirty="0"/>
              <a:t>17</a:t>
            </a:r>
            <a:r>
              <a:rPr lang="ko-KR" altLang="en-US" dirty="0"/>
              <a:t>시간 노동 </a:t>
            </a:r>
            <a:r>
              <a:rPr lang="en-US" altLang="ko-KR" dirty="0"/>
              <a:t>10</a:t>
            </a:r>
            <a:r>
              <a:rPr lang="ko-KR" altLang="en-US" dirty="0"/>
              <a:t>시간 축소 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/>
              <a:t>세계 최초 유아학교 </a:t>
            </a:r>
            <a:r>
              <a:rPr lang="en-US" altLang="ko-KR" dirty="0"/>
              <a:t>500</a:t>
            </a:r>
            <a:r>
              <a:rPr lang="ko-KR" altLang="en-US" dirty="0"/>
              <a:t>명</a:t>
            </a:r>
            <a:r>
              <a:rPr lang="en-US" altLang="ko-KR" dirty="0"/>
              <a:t>, </a:t>
            </a:r>
            <a:r>
              <a:rPr lang="ko-KR" altLang="en-US" dirty="0"/>
              <a:t>낮에는 유치원</a:t>
            </a:r>
            <a:r>
              <a:rPr lang="en-US" altLang="ko-KR" dirty="0"/>
              <a:t>, </a:t>
            </a:r>
            <a:r>
              <a:rPr lang="ko-KR" altLang="en-US" dirty="0"/>
              <a:t>밤에는 학교</a:t>
            </a:r>
            <a:r>
              <a:rPr lang="en-US" altLang="ko-KR" dirty="0"/>
              <a:t>, </a:t>
            </a:r>
            <a:r>
              <a:rPr lang="ko-KR" altLang="en-US" dirty="0"/>
              <a:t>교육 </a:t>
            </a:r>
            <a:r>
              <a:rPr lang="en-US" altLang="ko-KR" dirty="0"/>
              <a:t>,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80</a:t>
            </a:r>
            <a:r>
              <a:rPr lang="ko-KR" altLang="en-US" dirty="0"/>
              <a:t>만 조합원 전국노동자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2648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무엇이 명확하지 않은가</a:t>
            </a:r>
            <a:r>
              <a:rPr lang="en-US" altLang="ko-KR" dirty="0"/>
              <a:t>?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110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1214568" y="1204913"/>
            <a:ext cx="4428864" cy="3403600"/>
            <a:chOff x="1214568" y="2459567"/>
            <a:chExt cx="4428864" cy="5358264"/>
          </a:xfrm>
        </p:grpSpPr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1214568" y="2459567"/>
              <a:ext cx="4428864" cy="863600"/>
            </a:xfrm>
            <a:prstGeom prst="rect">
              <a:avLst/>
            </a:prstGeom>
            <a:solidFill>
              <a:schemeClr val="accent6"/>
            </a:solidFill>
            <a:ln w="9525"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A40404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ko-KR" altLang="en-US" sz="1100" b="1" dirty="0">
                  <a:solidFill>
                    <a:schemeClr val="bg1"/>
                  </a:solidFill>
                </a:rPr>
                <a:t>문제 인식 </a:t>
              </a:r>
              <a:r>
                <a:rPr lang="en-US" altLang="ko-KR" sz="1100" b="1" dirty="0" smtClean="0">
                  <a:solidFill>
                    <a:schemeClr val="bg1"/>
                  </a:solidFill>
                </a:rPr>
                <a:t>(</a:t>
              </a:r>
              <a:r>
                <a:rPr lang="ko-KR" altLang="en-US" sz="1100" b="1" dirty="0" smtClean="0">
                  <a:solidFill>
                    <a:schemeClr val="bg1"/>
                  </a:solidFill>
                </a:rPr>
                <a:t>현황과 근본원인</a:t>
              </a:r>
              <a:r>
                <a:rPr lang="en-US" altLang="ko-KR" sz="1100" b="1" dirty="0" smtClean="0">
                  <a:solidFill>
                    <a:schemeClr val="bg1"/>
                  </a:solidFill>
                </a:rPr>
                <a:t>)</a:t>
              </a:r>
              <a:endParaRPr lang="en-US" altLang="ko-KR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Rectangle 5"/>
            <p:cNvSpPr>
              <a:spLocks noChangeArrowheads="1"/>
            </p:cNvSpPr>
            <p:nvPr/>
          </p:nvSpPr>
          <p:spPr bwMode="auto">
            <a:xfrm>
              <a:off x="1214568" y="3957788"/>
              <a:ext cx="4428864" cy="863600"/>
            </a:xfrm>
            <a:prstGeom prst="rect">
              <a:avLst/>
            </a:prstGeom>
            <a:solidFill>
              <a:schemeClr val="accent6"/>
            </a:solidFill>
            <a:ln w="9525"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A40404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ko-KR" altLang="en-US" sz="1100" b="1" dirty="0">
                  <a:solidFill>
                    <a:schemeClr val="bg1"/>
                  </a:solidFill>
                </a:rPr>
                <a:t>미션과 비즈니스 모델 연계 </a:t>
              </a:r>
            </a:p>
          </p:txBody>
        </p:sp>
        <p:sp>
          <p:nvSpPr>
            <p:cNvPr id="19" name="Rectangle 5"/>
            <p:cNvSpPr>
              <a:spLocks noChangeArrowheads="1"/>
            </p:cNvSpPr>
            <p:nvPr/>
          </p:nvSpPr>
          <p:spPr bwMode="auto">
            <a:xfrm>
              <a:off x="1214568" y="5456009"/>
              <a:ext cx="4428864" cy="863600"/>
            </a:xfrm>
            <a:prstGeom prst="rect">
              <a:avLst/>
            </a:prstGeom>
            <a:solidFill>
              <a:schemeClr val="accent6"/>
            </a:solidFill>
            <a:ln w="9525"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A40404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ko-KR" altLang="en-US" sz="1100" b="1" dirty="0">
                  <a:solidFill>
                    <a:schemeClr val="bg1"/>
                  </a:solidFill>
                </a:rPr>
                <a:t>실현 가치</a:t>
              </a: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1214568" y="6954231"/>
              <a:ext cx="4428864" cy="863600"/>
            </a:xfrm>
            <a:prstGeom prst="rect">
              <a:avLst/>
            </a:prstGeom>
            <a:solidFill>
              <a:schemeClr val="accent6"/>
            </a:solidFill>
            <a:ln w="9525"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A40404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ko-KR" altLang="en-US" sz="1100" b="1" dirty="0">
                  <a:solidFill>
                    <a:schemeClr val="bg1"/>
                  </a:solidFill>
                </a:rPr>
                <a:t>선언문 자체의 모호성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733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명확하지 않은 미션 원인은</a:t>
            </a:r>
            <a:r>
              <a:rPr lang="en-US" altLang="ko-KR" dirty="0"/>
              <a:t>?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111</a:t>
            </a:fld>
            <a:endParaRPr lang="ko-KR" altLang="en-US"/>
          </a:p>
        </p:txBody>
      </p:sp>
      <p:pic>
        <p:nvPicPr>
          <p:cNvPr id="9" name="Picture 25" descr="ㄷ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716799"/>
            <a:ext cx="5929313" cy="464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grpSp>
        <p:nvGrpSpPr>
          <p:cNvPr id="3" name="그룹 2"/>
          <p:cNvGrpSpPr/>
          <p:nvPr/>
        </p:nvGrpSpPr>
        <p:grpSpPr>
          <a:xfrm>
            <a:off x="860424" y="1285947"/>
            <a:ext cx="4566797" cy="3096990"/>
            <a:chOff x="966651" y="1844824"/>
            <a:chExt cx="5477557" cy="2602763"/>
          </a:xfrm>
        </p:grpSpPr>
        <p:grpSp>
          <p:nvGrpSpPr>
            <p:cNvPr id="10" name="그룹 9"/>
            <p:cNvGrpSpPr/>
            <p:nvPr/>
          </p:nvGrpSpPr>
          <p:grpSpPr>
            <a:xfrm>
              <a:off x="971600" y="1844824"/>
              <a:ext cx="5472608" cy="2602763"/>
              <a:chOff x="921468" y="2019672"/>
              <a:chExt cx="4170778" cy="2015713"/>
            </a:xfrm>
          </p:grpSpPr>
          <p:sp>
            <p:nvSpPr>
              <p:cNvPr id="11" name="직사각형 10"/>
              <p:cNvSpPr>
                <a:spLocks noChangeArrowheads="1"/>
              </p:cNvSpPr>
              <p:nvPr/>
            </p:nvSpPr>
            <p:spPr bwMode="auto">
              <a:xfrm>
                <a:off x="921468" y="2399378"/>
                <a:ext cx="3567113" cy="493713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100" b="1" dirty="0" smtClean="0">
                    <a:solidFill>
                      <a:prstClr val="black"/>
                    </a:solidFill>
                    <a:latin typeface="+mn-ea"/>
                  </a:rPr>
                  <a:t>2. </a:t>
                </a:r>
                <a:r>
                  <a:rPr lang="ko-KR" altLang="en-US" sz="1100" b="1" dirty="0" smtClean="0">
                    <a:solidFill>
                      <a:prstClr val="black"/>
                    </a:solidFill>
                    <a:latin typeface="+mn-ea"/>
                  </a:rPr>
                  <a:t>수립 </a:t>
                </a:r>
                <a:r>
                  <a:rPr lang="ko-KR" altLang="en-US" sz="1100" b="1" dirty="0">
                    <a:solidFill>
                      <a:prstClr val="black"/>
                    </a:solidFill>
                    <a:latin typeface="+mn-ea"/>
                  </a:rPr>
                  <a:t>방법론 이해 부족 </a:t>
                </a:r>
                <a:endParaRPr kumimoji="0" lang="ko-KR" altLang="en-US" sz="1100" b="1" dirty="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12" name="직사각형 11"/>
              <p:cNvSpPr>
                <a:spLocks noChangeArrowheads="1"/>
              </p:cNvSpPr>
              <p:nvPr/>
            </p:nvSpPr>
            <p:spPr bwMode="auto">
              <a:xfrm>
                <a:off x="921468" y="2779085"/>
                <a:ext cx="4170778" cy="49530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100" b="1" dirty="0" smtClean="0">
                    <a:solidFill>
                      <a:prstClr val="black"/>
                    </a:solidFill>
                    <a:latin typeface="+mn-ea"/>
                  </a:rPr>
                  <a:t>3. </a:t>
                </a:r>
                <a:r>
                  <a:rPr lang="ko-KR" altLang="en-US" sz="1100" b="1" dirty="0" smtClean="0">
                    <a:solidFill>
                      <a:prstClr val="black"/>
                    </a:solidFill>
                    <a:latin typeface="+mn-ea"/>
                  </a:rPr>
                  <a:t>비즈니스 </a:t>
                </a:r>
                <a:r>
                  <a:rPr lang="ko-KR" altLang="en-US" sz="1100" b="1" dirty="0">
                    <a:solidFill>
                      <a:prstClr val="black"/>
                    </a:solidFill>
                    <a:latin typeface="+mn-ea"/>
                  </a:rPr>
                  <a:t>과정에서 미션과의 일관성 부족 </a:t>
                </a:r>
                <a:endParaRPr kumimoji="0" lang="ko-KR" altLang="en-US" sz="1100" b="1" dirty="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13" name="직사각형 12"/>
              <p:cNvSpPr>
                <a:spLocks noChangeArrowheads="1"/>
              </p:cNvSpPr>
              <p:nvPr/>
            </p:nvSpPr>
            <p:spPr bwMode="auto">
              <a:xfrm>
                <a:off x="921468" y="3160379"/>
                <a:ext cx="4115899" cy="49371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100" b="1" dirty="0" smtClean="0">
                    <a:solidFill>
                      <a:prstClr val="black"/>
                    </a:solidFill>
                    <a:latin typeface="+mn-ea"/>
                  </a:rPr>
                  <a:t>4. </a:t>
                </a:r>
                <a:r>
                  <a:rPr lang="ko-KR" altLang="en-US" sz="1100" b="1" dirty="0" smtClean="0">
                    <a:solidFill>
                      <a:prstClr val="black"/>
                    </a:solidFill>
                    <a:latin typeface="+mn-ea"/>
                  </a:rPr>
                  <a:t>기업 내 </a:t>
                </a:r>
                <a:r>
                  <a:rPr lang="ko-KR" altLang="en-US" sz="1100" b="1" dirty="0">
                    <a:solidFill>
                      <a:prstClr val="black"/>
                    </a:solidFill>
                    <a:latin typeface="+mn-ea"/>
                  </a:rPr>
                  <a:t>내재화 방법론 및 의지 부족 </a:t>
                </a:r>
                <a:endParaRPr kumimoji="0" lang="ko-KR" altLang="en-US" sz="1100" b="1" dirty="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14" name="직사각형 13"/>
              <p:cNvSpPr>
                <a:spLocks noChangeArrowheads="1"/>
              </p:cNvSpPr>
              <p:nvPr/>
            </p:nvSpPr>
            <p:spPr bwMode="auto">
              <a:xfrm>
                <a:off x="921468" y="3540085"/>
                <a:ext cx="3567113" cy="49530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latinLnBrk="0"/>
                <a:r>
                  <a:rPr lang="en-US" altLang="ko-KR" sz="1100" b="1" dirty="0" smtClean="0">
                    <a:solidFill>
                      <a:prstClr val="black"/>
                    </a:solidFill>
                    <a:latin typeface="+mn-ea"/>
                  </a:rPr>
                  <a:t>5. </a:t>
                </a:r>
                <a:r>
                  <a:rPr lang="ko-KR" altLang="en-US" sz="1100" b="1" dirty="0" err="1" smtClean="0">
                    <a:solidFill>
                      <a:prstClr val="black"/>
                    </a:solidFill>
                    <a:latin typeface="+mn-ea"/>
                  </a:rPr>
                  <a:t>내외부</a:t>
                </a:r>
                <a:r>
                  <a:rPr lang="ko-KR" altLang="en-US" sz="1100" b="1" dirty="0" smtClean="0">
                    <a:solidFill>
                      <a:prstClr val="black"/>
                    </a:solidFill>
                    <a:latin typeface="+mn-ea"/>
                  </a:rPr>
                  <a:t> </a:t>
                </a:r>
                <a:r>
                  <a:rPr lang="ko-KR" altLang="en-US" sz="1100" b="1" dirty="0">
                    <a:solidFill>
                      <a:prstClr val="black"/>
                    </a:solidFill>
                    <a:latin typeface="+mn-ea"/>
                  </a:rPr>
                  <a:t>커뮤니케이션 부족 </a:t>
                </a:r>
                <a:endParaRPr kumimoji="0" lang="ko-KR" altLang="en-US" sz="1100" b="1" dirty="0" smtClean="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22" name="직사각형 21"/>
              <p:cNvSpPr>
                <a:spLocks noChangeArrowheads="1"/>
              </p:cNvSpPr>
              <p:nvPr/>
            </p:nvSpPr>
            <p:spPr bwMode="auto">
              <a:xfrm>
                <a:off x="921468" y="2019672"/>
                <a:ext cx="3567113" cy="49371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100" b="1" dirty="0" smtClean="0">
                    <a:solidFill>
                      <a:prstClr val="black"/>
                    </a:solidFill>
                    <a:latin typeface="+mn-ea"/>
                  </a:rPr>
                  <a:t>1. </a:t>
                </a:r>
                <a:r>
                  <a:rPr lang="ko-KR" altLang="en-US" sz="1100" b="1" dirty="0" smtClean="0">
                    <a:solidFill>
                      <a:prstClr val="black"/>
                    </a:solidFill>
                    <a:latin typeface="+mn-ea"/>
                  </a:rPr>
                  <a:t>기업가의 </a:t>
                </a:r>
                <a:r>
                  <a:rPr lang="ko-KR" altLang="en-US" sz="1100" b="1" dirty="0">
                    <a:solidFill>
                      <a:prstClr val="black"/>
                    </a:solidFill>
                    <a:latin typeface="+mn-ea"/>
                  </a:rPr>
                  <a:t>정체성 부족 </a:t>
                </a:r>
                <a:endParaRPr kumimoji="0" lang="ko-KR" altLang="en-US" sz="1100" b="1" dirty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cxnSp>
          <p:nvCxnSpPr>
            <p:cNvPr id="23" name="직선 연결선 22"/>
            <p:cNvCxnSpPr/>
            <p:nvPr/>
          </p:nvCxnSpPr>
          <p:spPr>
            <a:xfrm>
              <a:off x="966651" y="2413492"/>
              <a:ext cx="5189525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>
              <a:off x="966651" y="2907527"/>
              <a:ext cx="5189525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/>
            <p:cNvCxnSpPr/>
            <p:nvPr/>
          </p:nvCxnSpPr>
          <p:spPr>
            <a:xfrm>
              <a:off x="966651" y="3401562"/>
              <a:ext cx="5189525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966651" y="3895597"/>
              <a:ext cx="5189525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299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현장에서 발생하는 미션 문제들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112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368301" y="1188266"/>
            <a:ext cx="6126446" cy="3542682"/>
            <a:chOff x="134634" y="2375237"/>
            <a:chExt cx="6534727" cy="5577081"/>
          </a:xfrm>
        </p:grpSpPr>
        <p:sp>
          <p:nvSpPr>
            <p:cNvPr id="19" name="AutoShape 3"/>
            <p:cNvSpPr>
              <a:spLocks noChangeArrowheads="1"/>
            </p:cNvSpPr>
            <p:nvPr/>
          </p:nvSpPr>
          <p:spPr bwMode="auto">
            <a:xfrm>
              <a:off x="134634" y="2375237"/>
              <a:ext cx="3213000" cy="640417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2380E1"/>
            </a:solidFill>
            <a:ln w="3175" algn="ctr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1200" b="1" dirty="0">
                  <a:solidFill>
                    <a:srgbClr val="FFFFFF"/>
                  </a:solidFill>
                  <a:latin typeface="+mn-ea"/>
                  <a:cs typeface="굴림" pitchFamily="50" charset="-127"/>
                </a:rPr>
                <a:t>외부 </a:t>
              </a:r>
            </a:p>
          </p:txBody>
        </p:sp>
        <p:sp>
          <p:nvSpPr>
            <p:cNvPr id="20" name="Freeform 4"/>
            <p:cNvSpPr>
              <a:spLocks/>
            </p:cNvSpPr>
            <p:nvPr/>
          </p:nvSpPr>
          <p:spPr bwMode="auto">
            <a:xfrm>
              <a:off x="141039" y="2375237"/>
              <a:ext cx="2546497" cy="596900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 dirty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>
              <a:off x="134634" y="2995497"/>
              <a:ext cx="3213000" cy="4930311"/>
            </a:xfrm>
            <a:prstGeom prst="rect">
              <a:avLst/>
            </a:prstGeom>
            <a:solidFill>
              <a:srgbClr val="F3FAFF"/>
            </a:solidFill>
            <a:ln w="3175" algn="ctr">
              <a:noFill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defTabSz="914400"/>
              <a:endParaRPr lang="ko-KR" altLang="ko-KR" sz="1100" dirty="0" smtClean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굴림" pitchFamily="50" charset="-127"/>
              </a:endParaRPr>
            </a:p>
          </p:txBody>
        </p:sp>
        <p:sp>
          <p:nvSpPr>
            <p:cNvPr id="30" name="AutoShape 3"/>
            <p:cNvSpPr>
              <a:spLocks noChangeArrowheads="1"/>
            </p:cNvSpPr>
            <p:nvPr/>
          </p:nvSpPr>
          <p:spPr bwMode="auto">
            <a:xfrm>
              <a:off x="3462765" y="2381586"/>
              <a:ext cx="3206596" cy="674881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DD6520"/>
            </a:solidFill>
            <a:ln w="3175" algn="ctr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defTabSz="914400"/>
              <a:r>
                <a:rPr lang="ko-KR" altLang="en-US" sz="1200" b="1" dirty="0" smtClean="0">
                  <a:solidFill>
                    <a:srgbClr val="FFFFFF"/>
                  </a:solidFill>
                  <a:latin typeface="+mn-ea"/>
                  <a:cs typeface="굴림" pitchFamily="50" charset="-127"/>
                </a:rPr>
                <a:t>내부</a:t>
              </a:r>
              <a:endParaRPr lang="ko-KR" altLang="en-US" sz="1200" b="1" dirty="0">
                <a:solidFill>
                  <a:srgbClr val="FFFFFF"/>
                </a:solidFill>
                <a:latin typeface="+mn-ea"/>
                <a:cs typeface="굴림" pitchFamily="50" charset="-127"/>
              </a:endParaRPr>
            </a:p>
          </p:txBody>
        </p:sp>
        <p:sp>
          <p:nvSpPr>
            <p:cNvPr id="31" name="Freeform 4"/>
            <p:cNvSpPr>
              <a:spLocks/>
            </p:cNvSpPr>
            <p:nvPr/>
          </p:nvSpPr>
          <p:spPr bwMode="auto">
            <a:xfrm>
              <a:off x="3462766" y="2381587"/>
              <a:ext cx="2514059" cy="407493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 dirty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2" name="Rectangle 4"/>
            <p:cNvSpPr>
              <a:spLocks noChangeArrowheads="1"/>
            </p:cNvSpPr>
            <p:nvPr/>
          </p:nvSpPr>
          <p:spPr bwMode="auto">
            <a:xfrm>
              <a:off x="3462765" y="3022002"/>
              <a:ext cx="3206596" cy="4930316"/>
            </a:xfrm>
            <a:prstGeom prst="rect">
              <a:avLst/>
            </a:prstGeom>
            <a:solidFill>
              <a:srgbClr val="FEEADB"/>
            </a:solidFill>
            <a:ln w="3175" algn="ctr">
              <a:noFill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defTabSz="914400"/>
              <a:endParaRPr lang="ko-KR" altLang="ko-KR" sz="1100" dirty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굴림" pitchFamily="50" charset="-127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370619" y="3539881"/>
              <a:ext cx="2679762" cy="28102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b="1" dirty="0"/>
                <a:t>모럴 해저드와 윤리경영   </a:t>
              </a:r>
            </a:p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b="1" dirty="0"/>
                <a:t>중요성에 대한 몰이해 </a:t>
              </a:r>
              <a:r>
                <a:rPr lang="en-US" altLang="ko-KR" sz="1100" b="1" dirty="0" smtClean="0"/>
                <a:t/>
              </a:r>
              <a:br>
                <a:rPr lang="en-US" altLang="ko-KR" sz="1100" b="1" dirty="0" smtClean="0"/>
              </a:br>
              <a:r>
                <a:rPr lang="en-US" altLang="ko-KR" sz="1100" b="1" dirty="0" smtClean="0"/>
                <a:t>(</a:t>
              </a:r>
              <a:r>
                <a:rPr lang="ko-KR" altLang="en-US" sz="1100" b="1" dirty="0" smtClean="0"/>
                <a:t>지역 </a:t>
              </a:r>
              <a:r>
                <a:rPr lang="ko-KR" altLang="en-US" sz="1100" b="1" dirty="0"/>
                <a:t>활성화 </a:t>
              </a:r>
              <a:r>
                <a:rPr lang="en-US" altLang="ko-KR" sz="1100" b="1" dirty="0"/>
                <a:t>vs </a:t>
              </a:r>
              <a:r>
                <a:rPr lang="ko-KR" altLang="en-US" sz="1100" b="1" dirty="0" smtClean="0"/>
                <a:t>취약계층</a:t>
              </a:r>
              <a:r>
                <a:rPr lang="en-US" altLang="ko-KR" sz="1100" b="1" dirty="0" smtClean="0"/>
                <a:t>)</a:t>
              </a:r>
              <a:endParaRPr lang="en-US" altLang="ko-KR" sz="1100" b="1" dirty="0"/>
            </a:p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b="1" dirty="0" err="1"/>
                <a:t>사회적문제</a:t>
              </a:r>
              <a:r>
                <a:rPr lang="ko-KR" altLang="en-US" sz="1100" b="1" dirty="0"/>
                <a:t> 인식 부족 </a:t>
              </a:r>
            </a:p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b="1" dirty="0"/>
                <a:t>미션에 대한 공감 부족 </a:t>
              </a: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3687026" y="3539879"/>
              <a:ext cx="2928087" cy="3343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b="1" dirty="0" smtClean="0"/>
                <a:t>창업기 </a:t>
              </a:r>
              <a:r>
                <a:rPr lang="ko-KR" altLang="en-US" sz="1100" b="1" dirty="0"/>
                <a:t>이후 신규 직원과의 미션 공유 한계 </a:t>
              </a:r>
            </a:p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b="1" dirty="0" err="1" smtClean="0"/>
                <a:t>사회적기업</a:t>
              </a:r>
              <a:r>
                <a:rPr lang="ko-KR" altLang="en-US" sz="1100" b="1" dirty="0" smtClean="0"/>
                <a:t> </a:t>
              </a:r>
              <a:r>
                <a:rPr lang="ko-KR" altLang="en-US" sz="1100" b="1" dirty="0"/>
                <a:t>정체성 </a:t>
              </a:r>
              <a:r>
                <a:rPr lang="en-US" altLang="ko-KR" sz="1100" b="1" dirty="0" smtClean="0"/>
                <a:t/>
              </a:r>
              <a:br>
                <a:rPr lang="en-US" altLang="ko-KR" sz="1100" b="1" dirty="0" smtClean="0"/>
              </a:br>
              <a:r>
                <a:rPr lang="en-US" altLang="ko-KR" sz="1100" b="1" dirty="0" smtClean="0"/>
                <a:t>(</a:t>
              </a:r>
              <a:r>
                <a:rPr lang="ko-KR" altLang="en-US" sz="1100" b="1" dirty="0" smtClean="0"/>
                <a:t>영리기업과 </a:t>
              </a:r>
              <a:r>
                <a:rPr lang="en-US" altLang="ko-KR" sz="1100" b="1" dirty="0"/>
                <a:t>NGO )</a:t>
              </a:r>
            </a:p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b="1" dirty="0" smtClean="0"/>
                <a:t>경영관리 </a:t>
              </a:r>
              <a:r>
                <a:rPr lang="ko-KR" altLang="en-US" sz="1100" b="1" dirty="0"/>
                <a:t>인사관리 시스템과 </a:t>
              </a:r>
              <a:r>
                <a:rPr lang="en-US" altLang="ko-KR" sz="1100" b="1" dirty="0" smtClean="0"/>
                <a:t/>
              </a:r>
              <a:br>
                <a:rPr lang="en-US" altLang="ko-KR" sz="1100" b="1" dirty="0" smtClean="0"/>
              </a:br>
              <a:r>
                <a:rPr lang="ko-KR" altLang="en-US" sz="1100" b="1" dirty="0" smtClean="0"/>
                <a:t>미션 </a:t>
              </a:r>
              <a:r>
                <a:rPr lang="ko-KR" altLang="en-US" sz="1100" b="1" dirty="0"/>
                <a:t>연계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250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 유형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113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368300" y="1187450"/>
            <a:ext cx="6153128" cy="3055620"/>
            <a:chOff x="404665" y="2459567"/>
            <a:chExt cx="6153128" cy="5006340"/>
          </a:xfrm>
        </p:grpSpPr>
        <p:grpSp>
          <p:nvGrpSpPr>
            <p:cNvPr id="16" name="그룹 6"/>
            <p:cNvGrpSpPr>
              <a:grpSpLocks/>
            </p:cNvGrpSpPr>
            <p:nvPr/>
          </p:nvGrpSpPr>
          <p:grpSpPr bwMode="auto">
            <a:xfrm>
              <a:off x="1916832" y="2459567"/>
              <a:ext cx="4640961" cy="1104900"/>
              <a:chOff x="3298653" y="1147589"/>
              <a:chExt cx="1276223" cy="829545"/>
            </a:xfrm>
          </p:grpSpPr>
          <p:sp>
            <p:nvSpPr>
              <p:cNvPr id="17" name="모서리가 둥근 직사각형 16"/>
              <p:cNvSpPr/>
              <p:nvPr/>
            </p:nvSpPr>
            <p:spPr>
              <a:xfrm>
                <a:off x="3298653" y="1147589"/>
                <a:ext cx="1276223" cy="82954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</p:sp>
          <p:sp>
            <p:nvSpPr>
              <p:cNvPr id="18" name="모서리가 둥근 직사각형 6"/>
              <p:cNvSpPr/>
              <p:nvPr/>
            </p:nvSpPr>
            <p:spPr>
              <a:xfrm>
                <a:off x="3339274" y="1187318"/>
                <a:ext cx="1194982" cy="75008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1100" b="1" kern="0" dirty="0">
                    <a:solidFill>
                      <a:schemeClr val="tx1"/>
                    </a:solidFill>
                    <a:latin typeface="+mn-ea"/>
                  </a:rPr>
                  <a:t>사람들이 더욱 효과적으로 일하도록 돕는다</a:t>
                </a:r>
                <a:endParaRPr lang="en-US" altLang="ko-KR" sz="1100" b="1" kern="0" dirty="0">
                  <a:solidFill>
                    <a:schemeClr val="tx1"/>
                  </a:solidFill>
                  <a:latin typeface="+mn-ea"/>
                </a:endParaRPr>
              </a:p>
              <a:p>
                <a:pPr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100" b="1" kern="0" dirty="0">
                    <a:solidFill>
                      <a:schemeClr val="tx1"/>
                    </a:solidFill>
                    <a:latin typeface="+mn-ea"/>
                  </a:rPr>
                  <a:t>&lt;</a:t>
                </a:r>
                <a:r>
                  <a:rPr lang="ko-KR" altLang="en-US" sz="1100" b="1" kern="0" dirty="0" err="1">
                    <a:solidFill>
                      <a:schemeClr val="tx1"/>
                    </a:solidFill>
                    <a:latin typeface="+mn-ea"/>
                  </a:rPr>
                  <a:t>스틸</a:t>
                </a:r>
                <a:r>
                  <a:rPr lang="ko-KR" altLang="en-US" sz="1100" b="1" kern="0" dirty="0">
                    <a:solidFill>
                      <a:schemeClr val="tx1"/>
                    </a:solidFill>
                    <a:latin typeface="+mn-ea"/>
                  </a:rPr>
                  <a:t> 케이스 </a:t>
                </a:r>
                <a:r>
                  <a:rPr lang="en-US" altLang="ko-KR" sz="1100" b="1" kern="0" dirty="0">
                    <a:solidFill>
                      <a:schemeClr val="tx1"/>
                    </a:solidFill>
                    <a:latin typeface="+mn-ea"/>
                  </a:rPr>
                  <a:t>90</a:t>
                </a:r>
                <a:r>
                  <a:rPr lang="ko-KR" altLang="en-US" sz="1100" b="1" kern="0" dirty="0">
                    <a:solidFill>
                      <a:schemeClr val="tx1"/>
                    </a:solidFill>
                    <a:latin typeface="+mn-ea"/>
                  </a:rPr>
                  <a:t>년 가구회사</a:t>
                </a:r>
                <a:r>
                  <a:rPr lang="en-US" altLang="ko-KR" sz="1100" b="1" kern="0" dirty="0">
                    <a:solidFill>
                      <a:schemeClr val="tx1"/>
                    </a:solidFill>
                    <a:latin typeface="+mn-ea"/>
                  </a:rPr>
                  <a:t>&gt;</a:t>
                </a:r>
                <a:endParaRPr lang="ko-KR" altLang="en-US" sz="1100" b="1" kern="0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  <p:grpSp>
          <p:nvGrpSpPr>
            <p:cNvPr id="41" name="그룹 6"/>
            <p:cNvGrpSpPr>
              <a:grpSpLocks/>
            </p:cNvGrpSpPr>
            <p:nvPr/>
          </p:nvGrpSpPr>
          <p:grpSpPr bwMode="auto">
            <a:xfrm>
              <a:off x="1916832" y="4410287"/>
              <a:ext cx="4640961" cy="1104900"/>
              <a:chOff x="3298653" y="1147589"/>
              <a:chExt cx="1276223" cy="829545"/>
            </a:xfrm>
          </p:grpSpPr>
          <p:sp>
            <p:nvSpPr>
              <p:cNvPr id="42" name="모서리가 둥근 직사각형 41"/>
              <p:cNvSpPr/>
              <p:nvPr/>
            </p:nvSpPr>
            <p:spPr>
              <a:xfrm>
                <a:off x="3298653" y="1147589"/>
                <a:ext cx="1276223" cy="82954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</p:sp>
          <p:sp>
            <p:nvSpPr>
              <p:cNvPr id="43" name="모서리가 둥근 직사각형 6"/>
              <p:cNvSpPr/>
              <p:nvPr/>
            </p:nvSpPr>
            <p:spPr>
              <a:xfrm>
                <a:off x="3339274" y="1187318"/>
                <a:ext cx="1194982" cy="75008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1100" b="1" kern="0" dirty="0">
                    <a:solidFill>
                      <a:schemeClr val="tx1"/>
                    </a:solidFill>
                    <a:latin typeface="+mn-ea"/>
                  </a:rPr>
                  <a:t>대부분의 기업들</a:t>
                </a:r>
                <a:br>
                  <a:rPr lang="ko-KR" altLang="en-US" sz="1100" b="1" kern="0" dirty="0">
                    <a:solidFill>
                      <a:schemeClr val="tx1"/>
                    </a:solidFill>
                    <a:latin typeface="+mn-ea"/>
                  </a:rPr>
                </a:br>
                <a:r>
                  <a:rPr lang="en-US" altLang="ko-KR" sz="1100" b="1" kern="0" dirty="0">
                    <a:solidFill>
                      <a:schemeClr val="tx1"/>
                    </a:solidFill>
                    <a:latin typeface="+mn-ea"/>
                  </a:rPr>
                  <a:t>&lt;</a:t>
                </a:r>
                <a:r>
                  <a:rPr lang="ko-KR" altLang="en-US" sz="1100" b="1" kern="0" dirty="0" err="1">
                    <a:solidFill>
                      <a:schemeClr val="tx1"/>
                    </a:solidFill>
                    <a:latin typeface="+mn-ea"/>
                  </a:rPr>
                  <a:t>존슨앤존슨</a:t>
                </a:r>
                <a:r>
                  <a:rPr lang="en-US" altLang="ko-KR" sz="1100" b="1" kern="0" dirty="0">
                    <a:solidFill>
                      <a:schemeClr val="tx1"/>
                    </a:solidFill>
                    <a:latin typeface="+mn-ea"/>
                  </a:rPr>
                  <a:t>&gt; </a:t>
                </a:r>
                <a:r>
                  <a:rPr lang="ko-KR" altLang="en-US" sz="1100" b="1" kern="0" dirty="0">
                    <a:solidFill>
                      <a:schemeClr val="tx1"/>
                    </a:solidFill>
                    <a:latin typeface="+mn-ea"/>
                  </a:rPr>
                  <a:t>등</a:t>
                </a:r>
              </a:p>
            </p:txBody>
          </p:sp>
        </p:grpSp>
        <p:grpSp>
          <p:nvGrpSpPr>
            <p:cNvPr id="44" name="그룹 6"/>
            <p:cNvGrpSpPr>
              <a:grpSpLocks/>
            </p:cNvGrpSpPr>
            <p:nvPr/>
          </p:nvGrpSpPr>
          <p:grpSpPr bwMode="auto">
            <a:xfrm>
              <a:off x="1916832" y="6361007"/>
              <a:ext cx="4640961" cy="1104900"/>
              <a:chOff x="3298653" y="1147589"/>
              <a:chExt cx="1276223" cy="829545"/>
            </a:xfrm>
          </p:grpSpPr>
          <p:sp>
            <p:nvSpPr>
              <p:cNvPr id="45" name="모서리가 둥근 직사각형 44"/>
              <p:cNvSpPr/>
              <p:nvPr/>
            </p:nvSpPr>
            <p:spPr>
              <a:xfrm>
                <a:off x="3298653" y="1147589"/>
                <a:ext cx="1276223" cy="82954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</p:sp>
          <p:sp>
            <p:nvSpPr>
              <p:cNvPr id="46" name="모서리가 둥근 직사각형 6"/>
              <p:cNvSpPr/>
              <p:nvPr/>
            </p:nvSpPr>
            <p:spPr>
              <a:xfrm>
                <a:off x="3339274" y="1187318"/>
                <a:ext cx="1194982" cy="75008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100" b="1" kern="0" dirty="0">
                    <a:solidFill>
                      <a:schemeClr val="tx1"/>
                    </a:solidFill>
                    <a:latin typeface="+mn-ea"/>
                  </a:rPr>
                  <a:t>1989</a:t>
                </a:r>
                <a:r>
                  <a:rPr lang="ko-KR" altLang="en-US" sz="1100" b="1" kern="0" dirty="0">
                    <a:solidFill>
                      <a:schemeClr val="tx1"/>
                    </a:solidFill>
                    <a:latin typeface="+mn-ea"/>
                  </a:rPr>
                  <a:t>년 전략 계획</a:t>
                </a:r>
                <a:r>
                  <a:rPr lang="en-US" altLang="ko-KR" sz="1100" b="1" kern="0" dirty="0">
                    <a:solidFill>
                      <a:schemeClr val="tx1"/>
                    </a:solidFill>
                    <a:latin typeface="+mn-ea"/>
                  </a:rPr>
                  <a:t>… 91</a:t>
                </a:r>
                <a:r>
                  <a:rPr lang="ko-KR" altLang="en-US" sz="1100" b="1" kern="0" dirty="0">
                    <a:solidFill>
                      <a:schemeClr val="tx1"/>
                    </a:solidFill>
                    <a:latin typeface="+mn-ea"/>
                  </a:rPr>
                  <a:t>년 전략계획</a:t>
                </a:r>
              </a:p>
              <a:p>
                <a:pPr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100" b="1" kern="0" dirty="0">
                    <a:solidFill>
                      <a:schemeClr val="tx1"/>
                    </a:solidFill>
                    <a:latin typeface="+mn-ea"/>
                  </a:rPr>
                  <a:t>&lt; </a:t>
                </a:r>
                <a:r>
                  <a:rPr lang="ko-KR" altLang="en-US" sz="1100" b="1" kern="0" dirty="0" err="1">
                    <a:solidFill>
                      <a:schemeClr val="tx1"/>
                    </a:solidFill>
                    <a:latin typeface="+mn-ea"/>
                  </a:rPr>
                  <a:t>가네트</a:t>
                </a:r>
                <a:r>
                  <a:rPr lang="ko-KR" altLang="en-US" sz="1100" b="1" kern="0" dirty="0">
                    <a:solidFill>
                      <a:schemeClr val="tx1"/>
                    </a:solidFill>
                    <a:latin typeface="+mn-ea"/>
                  </a:rPr>
                  <a:t> 미디어 그룹 </a:t>
                </a:r>
                <a:r>
                  <a:rPr lang="en-US" altLang="ko-KR" sz="1100" b="1" kern="0" dirty="0">
                    <a:solidFill>
                      <a:schemeClr val="tx1"/>
                    </a:solidFill>
                    <a:latin typeface="+mn-ea"/>
                  </a:rPr>
                  <a:t>&gt;</a:t>
                </a:r>
              </a:p>
            </p:txBody>
          </p:sp>
        </p:grpSp>
        <p:grpSp>
          <p:nvGrpSpPr>
            <p:cNvPr id="47" name="그룹 11"/>
            <p:cNvGrpSpPr>
              <a:grpSpLocks/>
            </p:cNvGrpSpPr>
            <p:nvPr/>
          </p:nvGrpSpPr>
          <p:grpSpPr bwMode="auto">
            <a:xfrm>
              <a:off x="404665" y="4391553"/>
              <a:ext cx="1782365" cy="1107016"/>
              <a:chOff x="1720828" y="1233"/>
              <a:chExt cx="1276223" cy="829545"/>
            </a:xfrm>
          </p:grpSpPr>
          <p:sp>
            <p:nvSpPr>
              <p:cNvPr id="48" name="모서리가 둥근 직사각형 22"/>
              <p:cNvSpPr/>
              <p:nvPr/>
            </p:nvSpPr>
            <p:spPr>
              <a:xfrm>
                <a:off x="1720828" y="1233"/>
                <a:ext cx="1276223" cy="829545"/>
              </a:xfrm>
              <a:prstGeom prst="homePlat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</p:sp>
          <p:sp>
            <p:nvSpPr>
              <p:cNvPr id="49" name="모서리가 둥근 직사각형 4"/>
              <p:cNvSpPr/>
              <p:nvPr/>
            </p:nvSpPr>
            <p:spPr>
              <a:xfrm>
                <a:off x="1761749" y="42472"/>
                <a:ext cx="1194381" cy="747066"/>
              </a:xfrm>
              <a:prstGeom prst="homePlat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100" b="1">
                    <a:solidFill>
                      <a:schemeClr val="tx1"/>
                    </a:solidFill>
                    <a:latin typeface="+mn-ea"/>
                  </a:rPr>
                  <a:t>미션 선언문</a:t>
                </a:r>
                <a:endParaRPr lang="ko-KR" altLang="en-US" sz="1100" b="1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  <p:grpSp>
          <p:nvGrpSpPr>
            <p:cNvPr id="50" name="그룹 14"/>
            <p:cNvGrpSpPr>
              <a:grpSpLocks/>
            </p:cNvGrpSpPr>
            <p:nvPr/>
          </p:nvGrpSpPr>
          <p:grpSpPr bwMode="auto">
            <a:xfrm>
              <a:off x="404665" y="6323542"/>
              <a:ext cx="1782365" cy="1107017"/>
              <a:chOff x="1720828" y="1233"/>
              <a:chExt cx="1276223" cy="829545"/>
            </a:xfrm>
          </p:grpSpPr>
          <p:sp>
            <p:nvSpPr>
              <p:cNvPr id="51" name="모서리가 둥근 직사각형 25"/>
              <p:cNvSpPr/>
              <p:nvPr/>
            </p:nvSpPr>
            <p:spPr>
              <a:xfrm>
                <a:off x="1720828" y="1233"/>
                <a:ext cx="1276223" cy="829545"/>
              </a:xfrm>
              <a:prstGeom prst="homePlat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</p:sp>
          <p:sp>
            <p:nvSpPr>
              <p:cNvPr id="52" name="모서리가 둥근 직사각형 4"/>
              <p:cNvSpPr/>
              <p:nvPr/>
            </p:nvSpPr>
            <p:spPr>
              <a:xfrm>
                <a:off x="1761749" y="42472"/>
                <a:ext cx="1194381" cy="747066"/>
              </a:xfrm>
              <a:prstGeom prst="homePlat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100" b="1" dirty="0">
                    <a:solidFill>
                      <a:schemeClr val="tx1"/>
                    </a:solidFill>
                    <a:latin typeface="+mn-ea"/>
                  </a:rPr>
                  <a:t>미션 비전 혼합형</a:t>
                </a:r>
              </a:p>
            </p:txBody>
          </p:sp>
        </p:grpSp>
        <p:grpSp>
          <p:nvGrpSpPr>
            <p:cNvPr id="53" name="그룹 5"/>
            <p:cNvGrpSpPr>
              <a:grpSpLocks/>
            </p:cNvGrpSpPr>
            <p:nvPr/>
          </p:nvGrpSpPr>
          <p:grpSpPr bwMode="auto">
            <a:xfrm>
              <a:off x="404665" y="2459567"/>
              <a:ext cx="1782365" cy="1107016"/>
              <a:chOff x="1720828" y="1233"/>
              <a:chExt cx="1276223" cy="829545"/>
            </a:xfrm>
          </p:grpSpPr>
          <p:sp>
            <p:nvSpPr>
              <p:cNvPr id="54" name="모서리가 둥근 직사각형 13"/>
              <p:cNvSpPr/>
              <p:nvPr/>
            </p:nvSpPr>
            <p:spPr>
              <a:xfrm>
                <a:off x="1720828" y="1233"/>
                <a:ext cx="1276223" cy="829545"/>
              </a:xfrm>
              <a:prstGeom prst="homePlat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</p:sp>
          <p:sp>
            <p:nvSpPr>
              <p:cNvPr id="55" name="모서리가 둥근 직사각형 4"/>
              <p:cNvSpPr/>
              <p:nvPr/>
            </p:nvSpPr>
            <p:spPr>
              <a:xfrm>
                <a:off x="1761749" y="42472"/>
                <a:ext cx="1194381" cy="747066"/>
              </a:xfrm>
              <a:prstGeom prst="homePlate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100" b="1" dirty="0" err="1">
                    <a:solidFill>
                      <a:schemeClr val="tx1"/>
                    </a:solidFill>
                    <a:latin typeface="+mn-ea"/>
                  </a:rPr>
                  <a:t>한문장</a:t>
                </a:r>
                <a:r>
                  <a:rPr lang="en-US" altLang="ko-KR" sz="1100" b="1" dirty="0">
                    <a:solidFill>
                      <a:schemeClr val="tx1"/>
                    </a:solidFill>
                    <a:latin typeface="+mn-ea"/>
                  </a:rPr>
                  <a:t>/</a:t>
                </a:r>
                <a:r>
                  <a:rPr lang="ko-KR" altLang="en-US" sz="1100" b="1" dirty="0">
                    <a:solidFill>
                      <a:schemeClr val="tx1"/>
                    </a:solidFill>
                    <a:latin typeface="+mn-ea"/>
                  </a:rPr>
                  <a:t>슬로건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327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 사례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114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368300" y="1196753"/>
            <a:ext cx="6158528" cy="5233912"/>
            <a:chOff x="250825" y="1196752"/>
            <a:chExt cx="8593138" cy="5176473"/>
          </a:xfrm>
        </p:grpSpPr>
        <p:sp>
          <p:nvSpPr>
            <p:cNvPr id="51" name="모서리가 둥근 직사각형 50"/>
            <p:cNvSpPr/>
            <p:nvPr/>
          </p:nvSpPr>
          <p:spPr>
            <a:xfrm>
              <a:off x="1900238" y="1196752"/>
              <a:ext cx="6775450" cy="323850"/>
            </a:xfrm>
            <a:prstGeom prst="round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80000">
                  <a:sysClr val="windowText" lastClr="000000">
                    <a:shade val="93000"/>
                    <a:satMod val="130000"/>
                  </a:sysClr>
                </a:gs>
                <a:gs pos="100000">
                  <a:sysClr val="windowText" lastClr="000000">
                    <a:shade val="94000"/>
                    <a:satMod val="1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미션</a:t>
              </a:r>
              <a:endParaRPr kumimoji="0" lang="ko-KR" altLang="en-US" sz="1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cxnSp>
          <p:nvCxnSpPr>
            <p:cNvPr id="52" name="직선 연결선 51"/>
            <p:cNvCxnSpPr/>
            <p:nvPr/>
          </p:nvCxnSpPr>
          <p:spPr>
            <a:xfrm>
              <a:off x="276225" y="1922239"/>
              <a:ext cx="8567738" cy="0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53" name="모서리가 둥근 직사각형 52"/>
            <p:cNvSpPr/>
            <p:nvPr/>
          </p:nvSpPr>
          <p:spPr>
            <a:xfrm>
              <a:off x="250825" y="1196752"/>
              <a:ext cx="1441450" cy="323850"/>
            </a:xfrm>
            <a:prstGeom prst="round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80000">
                  <a:sysClr val="windowText" lastClr="000000">
                    <a:shade val="93000"/>
                    <a:satMod val="130000"/>
                  </a:sysClr>
                </a:gs>
                <a:gs pos="100000">
                  <a:sysClr val="windowText" lastClr="000000">
                    <a:shade val="94000"/>
                    <a:satMod val="1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사명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855787" y="1663508"/>
              <a:ext cx="4107215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rPr>
                <a:t>청소년들이 대학 교육을 받을 수 있도록 하여 빈곤의 순환을 깨트린다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58897" y="1557114"/>
              <a:ext cx="1093568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kumimoji="0" lang="en-US" altLang="ja-JP" sz="1100" b="1" dirty="0" err="1">
                  <a:latin typeface="+mn-ea"/>
                </a:rPr>
                <a:t>Juma</a:t>
              </a:r>
              <a:r>
                <a:rPr kumimoji="0" lang="en-US" altLang="ja-JP" sz="1100" b="1" dirty="0">
                  <a:latin typeface="+mn-ea"/>
                </a:rPr>
                <a:t> Ventures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847849" y="2066732"/>
              <a:ext cx="4607352" cy="667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107315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몇 백만 명의 사람들을 행복하게 하고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,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건전한 미국의 가치관을 모색하고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, </a:t>
              </a:r>
            </a:p>
            <a:p>
              <a:pPr marL="0" marR="0" lvl="0" indent="0" defTabSz="107315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보호 육성하고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,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넓힌다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.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디즈니의 </a:t>
              </a:r>
              <a:r>
                <a:rPr kumimoji="0" lang="ja-JP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「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마법</a:t>
              </a:r>
              <a:r>
                <a:rPr kumimoji="0" lang="ja-JP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」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의 이미지를 철저하게 관리하고 지킨다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.</a:t>
              </a:r>
              <a:endPara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endParaRPr>
            </a:p>
            <a:p>
              <a:pPr marL="0" marR="0" lvl="0" indent="0" defTabSz="107315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창조력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,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꿈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,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상상력을 활발히 진보시킨다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.</a:t>
              </a:r>
              <a:endPara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10604" y="2185764"/>
              <a:ext cx="906017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073150" eaLnBrk="0" latinLnBrk="0" hangingPunct="0">
                <a:spcBef>
                  <a:spcPct val="20000"/>
                </a:spcBef>
                <a:defRPr/>
              </a:pPr>
              <a:r>
                <a:rPr kumimoji="0" lang="en-US" altLang="ko-KR" sz="1100" b="1" dirty="0">
                  <a:solidFill>
                    <a:srgbClr val="000000"/>
                  </a:solidFill>
                  <a:latin typeface="+mn-ea"/>
                </a:rPr>
                <a:t>Walt Disney</a:t>
              </a:r>
              <a:endParaRPr kumimoji="0" lang="en-US" altLang="ja-JP" sz="1100" b="1" dirty="0">
                <a:solidFill>
                  <a:srgbClr val="000000"/>
                </a:solidFill>
                <a:latin typeface="+mn-ea"/>
              </a:endParaRPr>
            </a:p>
          </p:txBody>
        </p:sp>
        <p:cxnSp>
          <p:nvCxnSpPr>
            <p:cNvPr id="58" name="직선 연결선 57"/>
            <p:cNvCxnSpPr/>
            <p:nvPr/>
          </p:nvCxnSpPr>
          <p:spPr>
            <a:xfrm>
              <a:off x="250825" y="2808064"/>
              <a:ext cx="8569325" cy="0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59" name="TextBox 58"/>
            <p:cNvSpPr txBox="1"/>
            <p:nvPr/>
          </p:nvSpPr>
          <p:spPr>
            <a:xfrm>
              <a:off x="1838325" y="2928745"/>
              <a:ext cx="4317207" cy="667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107315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당사는 </a:t>
              </a:r>
              <a:r>
                <a:rPr kumimoji="0" lang="ja-JP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「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아픔과 병환을 경감시키기 위해</a:t>
              </a:r>
              <a:r>
                <a:rPr kumimoji="0" lang="ja-JP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」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존재하고 있다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. </a:t>
              </a:r>
            </a:p>
            <a:p>
              <a:pPr marL="0" marR="0" lvl="0" indent="0" defTabSz="107315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우리들의 책임을 서열이 있다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.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첫째가 고객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,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둘째가 종업원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,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셋째가 사회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, </a:t>
              </a:r>
            </a:p>
            <a:p>
              <a:pPr marL="0" marR="0" lvl="0" indent="0" defTabSz="107315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그리고 주주는 네 번째 이다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.  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권위의 분산</a:t>
              </a:r>
              <a:r>
                <a:rPr kumimoji="0" lang="ja-JP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＝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창조력</a:t>
              </a:r>
              <a:r>
                <a:rPr kumimoji="0" lang="ja-JP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＝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생산성</a:t>
              </a:r>
              <a:endPara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33940" y="2925539"/>
              <a:ext cx="840295" cy="4647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073150" eaLnBrk="0" latinLnBrk="0" hangingPunct="0">
                <a:spcBef>
                  <a:spcPct val="20000"/>
                </a:spcBef>
                <a:defRPr/>
              </a:pPr>
              <a:r>
                <a:rPr kumimoji="0" lang="en-US" altLang="ja-JP" sz="1100" b="1" dirty="0">
                  <a:solidFill>
                    <a:srgbClr val="000000"/>
                  </a:solidFill>
                  <a:latin typeface="+mn-ea"/>
                </a:rPr>
                <a:t>Johnson &amp;</a:t>
              </a:r>
            </a:p>
            <a:p>
              <a:pPr algn="ctr" defTabSz="1073150" eaLnBrk="0" latinLnBrk="0" hangingPunct="0">
                <a:spcBef>
                  <a:spcPct val="20000"/>
                </a:spcBef>
                <a:defRPr/>
              </a:pPr>
              <a:r>
                <a:rPr kumimoji="0" lang="en-US" altLang="ja-JP" sz="1100" b="1" dirty="0">
                  <a:solidFill>
                    <a:srgbClr val="000000"/>
                  </a:solidFill>
                  <a:latin typeface="+mn-ea"/>
                </a:rPr>
                <a:t>Johnson</a:t>
              </a:r>
            </a:p>
          </p:txBody>
        </p:sp>
        <p:cxnSp>
          <p:nvCxnSpPr>
            <p:cNvPr id="84" name="직선 연결선 83"/>
            <p:cNvCxnSpPr/>
            <p:nvPr/>
          </p:nvCxnSpPr>
          <p:spPr>
            <a:xfrm>
              <a:off x="250825" y="3643089"/>
              <a:ext cx="8569325" cy="0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85" name="TextBox 84"/>
            <p:cNvSpPr txBox="1"/>
            <p:nvPr/>
          </p:nvSpPr>
          <p:spPr>
            <a:xfrm>
              <a:off x="1838325" y="3749482"/>
              <a:ext cx="3203121" cy="667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107315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우리들의 진정한 사업은 문제를 해결하는 것이다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. </a:t>
              </a:r>
            </a:p>
            <a:p>
              <a:pPr marL="0" marR="0" lvl="0" indent="0" defTabSz="107315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혁신</a:t>
              </a:r>
              <a:r>
                <a:rPr kumimoji="0" lang="ja-JP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「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신상품의 아이디어를 파괴하는 것을 없게 한다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.</a:t>
              </a:r>
              <a:r>
                <a:rPr kumimoji="0" lang="ja-JP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」</a:t>
              </a:r>
              <a:r>
                <a:rPr kumimoji="0" lang="ja-JP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 </a:t>
              </a:r>
              <a:endPara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endParaRPr>
            </a:p>
            <a:p>
              <a:pPr marL="0" marR="0" lvl="0" indent="0" defTabSz="1073150" eaLnBrk="0" fontAlgn="auto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성실하게 노력한 결과의 실패에는 관용한다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rPr>
                <a:t>.</a:t>
              </a:r>
              <a:endPara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67971" y="3912964"/>
              <a:ext cx="373820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073150" eaLnBrk="0" latinLnBrk="0" hangingPunct="0">
                <a:spcBef>
                  <a:spcPct val="20000"/>
                </a:spcBef>
                <a:defRPr/>
              </a:pPr>
              <a:r>
                <a:rPr kumimoji="0" lang="en-US" altLang="ko-KR" sz="1100" b="1" dirty="0">
                  <a:solidFill>
                    <a:srgbClr val="000000"/>
                  </a:solidFill>
                  <a:latin typeface="+mn-ea"/>
                </a:rPr>
                <a:t>3M</a:t>
              </a:r>
              <a:endParaRPr kumimoji="0" lang="en-US" altLang="ja-JP" sz="1100" b="1" dirty="0">
                <a:solidFill>
                  <a:srgbClr val="000000"/>
                </a:solidFill>
                <a:latin typeface="+mn-ea"/>
              </a:endParaRPr>
            </a:p>
          </p:txBody>
        </p:sp>
        <p:cxnSp>
          <p:nvCxnSpPr>
            <p:cNvPr id="87" name="직선 연결선 86"/>
            <p:cNvCxnSpPr/>
            <p:nvPr/>
          </p:nvCxnSpPr>
          <p:spPr>
            <a:xfrm>
              <a:off x="250825" y="4506689"/>
              <a:ext cx="8569325" cy="0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88" name="TextBox 87"/>
            <p:cNvSpPr txBox="1"/>
            <p:nvPr/>
          </p:nvSpPr>
          <p:spPr>
            <a:xfrm>
              <a:off x="1838325" y="4614670"/>
              <a:ext cx="5107488" cy="4647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073150" eaLnBrk="0" latinLnBrk="0" hangingPunct="0">
                <a:spcBef>
                  <a:spcPct val="20000"/>
                </a:spcBef>
                <a:defRPr/>
              </a:pPr>
              <a:r>
                <a:rPr kumimoji="0" lang="ko-KR" altLang="en-US" sz="1100" b="0" dirty="0">
                  <a:latin typeface="+mn-ea"/>
                </a:rPr>
                <a:t>물건의 재사용과 재순환을 통해 우리 사회의 생태적</a:t>
              </a:r>
              <a:r>
                <a:rPr kumimoji="0" lang="en-US" altLang="ko-KR" sz="1100" b="0" dirty="0">
                  <a:latin typeface="+mn-ea"/>
                </a:rPr>
                <a:t>, </a:t>
              </a:r>
              <a:r>
                <a:rPr kumimoji="0" lang="ko-KR" altLang="en-US" sz="1100" b="0" dirty="0">
                  <a:latin typeface="+mn-ea"/>
                </a:rPr>
                <a:t>친환경적 변화에 기여하고 국내외 </a:t>
              </a:r>
              <a:endParaRPr kumimoji="0" lang="en-US" altLang="ko-KR" sz="1100" b="0" dirty="0">
                <a:latin typeface="+mn-ea"/>
              </a:endParaRPr>
            </a:p>
            <a:p>
              <a:pPr defTabSz="1073150" eaLnBrk="0" latinLnBrk="0" hangingPunct="0">
                <a:spcBef>
                  <a:spcPct val="20000"/>
                </a:spcBef>
                <a:defRPr/>
              </a:pPr>
              <a:r>
                <a:rPr kumimoji="0" lang="ko-KR" altLang="en-US" sz="1100" b="0" dirty="0">
                  <a:latin typeface="+mn-ea"/>
                </a:rPr>
                <a:t>소외계층 및 공익활동을 지원하며 시민의식 성장과 </a:t>
              </a:r>
              <a:r>
                <a:rPr kumimoji="0" lang="ko-KR" altLang="en-US" sz="1100" b="0" dirty="0" err="1">
                  <a:latin typeface="+mn-ea"/>
                </a:rPr>
                <a:t>풀뿌리</a:t>
              </a:r>
              <a:r>
                <a:rPr kumimoji="0" lang="ko-KR" altLang="en-US" sz="1100" b="0" dirty="0">
                  <a:latin typeface="+mn-ea"/>
                </a:rPr>
                <a:t> 공동체 발전에 기여한다</a:t>
              </a:r>
              <a:endParaRPr kumimoji="0" lang="en-US" altLang="ja-JP" sz="1100" b="0" dirty="0">
                <a:latin typeface="+mn-ea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82636" y="4652739"/>
              <a:ext cx="944489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073150" eaLnBrk="0" latinLnBrk="0" hangingPunct="0">
                <a:spcBef>
                  <a:spcPct val="20000"/>
                </a:spcBef>
                <a:defRPr/>
              </a:pPr>
              <a:r>
                <a:rPr kumimoji="0" lang="ko-KR" altLang="en-US" sz="1100" b="1" dirty="0" err="1">
                  <a:solidFill>
                    <a:srgbClr val="000000"/>
                  </a:solidFill>
                  <a:latin typeface="+mn-ea"/>
                </a:rPr>
                <a:t>아름다운가게</a:t>
              </a:r>
              <a:endParaRPr kumimoji="0" lang="en-US" altLang="ja-JP" sz="1100" b="1" dirty="0">
                <a:solidFill>
                  <a:srgbClr val="000000"/>
                </a:solidFill>
                <a:latin typeface="+mn-ea"/>
              </a:endParaRPr>
            </a:p>
          </p:txBody>
        </p:sp>
        <p:cxnSp>
          <p:nvCxnSpPr>
            <p:cNvPr id="90" name="직선 연결선 89"/>
            <p:cNvCxnSpPr/>
            <p:nvPr/>
          </p:nvCxnSpPr>
          <p:spPr>
            <a:xfrm>
              <a:off x="250825" y="5760814"/>
              <a:ext cx="8569325" cy="0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91" name="직선 연결선 90"/>
            <p:cNvCxnSpPr/>
            <p:nvPr/>
          </p:nvCxnSpPr>
          <p:spPr>
            <a:xfrm>
              <a:off x="250825" y="5127402"/>
              <a:ext cx="8569325" cy="0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92" name="TextBox 91"/>
            <p:cNvSpPr txBox="1"/>
            <p:nvPr/>
          </p:nvSpPr>
          <p:spPr>
            <a:xfrm>
              <a:off x="1838325" y="5276657"/>
              <a:ext cx="4849404" cy="4647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073150" eaLnBrk="0" latinLnBrk="0" hangingPunct="0">
                <a:spcBef>
                  <a:spcPct val="20000"/>
                </a:spcBef>
                <a:defRPr/>
              </a:pPr>
              <a:r>
                <a:rPr kumimoji="0" lang="ko-KR" altLang="en-US" sz="1100" b="0" dirty="0">
                  <a:solidFill>
                    <a:srgbClr val="000000"/>
                  </a:solidFill>
                  <a:latin typeface="+mn-ea"/>
                </a:rPr>
                <a:t>기술과 혁신에 의해서 품질을 향상시킨다</a:t>
              </a:r>
              <a:r>
                <a:rPr kumimoji="0" lang="en-US" altLang="ko-KR" sz="1100" b="0" dirty="0">
                  <a:solidFill>
                    <a:srgbClr val="000000"/>
                  </a:solidFill>
                  <a:latin typeface="+mn-ea"/>
                </a:rPr>
                <a:t>. </a:t>
              </a:r>
              <a:r>
                <a:rPr kumimoji="0" lang="ko-KR" altLang="en-US" sz="1100" b="0" dirty="0">
                  <a:solidFill>
                    <a:srgbClr val="000000"/>
                  </a:solidFill>
                  <a:latin typeface="+mn-ea"/>
                </a:rPr>
                <a:t>고객</a:t>
              </a:r>
              <a:r>
                <a:rPr kumimoji="0" lang="en-US" altLang="ko-KR" sz="1100" b="0" dirty="0">
                  <a:solidFill>
                    <a:srgbClr val="000000"/>
                  </a:solidFill>
                  <a:latin typeface="+mn-ea"/>
                </a:rPr>
                <a:t>, </a:t>
              </a:r>
              <a:r>
                <a:rPr kumimoji="0" lang="ko-KR" altLang="en-US" sz="1100" b="0" dirty="0">
                  <a:solidFill>
                    <a:srgbClr val="000000"/>
                  </a:solidFill>
                  <a:latin typeface="+mn-ea"/>
                </a:rPr>
                <a:t>종업원</a:t>
              </a:r>
              <a:r>
                <a:rPr kumimoji="0" lang="en-US" altLang="ko-KR" sz="1100" b="0" dirty="0">
                  <a:solidFill>
                    <a:srgbClr val="000000"/>
                  </a:solidFill>
                  <a:latin typeface="+mn-ea"/>
                </a:rPr>
                <a:t>, </a:t>
              </a:r>
              <a:r>
                <a:rPr kumimoji="0" lang="ko-KR" altLang="en-US" sz="1100" b="0" dirty="0">
                  <a:solidFill>
                    <a:srgbClr val="000000"/>
                  </a:solidFill>
                  <a:latin typeface="+mn-ea"/>
                </a:rPr>
                <a:t>사회</a:t>
              </a:r>
              <a:r>
                <a:rPr kumimoji="0" lang="en-US" altLang="ko-KR" sz="1100" b="0" dirty="0">
                  <a:solidFill>
                    <a:srgbClr val="000000"/>
                  </a:solidFill>
                  <a:latin typeface="+mn-ea"/>
                </a:rPr>
                <a:t>, </a:t>
              </a:r>
              <a:r>
                <a:rPr kumimoji="0" lang="ko-KR" altLang="en-US" sz="1100" b="0" dirty="0">
                  <a:solidFill>
                    <a:srgbClr val="000000"/>
                  </a:solidFill>
                  <a:latin typeface="+mn-ea"/>
                </a:rPr>
                <a:t>주주에 대한 책임을 </a:t>
              </a:r>
              <a:endParaRPr kumimoji="0" lang="en-US" altLang="ko-KR" sz="1100" b="0" dirty="0">
                <a:solidFill>
                  <a:srgbClr val="000000"/>
                </a:solidFill>
                <a:latin typeface="+mn-ea"/>
              </a:endParaRPr>
            </a:p>
            <a:p>
              <a:pPr defTabSz="1073150" eaLnBrk="0" latinLnBrk="0" hangingPunct="0">
                <a:spcBef>
                  <a:spcPct val="20000"/>
                </a:spcBef>
                <a:defRPr/>
              </a:pPr>
              <a:r>
                <a:rPr kumimoji="0" lang="ko-KR" altLang="en-US" sz="1100" b="0" dirty="0">
                  <a:solidFill>
                    <a:srgbClr val="000000"/>
                  </a:solidFill>
                  <a:latin typeface="+mn-ea"/>
                </a:rPr>
                <a:t>상호 의존의 관계로 하면서 균형을 유지한다</a:t>
              </a:r>
              <a:r>
                <a:rPr kumimoji="0" lang="en-US" altLang="ko-KR" sz="1100" b="0" dirty="0">
                  <a:solidFill>
                    <a:srgbClr val="000000"/>
                  </a:solidFill>
                  <a:latin typeface="+mn-ea"/>
                </a:rPr>
                <a:t>. </a:t>
              </a:r>
              <a:r>
                <a:rPr kumimoji="0" lang="ko-KR" altLang="en-US" sz="1100" b="0" dirty="0">
                  <a:solidFill>
                    <a:srgbClr val="000000"/>
                  </a:solidFill>
                  <a:latin typeface="+mn-ea"/>
                </a:rPr>
                <a:t>개인에게 책임과 기회를 부여한다</a:t>
              </a:r>
              <a:r>
                <a:rPr kumimoji="0" lang="en-US" altLang="ko-KR" sz="1100" b="0" dirty="0">
                  <a:solidFill>
                    <a:srgbClr val="000000"/>
                  </a:solidFill>
                  <a:latin typeface="+mn-ea"/>
                </a:rPr>
                <a:t>.   </a:t>
              </a:r>
              <a:endParaRPr kumimoji="0" lang="ja-JP" altLang="en-US" sz="1100" b="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778391" y="5302027"/>
              <a:ext cx="352981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073150" eaLnBrk="0" latinLnBrk="0" hangingPunct="0">
                <a:spcBef>
                  <a:spcPct val="20000"/>
                </a:spcBef>
                <a:defRPr/>
              </a:pPr>
              <a:r>
                <a:rPr kumimoji="0" lang="en-US" altLang="ko-KR" sz="1100" b="1" dirty="0">
                  <a:solidFill>
                    <a:srgbClr val="000000"/>
                  </a:solidFill>
                  <a:latin typeface="+mn-ea"/>
                </a:rPr>
                <a:t>GE</a:t>
              </a:r>
              <a:endParaRPr kumimoji="0" lang="en-US" altLang="ja-JP" sz="1100" b="1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841501" y="5908482"/>
              <a:ext cx="4802918" cy="4647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073150" eaLnBrk="0" latinLnBrk="0" hangingPunct="0">
                <a:spcBef>
                  <a:spcPct val="20000"/>
                </a:spcBef>
                <a:defRPr/>
              </a:pPr>
              <a:r>
                <a:rPr kumimoji="0" lang="ko-KR" altLang="en-US" sz="1100" b="0" dirty="0">
                  <a:solidFill>
                    <a:srgbClr val="000000"/>
                  </a:solidFill>
                  <a:latin typeface="+mn-ea"/>
                </a:rPr>
                <a:t>고객으로의 서비스를 무엇보다도 소중히 한다</a:t>
              </a:r>
              <a:r>
                <a:rPr kumimoji="0" lang="en-US" altLang="ko-KR" sz="1100" b="0" dirty="0">
                  <a:solidFill>
                    <a:srgbClr val="000000"/>
                  </a:solidFill>
                  <a:latin typeface="+mn-ea"/>
                </a:rPr>
                <a:t>. </a:t>
              </a:r>
              <a:r>
                <a:rPr kumimoji="0" lang="ko-KR" altLang="en-US" sz="1100" b="0" dirty="0">
                  <a:solidFill>
                    <a:srgbClr val="000000"/>
                  </a:solidFill>
                  <a:latin typeface="+mn-ea"/>
                </a:rPr>
                <a:t>맹렬하게 일해서 생산성을 높인다</a:t>
              </a:r>
              <a:r>
                <a:rPr kumimoji="0" lang="en-US" altLang="ko-KR" sz="1100" b="0" dirty="0">
                  <a:solidFill>
                    <a:srgbClr val="000000"/>
                  </a:solidFill>
                  <a:latin typeface="+mn-ea"/>
                </a:rPr>
                <a:t>. </a:t>
              </a:r>
            </a:p>
            <a:p>
              <a:pPr defTabSz="1073150" eaLnBrk="0" latinLnBrk="0" hangingPunct="0">
                <a:spcBef>
                  <a:spcPct val="20000"/>
                </a:spcBef>
                <a:defRPr/>
              </a:pPr>
              <a:r>
                <a:rPr kumimoji="0" lang="ko-KR" altLang="en-US" sz="1100" b="0" dirty="0">
                  <a:solidFill>
                    <a:srgbClr val="000000"/>
                  </a:solidFill>
                  <a:latin typeface="+mn-ea"/>
                </a:rPr>
                <a:t>끝없이 개선하고</a:t>
              </a:r>
              <a:r>
                <a:rPr kumimoji="0" lang="en-US" altLang="ko-KR" sz="1100" b="0" dirty="0">
                  <a:solidFill>
                    <a:srgbClr val="000000"/>
                  </a:solidFill>
                  <a:latin typeface="+mn-ea"/>
                </a:rPr>
                <a:t>, </a:t>
              </a:r>
              <a:r>
                <a:rPr kumimoji="0" lang="ko-KR" altLang="en-US" sz="1100" b="0" dirty="0">
                  <a:solidFill>
                    <a:srgbClr val="000000"/>
                  </a:solidFill>
                  <a:latin typeface="+mn-ea"/>
                </a:rPr>
                <a:t>절대로 만족하지 않는다</a:t>
              </a:r>
              <a:r>
                <a:rPr kumimoji="0" lang="en-US" altLang="ko-KR" sz="1100" b="0" dirty="0">
                  <a:solidFill>
                    <a:srgbClr val="000000"/>
                  </a:solidFill>
                  <a:latin typeface="+mn-ea"/>
                </a:rPr>
                <a:t>.   </a:t>
              </a:r>
              <a:endParaRPr kumimoji="0" lang="ja-JP" altLang="en-US" sz="1100" b="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37909" y="5929089"/>
              <a:ext cx="840294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1073150" eaLnBrk="0" latinLnBrk="0" hangingPunct="0">
                <a:spcBef>
                  <a:spcPct val="20000"/>
                </a:spcBef>
                <a:defRPr/>
              </a:pPr>
              <a:r>
                <a:rPr kumimoji="0" lang="en-US" altLang="ko-KR" sz="1100" b="1" dirty="0">
                  <a:solidFill>
                    <a:srgbClr val="000000"/>
                  </a:solidFill>
                  <a:latin typeface="+mn-ea"/>
                </a:rPr>
                <a:t>Nordstrom</a:t>
              </a:r>
              <a:endParaRPr kumimoji="0" lang="en-US" altLang="ja-JP" sz="1100" b="1" dirty="0">
                <a:solidFill>
                  <a:srgbClr val="000000"/>
                </a:solidFill>
                <a:latin typeface="+mn-ea"/>
              </a:endParaRPr>
            </a:p>
          </p:txBody>
        </p:sp>
        <p:cxnSp>
          <p:nvCxnSpPr>
            <p:cNvPr id="96" name="직선 연결선 95"/>
            <p:cNvCxnSpPr/>
            <p:nvPr/>
          </p:nvCxnSpPr>
          <p:spPr>
            <a:xfrm>
              <a:off x="1806575" y="1253902"/>
              <a:ext cx="0" cy="5113337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68393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비전 유형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115</a:t>
            </a:fld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350877" y="1196108"/>
            <a:ext cx="6153129" cy="5228505"/>
            <a:chOff x="404664" y="1883833"/>
            <a:chExt cx="6153129" cy="6553087"/>
          </a:xfrm>
        </p:grpSpPr>
        <p:grpSp>
          <p:nvGrpSpPr>
            <p:cNvPr id="5" name="그룹 4"/>
            <p:cNvGrpSpPr/>
            <p:nvPr/>
          </p:nvGrpSpPr>
          <p:grpSpPr>
            <a:xfrm>
              <a:off x="404664" y="3670086"/>
              <a:ext cx="6153129" cy="1123633"/>
              <a:chOff x="539552" y="2861865"/>
              <a:chExt cx="8204172" cy="842725"/>
            </a:xfrm>
          </p:grpSpPr>
          <p:grpSp>
            <p:nvGrpSpPr>
              <p:cNvPr id="31" name="그룹 6"/>
              <p:cNvGrpSpPr>
                <a:grpSpLocks/>
              </p:cNvGrpSpPr>
              <p:nvPr/>
            </p:nvGrpSpPr>
            <p:grpSpPr bwMode="auto">
              <a:xfrm>
                <a:off x="2555776" y="2875915"/>
                <a:ext cx="6187948" cy="828675"/>
                <a:chOff x="3298653" y="1147589"/>
                <a:chExt cx="1276223" cy="829545"/>
              </a:xfrm>
            </p:grpSpPr>
            <p:sp>
              <p:nvSpPr>
                <p:cNvPr id="32" name="모서리가 둥근 직사각형 31"/>
                <p:cNvSpPr/>
                <p:nvPr/>
              </p:nvSpPr>
              <p:spPr>
                <a:xfrm>
                  <a:off x="3298653" y="1147589"/>
                  <a:ext cx="1276223" cy="829545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</p:sp>
            <p:sp>
              <p:nvSpPr>
                <p:cNvPr id="33" name="모서리가 둥근 직사각형 6"/>
                <p:cNvSpPr/>
                <p:nvPr/>
              </p:nvSpPr>
              <p:spPr>
                <a:xfrm>
                  <a:off x="3339274" y="1187318"/>
                  <a:ext cx="1194982" cy="75008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fontAlgn="auto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ko-KR" altLang="en-US" sz="1100" b="1" kern="0" dirty="0">
                      <a:solidFill>
                        <a:schemeClr val="tx1"/>
                      </a:solidFill>
                      <a:latin typeface="+mn-ea"/>
                    </a:rPr>
                    <a:t>우리는 못된 </a:t>
                  </a:r>
                  <a:r>
                    <a:rPr lang="ko-KR" altLang="en-US" sz="1100" b="1" kern="0" dirty="0" err="1" smtClean="0">
                      <a:solidFill>
                        <a:schemeClr val="tx1"/>
                      </a:solidFill>
                      <a:latin typeface="+mn-ea"/>
                    </a:rPr>
                    <a:t>야마하를</a:t>
                  </a:r>
                  <a:r>
                    <a:rPr lang="ko-KR" altLang="en-US" sz="1100" b="1" kern="0" dirty="0" smtClean="0">
                      <a:solidFill>
                        <a:schemeClr val="tx1"/>
                      </a:solidFill>
                      <a:latin typeface="+mn-ea"/>
                    </a:rPr>
                    <a:t> 완전히 </a:t>
                  </a:r>
                  <a:r>
                    <a:rPr lang="ko-KR" altLang="en-US" sz="1100" b="1" kern="0" dirty="0">
                      <a:solidFill>
                        <a:schemeClr val="tx1"/>
                      </a:solidFill>
                      <a:latin typeface="+mn-ea"/>
                    </a:rPr>
                    <a:t>뭉개버릴 것이다</a:t>
                  </a:r>
                </a:p>
              </p:txBody>
            </p:sp>
          </p:grpSp>
          <p:grpSp>
            <p:nvGrpSpPr>
              <p:cNvPr id="37" name="그룹 11"/>
              <p:cNvGrpSpPr>
                <a:grpSpLocks/>
              </p:cNvGrpSpPr>
              <p:nvPr/>
            </p:nvGrpSpPr>
            <p:grpSpPr bwMode="auto">
              <a:xfrm>
                <a:off x="539552" y="2861865"/>
                <a:ext cx="2376487" cy="830262"/>
                <a:chOff x="1720828" y="1233"/>
                <a:chExt cx="1276223" cy="829545"/>
              </a:xfrm>
            </p:grpSpPr>
            <p:sp>
              <p:nvSpPr>
                <p:cNvPr id="38" name="모서리가 둥근 직사각형 22"/>
                <p:cNvSpPr/>
                <p:nvPr/>
              </p:nvSpPr>
              <p:spPr>
                <a:xfrm>
                  <a:off x="1720828" y="1233"/>
                  <a:ext cx="1276223" cy="829545"/>
                </a:xfrm>
                <a:prstGeom prst="homePlate">
                  <a:avLst/>
                </a:prstGeom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</p:sp>
            <p:sp>
              <p:nvSpPr>
                <p:cNvPr id="39" name="모서리가 둥근 직사각형 4"/>
                <p:cNvSpPr/>
                <p:nvPr/>
              </p:nvSpPr>
              <p:spPr>
                <a:xfrm>
                  <a:off x="1761749" y="42472"/>
                  <a:ext cx="1194381" cy="747066"/>
                </a:xfrm>
                <a:prstGeom prst="homePlate">
                  <a:avLst/>
                </a:prstGeom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100" b="1" dirty="0">
                      <a:solidFill>
                        <a:schemeClr val="tx1"/>
                      </a:solidFill>
                      <a:latin typeface="+mn-ea"/>
                    </a:rPr>
                    <a:t>공동의 적</a:t>
                  </a:r>
                </a:p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en-US" altLang="ko-KR" sz="1100" b="1" dirty="0">
                      <a:solidFill>
                        <a:schemeClr val="tx1"/>
                      </a:solidFill>
                      <a:latin typeface="+mn-ea"/>
                    </a:rPr>
                    <a:t>- </a:t>
                  </a:r>
                  <a:r>
                    <a:rPr lang="ko-KR" altLang="en-US" sz="1100" b="1" dirty="0" err="1">
                      <a:solidFill>
                        <a:schemeClr val="tx1"/>
                      </a:solidFill>
                      <a:latin typeface="+mn-ea"/>
                    </a:rPr>
                    <a:t>창조적이진</a:t>
                  </a:r>
                  <a:r>
                    <a:rPr lang="ko-KR" altLang="en-US" sz="1100" b="1" dirty="0">
                      <a:solidFill>
                        <a:schemeClr val="tx1"/>
                      </a:solidFill>
                      <a:latin typeface="+mn-ea"/>
                    </a:rPr>
                    <a:t> 않으나 강렬</a:t>
                  </a:r>
                </a:p>
              </p:txBody>
            </p:sp>
          </p:grpSp>
        </p:grpSp>
        <p:grpSp>
          <p:nvGrpSpPr>
            <p:cNvPr id="4" name="그룹 3"/>
            <p:cNvGrpSpPr/>
            <p:nvPr/>
          </p:nvGrpSpPr>
          <p:grpSpPr>
            <a:xfrm>
              <a:off x="404664" y="5472955"/>
              <a:ext cx="6153129" cy="1142365"/>
              <a:chOff x="539552" y="4310856"/>
              <a:chExt cx="8204172" cy="856774"/>
            </a:xfrm>
          </p:grpSpPr>
          <p:grpSp>
            <p:nvGrpSpPr>
              <p:cNvPr id="34" name="그룹 6"/>
              <p:cNvGrpSpPr>
                <a:grpSpLocks/>
              </p:cNvGrpSpPr>
              <p:nvPr/>
            </p:nvGrpSpPr>
            <p:grpSpPr bwMode="auto">
              <a:xfrm>
                <a:off x="2555776" y="4338955"/>
                <a:ext cx="6187948" cy="828675"/>
                <a:chOff x="3298653" y="1147589"/>
                <a:chExt cx="1276223" cy="829545"/>
              </a:xfrm>
            </p:grpSpPr>
            <p:sp>
              <p:nvSpPr>
                <p:cNvPr id="35" name="모서리가 둥근 직사각형 34"/>
                <p:cNvSpPr/>
                <p:nvPr/>
              </p:nvSpPr>
              <p:spPr>
                <a:xfrm>
                  <a:off x="3298653" y="1147589"/>
                  <a:ext cx="1276223" cy="829545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</p:sp>
            <p:sp>
              <p:nvSpPr>
                <p:cNvPr id="36" name="모서리가 둥근 직사각형 6"/>
                <p:cNvSpPr/>
                <p:nvPr/>
              </p:nvSpPr>
              <p:spPr>
                <a:xfrm>
                  <a:off x="3339274" y="1187318"/>
                  <a:ext cx="1194982" cy="75008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fontAlgn="auto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ko-KR" altLang="en-US" sz="1100" b="1" kern="0" dirty="0">
                      <a:solidFill>
                        <a:schemeClr val="tx1"/>
                      </a:solidFill>
                      <a:latin typeface="+mn-ea"/>
                    </a:rPr>
                    <a:t>운동화 업계의 나이키</a:t>
                  </a:r>
                  <a:r>
                    <a:rPr lang="en-US" altLang="ko-KR" sz="1100" b="1" kern="0" dirty="0">
                      <a:solidFill>
                        <a:schemeClr val="tx1"/>
                      </a:solidFill>
                      <a:latin typeface="+mn-ea"/>
                    </a:rPr>
                    <a:t>, </a:t>
                  </a:r>
                  <a:endParaRPr lang="en-US" altLang="ko-KR" sz="1100" b="1" kern="0" dirty="0" smtClean="0">
                    <a:solidFill>
                      <a:schemeClr val="tx1"/>
                    </a:solidFill>
                    <a:latin typeface="+mn-ea"/>
                  </a:endParaRPr>
                </a:p>
                <a:p>
                  <a:pPr algn="ctr" fontAlgn="auto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ko-KR" altLang="en-US" sz="1100" b="1" kern="0" dirty="0" smtClean="0">
                      <a:solidFill>
                        <a:schemeClr val="tx1"/>
                      </a:solidFill>
                      <a:latin typeface="+mn-ea"/>
                    </a:rPr>
                    <a:t>컴퓨터 </a:t>
                  </a:r>
                  <a:r>
                    <a:rPr lang="ko-KR" altLang="en-US" sz="1100" b="1" kern="0" dirty="0">
                      <a:solidFill>
                        <a:schemeClr val="tx1"/>
                      </a:solidFill>
                      <a:latin typeface="+mn-ea"/>
                    </a:rPr>
                    <a:t>업계의 애플처럼 성공하고 싶다</a:t>
                  </a:r>
                </a:p>
              </p:txBody>
            </p:sp>
          </p:grpSp>
          <p:grpSp>
            <p:nvGrpSpPr>
              <p:cNvPr id="40" name="그룹 14"/>
              <p:cNvGrpSpPr>
                <a:grpSpLocks/>
              </p:cNvGrpSpPr>
              <p:nvPr/>
            </p:nvGrpSpPr>
            <p:grpSpPr bwMode="auto">
              <a:xfrm>
                <a:off x="539552" y="4310856"/>
                <a:ext cx="2376487" cy="830263"/>
                <a:chOff x="1720828" y="1233"/>
                <a:chExt cx="1276223" cy="829545"/>
              </a:xfrm>
            </p:grpSpPr>
            <p:sp>
              <p:nvSpPr>
                <p:cNvPr id="41" name="모서리가 둥근 직사각형 25"/>
                <p:cNvSpPr/>
                <p:nvPr/>
              </p:nvSpPr>
              <p:spPr>
                <a:xfrm>
                  <a:off x="1720828" y="1233"/>
                  <a:ext cx="1276223" cy="829545"/>
                </a:xfrm>
                <a:prstGeom prst="homePlate">
                  <a:avLst/>
                </a:prstGeom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</p:sp>
            <p:sp>
              <p:nvSpPr>
                <p:cNvPr id="42" name="모서리가 둥근 직사각형 4"/>
                <p:cNvSpPr/>
                <p:nvPr/>
              </p:nvSpPr>
              <p:spPr>
                <a:xfrm>
                  <a:off x="1761749" y="42472"/>
                  <a:ext cx="1194381" cy="747066"/>
                </a:xfrm>
                <a:prstGeom prst="homePlate">
                  <a:avLst/>
                </a:prstGeom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100" b="1" dirty="0">
                      <a:solidFill>
                        <a:schemeClr val="tx1"/>
                      </a:solidFill>
                      <a:latin typeface="+mn-ea"/>
                    </a:rPr>
                    <a:t>역할 모델 </a:t>
                  </a:r>
                </a:p>
              </p:txBody>
            </p:sp>
          </p:grpSp>
        </p:grpSp>
        <p:grpSp>
          <p:nvGrpSpPr>
            <p:cNvPr id="8" name="그룹 7"/>
            <p:cNvGrpSpPr/>
            <p:nvPr/>
          </p:nvGrpSpPr>
          <p:grpSpPr>
            <a:xfrm>
              <a:off x="404664" y="1883833"/>
              <a:ext cx="6153129" cy="1107016"/>
              <a:chOff x="539552" y="1412875"/>
              <a:chExt cx="8204172" cy="830262"/>
            </a:xfrm>
          </p:grpSpPr>
          <p:grpSp>
            <p:nvGrpSpPr>
              <p:cNvPr id="28" name="그룹 6"/>
              <p:cNvGrpSpPr>
                <a:grpSpLocks/>
              </p:cNvGrpSpPr>
              <p:nvPr/>
            </p:nvGrpSpPr>
            <p:grpSpPr bwMode="auto">
              <a:xfrm>
                <a:off x="2555776" y="1412875"/>
                <a:ext cx="6187948" cy="828675"/>
                <a:chOff x="3298653" y="1147589"/>
                <a:chExt cx="1276223" cy="829545"/>
              </a:xfrm>
            </p:grpSpPr>
            <p:sp>
              <p:nvSpPr>
                <p:cNvPr id="29" name="모서리가 둥근 직사각형 28"/>
                <p:cNvSpPr/>
                <p:nvPr/>
              </p:nvSpPr>
              <p:spPr>
                <a:xfrm>
                  <a:off x="3298653" y="1147589"/>
                  <a:ext cx="1276223" cy="829545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</p:sp>
            <p:sp>
              <p:nvSpPr>
                <p:cNvPr id="30" name="모서리가 둥근 직사각형 6"/>
                <p:cNvSpPr/>
                <p:nvPr/>
              </p:nvSpPr>
              <p:spPr>
                <a:xfrm>
                  <a:off x="3339274" y="1187318"/>
                  <a:ext cx="1194982" cy="75008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fontAlgn="auto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ko-KR" altLang="en-US" sz="1100" b="1" kern="0" dirty="0">
                      <a:solidFill>
                        <a:schemeClr val="tx1"/>
                      </a:solidFill>
                      <a:latin typeface="+mn-ea"/>
                    </a:rPr>
                    <a:t>일본 생산품의 낮은 질에 대한 이미지를 </a:t>
                  </a:r>
                </a:p>
                <a:p>
                  <a:pPr algn="ctr" fontAlgn="auto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ko-KR" altLang="en-US" sz="1100" b="1" kern="0" dirty="0">
                      <a:solidFill>
                        <a:schemeClr val="tx1"/>
                      </a:solidFill>
                      <a:latin typeface="+mn-ea"/>
                    </a:rPr>
                    <a:t>변화시키는 가장 잘 알려진 세계적인 회사</a:t>
                  </a:r>
                </a:p>
              </p:txBody>
            </p:sp>
          </p:grpSp>
          <p:grpSp>
            <p:nvGrpSpPr>
              <p:cNvPr id="43" name="그룹 5"/>
              <p:cNvGrpSpPr>
                <a:grpSpLocks/>
              </p:cNvGrpSpPr>
              <p:nvPr/>
            </p:nvGrpSpPr>
            <p:grpSpPr bwMode="auto">
              <a:xfrm>
                <a:off x="539552" y="1412875"/>
                <a:ext cx="2376487" cy="830262"/>
                <a:chOff x="1720828" y="1233"/>
                <a:chExt cx="1276223" cy="829545"/>
              </a:xfrm>
            </p:grpSpPr>
            <p:sp>
              <p:nvSpPr>
                <p:cNvPr id="44" name="모서리가 둥근 직사각형 13"/>
                <p:cNvSpPr/>
                <p:nvPr/>
              </p:nvSpPr>
              <p:spPr>
                <a:xfrm>
                  <a:off x="1720828" y="1233"/>
                  <a:ext cx="1276223" cy="829545"/>
                </a:xfrm>
                <a:prstGeom prst="homePlate">
                  <a:avLst/>
                </a:prstGeom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</p:sp>
            <p:sp>
              <p:nvSpPr>
                <p:cNvPr id="45" name="모서리가 둥근 직사각형 4"/>
                <p:cNvSpPr/>
                <p:nvPr/>
              </p:nvSpPr>
              <p:spPr>
                <a:xfrm>
                  <a:off x="1761749" y="42472"/>
                  <a:ext cx="1194381" cy="747066"/>
                </a:xfrm>
                <a:prstGeom prst="homePlate">
                  <a:avLst/>
                </a:prstGeom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100" b="1" dirty="0">
                      <a:solidFill>
                        <a:schemeClr val="tx1"/>
                      </a:solidFill>
                      <a:latin typeface="+mn-ea"/>
                    </a:rPr>
                    <a:t>목표화</a:t>
                  </a:r>
                </a:p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en-US" altLang="ko-KR" sz="1100" b="1" dirty="0">
                      <a:solidFill>
                        <a:schemeClr val="tx1"/>
                      </a:solidFill>
                      <a:latin typeface="+mn-ea"/>
                    </a:rPr>
                    <a:t>-</a:t>
                  </a:r>
                  <a:r>
                    <a:rPr lang="ko-KR" altLang="en-US" sz="1100" b="1" dirty="0" smtClean="0">
                      <a:solidFill>
                        <a:schemeClr val="tx1"/>
                      </a:solidFill>
                      <a:latin typeface="+mn-ea"/>
                    </a:rPr>
                    <a:t>도쿄통신공업주식회사</a:t>
                  </a:r>
                  <a:r>
                    <a:rPr lang="en-US" altLang="ko-KR" sz="1100" b="1" dirty="0" smtClean="0">
                      <a:solidFill>
                        <a:schemeClr val="tx1"/>
                      </a:solidFill>
                      <a:latin typeface="+mn-ea"/>
                    </a:rPr>
                    <a:t/>
                  </a:r>
                  <a:br>
                    <a:rPr lang="en-US" altLang="ko-KR" sz="1100" b="1" dirty="0" smtClean="0">
                      <a:solidFill>
                        <a:schemeClr val="tx1"/>
                      </a:solidFill>
                      <a:latin typeface="+mn-ea"/>
                    </a:rPr>
                  </a:br>
                  <a:r>
                    <a:rPr lang="en-US" altLang="ko-KR" sz="1100" b="1" dirty="0" smtClean="0">
                      <a:solidFill>
                        <a:schemeClr val="tx1"/>
                      </a:solidFill>
                      <a:latin typeface="+mn-ea"/>
                    </a:rPr>
                    <a:t>(</a:t>
                  </a:r>
                  <a:r>
                    <a:rPr lang="en-US" altLang="ko-KR" sz="1100" b="1" dirty="0">
                      <a:solidFill>
                        <a:schemeClr val="tx1"/>
                      </a:solidFill>
                      <a:latin typeface="+mn-ea"/>
                    </a:rPr>
                    <a:t>1952) </a:t>
                  </a:r>
                </a:p>
              </p:txBody>
            </p:sp>
          </p:grpSp>
        </p:grpSp>
        <p:grpSp>
          <p:nvGrpSpPr>
            <p:cNvPr id="3" name="그룹 2"/>
            <p:cNvGrpSpPr/>
            <p:nvPr/>
          </p:nvGrpSpPr>
          <p:grpSpPr>
            <a:xfrm>
              <a:off x="404664" y="7294555"/>
              <a:ext cx="6153129" cy="1142365"/>
              <a:chOff x="539552" y="5470916"/>
              <a:chExt cx="8204172" cy="856774"/>
            </a:xfrm>
          </p:grpSpPr>
          <p:grpSp>
            <p:nvGrpSpPr>
              <p:cNvPr id="49" name="그룹 6"/>
              <p:cNvGrpSpPr>
                <a:grpSpLocks/>
              </p:cNvGrpSpPr>
              <p:nvPr/>
            </p:nvGrpSpPr>
            <p:grpSpPr bwMode="auto">
              <a:xfrm>
                <a:off x="2555776" y="5499015"/>
                <a:ext cx="6187948" cy="828675"/>
                <a:chOff x="3298653" y="1147589"/>
                <a:chExt cx="1276223" cy="829545"/>
              </a:xfrm>
            </p:grpSpPr>
            <p:sp>
              <p:nvSpPr>
                <p:cNvPr id="50" name="모서리가 둥근 직사각형 49"/>
                <p:cNvSpPr/>
                <p:nvPr/>
              </p:nvSpPr>
              <p:spPr>
                <a:xfrm>
                  <a:off x="3298653" y="1147589"/>
                  <a:ext cx="1276223" cy="829545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</p:sp>
            <p:sp>
              <p:nvSpPr>
                <p:cNvPr id="51" name="모서리가 둥근 직사각형 6"/>
                <p:cNvSpPr/>
                <p:nvPr/>
              </p:nvSpPr>
              <p:spPr>
                <a:xfrm>
                  <a:off x="3339274" y="1187318"/>
                  <a:ext cx="1194982" cy="75008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fontAlgn="auto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1100" b="1" kern="0" dirty="0">
                      <a:solidFill>
                        <a:schemeClr val="tx1"/>
                      </a:solidFill>
                      <a:latin typeface="+mn-ea"/>
                    </a:rPr>
                    <a:t>1989</a:t>
                  </a:r>
                  <a:r>
                    <a:rPr lang="ko-KR" altLang="en-US" sz="1100" b="1" kern="0" dirty="0">
                      <a:solidFill>
                        <a:schemeClr val="tx1"/>
                      </a:solidFill>
                      <a:latin typeface="+mn-ea"/>
                    </a:rPr>
                    <a:t>년 전략 계획</a:t>
                  </a:r>
                  <a:r>
                    <a:rPr lang="en-US" altLang="ko-KR" sz="1100" b="1" kern="0" dirty="0">
                      <a:solidFill>
                        <a:schemeClr val="tx1"/>
                      </a:solidFill>
                      <a:latin typeface="+mn-ea"/>
                    </a:rPr>
                    <a:t>… 91</a:t>
                  </a:r>
                  <a:r>
                    <a:rPr lang="ko-KR" altLang="en-US" sz="1100" b="1" kern="0" dirty="0">
                      <a:solidFill>
                        <a:schemeClr val="tx1"/>
                      </a:solidFill>
                      <a:latin typeface="+mn-ea"/>
                    </a:rPr>
                    <a:t>년 전략계획</a:t>
                  </a:r>
                </a:p>
                <a:p>
                  <a:pPr algn="ctr" fontAlgn="auto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ko-KR" sz="1100" b="1" kern="0" dirty="0">
                      <a:solidFill>
                        <a:schemeClr val="tx1"/>
                      </a:solidFill>
                      <a:latin typeface="+mn-ea"/>
                    </a:rPr>
                    <a:t>&lt; </a:t>
                  </a:r>
                  <a:r>
                    <a:rPr lang="ko-KR" altLang="en-US" sz="1100" b="1" kern="0" dirty="0" err="1">
                      <a:solidFill>
                        <a:schemeClr val="tx1"/>
                      </a:solidFill>
                      <a:latin typeface="+mn-ea"/>
                    </a:rPr>
                    <a:t>가네트</a:t>
                  </a:r>
                  <a:r>
                    <a:rPr lang="ko-KR" altLang="en-US" sz="1100" b="1" kern="0" dirty="0">
                      <a:solidFill>
                        <a:schemeClr val="tx1"/>
                      </a:solidFill>
                      <a:latin typeface="+mn-ea"/>
                    </a:rPr>
                    <a:t> 미디어 그룹 </a:t>
                  </a:r>
                  <a:r>
                    <a:rPr lang="en-US" altLang="ko-KR" sz="1100" b="1" kern="0" dirty="0">
                      <a:solidFill>
                        <a:schemeClr val="tx1"/>
                      </a:solidFill>
                      <a:latin typeface="+mn-ea"/>
                    </a:rPr>
                    <a:t>&gt;</a:t>
                  </a:r>
                </a:p>
              </p:txBody>
            </p:sp>
          </p:grpSp>
          <p:grpSp>
            <p:nvGrpSpPr>
              <p:cNvPr id="52" name="그룹 14"/>
              <p:cNvGrpSpPr>
                <a:grpSpLocks/>
              </p:cNvGrpSpPr>
              <p:nvPr/>
            </p:nvGrpSpPr>
            <p:grpSpPr bwMode="auto">
              <a:xfrm>
                <a:off x="539552" y="5470916"/>
                <a:ext cx="2376487" cy="830263"/>
                <a:chOff x="1720828" y="1233"/>
                <a:chExt cx="1276223" cy="829545"/>
              </a:xfrm>
            </p:grpSpPr>
            <p:sp>
              <p:nvSpPr>
                <p:cNvPr id="53" name="모서리가 둥근 직사각형 25"/>
                <p:cNvSpPr/>
                <p:nvPr/>
              </p:nvSpPr>
              <p:spPr>
                <a:xfrm>
                  <a:off x="1720828" y="1233"/>
                  <a:ext cx="1276223" cy="829545"/>
                </a:xfrm>
                <a:prstGeom prst="homePlate">
                  <a:avLst/>
                </a:prstGeom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</p:sp>
            <p:sp>
              <p:nvSpPr>
                <p:cNvPr id="54" name="모서리가 둥근 직사각형 4"/>
                <p:cNvSpPr/>
                <p:nvPr/>
              </p:nvSpPr>
              <p:spPr>
                <a:xfrm>
                  <a:off x="1761749" y="42472"/>
                  <a:ext cx="1194381" cy="747066"/>
                </a:xfrm>
                <a:prstGeom prst="homePlate">
                  <a:avLst/>
                </a:prstGeom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100" b="1" dirty="0">
                      <a:solidFill>
                        <a:schemeClr val="tx1"/>
                      </a:solidFill>
                      <a:latin typeface="+mn-ea"/>
                    </a:rPr>
                    <a:t>내적 변화</a:t>
                  </a:r>
                </a:p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en-US" altLang="ko-KR" sz="1100" b="1" dirty="0">
                      <a:solidFill>
                        <a:schemeClr val="tx1"/>
                      </a:solidFill>
                      <a:latin typeface="+mn-ea"/>
                    </a:rPr>
                    <a:t>- </a:t>
                  </a:r>
                  <a:r>
                    <a:rPr lang="ko-KR" altLang="en-US" sz="1100" b="1" dirty="0">
                      <a:solidFill>
                        <a:schemeClr val="tx1"/>
                      </a:solidFill>
                      <a:latin typeface="+mn-ea"/>
                    </a:rPr>
                    <a:t>정체된 대기업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9875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 수립 프로세스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116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368299" y="1187450"/>
            <a:ext cx="6134101" cy="3293533"/>
            <a:chOff x="190001" y="1862667"/>
            <a:chExt cx="6423228" cy="5418667"/>
          </a:xfrm>
        </p:grpSpPr>
        <p:sp>
          <p:nvSpPr>
            <p:cNvPr id="5" name="오른쪽 화살표 4"/>
            <p:cNvSpPr/>
            <p:nvPr/>
          </p:nvSpPr>
          <p:spPr>
            <a:xfrm>
              <a:off x="670143" y="1862667"/>
              <a:ext cx="5462944" cy="5418667"/>
            </a:xfrm>
            <a:prstGeom prst="rightArrow">
              <a:avLst/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자유형 6"/>
            <p:cNvSpPr/>
            <p:nvPr/>
          </p:nvSpPr>
          <p:spPr>
            <a:xfrm>
              <a:off x="190001" y="3488267"/>
              <a:ext cx="1133510" cy="2167466"/>
            </a:xfrm>
            <a:custGeom>
              <a:avLst/>
              <a:gdLst>
                <a:gd name="connsiteX0" fmla="*/ 0 w 1133510"/>
                <a:gd name="connsiteY0" fmla="*/ 188922 h 2167466"/>
                <a:gd name="connsiteX1" fmla="*/ 188922 w 1133510"/>
                <a:gd name="connsiteY1" fmla="*/ 0 h 2167466"/>
                <a:gd name="connsiteX2" fmla="*/ 944588 w 1133510"/>
                <a:gd name="connsiteY2" fmla="*/ 0 h 2167466"/>
                <a:gd name="connsiteX3" fmla="*/ 1133510 w 1133510"/>
                <a:gd name="connsiteY3" fmla="*/ 188922 h 2167466"/>
                <a:gd name="connsiteX4" fmla="*/ 1133510 w 1133510"/>
                <a:gd name="connsiteY4" fmla="*/ 1978544 h 2167466"/>
                <a:gd name="connsiteX5" fmla="*/ 944588 w 1133510"/>
                <a:gd name="connsiteY5" fmla="*/ 2167466 h 2167466"/>
                <a:gd name="connsiteX6" fmla="*/ 188922 w 1133510"/>
                <a:gd name="connsiteY6" fmla="*/ 2167466 h 2167466"/>
                <a:gd name="connsiteX7" fmla="*/ 0 w 1133510"/>
                <a:gd name="connsiteY7" fmla="*/ 1978544 h 2167466"/>
                <a:gd name="connsiteX8" fmla="*/ 0 w 1133510"/>
                <a:gd name="connsiteY8" fmla="*/ 18892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3510" h="2167466">
                  <a:moveTo>
                    <a:pt x="0" y="188922"/>
                  </a:moveTo>
                  <a:cubicBezTo>
                    <a:pt x="0" y="84583"/>
                    <a:pt x="84583" y="0"/>
                    <a:pt x="188922" y="0"/>
                  </a:cubicBezTo>
                  <a:lnTo>
                    <a:pt x="944588" y="0"/>
                  </a:lnTo>
                  <a:cubicBezTo>
                    <a:pt x="1048927" y="0"/>
                    <a:pt x="1133510" y="84583"/>
                    <a:pt x="1133510" y="188922"/>
                  </a:cubicBezTo>
                  <a:lnTo>
                    <a:pt x="1133510" y="1978544"/>
                  </a:lnTo>
                  <a:cubicBezTo>
                    <a:pt x="1133510" y="2082883"/>
                    <a:pt x="1048927" y="2167466"/>
                    <a:pt x="944588" y="2167466"/>
                  </a:cubicBezTo>
                  <a:lnTo>
                    <a:pt x="188922" y="2167466"/>
                  </a:lnTo>
                  <a:cubicBezTo>
                    <a:pt x="84583" y="2167466"/>
                    <a:pt x="0" y="2082883"/>
                    <a:pt x="0" y="1978544"/>
                  </a:cubicBezTo>
                  <a:lnTo>
                    <a:pt x="0" y="188922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shade val="8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333" tIns="139153" rIns="55333" bIns="139153" numCol="1" spcCol="1270" anchor="ctr" anchorCtr="0">
              <a:noAutofit/>
            </a:bodyPr>
            <a:lstStyle/>
            <a:p>
              <a:pPr lvl="0" algn="ctr" defTabSz="9779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400" b="1" kern="1200" dirty="0" smtClean="0">
                  <a:solidFill>
                    <a:schemeClr val="tx1"/>
                  </a:solidFill>
                  <a:latin typeface="+mn-ea"/>
                </a:rPr>
                <a:t>문제 인식</a:t>
              </a:r>
              <a:endParaRPr lang="ko-KR" altLang="en-US" sz="1400" b="1" kern="1200" dirty="0">
                <a:solidFill>
                  <a:schemeClr val="tx1"/>
                </a:solidFill>
              </a:endParaRPr>
            </a:p>
          </p:txBody>
        </p:sp>
        <p:sp>
          <p:nvSpPr>
            <p:cNvPr id="8" name="자유형 7"/>
            <p:cNvSpPr/>
            <p:nvPr/>
          </p:nvSpPr>
          <p:spPr>
            <a:xfrm>
              <a:off x="1512431" y="3488267"/>
              <a:ext cx="1133510" cy="2167466"/>
            </a:xfrm>
            <a:custGeom>
              <a:avLst/>
              <a:gdLst>
                <a:gd name="connsiteX0" fmla="*/ 0 w 1133510"/>
                <a:gd name="connsiteY0" fmla="*/ 188922 h 2167466"/>
                <a:gd name="connsiteX1" fmla="*/ 188922 w 1133510"/>
                <a:gd name="connsiteY1" fmla="*/ 0 h 2167466"/>
                <a:gd name="connsiteX2" fmla="*/ 944588 w 1133510"/>
                <a:gd name="connsiteY2" fmla="*/ 0 h 2167466"/>
                <a:gd name="connsiteX3" fmla="*/ 1133510 w 1133510"/>
                <a:gd name="connsiteY3" fmla="*/ 188922 h 2167466"/>
                <a:gd name="connsiteX4" fmla="*/ 1133510 w 1133510"/>
                <a:gd name="connsiteY4" fmla="*/ 1978544 h 2167466"/>
                <a:gd name="connsiteX5" fmla="*/ 944588 w 1133510"/>
                <a:gd name="connsiteY5" fmla="*/ 2167466 h 2167466"/>
                <a:gd name="connsiteX6" fmla="*/ 188922 w 1133510"/>
                <a:gd name="connsiteY6" fmla="*/ 2167466 h 2167466"/>
                <a:gd name="connsiteX7" fmla="*/ 0 w 1133510"/>
                <a:gd name="connsiteY7" fmla="*/ 1978544 h 2167466"/>
                <a:gd name="connsiteX8" fmla="*/ 0 w 1133510"/>
                <a:gd name="connsiteY8" fmla="*/ 18892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3510" h="2167466">
                  <a:moveTo>
                    <a:pt x="0" y="188922"/>
                  </a:moveTo>
                  <a:cubicBezTo>
                    <a:pt x="0" y="84583"/>
                    <a:pt x="84583" y="0"/>
                    <a:pt x="188922" y="0"/>
                  </a:cubicBezTo>
                  <a:lnTo>
                    <a:pt x="944588" y="0"/>
                  </a:lnTo>
                  <a:cubicBezTo>
                    <a:pt x="1048927" y="0"/>
                    <a:pt x="1133510" y="84583"/>
                    <a:pt x="1133510" y="188922"/>
                  </a:cubicBezTo>
                  <a:lnTo>
                    <a:pt x="1133510" y="1978544"/>
                  </a:lnTo>
                  <a:cubicBezTo>
                    <a:pt x="1133510" y="2082883"/>
                    <a:pt x="1048927" y="2167466"/>
                    <a:pt x="944588" y="2167466"/>
                  </a:cubicBezTo>
                  <a:lnTo>
                    <a:pt x="188922" y="2167466"/>
                  </a:lnTo>
                  <a:cubicBezTo>
                    <a:pt x="84583" y="2167466"/>
                    <a:pt x="0" y="2082883"/>
                    <a:pt x="0" y="1978544"/>
                  </a:cubicBezTo>
                  <a:lnTo>
                    <a:pt x="0" y="188922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shade val="80000"/>
                <a:hueOff val="-8968"/>
                <a:satOff val="-1006"/>
                <a:lumOff val="6420"/>
                <a:alphaOff val="0"/>
              </a:schemeClr>
            </a:fillRef>
            <a:effectRef idx="2">
              <a:schemeClr val="accent2">
                <a:shade val="80000"/>
                <a:hueOff val="-8968"/>
                <a:satOff val="-1006"/>
                <a:lumOff val="642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333" tIns="139153" rIns="55333" bIns="139153" numCol="1" spcCol="1270" anchor="ctr" anchorCtr="0">
              <a:noAutofit/>
            </a:bodyPr>
            <a:lstStyle/>
            <a:p>
              <a:pPr lvl="0" algn="ctr" defTabSz="9779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400" b="1" kern="1200" dirty="0" smtClean="0">
                  <a:solidFill>
                    <a:schemeClr val="tx1"/>
                  </a:solidFill>
                  <a:latin typeface="+mn-ea"/>
                </a:rPr>
                <a:t>아이디어와 </a:t>
              </a:r>
              <a:r>
                <a:rPr lang="en-US" altLang="ko-KR" sz="1400" b="1" kern="1200" dirty="0" smtClean="0">
                  <a:solidFill>
                    <a:schemeClr val="tx1"/>
                  </a:solidFill>
                  <a:latin typeface="+mn-ea"/>
                </a:rPr>
                <a:t/>
              </a:r>
              <a:br>
                <a:rPr lang="en-US" altLang="ko-KR" sz="1400" b="1" kern="1200" dirty="0" smtClean="0">
                  <a:solidFill>
                    <a:schemeClr val="tx1"/>
                  </a:solidFill>
                  <a:latin typeface="+mn-ea"/>
                </a:rPr>
              </a:br>
              <a:r>
                <a:rPr lang="ko-KR" altLang="en-US" sz="1400" b="1" kern="1200" dirty="0" smtClean="0">
                  <a:solidFill>
                    <a:schemeClr val="tx1"/>
                  </a:solidFill>
                  <a:latin typeface="+mn-ea"/>
                </a:rPr>
                <a:t>기회 파악</a:t>
              </a:r>
              <a:endParaRPr lang="ko-KR" altLang="en-US" sz="1400" b="1" kern="1200" dirty="0">
                <a:solidFill>
                  <a:schemeClr val="tx1"/>
                </a:solidFill>
              </a:endParaRPr>
            </a:p>
          </p:txBody>
        </p:sp>
        <p:sp>
          <p:nvSpPr>
            <p:cNvPr id="9" name="자유형 8"/>
            <p:cNvSpPr/>
            <p:nvPr/>
          </p:nvSpPr>
          <p:spPr>
            <a:xfrm>
              <a:off x="2834860" y="3488267"/>
              <a:ext cx="1133510" cy="2167466"/>
            </a:xfrm>
            <a:custGeom>
              <a:avLst/>
              <a:gdLst>
                <a:gd name="connsiteX0" fmla="*/ 0 w 1133510"/>
                <a:gd name="connsiteY0" fmla="*/ 188922 h 2167466"/>
                <a:gd name="connsiteX1" fmla="*/ 188922 w 1133510"/>
                <a:gd name="connsiteY1" fmla="*/ 0 h 2167466"/>
                <a:gd name="connsiteX2" fmla="*/ 944588 w 1133510"/>
                <a:gd name="connsiteY2" fmla="*/ 0 h 2167466"/>
                <a:gd name="connsiteX3" fmla="*/ 1133510 w 1133510"/>
                <a:gd name="connsiteY3" fmla="*/ 188922 h 2167466"/>
                <a:gd name="connsiteX4" fmla="*/ 1133510 w 1133510"/>
                <a:gd name="connsiteY4" fmla="*/ 1978544 h 2167466"/>
                <a:gd name="connsiteX5" fmla="*/ 944588 w 1133510"/>
                <a:gd name="connsiteY5" fmla="*/ 2167466 h 2167466"/>
                <a:gd name="connsiteX6" fmla="*/ 188922 w 1133510"/>
                <a:gd name="connsiteY6" fmla="*/ 2167466 h 2167466"/>
                <a:gd name="connsiteX7" fmla="*/ 0 w 1133510"/>
                <a:gd name="connsiteY7" fmla="*/ 1978544 h 2167466"/>
                <a:gd name="connsiteX8" fmla="*/ 0 w 1133510"/>
                <a:gd name="connsiteY8" fmla="*/ 18892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3510" h="2167466">
                  <a:moveTo>
                    <a:pt x="0" y="188922"/>
                  </a:moveTo>
                  <a:cubicBezTo>
                    <a:pt x="0" y="84583"/>
                    <a:pt x="84583" y="0"/>
                    <a:pt x="188922" y="0"/>
                  </a:cubicBezTo>
                  <a:lnTo>
                    <a:pt x="944588" y="0"/>
                  </a:lnTo>
                  <a:cubicBezTo>
                    <a:pt x="1048927" y="0"/>
                    <a:pt x="1133510" y="84583"/>
                    <a:pt x="1133510" y="188922"/>
                  </a:cubicBezTo>
                  <a:lnTo>
                    <a:pt x="1133510" y="1978544"/>
                  </a:lnTo>
                  <a:cubicBezTo>
                    <a:pt x="1133510" y="2082883"/>
                    <a:pt x="1048927" y="2167466"/>
                    <a:pt x="944588" y="2167466"/>
                  </a:cubicBezTo>
                  <a:lnTo>
                    <a:pt x="188922" y="2167466"/>
                  </a:lnTo>
                  <a:cubicBezTo>
                    <a:pt x="84583" y="2167466"/>
                    <a:pt x="0" y="2082883"/>
                    <a:pt x="0" y="1978544"/>
                  </a:cubicBezTo>
                  <a:lnTo>
                    <a:pt x="0" y="188922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shade val="80000"/>
                <a:hueOff val="-17936"/>
                <a:satOff val="-2012"/>
                <a:lumOff val="12840"/>
                <a:alphaOff val="0"/>
              </a:schemeClr>
            </a:fillRef>
            <a:effectRef idx="2">
              <a:schemeClr val="accent2">
                <a:shade val="80000"/>
                <a:hueOff val="-17936"/>
                <a:satOff val="-2012"/>
                <a:lumOff val="1284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333" tIns="139153" rIns="55333" bIns="139153" numCol="1" spcCol="1270" anchor="ctr" anchorCtr="0">
              <a:noAutofit/>
            </a:bodyPr>
            <a:lstStyle/>
            <a:p>
              <a:pPr lvl="0" algn="ctr" defTabSz="9779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400" b="1" kern="1200" dirty="0" smtClean="0">
                  <a:solidFill>
                    <a:schemeClr val="tx1"/>
                  </a:solidFill>
                  <a:latin typeface="+mn-ea"/>
                </a:rPr>
                <a:t>사회적</a:t>
              </a:r>
              <a:r>
                <a:rPr lang="en-US" altLang="ko-KR" sz="1400" b="1" kern="1200" dirty="0" smtClean="0">
                  <a:solidFill>
                    <a:schemeClr val="tx1"/>
                  </a:solidFill>
                  <a:latin typeface="+mn-ea"/>
                </a:rPr>
                <a:t>/</a:t>
              </a:r>
              <a:br>
                <a:rPr lang="en-US" altLang="ko-KR" sz="1400" b="1" kern="1200" dirty="0" smtClean="0">
                  <a:solidFill>
                    <a:schemeClr val="tx1"/>
                  </a:solidFill>
                  <a:latin typeface="+mn-ea"/>
                </a:rPr>
              </a:br>
              <a:r>
                <a:rPr lang="ko-KR" altLang="en-US" sz="1400" b="1" kern="1200" dirty="0" smtClean="0">
                  <a:solidFill>
                    <a:schemeClr val="tx1"/>
                  </a:solidFill>
                  <a:latin typeface="+mn-ea"/>
                </a:rPr>
                <a:t>경제적 </a:t>
              </a:r>
              <a:r>
                <a:rPr lang="en-US" altLang="ko-KR" sz="1400" b="1" kern="1200" dirty="0" smtClean="0">
                  <a:solidFill>
                    <a:schemeClr val="tx1"/>
                  </a:solidFill>
                  <a:latin typeface="+mn-ea"/>
                </a:rPr>
                <a:t/>
              </a:r>
              <a:br>
                <a:rPr lang="en-US" altLang="ko-KR" sz="1400" b="1" kern="1200" dirty="0" smtClean="0">
                  <a:solidFill>
                    <a:schemeClr val="tx1"/>
                  </a:solidFill>
                  <a:latin typeface="+mn-ea"/>
                </a:rPr>
              </a:br>
              <a:r>
                <a:rPr lang="ko-KR" altLang="en-US" sz="1400" b="1" kern="1200" dirty="0" smtClean="0">
                  <a:solidFill>
                    <a:schemeClr val="tx1"/>
                  </a:solidFill>
                  <a:latin typeface="+mn-ea"/>
                </a:rPr>
                <a:t>가치 파악</a:t>
              </a:r>
              <a:endParaRPr lang="ko-KR" altLang="en-US" sz="1400" b="1" kern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자유형 9"/>
            <p:cNvSpPr/>
            <p:nvPr/>
          </p:nvSpPr>
          <p:spPr>
            <a:xfrm>
              <a:off x="4157289" y="3488267"/>
              <a:ext cx="1133510" cy="2167466"/>
            </a:xfrm>
            <a:custGeom>
              <a:avLst/>
              <a:gdLst>
                <a:gd name="connsiteX0" fmla="*/ 0 w 1133510"/>
                <a:gd name="connsiteY0" fmla="*/ 188922 h 2167466"/>
                <a:gd name="connsiteX1" fmla="*/ 188922 w 1133510"/>
                <a:gd name="connsiteY1" fmla="*/ 0 h 2167466"/>
                <a:gd name="connsiteX2" fmla="*/ 944588 w 1133510"/>
                <a:gd name="connsiteY2" fmla="*/ 0 h 2167466"/>
                <a:gd name="connsiteX3" fmla="*/ 1133510 w 1133510"/>
                <a:gd name="connsiteY3" fmla="*/ 188922 h 2167466"/>
                <a:gd name="connsiteX4" fmla="*/ 1133510 w 1133510"/>
                <a:gd name="connsiteY4" fmla="*/ 1978544 h 2167466"/>
                <a:gd name="connsiteX5" fmla="*/ 944588 w 1133510"/>
                <a:gd name="connsiteY5" fmla="*/ 2167466 h 2167466"/>
                <a:gd name="connsiteX6" fmla="*/ 188922 w 1133510"/>
                <a:gd name="connsiteY6" fmla="*/ 2167466 h 2167466"/>
                <a:gd name="connsiteX7" fmla="*/ 0 w 1133510"/>
                <a:gd name="connsiteY7" fmla="*/ 1978544 h 2167466"/>
                <a:gd name="connsiteX8" fmla="*/ 0 w 1133510"/>
                <a:gd name="connsiteY8" fmla="*/ 18892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3510" h="2167466">
                  <a:moveTo>
                    <a:pt x="0" y="188922"/>
                  </a:moveTo>
                  <a:cubicBezTo>
                    <a:pt x="0" y="84583"/>
                    <a:pt x="84583" y="0"/>
                    <a:pt x="188922" y="0"/>
                  </a:cubicBezTo>
                  <a:lnTo>
                    <a:pt x="944588" y="0"/>
                  </a:lnTo>
                  <a:cubicBezTo>
                    <a:pt x="1048927" y="0"/>
                    <a:pt x="1133510" y="84583"/>
                    <a:pt x="1133510" y="188922"/>
                  </a:cubicBezTo>
                  <a:lnTo>
                    <a:pt x="1133510" y="1978544"/>
                  </a:lnTo>
                  <a:cubicBezTo>
                    <a:pt x="1133510" y="2082883"/>
                    <a:pt x="1048927" y="2167466"/>
                    <a:pt x="944588" y="2167466"/>
                  </a:cubicBezTo>
                  <a:lnTo>
                    <a:pt x="188922" y="2167466"/>
                  </a:lnTo>
                  <a:cubicBezTo>
                    <a:pt x="84583" y="2167466"/>
                    <a:pt x="0" y="2082883"/>
                    <a:pt x="0" y="1978544"/>
                  </a:cubicBezTo>
                  <a:lnTo>
                    <a:pt x="0" y="188922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shade val="80000"/>
                <a:hueOff val="-26904"/>
                <a:satOff val="-3018"/>
                <a:lumOff val="19260"/>
                <a:alphaOff val="0"/>
              </a:schemeClr>
            </a:fillRef>
            <a:effectRef idx="2">
              <a:schemeClr val="accent2">
                <a:shade val="80000"/>
                <a:hueOff val="-26904"/>
                <a:satOff val="-3018"/>
                <a:lumOff val="1926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333" tIns="139153" rIns="55333" bIns="139153" numCol="1" spcCol="1270" anchor="ctr" anchorCtr="0">
              <a:noAutofit/>
            </a:bodyPr>
            <a:lstStyle/>
            <a:p>
              <a:pPr lvl="0" algn="ctr" defTabSz="9779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400" b="1" kern="1200" dirty="0" smtClean="0">
                  <a:solidFill>
                    <a:schemeClr val="tx1"/>
                  </a:solidFill>
                  <a:latin typeface="+mn-ea"/>
                </a:rPr>
                <a:t>기업가에 </a:t>
              </a:r>
              <a:r>
                <a:rPr lang="en-US" altLang="ko-KR" sz="1400" b="1" kern="1200" dirty="0" smtClean="0">
                  <a:solidFill>
                    <a:schemeClr val="tx1"/>
                  </a:solidFill>
                  <a:latin typeface="+mn-ea"/>
                </a:rPr>
                <a:t/>
              </a:r>
              <a:br>
                <a:rPr lang="en-US" altLang="ko-KR" sz="1400" b="1" kern="1200" dirty="0" smtClean="0">
                  <a:solidFill>
                    <a:schemeClr val="tx1"/>
                  </a:solidFill>
                  <a:latin typeface="+mn-ea"/>
                </a:rPr>
              </a:br>
              <a:r>
                <a:rPr lang="ko-KR" altLang="en-US" sz="1400" b="1" kern="1200" dirty="0" smtClean="0">
                  <a:solidFill>
                    <a:schemeClr val="tx1"/>
                  </a:solidFill>
                  <a:latin typeface="+mn-ea"/>
                </a:rPr>
                <a:t>의한 미션 정의</a:t>
              </a:r>
              <a:endParaRPr lang="ko-KR" altLang="en-US" sz="1400" b="1" kern="1200" dirty="0">
                <a:solidFill>
                  <a:schemeClr val="tx1"/>
                </a:solidFill>
              </a:endParaRPr>
            </a:p>
          </p:txBody>
        </p:sp>
        <p:sp>
          <p:nvSpPr>
            <p:cNvPr id="11" name="자유형 10"/>
            <p:cNvSpPr/>
            <p:nvPr/>
          </p:nvSpPr>
          <p:spPr>
            <a:xfrm>
              <a:off x="5479719" y="3488267"/>
              <a:ext cx="1133510" cy="2167466"/>
            </a:xfrm>
            <a:custGeom>
              <a:avLst/>
              <a:gdLst>
                <a:gd name="connsiteX0" fmla="*/ 0 w 1133510"/>
                <a:gd name="connsiteY0" fmla="*/ 188922 h 2167466"/>
                <a:gd name="connsiteX1" fmla="*/ 188922 w 1133510"/>
                <a:gd name="connsiteY1" fmla="*/ 0 h 2167466"/>
                <a:gd name="connsiteX2" fmla="*/ 944588 w 1133510"/>
                <a:gd name="connsiteY2" fmla="*/ 0 h 2167466"/>
                <a:gd name="connsiteX3" fmla="*/ 1133510 w 1133510"/>
                <a:gd name="connsiteY3" fmla="*/ 188922 h 2167466"/>
                <a:gd name="connsiteX4" fmla="*/ 1133510 w 1133510"/>
                <a:gd name="connsiteY4" fmla="*/ 1978544 h 2167466"/>
                <a:gd name="connsiteX5" fmla="*/ 944588 w 1133510"/>
                <a:gd name="connsiteY5" fmla="*/ 2167466 h 2167466"/>
                <a:gd name="connsiteX6" fmla="*/ 188922 w 1133510"/>
                <a:gd name="connsiteY6" fmla="*/ 2167466 h 2167466"/>
                <a:gd name="connsiteX7" fmla="*/ 0 w 1133510"/>
                <a:gd name="connsiteY7" fmla="*/ 1978544 h 2167466"/>
                <a:gd name="connsiteX8" fmla="*/ 0 w 1133510"/>
                <a:gd name="connsiteY8" fmla="*/ 18892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3510" h="2167466">
                  <a:moveTo>
                    <a:pt x="0" y="188922"/>
                  </a:moveTo>
                  <a:cubicBezTo>
                    <a:pt x="0" y="84583"/>
                    <a:pt x="84583" y="0"/>
                    <a:pt x="188922" y="0"/>
                  </a:cubicBezTo>
                  <a:lnTo>
                    <a:pt x="944588" y="0"/>
                  </a:lnTo>
                  <a:cubicBezTo>
                    <a:pt x="1048927" y="0"/>
                    <a:pt x="1133510" y="84583"/>
                    <a:pt x="1133510" y="188922"/>
                  </a:cubicBezTo>
                  <a:lnTo>
                    <a:pt x="1133510" y="1978544"/>
                  </a:lnTo>
                  <a:cubicBezTo>
                    <a:pt x="1133510" y="2082883"/>
                    <a:pt x="1048927" y="2167466"/>
                    <a:pt x="944588" y="2167466"/>
                  </a:cubicBezTo>
                  <a:lnTo>
                    <a:pt x="188922" y="2167466"/>
                  </a:lnTo>
                  <a:cubicBezTo>
                    <a:pt x="84583" y="2167466"/>
                    <a:pt x="0" y="2082883"/>
                    <a:pt x="0" y="1978544"/>
                  </a:cubicBezTo>
                  <a:lnTo>
                    <a:pt x="0" y="188922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shade val="80000"/>
                <a:hueOff val="-35872"/>
                <a:satOff val="-4024"/>
                <a:lumOff val="25680"/>
                <a:alphaOff val="0"/>
              </a:schemeClr>
            </a:fillRef>
            <a:effectRef idx="2">
              <a:schemeClr val="accent2">
                <a:shade val="80000"/>
                <a:hueOff val="-35872"/>
                <a:satOff val="-4024"/>
                <a:lumOff val="2568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333" tIns="139153" rIns="55333" bIns="139153" numCol="1" spcCol="1270" anchor="ctr" anchorCtr="0">
              <a:noAutofit/>
            </a:bodyPr>
            <a:lstStyle/>
            <a:p>
              <a:pPr lvl="0" algn="ctr" defTabSz="9779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400" b="1" kern="1200" dirty="0" smtClean="0">
                  <a:solidFill>
                    <a:schemeClr val="tx1"/>
                  </a:solidFill>
                  <a:latin typeface="+mn-ea"/>
                </a:rPr>
                <a:t>이해관계자 공감대 확보</a:t>
              </a:r>
              <a:endParaRPr lang="ko-KR" altLang="en-US" sz="1400" b="1" kern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529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문제 인식 </a:t>
            </a:r>
            <a:r>
              <a:rPr lang="en-US" altLang="ko-KR" dirty="0"/>
              <a:t>_ </a:t>
            </a:r>
            <a:r>
              <a:rPr lang="ko-KR" altLang="en-US" dirty="0"/>
              <a:t>현황과 근본원인 파악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117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304713" y="1206679"/>
            <a:ext cx="6197687" cy="3527246"/>
            <a:chOff x="198836" y="2069944"/>
            <a:chExt cx="6405403" cy="5605575"/>
          </a:xfrm>
        </p:grpSpPr>
        <p:cxnSp>
          <p:nvCxnSpPr>
            <p:cNvPr id="23" name="AutoShape 4"/>
            <p:cNvCxnSpPr>
              <a:cxnSpLocks noChangeShapeType="1"/>
              <a:stCxn id="26" idx="2"/>
            </p:cNvCxnSpPr>
            <p:nvPr/>
          </p:nvCxnSpPr>
          <p:spPr bwMode="auto">
            <a:xfrm>
              <a:off x="849538" y="3318776"/>
              <a:ext cx="4412" cy="30480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AutoShape 5"/>
            <p:cNvCxnSpPr>
              <a:cxnSpLocks noChangeShapeType="1"/>
              <a:stCxn id="29" idx="2"/>
            </p:cNvCxnSpPr>
            <p:nvPr/>
          </p:nvCxnSpPr>
          <p:spPr bwMode="auto">
            <a:xfrm>
              <a:off x="2560111" y="3318776"/>
              <a:ext cx="4412" cy="30480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AutoShape 6"/>
            <p:cNvCxnSpPr>
              <a:cxnSpLocks noChangeShapeType="1"/>
              <a:stCxn id="32" idx="2"/>
            </p:cNvCxnSpPr>
            <p:nvPr/>
          </p:nvCxnSpPr>
          <p:spPr bwMode="auto">
            <a:xfrm flipH="1">
              <a:off x="4256347" y="3318776"/>
              <a:ext cx="1103" cy="30480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" name="AutoShape 11"/>
            <p:cNvSpPr>
              <a:spLocks noChangeArrowheads="1"/>
            </p:cNvSpPr>
            <p:nvPr/>
          </p:nvSpPr>
          <p:spPr bwMode="auto">
            <a:xfrm>
              <a:off x="198836" y="2069944"/>
              <a:ext cx="1300300" cy="124883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27" name="AutoShape 12"/>
            <p:cNvSpPr>
              <a:spLocks noChangeArrowheads="1"/>
            </p:cNvSpPr>
            <p:nvPr/>
          </p:nvSpPr>
          <p:spPr bwMode="auto">
            <a:xfrm>
              <a:off x="304713" y="2203293"/>
              <a:ext cx="1088546" cy="948267"/>
            </a:xfrm>
            <a:prstGeom prst="roundRect">
              <a:avLst>
                <a:gd name="adj" fmla="val 16667"/>
              </a:avLst>
            </a:prstGeom>
            <a:solidFill>
              <a:srgbClr val="FFCC00">
                <a:alpha val="39999"/>
              </a:srgb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28" name="Rectangle 13"/>
            <p:cNvSpPr>
              <a:spLocks noChangeArrowheads="1"/>
            </p:cNvSpPr>
            <p:nvPr/>
          </p:nvSpPr>
          <p:spPr bwMode="auto">
            <a:xfrm>
              <a:off x="666896" y="2324016"/>
              <a:ext cx="310140" cy="586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1</a:t>
              </a:r>
              <a:endParaRPr lang="en-US" altLang="ko-KR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29" name="AutoShape 14"/>
            <p:cNvSpPr>
              <a:spLocks noChangeArrowheads="1"/>
            </p:cNvSpPr>
            <p:nvPr/>
          </p:nvSpPr>
          <p:spPr bwMode="auto">
            <a:xfrm>
              <a:off x="1909409" y="2069944"/>
              <a:ext cx="1300301" cy="124883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30" name="AutoShape 15"/>
            <p:cNvSpPr>
              <a:spLocks noChangeArrowheads="1"/>
            </p:cNvSpPr>
            <p:nvPr/>
          </p:nvSpPr>
          <p:spPr bwMode="auto">
            <a:xfrm>
              <a:off x="2015286" y="2203293"/>
              <a:ext cx="1088547" cy="948267"/>
            </a:xfrm>
            <a:prstGeom prst="roundRect">
              <a:avLst>
                <a:gd name="adj" fmla="val 16667"/>
              </a:avLst>
            </a:prstGeom>
            <a:solidFill>
              <a:srgbClr val="FFCC00">
                <a:alpha val="39999"/>
              </a:srgb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1" name="Rectangle 16"/>
            <p:cNvSpPr>
              <a:spLocks noChangeArrowheads="1"/>
            </p:cNvSpPr>
            <p:nvPr/>
          </p:nvSpPr>
          <p:spPr bwMode="auto">
            <a:xfrm>
              <a:off x="2414968" y="2324016"/>
              <a:ext cx="310140" cy="586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2</a:t>
              </a:r>
              <a:endParaRPr lang="en-US" altLang="ko-KR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32" name="AutoShape 17"/>
            <p:cNvSpPr>
              <a:spLocks noChangeArrowheads="1"/>
            </p:cNvSpPr>
            <p:nvPr/>
          </p:nvSpPr>
          <p:spPr bwMode="auto">
            <a:xfrm>
              <a:off x="3606748" y="2069944"/>
              <a:ext cx="1300300" cy="124883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33" name="AutoShape 18"/>
            <p:cNvSpPr>
              <a:spLocks noChangeArrowheads="1"/>
            </p:cNvSpPr>
            <p:nvPr/>
          </p:nvSpPr>
          <p:spPr bwMode="auto">
            <a:xfrm>
              <a:off x="3712626" y="2203293"/>
              <a:ext cx="1088546" cy="948267"/>
            </a:xfrm>
            <a:prstGeom prst="roundRect">
              <a:avLst>
                <a:gd name="adj" fmla="val 16667"/>
              </a:avLst>
            </a:prstGeom>
            <a:solidFill>
              <a:srgbClr val="FFCC00">
                <a:alpha val="39999"/>
              </a:srgb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34" name="Rectangle 19"/>
            <p:cNvSpPr>
              <a:spLocks noChangeArrowheads="1"/>
            </p:cNvSpPr>
            <p:nvPr/>
          </p:nvSpPr>
          <p:spPr bwMode="auto">
            <a:xfrm>
              <a:off x="4074808" y="2324016"/>
              <a:ext cx="310140" cy="586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3</a:t>
              </a:r>
              <a:endParaRPr lang="en-US" altLang="ko-KR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cxnSp>
          <p:nvCxnSpPr>
            <p:cNvPr id="35" name="AutoShape 31"/>
            <p:cNvCxnSpPr>
              <a:cxnSpLocks noChangeShapeType="1"/>
            </p:cNvCxnSpPr>
            <p:nvPr/>
          </p:nvCxnSpPr>
          <p:spPr bwMode="auto">
            <a:xfrm>
              <a:off x="1499136" y="2694360"/>
              <a:ext cx="410273" cy="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AutoShape 32"/>
            <p:cNvCxnSpPr>
              <a:cxnSpLocks noChangeShapeType="1"/>
            </p:cNvCxnSpPr>
            <p:nvPr/>
          </p:nvCxnSpPr>
          <p:spPr bwMode="auto">
            <a:xfrm>
              <a:off x="3209710" y="2694360"/>
              <a:ext cx="397038" cy="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AutoShape 6"/>
            <p:cNvCxnSpPr>
              <a:cxnSpLocks noChangeShapeType="1"/>
              <a:stCxn id="38" idx="2"/>
            </p:cNvCxnSpPr>
            <p:nvPr/>
          </p:nvCxnSpPr>
          <p:spPr bwMode="auto">
            <a:xfrm flipH="1">
              <a:off x="5953537" y="3318776"/>
              <a:ext cx="1103" cy="30480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8" name="AutoShape 17"/>
            <p:cNvSpPr>
              <a:spLocks noChangeArrowheads="1"/>
            </p:cNvSpPr>
            <p:nvPr/>
          </p:nvSpPr>
          <p:spPr bwMode="auto">
            <a:xfrm>
              <a:off x="5303939" y="2069944"/>
              <a:ext cx="1300300" cy="124883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39" name="AutoShape 18"/>
            <p:cNvSpPr>
              <a:spLocks noChangeArrowheads="1"/>
            </p:cNvSpPr>
            <p:nvPr/>
          </p:nvSpPr>
          <p:spPr bwMode="auto">
            <a:xfrm>
              <a:off x="5409816" y="2203293"/>
              <a:ext cx="1088546" cy="948267"/>
            </a:xfrm>
            <a:prstGeom prst="roundRect">
              <a:avLst>
                <a:gd name="adj" fmla="val 16667"/>
              </a:avLst>
            </a:prstGeom>
            <a:solidFill>
              <a:srgbClr val="FFCC00">
                <a:alpha val="39999"/>
              </a:srgb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0" name="Rectangle 19"/>
            <p:cNvSpPr>
              <a:spLocks noChangeArrowheads="1"/>
            </p:cNvSpPr>
            <p:nvPr/>
          </p:nvSpPr>
          <p:spPr bwMode="auto">
            <a:xfrm>
              <a:off x="5771998" y="2324016"/>
              <a:ext cx="310140" cy="586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4</a:t>
              </a:r>
              <a:endParaRPr lang="en-US" altLang="ko-KR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cxnSp>
          <p:nvCxnSpPr>
            <p:cNvPr id="41" name="AutoShape 32"/>
            <p:cNvCxnSpPr>
              <a:cxnSpLocks noChangeShapeType="1"/>
            </p:cNvCxnSpPr>
            <p:nvPr/>
          </p:nvCxnSpPr>
          <p:spPr bwMode="auto">
            <a:xfrm>
              <a:off x="4906900" y="2694360"/>
              <a:ext cx="397038" cy="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2" name="AutoShape 11"/>
            <p:cNvSpPr>
              <a:spLocks noChangeArrowheads="1"/>
            </p:cNvSpPr>
            <p:nvPr/>
          </p:nvSpPr>
          <p:spPr bwMode="auto">
            <a:xfrm>
              <a:off x="198836" y="3634885"/>
              <a:ext cx="1300300" cy="404063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square" anchor="t"/>
            <a:lstStyle/>
            <a:p>
              <a:pPr algn="ctr" latinLnBrk="0">
                <a:lnSpc>
                  <a:spcPct val="150000"/>
                </a:lnSpc>
              </a:pPr>
              <a:r>
                <a:rPr lang="ko-KR" altLang="en-US" sz="1100" dirty="0"/>
                <a:t>내가 정말 </a:t>
              </a:r>
              <a:endParaRPr lang="en-US" altLang="ko-KR" sz="1100" dirty="0" smtClean="0"/>
            </a:p>
            <a:p>
              <a:pPr algn="ctr" latinLnBrk="0">
                <a:lnSpc>
                  <a:spcPct val="150000"/>
                </a:lnSpc>
              </a:pPr>
              <a:r>
                <a:rPr lang="ko-KR" altLang="en-US" sz="1100" dirty="0" smtClean="0"/>
                <a:t>꼭 </a:t>
              </a:r>
              <a:r>
                <a:rPr lang="ko-KR" altLang="en-US" sz="1100" dirty="0"/>
                <a:t>해결하고 싶은 문제 </a:t>
              </a:r>
              <a:endParaRPr lang="en-US" altLang="ko-KR" sz="1100" dirty="0" smtClean="0"/>
            </a:p>
            <a:p>
              <a:pPr algn="ctr" latinLnBrk="0">
                <a:lnSpc>
                  <a:spcPct val="150000"/>
                </a:lnSpc>
              </a:pPr>
              <a:r>
                <a:rPr lang="ko-KR" altLang="en-US" sz="1100" dirty="0" smtClean="0"/>
                <a:t>혹은 </a:t>
              </a:r>
              <a:r>
                <a:rPr lang="ko-KR" altLang="en-US" sz="1100" dirty="0"/>
                <a:t>꼭 해결되어야 한다고 </a:t>
              </a:r>
              <a:r>
                <a:rPr lang="ko-KR" altLang="en-US" sz="1100" dirty="0" smtClean="0"/>
                <a:t>생각하는 문제와 </a:t>
              </a:r>
              <a:r>
                <a:rPr lang="ko-KR" altLang="en-US" sz="1100" dirty="0"/>
                <a:t>근본원인을 파악 </a:t>
              </a:r>
            </a:p>
          </p:txBody>
        </p:sp>
        <p:sp>
          <p:nvSpPr>
            <p:cNvPr id="43" name="AutoShape 14"/>
            <p:cNvSpPr>
              <a:spLocks noChangeArrowheads="1"/>
            </p:cNvSpPr>
            <p:nvPr/>
          </p:nvSpPr>
          <p:spPr bwMode="auto">
            <a:xfrm>
              <a:off x="1909409" y="3634885"/>
              <a:ext cx="1300302" cy="404063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square" anchor="t"/>
            <a:lstStyle/>
            <a:p>
              <a:pPr algn="ctr" latinLnBrk="0">
                <a:lnSpc>
                  <a:spcPct val="150000"/>
                </a:lnSpc>
              </a:pPr>
              <a:r>
                <a:rPr lang="ko-KR" altLang="en-US" sz="1100" dirty="0" err="1"/>
                <a:t>사회적기업의</a:t>
              </a:r>
              <a:r>
                <a:rPr lang="ko-KR" altLang="en-US" sz="1100" dirty="0"/>
                <a:t> 경우 </a:t>
              </a:r>
              <a:endParaRPr lang="en-US" altLang="ko-KR" sz="1100" dirty="0" smtClean="0"/>
            </a:p>
            <a:p>
              <a:pPr algn="ctr" latinLnBrk="0">
                <a:lnSpc>
                  <a:spcPct val="150000"/>
                </a:lnSpc>
              </a:pPr>
              <a:r>
                <a:rPr lang="ko-KR" altLang="en-US" sz="1100" dirty="0" smtClean="0"/>
                <a:t>시장 </a:t>
              </a:r>
              <a:r>
                <a:rPr lang="ko-KR" altLang="en-US" sz="1100" dirty="0"/>
                <a:t>조사 수준의 사회문제 </a:t>
              </a:r>
              <a:endParaRPr lang="en-US" altLang="ko-KR" sz="1100" dirty="0" smtClean="0"/>
            </a:p>
            <a:p>
              <a:pPr algn="ctr" latinLnBrk="0">
                <a:lnSpc>
                  <a:spcPct val="150000"/>
                </a:lnSpc>
              </a:pPr>
              <a:r>
                <a:rPr lang="ko-KR" altLang="en-US" sz="1100" dirty="0" smtClean="0"/>
                <a:t>인식 </a:t>
              </a:r>
              <a:r>
                <a:rPr lang="ko-KR" altLang="en-US" sz="1100" dirty="0"/>
                <a:t>조사 필요 </a:t>
              </a:r>
            </a:p>
          </p:txBody>
        </p:sp>
        <p:sp>
          <p:nvSpPr>
            <p:cNvPr id="44" name="AutoShape 17"/>
            <p:cNvSpPr>
              <a:spLocks noChangeArrowheads="1"/>
            </p:cNvSpPr>
            <p:nvPr/>
          </p:nvSpPr>
          <p:spPr bwMode="auto">
            <a:xfrm>
              <a:off x="3606748" y="3634885"/>
              <a:ext cx="1300300" cy="404063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square" anchor="t"/>
            <a:lstStyle/>
            <a:p>
              <a:pPr algn="ctr" latinLnBrk="0">
                <a:lnSpc>
                  <a:spcPct val="150000"/>
                </a:lnSpc>
              </a:pPr>
              <a:r>
                <a:rPr lang="ko-KR" altLang="en-US" sz="1100" dirty="0"/>
                <a:t>전문가와 토론이 가능한 수준</a:t>
              </a:r>
              <a:r>
                <a:rPr lang="en-US" altLang="ko-KR" sz="1100" dirty="0"/>
                <a:t>? </a:t>
              </a:r>
              <a:endParaRPr lang="en-US" altLang="ko-KR" sz="1100" dirty="0" smtClean="0"/>
            </a:p>
            <a:p>
              <a:pPr algn="ctr" latinLnBrk="0">
                <a:lnSpc>
                  <a:spcPct val="150000"/>
                </a:lnSpc>
              </a:pPr>
              <a:endParaRPr lang="en-US" altLang="ko-KR" sz="1100" dirty="0" smtClean="0"/>
            </a:p>
            <a:p>
              <a:pPr algn="ctr" latinLnBrk="0">
                <a:lnSpc>
                  <a:spcPct val="150000"/>
                </a:lnSpc>
              </a:pPr>
              <a:r>
                <a:rPr lang="ko-KR" altLang="en-US" sz="1100" dirty="0" smtClean="0"/>
                <a:t>대안을 </a:t>
              </a:r>
              <a:r>
                <a:rPr lang="ko-KR" altLang="en-US" sz="1100" dirty="0"/>
                <a:t>제시하고 있는가</a:t>
              </a:r>
              <a:r>
                <a:rPr lang="en-US" altLang="ko-KR" sz="1100" dirty="0"/>
                <a:t>? </a:t>
              </a:r>
            </a:p>
          </p:txBody>
        </p:sp>
        <p:sp>
          <p:nvSpPr>
            <p:cNvPr id="45" name="AutoShape 17"/>
            <p:cNvSpPr>
              <a:spLocks noChangeArrowheads="1"/>
            </p:cNvSpPr>
            <p:nvPr/>
          </p:nvSpPr>
          <p:spPr bwMode="auto">
            <a:xfrm>
              <a:off x="5303939" y="3634885"/>
              <a:ext cx="1300300" cy="404063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square" anchor="t"/>
            <a:lstStyle/>
            <a:p>
              <a:pPr algn="ctr" latinLnBrk="0">
                <a:lnSpc>
                  <a:spcPct val="150000"/>
                </a:lnSpc>
              </a:pPr>
              <a:r>
                <a:rPr lang="ko-KR" altLang="en-US" sz="1100" dirty="0"/>
                <a:t>주목하는 문제에 대해 그 문제를 </a:t>
              </a:r>
              <a:endParaRPr lang="en-US" altLang="ko-KR" sz="1100" dirty="0" smtClean="0"/>
            </a:p>
            <a:p>
              <a:pPr algn="ctr" latinLnBrk="0">
                <a:lnSpc>
                  <a:spcPct val="150000"/>
                </a:lnSpc>
              </a:pPr>
              <a:r>
                <a:rPr lang="ko-KR" altLang="en-US" sz="1100" dirty="0" smtClean="0"/>
                <a:t>잘 </a:t>
              </a:r>
              <a:r>
                <a:rPr lang="ko-KR" altLang="en-US" sz="1100" dirty="0"/>
                <a:t>모르는 청소년들도 </a:t>
              </a:r>
              <a:r>
                <a:rPr lang="ko-KR" altLang="en-US" sz="1100" dirty="0" smtClean="0"/>
                <a:t>설명하면 공감할 </a:t>
              </a:r>
              <a:r>
                <a:rPr lang="ko-KR" altLang="en-US" sz="1100" dirty="0"/>
                <a:t>수 </a:t>
              </a:r>
              <a:r>
                <a:rPr lang="ko-KR" altLang="en-US" sz="1100" dirty="0" smtClean="0"/>
                <a:t>있도록</a:t>
              </a:r>
              <a:endParaRPr lang="en-US" altLang="ko-KR" sz="1100" dirty="0" smtClean="0"/>
            </a:p>
            <a:p>
              <a:pPr algn="ctr" latinLnBrk="0">
                <a:lnSpc>
                  <a:spcPct val="150000"/>
                </a:lnSpc>
              </a:pPr>
              <a:r>
                <a:rPr lang="ko-KR" altLang="en-US" sz="1100" dirty="0" smtClean="0"/>
                <a:t>잘 </a:t>
              </a:r>
              <a:r>
                <a:rPr lang="ko-KR" altLang="en-US" sz="1100" dirty="0"/>
                <a:t>정리해 놓아야 함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78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 bwMode="auto">
          <a:xfrm>
            <a:off x="368300" y="1480484"/>
            <a:ext cx="6134100" cy="3253442"/>
          </a:xfrm>
          <a:prstGeom prst="roundRect">
            <a:avLst>
              <a:gd name="adj" fmla="val 6150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문제 인식 </a:t>
            </a:r>
            <a:r>
              <a:rPr lang="en-US" altLang="ko-KR" dirty="0"/>
              <a:t>_ </a:t>
            </a:r>
            <a:r>
              <a:rPr lang="ko-KR" altLang="en-US" dirty="0"/>
              <a:t>현황과 근본원인 파악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118</a:t>
            </a:fld>
            <a:endParaRPr lang="ko-KR" altLang="en-US"/>
          </a:p>
        </p:txBody>
      </p:sp>
      <p:sp>
        <p:nvSpPr>
          <p:cNvPr id="47" name="AutoShape 97"/>
          <p:cNvSpPr>
            <a:spLocks noChangeArrowheads="1"/>
          </p:cNvSpPr>
          <p:nvPr/>
        </p:nvSpPr>
        <p:spPr bwMode="auto">
          <a:xfrm>
            <a:off x="1631576" y="1204913"/>
            <a:ext cx="3550024" cy="575733"/>
          </a:xfrm>
          <a:prstGeom prst="homePlate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lIns="72000" tIns="72000" rIns="72000" bIns="72000" anchor="ctr"/>
          <a:lstStyle/>
          <a:p>
            <a:pPr marL="182563" indent="-182563" algn="ctr">
              <a:lnSpc>
                <a:spcPct val="90000"/>
              </a:lnSpc>
              <a:defRPr/>
            </a:pPr>
            <a:r>
              <a:rPr kumimoji="0" lang="ko-KR" altLang="en-US" sz="1400" b="1" dirty="0">
                <a:solidFill>
                  <a:schemeClr val="tx1"/>
                </a:solidFill>
                <a:latin typeface="+mn-ea"/>
              </a:rPr>
              <a:t>생태적 세제 회사 </a:t>
            </a:r>
            <a:r>
              <a:rPr kumimoji="0" lang="ko-KR" altLang="en-US" sz="1400" b="1" dirty="0" err="1" smtClean="0">
                <a:solidFill>
                  <a:schemeClr val="tx1"/>
                </a:solidFill>
                <a:latin typeface="+mn-ea"/>
              </a:rPr>
              <a:t>에코버</a:t>
            </a:r>
            <a:r>
              <a:rPr kumimoji="0" lang="ko-KR" altLang="en-US" sz="14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kumimoji="0" lang="ko-KR" altLang="en-US" sz="1400" b="1" dirty="0">
                <a:solidFill>
                  <a:schemeClr val="tx1"/>
                </a:solidFill>
                <a:latin typeface="+mn-ea"/>
              </a:rPr>
              <a:t>사례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28439" y="2061658"/>
            <a:ext cx="5401121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100" dirty="0"/>
              <a:t>유럽의 한 가구에서 빨래는 </a:t>
            </a:r>
            <a:r>
              <a:rPr lang="ko-KR" altLang="en-US" sz="1100" dirty="0" smtClean="0"/>
              <a:t>하는 데는 </a:t>
            </a:r>
            <a:r>
              <a:rPr lang="ko-KR" altLang="en-US" sz="1100" dirty="0"/>
              <a:t>연간 평균 </a:t>
            </a:r>
            <a:r>
              <a:rPr lang="en-US" altLang="ko-KR" sz="1100" dirty="0"/>
              <a:t>40</a:t>
            </a:r>
            <a:r>
              <a:rPr lang="ko-KR" altLang="en-US" sz="1100" dirty="0"/>
              <a:t>킬로그램의 액체 세제를</a:t>
            </a:r>
            <a:r>
              <a:rPr lang="en-US" altLang="ko-KR" sz="1100" dirty="0"/>
              <a:t>, </a:t>
            </a:r>
            <a:r>
              <a:rPr lang="ko-KR" altLang="en-US" sz="1100" dirty="0"/>
              <a:t>식기를 </a:t>
            </a:r>
            <a:r>
              <a:rPr lang="ko-KR" altLang="en-US" sz="1100" dirty="0" smtClean="0"/>
              <a:t>세척하는 데는 </a:t>
            </a:r>
            <a:r>
              <a:rPr lang="en-US" altLang="ko-KR" sz="1100" dirty="0"/>
              <a:t>10</a:t>
            </a:r>
            <a:r>
              <a:rPr lang="ko-KR" altLang="en-US" sz="1100" dirty="0"/>
              <a:t>킬로그램의 분말 세제를 사용한다</a:t>
            </a:r>
            <a:r>
              <a:rPr lang="en-US" altLang="ko-KR" sz="1100" dirty="0"/>
              <a:t>. </a:t>
            </a:r>
            <a:r>
              <a:rPr lang="ko-KR" altLang="en-US" sz="1100" dirty="0"/>
              <a:t>이 세제에는 </a:t>
            </a:r>
            <a:r>
              <a:rPr lang="en-US" altLang="ko-KR" sz="1100" dirty="0"/>
              <a:t>30%</a:t>
            </a:r>
            <a:r>
              <a:rPr lang="ko-KR" altLang="en-US" sz="1100" dirty="0"/>
              <a:t>정도의 </a:t>
            </a:r>
            <a:r>
              <a:rPr lang="ko-KR" altLang="en-US" sz="1100" dirty="0" err="1"/>
              <a:t>인산염이</a:t>
            </a:r>
            <a:r>
              <a:rPr lang="ko-KR" altLang="en-US" sz="1100" dirty="0"/>
              <a:t> 포함되어 </a:t>
            </a:r>
            <a:r>
              <a:rPr lang="ko-KR" altLang="en-US" sz="1100" dirty="0" smtClean="0"/>
              <a:t>있고 </a:t>
            </a:r>
            <a:r>
              <a:rPr lang="ko-KR" altLang="en-US" sz="1100" dirty="0"/>
              <a:t>이 화학 성분은 수질 환경의 균형을 파괴함</a:t>
            </a:r>
            <a:r>
              <a:rPr lang="en-US" altLang="ko-KR" sz="1100" dirty="0"/>
              <a:t>. </a:t>
            </a:r>
          </a:p>
          <a:p>
            <a:pPr marL="342900" indent="-342900" latinLnBrk="0">
              <a:lnSpc>
                <a:spcPct val="150000"/>
              </a:lnSpc>
              <a:buFont typeface="Wingdings" pitchFamily="2" charset="2"/>
              <a:buChar char="§"/>
            </a:pPr>
            <a:endParaRPr lang="en-US" altLang="ko-KR" sz="1100" dirty="0" smtClean="0"/>
          </a:p>
          <a:p>
            <a:pPr marL="342900" indent="-342900" latinLnBrk="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100" dirty="0" smtClean="0"/>
              <a:t>한 </a:t>
            </a:r>
            <a:r>
              <a:rPr lang="ko-KR" altLang="en-US" sz="1100" dirty="0"/>
              <a:t>가구가 </a:t>
            </a:r>
            <a:r>
              <a:rPr lang="en-US" altLang="ko-KR" sz="1100" dirty="0"/>
              <a:t>1</a:t>
            </a:r>
            <a:r>
              <a:rPr lang="ko-KR" altLang="en-US" sz="1100" dirty="0"/>
              <a:t>년에 넓이 </a:t>
            </a:r>
            <a:r>
              <a:rPr lang="en-US" altLang="ko-KR" sz="1100" dirty="0"/>
              <a:t>6</a:t>
            </a:r>
            <a:r>
              <a:rPr lang="ko-KR" altLang="en-US" sz="1100" dirty="0"/>
              <a:t>헥타르</a:t>
            </a:r>
            <a:r>
              <a:rPr lang="en-US" altLang="ko-KR" sz="1100" dirty="0"/>
              <a:t>, </a:t>
            </a:r>
            <a:r>
              <a:rPr lang="ko-KR" altLang="en-US" sz="1100" dirty="0"/>
              <a:t>깊이 </a:t>
            </a:r>
            <a:r>
              <a:rPr lang="en-US" altLang="ko-KR" sz="1100" dirty="0"/>
              <a:t>1.5</a:t>
            </a:r>
            <a:r>
              <a:rPr lang="ko-KR" altLang="en-US" sz="1100" dirty="0"/>
              <a:t>미터의 호수 하나를 오염시키고 </a:t>
            </a:r>
            <a:r>
              <a:rPr lang="ko-KR" altLang="en-US" sz="1100" dirty="0" smtClean="0"/>
              <a:t>그 안의 </a:t>
            </a:r>
            <a:r>
              <a:rPr lang="ko-KR" altLang="en-US" sz="1100" dirty="0"/>
              <a:t>수생생물을 </a:t>
            </a:r>
            <a:r>
              <a:rPr lang="ko-KR" altLang="en-US" sz="1100" dirty="0" smtClean="0"/>
              <a:t>몰살시킴</a:t>
            </a:r>
            <a:r>
              <a:rPr lang="en-US" altLang="ko-KR" sz="1100" dirty="0"/>
              <a:t>, </a:t>
            </a:r>
            <a:r>
              <a:rPr lang="ko-KR" altLang="en-US" sz="1100" dirty="0"/>
              <a:t>북유럽에서는 </a:t>
            </a:r>
            <a:r>
              <a:rPr lang="ko-KR" altLang="en-US" sz="1100" dirty="0" err="1"/>
              <a:t>인산염</a:t>
            </a:r>
            <a:r>
              <a:rPr lang="ko-KR" altLang="en-US" sz="1100" dirty="0"/>
              <a:t> 제외를 법으로 규제</a:t>
            </a:r>
            <a:r>
              <a:rPr lang="en-US" altLang="ko-KR" sz="1100" dirty="0"/>
              <a:t>, </a:t>
            </a:r>
            <a:r>
              <a:rPr lang="ko-KR" altLang="en-US" sz="1100" dirty="0"/>
              <a:t>남유럽은 달라서 유럽 전체로는 </a:t>
            </a:r>
            <a:r>
              <a:rPr lang="en-US" altLang="ko-KR" sz="1100" dirty="0"/>
              <a:t>45%</a:t>
            </a:r>
            <a:r>
              <a:rPr lang="ko-KR" altLang="en-US" sz="1100" dirty="0"/>
              <a:t>의 </a:t>
            </a:r>
            <a:r>
              <a:rPr lang="ko-KR" altLang="en-US" sz="1100" dirty="0" err="1" smtClean="0"/>
              <a:t>인산염이</a:t>
            </a:r>
            <a:r>
              <a:rPr lang="ko-KR" altLang="en-US" sz="1100" dirty="0" smtClean="0"/>
              <a:t> </a:t>
            </a:r>
            <a:r>
              <a:rPr lang="ko-KR" altLang="en-US" sz="1100" dirty="0"/>
              <a:t>함유됨</a:t>
            </a:r>
            <a:r>
              <a:rPr lang="en-US" altLang="ko-KR" sz="11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3749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아이디어와 기회 파악 </a:t>
            </a:r>
            <a:r>
              <a:rPr lang="en-US" altLang="ko-KR" dirty="0"/>
              <a:t>_ </a:t>
            </a:r>
            <a:r>
              <a:rPr lang="ko-KR" altLang="en-US" dirty="0"/>
              <a:t>조사 방법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119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368301" y="1204913"/>
            <a:ext cx="6134100" cy="3204755"/>
            <a:chOff x="242647" y="1951445"/>
            <a:chExt cx="6396917" cy="5534513"/>
          </a:xfrm>
        </p:grpSpPr>
        <p:sp>
          <p:nvSpPr>
            <p:cNvPr id="34" name="모서리가 접힌 도형 33"/>
            <p:cNvSpPr/>
            <p:nvPr/>
          </p:nvSpPr>
          <p:spPr>
            <a:xfrm>
              <a:off x="242647" y="2435197"/>
              <a:ext cx="1944335" cy="5050761"/>
            </a:xfrm>
            <a:prstGeom prst="foldedCorner">
              <a:avLst/>
            </a:prstGeom>
            <a:solidFill>
              <a:srgbClr val="FFFFE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 latinLnBrk="0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100" dirty="0">
                <a:solidFill>
                  <a:prstClr val="white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280716" y="3043003"/>
              <a:ext cx="1868194" cy="23519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b="1" dirty="0">
                  <a:solidFill>
                    <a:srgbClr val="FF0000"/>
                  </a:solidFill>
                  <a:latin typeface="+mn-ea"/>
                </a:rPr>
                <a:t>시장</a:t>
              </a:r>
              <a:r>
                <a:rPr lang="en-US" altLang="ko-KR" sz="1100" b="1" dirty="0">
                  <a:solidFill>
                    <a:srgbClr val="FF0000"/>
                  </a:solidFill>
                  <a:latin typeface="+mn-ea"/>
                </a:rPr>
                <a:t>, </a:t>
              </a:r>
              <a:r>
                <a:rPr lang="ko-KR" altLang="en-US" sz="1100" b="1" dirty="0">
                  <a:solidFill>
                    <a:srgbClr val="FF0000"/>
                  </a:solidFill>
                  <a:latin typeface="+mn-ea"/>
                </a:rPr>
                <a:t>시민사회</a:t>
              </a:r>
              <a:r>
                <a:rPr lang="en-US" altLang="ko-KR" sz="1100" b="1" dirty="0">
                  <a:solidFill>
                    <a:srgbClr val="FF0000"/>
                  </a:solidFill>
                  <a:latin typeface="+mn-ea"/>
                </a:rPr>
                <a:t>, </a:t>
              </a:r>
              <a:r>
                <a:rPr lang="ko-KR" altLang="en-US" sz="1100" b="1" dirty="0">
                  <a:solidFill>
                    <a:srgbClr val="FF0000"/>
                  </a:solidFill>
                  <a:latin typeface="+mn-ea"/>
                </a:rPr>
                <a:t>정부</a:t>
              </a:r>
              <a:r>
                <a:rPr lang="ko-KR" altLang="en-US" sz="1100" b="1" dirty="0">
                  <a:latin typeface="+mn-ea"/>
                </a:rPr>
                <a:t>가 이 문제에 대해 어떤 해결 방향을 취했는가 파악</a:t>
              </a:r>
              <a:endParaRPr lang="en-US" altLang="ko-KR" sz="1100" b="1" dirty="0">
                <a:latin typeface="+mn-ea"/>
              </a:endParaRPr>
            </a:p>
          </p:txBody>
        </p:sp>
        <p:pic>
          <p:nvPicPr>
            <p:cNvPr id="36" name="Picture 2" descr="D:\Works\db\04_확인불가 일러스트_PNG_Beta1006\포인트\NeedleLeftYellow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2835" y="1951445"/>
              <a:ext cx="544219" cy="96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모서리가 접힌 도형 36"/>
            <p:cNvSpPr/>
            <p:nvPr/>
          </p:nvSpPr>
          <p:spPr>
            <a:xfrm>
              <a:off x="2474055" y="2435197"/>
              <a:ext cx="1944335" cy="5050761"/>
            </a:xfrm>
            <a:prstGeom prst="foldedCorner">
              <a:avLst/>
            </a:prstGeom>
            <a:solidFill>
              <a:srgbClr val="FFFFE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 latinLnBrk="0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100" dirty="0">
                <a:solidFill>
                  <a:prstClr val="white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512125" y="3043003"/>
              <a:ext cx="1868194" cy="23519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b="1" dirty="0">
                  <a:latin typeface="+mn-ea"/>
                </a:rPr>
                <a:t>문제 해결의 아이디어를 다양하게 도출 </a:t>
              </a:r>
              <a:r>
                <a:rPr lang="en-US" altLang="ko-KR" sz="1100" b="1" dirty="0">
                  <a:latin typeface="+mn-ea"/>
                </a:rPr>
                <a:t>– </a:t>
              </a:r>
              <a:r>
                <a:rPr lang="ko-KR" altLang="en-US" sz="1100" b="1" dirty="0">
                  <a:latin typeface="+mn-ea"/>
                </a:rPr>
                <a:t>제약조건 </a:t>
              </a:r>
              <a:endParaRPr lang="en-US" altLang="ko-KR" sz="1100" b="1" dirty="0" smtClean="0">
                <a:latin typeface="+mn-ea"/>
              </a:endParaRPr>
            </a:p>
            <a:p>
              <a:pPr algn="ctr" fontAlgn="auto" latinLnBrk="0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b="1" dirty="0" smtClean="0">
                  <a:latin typeface="+mn-ea"/>
                </a:rPr>
                <a:t>없어야 함</a:t>
              </a:r>
              <a:endParaRPr lang="en-US" altLang="ko-KR" sz="1100" b="1" dirty="0">
                <a:latin typeface="+mn-ea"/>
              </a:endParaRPr>
            </a:p>
          </p:txBody>
        </p:sp>
        <p:pic>
          <p:nvPicPr>
            <p:cNvPr id="39" name="Picture 2" descr="D:\Works\db\04_확인불가 일러스트_PNG_Beta1006\포인트\NeedleLeftYellow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4245" y="1951445"/>
              <a:ext cx="544219" cy="96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모서리가 접힌 도형 39"/>
            <p:cNvSpPr/>
            <p:nvPr/>
          </p:nvSpPr>
          <p:spPr>
            <a:xfrm>
              <a:off x="4695229" y="2435197"/>
              <a:ext cx="1944335" cy="5050761"/>
            </a:xfrm>
            <a:prstGeom prst="foldedCorner">
              <a:avLst/>
            </a:prstGeom>
            <a:solidFill>
              <a:srgbClr val="FFFFE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 latinLnBrk="0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100" dirty="0">
                <a:solidFill>
                  <a:prstClr val="white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4733298" y="3043003"/>
              <a:ext cx="1868194" cy="3082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b="1" dirty="0">
                  <a:latin typeface="+mn-ea"/>
                </a:rPr>
                <a:t>아이디어 중 </a:t>
              </a:r>
              <a:endParaRPr lang="en-US" altLang="ko-KR" sz="1100" b="1" dirty="0" smtClean="0">
                <a:latin typeface="+mn-ea"/>
              </a:endParaRPr>
            </a:p>
            <a:p>
              <a:pPr algn="ctr" fontAlgn="auto" latinLnBrk="0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b="1" dirty="0" smtClean="0">
                  <a:latin typeface="+mn-ea"/>
                </a:rPr>
                <a:t>수요를 </a:t>
              </a:r>
              <a:r>
                <a:rPr lang="ko-KR" altLang="en-US" sz="1100" b="1" dirty="0">
                  <a:latin typeface="+mn-ea"/>
                </a:rPr>
                <a:t>창출하는 아이디어를 </a:t>
              </a:r>
              <a:endParaRPr lang="en-US" altLang="ko-KR" sz="1100" b="1" dirty="0" smtClean="0">
                <a:latin typeface="+mn-ea"/>
              </a:endParaRPr>
            </a:p>
            <a:p>
              <a:pPr algn="ctr" fontAlgn="auto" latinLnBrk="0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b="1" dirty="0" smtClean="0">
                  <a:latin typeface="+mn-ea"/>
                </a:rPr>
                <a:t>기회로 </a:t>
              </a:r>
              <a:r>
                <a:rPr lang="ko-KR" altLang="en-US" sz="1100" b="1" dirty="0">
                  <a:latin typeface="+mn-ea"/>
                </a:rPr>
                <a:t>파악 </a:t>
              </a:r>
              <a:r>
                <a:rPr lang="en-US" altLang="ko-KR" sz="1100" b="1" dirty="0">
                  <a:latin typeface="+mn-ea"/>
                </a:rPr>
                <a:t>– </a:t>
              </a:r>
              <a:endParaRPr lang="en-US" altLang="ko-KR" sz="1100" b="1" dirty="0" smtClean="0">
                <a:latin typeface="+mn-ea"/>
              </a:endParaRPr>
            </a:p>
            <a:p>
              <a:pPr algn="ctr" fontAlgn="auto" latinLnBrk="0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b="1" dirty="0" smtClean="0">
                  <a:latin typeface="+mn-ea"/>
                </a:rPr>
                <a:t>수요 </a:t>
              </a:r>
              <a:r>
                <a:rPr lang="ko-KR" altLang="en-US" sz="1100" b="1" dirty="0">
                  <a:latin typeface="+mn-ea"/>
                </a:rPr>
                <a:t>검증되어야 </a:t>
              </a:r>
              <a:r>
                <a:rPr lang="ko-KR" altLang="en-US" sz="1100" b="1" dirty="0" smtClean="0">
                  <a:latin typeface="+mn-ea"/>
                </a:rPr>
                <a:t>함</a:t>
              </a:r>
              <a:endParaRPr lang="en-US" altLang="ko-KR" sz="1100" b="1" dirty="0">
                <a:latin typeface="+mn-ea"/>
              </a:endParaRPr>
            </a:p>
          </p:txBody>
        </p:sp>
        <p:pic>
          <p:nvPicPr>
            <p:cNvPr id="42" name="Picture 2" descr="D:\Works\db\04_확인불가 일러스트_PNG_Beta1006\포인트\NeedleLeftYellow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5418" y="1951445"/>
              <a:ext cx="544219" cy="96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96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한국 </a:t>
            </a:r>
            <a:r>
              <a:rPr lang="ko-KR" altLang="en-US" dirty="0" err="1"/>
              <a:t>사회적경제</a:t>
            </a:r>
            <a:r>
              <a:rPr lang="ko-KR" altLang="en-US" dirty="0"/>
              <a:t> 현황 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grpSp>
        <p:nvGrpSpPr>
          <p:cNvPr id="34" name="그룹 33"/>
          <p:cNvGrpSpPr/>
          <p:nvPr/>
        </p:nvGrpSpPr>
        <p:grpSpPr>
          <a:xfrm>
            <a:off x="1016926" y="1254160"/>
            <a:ext cx="4983368" cy="661326"/>
            <a:chOff x="701528" y="1275088"/>
            <a:chExt cx="4732671" cy="628057"/>
          </a:xfrm>
        </p:grpSpPr>
        <p:sp>
          <p:nvSpPr>
            <p:cNvPr id="35" name="Rectangle 4"/>
            <p:cNvSpPr>
              <a:spLocks noChangeArrowheads="1"/>
            </p:cNvSpPr>
            <p:nvPr/>
          </p:nvSpPr>
          <p:spPr bwMode="auto">
            <a:xfrm>
              <a:off x="971600" y="1275088"/>
              <a:ext cx="4462599" cy="628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sz="1200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1176150" y="1488033"/>
              <a:ext cx="3716132" cy="196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en-US" altLang="ko-KR" sz="1200" b="1" dirty="0">
                  <a:latin typeface="+mn-ea"/>
                </a:rPr>
                <a:t>GDP </a:t>
              </a:r>
              <a:r>
                <a:rPr lang="en-US" altLang="ko-KR" sz="1200" b="1" dirty="0" smtClean="0">
                  <a:latin typeface="+mn-ea"/>
                </a:rPr>
                <a:t>0.1% </a:t>
              </a:r>
              <a:r>
                <a:rPr lang="ko-KR" altLang="en-US" sz="1200" b="1" dirty="0">
                  <a:latin typeface="+mn-ea"/>
                </a:rPr>
                <a:t>수준 </a:t>
              </a:r>
              <a:r>
                <a:rPr lang="en-US" altLang="ko-KR" sz="1200" dirty="0">
                  <a:latin typeface="+mn-ea"/>
                </a:rPr>
                <a:t>– </a:t>
              </a:r>
              <a:r>
                <a:rPr lang="ko-KR" altLang="en-US" sz="1200" dirty="0" err="1">
                  <a:latin typeface="+mn-ea"/>
                </a:rPr>
                <a:t>사회적기업</a:t>
              </a:r>
              <a:r>
                <a:rPr lang="en-US" altLang="ko-KR" sz="1200" dirty="0">
                  <a:latin typeface="+mn-ea"/>
                </a:rPr>
                <a:t>, </a:t>
              </a:r>
              <a:r>
                <a:rPr lang="ko-KR" altLang="en-US" sz="1200" dirty="0">
                  <a:latin typeface="+mn-ea"/>
                </a:rPr>
                <a:t>협동조합</a:t>
              </a:r>
              <a:r>
                <a:rPr lang="en-US" altLang="ko-KR" sz="1200" dirty="0">
                  <a:latin typeface="+mn-ea"/>
                </a:rPr>
                <a:t>, </a:t>
              </a:r>
              <a:r>
                <a:rPr lang="ko-KR" altLang="en-US" sz="1200" dirty="0">
                  <a:latin typeface="+mn-ea"/>
                </a:rPr>
                <a:t>마을기업</a:t>
              </a:r>
              <a:r>
                <a:rPr lang="en-US" altLang="ko-KR" sz="1200" dirty="0">
                  <a:latin typeface="+mn-ea"/>
                </a:rPr>
                <a:t>, </a:t>
              </a:r>
              <a:r>
                <a:rPr lang="ko-KR" altLang="en-US" sz="1200" dirty="0">
                  <a:latin typeface="+mn-ea"/>
                </a:rPr>
                <a:t>자활기업 </a:t>
              </a:r>
            </a:p>
          </p:txBody>
        </p:sp>
        <p:grpSp>
          <p:nvGrpSpPr>
            <p:cNvPr id="37" name="그룹 36"/>
            <p:cNvGrpSpPr/>
            <p:nvPr/>
          </p:nvGrpSpPr>
          <p:grpSpPr>
            <a:xfrm>
              <a:off x="701528" y="1347143"/>
              <a:ext cx="474622" cy="483946"/>
              <a:chOff x="-1125784" y="1681184"/>
              <a:chExt cx="474622" cy="483946"/>
            </a:xfrm>
          </p:grpSpPr>
          <p:sp>
            <p:nvSpPr>
              <p:cNvPr id="38" name="타원 37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pic>
            <p:nvPicPr>
              <p:cNvPr id="39" name="Picture 32"/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40" name="그룹 39"/>
          <p:cNvGrpSpPr/>
          <p:nvPr/>
        </p:nvGrpSpPr>
        <p:grpSpPr>
          <a:xfrm>
            <a:off x="1016926" y="2112784"/>
            <a:ext cx="4983368" cy="661326"/>
            <a:chOff x="701528" y="2093953"/>
            <a:chExt cx="4732671" cy="628057"/>
          </a:xfrm>
        </p:grpSpPr>
        <p:sp>
          <p:nvSpPr>
            <p:cNvPr id="41" name="Rectangle 4"/>
            <p:cNvSpPr>
              <a:spLocks noChangeArrowheads="1"/>
            </p:cNvSpPr>
            <p:nvPr/>
          </p:nvSpPr>
          <p:spPr bwMode="auto">
            <a:xfrm>
              <a:off x="971600" y="2093953"/>
              <a:ext cx="4462599" cy="628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sz="1200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2" name="Rectangle 6"/>
            <p:cNvSpPr>
              <a:spLocks noChangeArrowheads="1"/>
            </p:cNvSpPr>
            <p:nvPr/>
          </p:nvSpPr>
          <p:spPr bwMode="auto">
            <a:xfrm>
              <a:off x="1176150" y="2306898"/>
              <a:ext cx="3643058" cy="196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200" b="1" dirty="0">
                  <a:latin typeface="+mn-ea"/>
                </a:rPr>
                <a:t>국가 주도와 일부 자생 </a:t>
              </a:r>
              <a:r>
                <a:rPr lang="ko-KR" altLang="en-US" sz="1200" b="1" dirty="0" smtClean="0">
                  <a:latin typeface="+mn-ea"/>
                </a:rPr>
                <a:t>모델 </a:t>
              </a:r>
              <a:r>
                <a:rPr lang="en-US" altLang="ko-KR" sz="1200" dirty="0" smtClean="0">
                  <a:latin typeface="+mn-ea"/>
                </a:rPr>
                <a:t>- </a:t>
              </a:r>
              <a:r>
                <a:rPr lang="ko-KR" altLang="en-US" sz="1200" dirty="0" smtClean="0">
                  <a:latin typeface="+mn-ea"/>
                </a:rPr>
                <a:t>원주</a:t>
              </a:r>
              <a:r>
                <a:rPr lang="en-US" altLang="ko-KR" sz="1200" dirty="0">
                  <a:latin typeface="+mn-ea"/>
                </a:rPr>
                <a:t>, </a:t>
              </a:r>
              <a:r>
                <a:rPr lang="ko-KR" altLang="en-US" sz="1200" dirty="0">
                  <a:latin typeface="+mn-ea"/>
                </a:rPr>
                <a:t>홍성</a:t>
              </a:r>
              <a:r>
                <a:rPr lang="en-US" altLang="ko-KR" sz="1200" dirty="0">
                  <a:latin typeface="+mn-ea"/>
                </a:rPr>
                <a:t>, </a:t>
              </a:r>
              <a:r>
                <a:rPr lang="ko-KR" altLang="en-US" sz="1200" dirty="0">
                  <a:latin typeface="+mn-ea"/>
                </a:rPr>
                <a:t>완주</a:t>
              </a:r>
              <a:r>
                <a:rPr lang="en-US" altLang="ko-KR" sz="1200" dirty="0">
                  <a:latin typeface="+mn-ea"/>
                </a:rPr>
                <a:t>, </a:t>
              </a:r>
              <a:r>
                <a:rPr lang="ko-KR" altLang="en-US" sz="1200" dirty="0">
                  <a:latin typeface="+mn-ea"/>
                </a:rPr>
                <a:t>성미산마을 </a:t>
              </a:r>
            </a:p>
          </p:txBody>
        </p:sp>
        <p:grpSp>
          <p:nvGrpSpPr>
            <p:cNvPr id="43" name="그룹 42"/>
            <p:cNvGrpSpPr/>
            <p:nvPr/>
          </p:nvGrpSpPr>
          <p:grpSpPr>
            <a:xfrm>
              <a:off x="701528" y="2166009"/>
              <a:ext cx="474622" cy="483946"/>
              <a:chOff x="-1125784" y="1681184"/>
              <a:chExt cx="474622" cy="483946"/>
            </a:xfrm>
          </p:grpSpPr>
          <p:sp>
            <p:nvSpPr>
              <p:cNvPr id="44" name="타원 43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pic>
            <p:nvPicPr>
              <p:cNvPr id="45" name="Picture 32"/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46" name="그룹 45"/>
          <p:cNvGrpSpPr/>
          <p:nvPr/>
        </p:nvGrpSpPr>
        <p:grpSpPr>
          <a:xfrm>
            <a:off x="1016926" y="2987997"/>
            <a:ext cx="4983368" cy="661326"/>
            <a:chOff x="701528" y="2926468"/>
            <a:chExt cx="4732671" cy="628057"/>
          </a:xfrm>
        </p:grpSpPr>
        <p:sp>
          <p:nvSpPr>
            <p:cNvPr id="47" name="Rectangle 4"/>
            <p:cNvSpPr>
              <a:spLocks noChangeArrowheads="1"/>
            </p:cNvSpPr>
            <p:nvPr/>
          </p:nvSpPr>
          <p:spPr bwMode="auto">
            <a:xfrm>
              <a:off x="971600" y="2926468"/>
              <a:ext cx="4462599" cy="628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sz="1200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8" name="Rectangle 6"/>
            <p:cNvSpPr>
              <a:spLocks noChangeArrowheads="1"/>
            </p:cNvSpPr>
            <p:nvPr/>
          </p:nvSpPr>
          <p:spPr bwMode="auto">
            <a:xfrm>
              <a:off x="1176150" y="3139413"/>
              <a:ext cx="2581972" cy="196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200" b="1" dirty="0">
                  <a:latin typeface="+mn-ea"/>
                </a:rPr>
                <a:t>지역 </a:t>
              </a:r>
              <a:r>
                <a:rPr lang="ko-KR" altLang="en-US" sz="1200" b="1" dirty="0" err="1">
                  <a:latin typeface="+mn-ea"/>
                </a:rPr>
                <a:t>사회적경제</a:t>
              </a:r>
              <a:r>
                <a:rPr lang="ko-KR" altLang="en-US" sz="1200" b="1" dirty="0">
                  <a:latin typeface="+mn-ea"/>
                </a:rPr>
                <a:t> 생태계 및 성공모델 부족 </a:t>
              </a:r>
            </a:p>
          </p:txBody>
        </p:sp>
        <p:grpSp>
          <p:nvGrpSpPr>
            <p:cNvPr id="49" name="그룹 48"/>
            <p:cNvGrpSpPr/>
            <p:nvPr/>
          </p:nvGrpSpPr>
          <p:grpSpPr>
            <a:xfrm>
              <a:off x="701528" y="2998523"/>
              <a:ext cx="474622" cy="483946"/>
              <a:chOff x="-1125784" y="1681184"/>
              <a:chExt cx="474622" cy="483946"/>
            </a:xfrm>
          </p:grpSpPr>
          <p:sp>
            <p:nvSpPr>
              <p:cNvPr id="50" name="타원 49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pic>
            <p:nvPicPr>
              <p:cNvPr id="51" name="Picture 32"/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52" name="그룹 51"/>
          <p:cNvGrpSpPr/>
          <p:nvPr/>
        </p:nvGrpSpPr>
        <p:grpSpPr>
          <a:xfrm>
            <a:off x="1016926" y="3827428"/>
            <a:ext cx="4983368" cy="661326"/>
            <a:chOff x="701528" y="3745333"/>
            <a:chExt cx="4732671" cy="628057"/>
          </a:xfrm>
        </p:grpSpPr>
        <p:sp>
          <p:nvSpPr>
            <p:cNvPr id="53" name="Rectangle 4"/>
            <p:cNvSpPr>
              <a:spLocks noChangeArrowheads="1"/>
            </p:cNvSpPr>
            <p:nvPr/>
          </p:nvSpPr>
          <p:spPr bwMode="auto">
            <a:xfrm>
              <a:off x="971600" y="3745333"/>
              <a:ext cx="4462599" cy="628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sz="1200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54" name="Rectangle 6"/>
            <p:cNvSpPr>
              <a:spLocks noChangeArrowheads="1"/>
            </p:cNvSpPr>
            <p:nvPr/>
          </p:nvSpPr>
          <p:spPr bwMode="auto">
            <a:xfrm>
              <a:off x="1176150" y="3958278"/>
              <a:ext cx="2597195" cy="196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en-US" altLang="ko-KR" sz="1200" b="1" dirty="0">
                  <a:latin typeface="+mn-ea"/>
                </a:rPr>
                <a:t>6</a:t>
              </a:r>
              <a:r>
                <a:rPr lang="ko-KR" altLang="en-US" sz="1200" b="1" dirty="0" err="1">
                  <a:latin typeface="+mn-ea"/>
                </a:rPr>
                <a:t>천여개</a:t>
              </a:r>
              <a:r>
                <a:rPr lang="en-US" altLang="ko-KR" sz="1200" b="1" dirty="0">
                  <a:latin typeface="+mn-ea"/>
                </a:rPr>
                <a:t>, 9</a:t>
              </a:r>
              <a:r>
                <a:rPr lang="ko-KR" altLang="en-US" sz="1200" b="1" dirty="0" err="1">
                  <a:latin typeface="+mn-ea"/>
                </a:rPr>
                <a:t>만명</a:t>
              </a:r>
              <a:r>
                <a:rPr lang="ko-KR" altLang="en-US" sz="1200" b="1" dirty="0">
                  <a:latin typeface="+mn-ea"/>
                </a:rPr>
                <a:t> 종사</a:t>
              </a:r>
              <a:r>
                <a:rPr lang="en-US" altLang="ko-KR" sz="1200" b="1" dirty="0">
                  <a:latin typeface="+mn-ea"/>
                </a:rPr>
                <a:t>, 100</a:t>
              </a:r>
              <a:r>
                <a:rPr lang="ko-KR" altLang="en-US" sz="1200" b="1" dirty="0" err="1">
                  <a:latin typeface="+mn-ea"/>
                </a:rPr>
                <a:t>만명</a:t>
              </a:r>
              <a:r>
                <a:rPr lang="ko-KR" altLang="en-US" sz="1200" b="1" dirty="0">
                  <a:latin typeface="+mn-ea"/>
                </a:rPr>
                <a:t> 참여로 추정</a:t>
              </a:r>
            </a:p>
          </p:txBody>
        </p:sp>
        <p:grpSp>
          <p:nvGrpSpPr>
            <p:cNvPr id="55" name="그룹 54"/>
            <p:cNvGrpSpPr/>
            <p:nvPr/>
          </p:nvGrpSpPr>
          <p:grpSpPr>
            <a:xfrm>
              <a:off x="701528" y="3817389"/>
              <a:ext cx="474622" cy="483946"/>
              <a:chOff x="-1125784" y="1681184"/>
              <a:chExt cx="474622" cy="483946"/>
            </a:xfrm>
          </p:grpSpPr>
          <p:sp>
            <p:nvSpPr>
              <p:cNvPr id="56" name="타원 55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pic>
            <p:nvPicPr>
              <p:cNvPr id="57" name="Picture 32"/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79315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아이디어와 기회 파악 </a:t>
            </a:r>
            <a:r>
              <a:rPr lang="en-US" altLang="ko-KR" dirty="0"/>
              <a:t>_ </a:t>
            </a:r>
            <a:r>
              <a:rPr lang="ko-KR" altLang="en-US" dirty="0"/>
              <a:t>조사 방법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120</a:t>
            </a:fld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368300" y="1480484"/>
            <a:ext cx="6134100" cy="3253442"/>
          </a:xfrm>
          <a:prstGeom prst="roundRect">
            <a:avLst>
              <a:gd name="adj" fmla="val 6150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sp>
      <p:sp>
        <p:nvSpPr>
          <p:cNvPr id="8" name="AutoShape 97"/>
          <p:cNvSpPr>
            <a:spLocks noChangeArrowheads="1"/>
          </p:cNvSpPr>
          <p:nvPr/>
        </p:nvSpPr>
        <p:spPr bwMode="auto">
          <a:xfrm>
            <a:off x="1631576" y="1204913"/>
            <a:ext cx="3550024" cy="575733"/>
          </a:xfrm>
          <a:prstGeom prst="homePlate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lIns="72000" tIns="72000" rIns="72000" bIns="72000" anchor="ctr"/>
          <a:lstStyle/>
          <a:p>
            <a:pPr marL="182563" indent="-182563" algn="ctr">
              <a:lnSpc>
                <a:spcPct val="90000"/>
              </a:lnSpc>
              <a:defRPr/>
            </a:pPr>
            <a:r>
              <a:rPr kumimoji="0" lang="ko-KR" altLang="en-US" sz="1400" b="1" dirty="0">
                <a:solidFill>
                  <a:schemeClr val="tx1"/>
                </a:solidFill>
                <a:latin typeface="+mn-ea"/>
              </a:rPr>
              <a:t>생태적 세제 회사 </a:t>
            </a:r>
            <a:r>
              <a:rPr kumimoji="0" lang="ko-KR" altLang="en-US" sz="1400" b="1" dirty="0" err="1" smtClean="0">
                <a:solidFill>
                  <a:schemeClr val="tx1"/>
                </a:solidFill>
                <a:latin typeface="+mn-ea"/>
              </a:rPr>
              <a:t>에코버</a:t>
            </a:r>
            <a:r>
              <a:rPr kumimoji="0" lang="ko-KR" altLang="en-US" sz="14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kumimoji="0" lang="ko-KR" altLang="en-US" sz="1400" b="1" dirty="0">
                <a:solidFill>
                  <a:schemeClr val="tx1"/>
                </a:solidFill>
                <a:latin typeface="+mn-ea"/>
              </a:rPr>
              <a:t>사례 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728439" y="2061658"/>
            <a:ext cx="5401121" cy="1840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28763" indent="-1528763">
              <a:lnSpc>
                <a:spcPct val="150000"/>
              </a:lnSpc>
            </a:pPr>
            <a:r>
              <a:rPr lang="en-US" altLang="ko-KR" sz="1100" b="1" dirty="0"/>
              <a:t>1. </a:t>
            </a:r>
            <a:r>
              <a:rPr lang="ko-KR" altLang="en-US" sz="1100" b="1" dirty="0"/>
              <a:t>문제 제기 </a:t>
            </a:r>
            <a:r>
              <a:rPr lang="en-US" altLang="ko-KR" sz="1100" b="1" dirty="0"/>
              <a:t>: </a:t>
            </a:r>
            <a:r>
              <a:rPr lang="ko-KR" altLang="en-US" sz="1100" dirty="0"/>
              <a:t>어떻게 하면 환경을 고려하는 동시에 효력이 뛰어난 세제를 제조할 수 있을까</a:t>
            </a:r>
            <a:r>
              <a:rPr lang="en-US" altLang="ko-KR" sz="1100" dirty="0"/>
              <a:t>? </a:t>
            </a:r>
          </a:p>
          <a:p>
            <a:pPr marL="1528763" indent="-1528763">
              <a:lnSpc>
                <a:spcPct val="150000"/>
              </a:lnSpc>
            </a:pPr>
            <a:endParaRPr lang="en-US" altLang="ko-KR" sz="1100" b="1" dirty="0"/>
          </a:p>
          <a:p>
            <a:pPr marL="1528763" indent="-1528763">
              <a:lnSpc>
                <a:spcPct val="150000"/>
              </a:lnSpc>
            </a:pPr>
            <a:r>
              <a:rPr lang="en-US" altLang="ko-KR" sz="1100" b="1" dirty="0"/>
              <a:t>2. </a:t>
            </a:r>
            <a:r>
              <a:rPr lang="ko-KR" altLang="en-US" sz="1100" b="1" dirty="0"/>
              <a:t>고정 관념 </a:t>
            </a:r>
            <a:r>
              <a:rPr lang="en-US" altLang="ko-KR" sz="1100" b="1" dirty="0"/>
              <a:t>: </a:t>
            </a:r>
            <a:r>
              <a:rPr lang="ko-KR" altLang="en-US" sz="1100" dirty="0"/>
              <a:t>효력이 뛰어난 세제는 환경을 오염시킬 수 밖에 없다</a:t>
            </a:r>
            <a:r>
              <a:rPr lang="en-US" altLang="ko-KR" sz="1100" dirty="0"/>
              <a:t>.</a:t>
            </a:r>
          </a:p>
          <a:p>
            <a:pPr marL="1528763" indent="-1528763">
              <a:lnSpc>
                <a:spcPct val="150000"/>
              </a:lnSpc>
            </a:pPr>
            <a:r>
              <a:rPr lang="en-US" altLang="ko-KR" sz="1100" b="1" dirty="0"/>
              <a:t> </a:t>
            </a:r>
          </a:p>
          <a:p>
            <a:pPr marL="896938" indent="-896938">
              <a:lnSpc>
                <a:spcPct val="150000"/>
              </a:lnSpc>
            </a:pPr>
            <a:r>
              <a:rPr lang="en-US" altLang="ko-KR" sz="1100" b="1" dirty="0"/>
              <a:t>3. </a:t>
            </a:r>
            <a:r>
              <a:rPr lang="ko-KR" altLang="en-US" sz="1100" b="1" dirty="0"/>
              <a:t>해결 방법 </a:t>
            </a:r>
            <a:r>
              <a:rPr lang="en-US" altLang="ko-KR" sz="1100" b="1" dirty="0"/>
              <a:t>: </a:t>
            </a:r>
            <a:r>
              <a:rPr lang="ko-KR" altLang="en-US" sz="1100" dirty="0"/>
              <a:t>작은 것으로도 많은 것을 만들어 내는 인체 메커니즘에서 영감을 얻어 효력이 뛰어나면서도 생물학적 분해가 가능한</a:t>
            </a:r>
            <a:r>
              <a:rPr lang="en-US" altLang="ko-KR" sz="1100" dirty="0"/>
              <a:t>, </a:t>
            </a:r>
            <a:r>
              <a:rPr lang="ko-KR" altLang="en-US" sz="1100" dirty="0"/>
              <a:t>그리고 수익성도 있는 제품을 구상할 수 있다</a:t>
            </a:r>
            <a:r>
              <a:rPr lang="en-US" altLang="ko-KR" sz="1100" dirty="0"/>
              <a:t>.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95014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사회적 </a:t>
            </a:r>
            <a:r>
              <a:rPr lang="en-US" altLang="ko-KR" dirty="0"/>
              <a:t>/ </a:t>
            </a:r>
            <a:r>
              <a:rPr lang="ko-KR" altLang="en-US" dirty="0"/>
              <a:t>경제적 가치 파악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121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413707" y="1100928"/>
            <a:ext cx="5931617" cy="3632997"/>
            <a:chOff x="413707" y="1667563"/>
            <a:chExt cx="5931617" cy="6272328"/>
          </a:xfrm>
        </p:grpSpPr>
        <p:sp>
          <p:nvSpPr>
            <p:cNvPr id="9" name="Rectangle 29"/>
            <p:cNvSpPr>
              <a:spLocks noChangeArrowheads="1"/>
            </p:cNvSpPr>
            <p:nvPr/>
          </p:nvSpPr>
          <p:spPr bwMode="auto">
            <a:xfrm>
              <a:off x="906940" y="4287197"/>
              <a:ext cx="5276366" cy="798347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0" name="Rectangle 31"/>
            <p:cNvSpPr>
              <a:spLocks noChangeArrowheads="1"/>
            </p:cNvSpPr>
            <p:nvPr/>
          </p:nvSpPr>
          <p:spPr bwMode="auto">
            <a:xfrm>
              <a:off x="1090920" y="4519813"/>
              <a:ext cx="2768437" cy="277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i="1" dirty="0">
                  <a:latin typeface="+mj-ea"/>
                  <a:ea typeface="+mj-ea"/>
                </a:rPr>
                <a:t>사회적 가치는 정량적</a:t>
              </a:r>
              <a:r>
                <a:rPr lang="en-US" altLang="ko-KR" sz="1100" i="1" dirty="0">
                  <a:latin typeface="+mj-ea"/>
                  <a:ea typeface="+mj-ea"/>
                </a:rPr>
                <a:t>, </a:t>
              </a:r>
              <a:r>
                <a:rPr lang="ko-KR" altLang="en-US" sz="1100" i="1" dirty="0">
                  <a:latin typeface="+mj-ea"/>
                  <a:ea typeface="+mj-ea"/>
                </a:rPr>
                <a:t>정성적 지표의 결과 </a:t>
              </a:r>
              <a:r>
                <a:rPr lang="ko-KR" altLang="en-US" sz="1100" i="1" dirty="0" smtClean="0">
                  <a:latin typeface="+mj-ea"/>
                  <a:ea typeface="+mj-ea"/>
                </a:rPr>
                <a:t>수치</a:t>
              </a:r>
              <a:endParaRPr lang="ko-KR" altLang="en-US" sz="1100" i="1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grpSp>
          <p:nvGrpSpPr>
            <p:cNvPr id="11" name="그룹 10"/>
            <p:cNvGrpSpPr/>
            <p:nvPr/>
          </p:nvGrpSpPr>
          <p:grpSpPr>
            <a:xfrm>
              <a:off x="424481" y="4086484"/>
              <a:ext cx="676232" cy="1202189"/>
              <a:chOff x="3169122" y="3459809"/>
              <a:chExt cx="836612" cy="836613"/>
            </a:xfrm>
          </p:grpSpPr>
          <p:pic>
            <p:nvPicPr>
              <p:cNvPr id="12" name="Picture 35" descr="볼1-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9122" y="3459809"/>
                <a:ext cx="836612" cy="8366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Line 36"/>
              <p:cNvSpPr>
                <a:spLocks noChangeShapeType="1"/>
              </p:cNvSpPr>
              <p:nvPr/>
            </p:nvSpPr>
            <p:spPr bwMode="auto">
              <a:xfrm>
                <a:off x="3399309" y="3985272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dirty="0">
                  <a:latin typeface="+mj-ea"/>
                  <a:ea typeface="+mj-ea"/>
                </a:endParaRPr>
              </a:p>
            </p:txBody>
          </p:sp>
          <p:pic>
            <p:nvPicPr>
              <p:cNvPr id="14" name="Picture 37" descr="03"/>
              <p:cNvPicPr>
                <a:picLocks noChangeAspect="1" noChangeArrowheads="1"/>
              </p:cNvPicPr>
              <p:nvPr/>
            </p:nvPicPr>
            <p:blipFill>
              <a:blip r:embed="rId4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3756"/>
              <a:stretch>
                <a:fillRect/>
              </a:stretch>
            </p:blipFill>
            <p:spPr bwMode="auto">
              <a:xfrm>
                <a:off x="3391372" y="3697934"/>
                <a:ext cx="434975" cy="2905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5" name="그룹 14"/>
            <p:cNvGrpSpPr/>
            <p:nvPr/>
          </p:nvGrpSpPr>
          <p:grpSpPr>
            <a:xfrm>
              <a:off x="944166" y="1869484"/>
              <a:ext cx="5239140" cy="798347"/>
              <a:chOff x="1900355" y="1550823"/>
              <a:chExt cx="8716569" cy="747136"/>
            </a:xfrm>
          </p:grpSpPr>
          <p:sp>
            <p:nvSpPr>
              <p:cNvPr id="16" name="Rectangle 4"/>
              <p:cNvSpPr>
                <a:spLocks noChangeArrowheads="1"/>
              </p:cNvSpPr>
              <p:nvPr/>
            </p:nvSpPr>
            <p:spPr bwMode="auto">
              <a:xfrm>
                <a:off x="1900355" y="1550823"/>
                <a:ext cx="8716569" cy="747136"/>
              </a:xfrm>
              <a:prstGeom prst="rect">
                <a:avLst/>
              </a:prstGeom>
              <a:solidFill>
                <a:sysClr val="window" lastClr="FFFFFF"/>
              </a:solidFill>
              <a:ln w="28575" algn="ctr">
                <a:solidFill>
                  <a:srgbClr val="0070C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7" name="Rectangle 6"/>
              <p:cNvSpPr>
                <a:spLocks noChangeArrowheads="1"/>
              </p:cNvSpPr>
              <p:nvPr/>
            </p:nvSpPr>
            <p:spPr bwMode="auto">
              <a:xfrm>
                <a:off x="2144516" y="1763756"/>
                <a:ext cx="6830222" cy="2598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vl="0" latinLnBrk="0"/>
                <a:r>
                  <a:rPr lang="ko-KR" altLang="en-US" sz="1100" i="1" kern="0" dirty="0" err="1" smtClean="0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소셜미션</a:t>
                </a:r>
                <a:r>
                  <a:rPr lang="ko-KR" altLang="en-US" sz="1100" i="1" kern="0" dirty="0" smtClean="0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 </a:t>
                </a:r>
                <a:r>
                  <a:rPr lang="ko-KR" altLang="en-US" sz="1100" i="1" kern="0" dirty="0" err="1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수립시</a:t>
                </a:r>
                <a:r>
                  <a:rPr lang="ko-KR" altLang="en-US" sz="1100" i="1" kern="0" dirty="0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 </a:t>
                </a:r>
                <a:r>
                  <a:rPr lang="ko-KR" altLang="en-US" sz="1100" i="1" kern="0" dirty="0" err="1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사회적기업의</a:t>
                </a:r>
                <a:r>
                  <a:rPr lang="ko-KR" altLang="en-US" sz="1100" i="1" kern="0" dirty="0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 문제 해결의 기대치와 범위를 명확히 함 </a:t>
                </a:r>
              </a:p>
            </p:txBody>
          </p:sp>
        </p:grpSp>
        <p:grpSp>
          <p:nvGrpSpPr>
            <p:cNvPr id="18" name="그룹 17"/>
            <p:cNvGrpSpPr/>
            <p:nvPr/>
          </p:nvGrpSpPr>
          <p:grpSpPr>
            <a:xfrm>
              <a:off x="424481" y="1667563"/>
              <a:ext cx="676233" cy="1202189"/>
              <a:chOff x="2265834" y="1316401"/>
              <a:chExt cx="836613" cy="836612"/>
            </a:xfrm>
          </p:grpSpPr>
          <p:pic>
            <p:nvPicPr>
              <p:cNvPr id="19" name="Picture 57" descr="볼1-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5834" y="1316401"/>
                <a:ext cx="836613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Picture 58" descr="01"/>
              <p:cNvPicPr>
                <a:picLocks noChangeAspect="1" noChangeArrowheads="1"/>
              </p:cNvPicPr>
              <p:nvPr/>
            </p:nvPicPr>
            <p:blipFill>
              <a:blip r:embed="rId5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1713"/>
              <a:stretch>
                <a:fillRect/>
              </a:stretch>
            </p:blipFill>
            <p:spPr bwMode="auto">
              <a:xfrm>
                <a:off x="2483322" y="1570401"/>
                <a:ext cx="442913" cy="2635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Line 59"/>
              <p:cNvSpPr>
                <a:spLocks noChangeShapeType="1"/>
              </p:cNvSpPr>
              <p:nvPr/>
            </p:nvSpPr>
            <p:spPr bwMode="auto">
              <a:xfrm>
                <a:off x="2497609" y="1837101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899557" y="3094217"/>
              <a:ext cx="5283749" cy="798347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1090920" y="3330226"/>
              <a:ext cx="3863288" cy="277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i="1" dirty="0">
                  <a:latin typeface="+mj-ea"/>
                  <a:ea typeface="+mj-ea"/>
                </a:rPr>
                <a:t>사업 기대효과를 </a:t>
              </a:r>
              <a:r>
                <a:rPr lang="ko-KR" altLang="en-US" sz="1100" i="1" dirty="0" err="1">
                  <a:latin typeface="+mj-ea"/>
                  <a:ea typeface="+mj-ea"/>
                </a:rPr>
                <a:t>내외부</a:t>
              </a:r>
              <a:r>
                <a:rPr lang="ko-KR" altLang="en-US" sz="1100" i="1" dirty="0">
                  <a:latin typeface="+mj-ea"/>
                  <a:ea typeface="+mj-ea"/>
                </a:rPr>
                <a:t> 이해 관계자들에게 명확히 전달할 수 있음</a:t>
              </a:r>
            </a:p>
          </p:txBody>
        </p:sp>
        <p:grpSp>
          <p:nvGrpSpPr>
            <p:cNvPr id="24" name="그룹 23"/>
            <p:cNvGrpSpPr/>
            <p:nvPr/>
          </p:nvGrpSpPr>
          <p:grpSpPr>
            <a:xfrm>
              <a:off x="424481" y="2872794"/>
              <a:ext cx="676232" cy="1202189"/>
              <a:chOff x="2940522" y="2346235"/>
              <a:chExt cx="836612" cy="836612"/>
            </a:xfrm>
          </p:grpSpPr>
          <p:pic>
            <p:nvPicPr>
              <p:cNvPr id="25" name="Picture 61" descr="볼1-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0522" y="2346235"/>
                <a:ext cx="836612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Line 62"/>
              <p:cNvSpPr>
                <a:spLocks noChangeShapeType="1"/>
              </p:cNvSpPr>
              <p:nvPr/>
            </p:nvSpPr>
            <p:spPr bwMode="auto">
              <a:xfrm>
                <a:off x="3170709" y="2871697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dirty="0">
                  <a:latin typeface="+mj-ea"/>
                  <a:ea typeface="+mj-ea"/>
                </a:endParaRPr>
              </a:p>
            </p:txBody>
          </p:sp>
          <p:pic>
            <p:nvPicPr>
              <p:cNvPr id="27" name="Picture 63" descr="02"/>
              <p:cNvPicPr>
                <a:picLocks noChangeAspect="1" noChangeArrowheads="1"/>
              </p:cNvPicPr>
              <p:nvPr/>
            </p:nvPicPr>
            <p:blipFill>
              <a:blip r:embed="rId6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1547"/>
              <a:stretch>
                <a:fillRect/>
              </a:stretch>
            </p:blipFill>
            <p:spPr bwMode="auto">
              <a:xfrm>
                <a:off x="3148484" y="2579597"/>
                <a:ext cx="434975" cy="290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906940" y="6961664"/>
              <a:ext cx="5276366" cy="798348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413707" y="6735954"/>
              <a:ext cx="677213" cy="1203937"/>
              <a:chOff x="2921472" y="4210574"/>
              <a:chExt cx="836612" cy="836613"/>
            </a:xfrm>
          </p:grpSpPr>
          <p:pic>
            <p:nvPicPr>
              <p:cNvPr id="30" name="Picture 16" descr="볼1-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1472" y="4210574"/>
                <a:ext cx="836612" cy="8366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</p:pic>
          <p:sp>
            <p:nvSpPr>
              <p:cNvPr id="31" name="Line 17"/>
              <p:cNvSpPr>
                <a:spLocks noChangeShapeType="1"/>
              </p:cNvSpPr>
              <p:nvPr/>
            </p:nvSpPr>
            <p:spPr bwMode="auto">
              <a:xfrm>
                <a:off x="3151659" y="4958184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dirty="0">
                  <a:latin typeface="+mj-ea"/>
                  <a:ea typeface="+mj-ea"/>
                </a:endParaRPr>
              </a:p>
            </p:txBody>
          </p:sp>
          <p:pic>
            <p:nvPicPr>
              <p:cNvPr id="32" name="Picture 18" descr="04"/>
              <p:cNvPicPr>
                <a:picLocks noChangeAspect="1" noChangeArrowheads="1"/>
              </p:cNvPicPr>
              <p:nvPr/>
            </p:nvPicPr>
            <p:blipFill>
              <a:blip r:embed="rId7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3204"/>
              <a:stretch>
                <a:fillRect/>
              </a:stretch>
            </p:blipFill>
            <p:spPr bwMode="auto">
              <a:xfrm>
                <a:off x="3127848" y="4445523"/>
                <a:ext cx="434976" cy="2905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1090921" y="7213829"/>
              <a:ext cx="3640471" cy="27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i="1" dirty="0">
                  <a:latin typeface="+mj-ea"/>
                  <a:ea typeface="+mj-ea"/>
                </a:rPr>
                <a:t>경제적 가치는 목표로 하는 매출</a:t>
              </a:r>
              <a:r>
                <a:rPr lang="en-US" altLang="ko-KR" sz="1100" i="1" dirty="0">
                  <a:latin typeface="+mj-ea"/>
                  <a:ea typeface="+mj-ea"/>
                </a:rPr>
                <a:t>,</a:t>
              </a:r>
              <a:r>
                <a:rPr lang="ko-KR" altLang="en-US" sz="1100" i="1" dirty="0">
                  <a:latin typeface="+mj-ea"/>
                  <a:ea typeface="+mj-ea"/>
                </a:rPr>
                <a:t>이익</a:t>
              </a:r>
              <a:r>
                <a:rPr lang="en-US" altLang="ko-KR" sz="1100" i="1" dirty="0">
                  <a:latin typeface="+mj-ea"/>
                  <a:ea typeface="+mj-ea"/>
                </a:rPr>
                <a:t>, </a:t>
              </a:r>
              <a:r>
                <a:rPr lang="ko-KR" altLang="en-US" sz="1100" i="1" dirty="0">
                  <a:latin typeface="+mj-ea"/>
                  <a:ea typeface="+mj-ea"/>
                </a:rPr>
                <a:t>자산</a:t>
              </a:r>
              <a:r>
                <a:rPr lang="en-US" altLang="ko-KR" sz="1100" i="1" dirty="0">
                  <a:latin typeface="+mj-ea"/>
                  <a:ea typeface="+mj-ea"/>
                </a:rPr>
                <a:t>, </a:t>
              </a:r>
              <a:r>
                <a:rPr lang="ko-KR" altLang="en-US" sz="1100" i="1" dirty="0">
                  <a:latin typeface="+mj-ea"/>
                  <a:ea typeface="+mj-ea"/>
                </a:rPr>
                <a:t>일자리 창출 수치 </a:t>
              </a: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958282" y="5264694"/>
              <a:ext cx="5387042" cy="11181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100" b="1" dirty="0" smtClean="0"/>
                <a:t>- </a:t>
              </a:r>
              <a:r>
                <a:rPr lang="ko-KR" altLang="en-US" sz="1100" b="1" dirty="0" smtClean="0"/>
                <a:t>정량적 </a:t>
              </a:r>
              <a:r>
                <a:rPr lang="ko-KR" altLang="en-US" sz="1100" b="1" dirty="0"/>
                <a:t>지표 </a:t>
              </a:r>
              <a:r>
                <a:rPr lang="en-US" altLang="ko-KR" sz="1100" b="1" dirty="0"/>
                <a:t>: </a:t>
              </a:r>
              <a:r>
                <a:rPr lang="ko-KR" altLang="en-US" sz="1100" dirty="0"/>
                <a:t>화폐가치로 환산이 어려운 사회적 가치를 정량적으로 정의 </a:t>
              </a:r>
            </a:p>
            <a:p>
              <a:r>
                <a:rPr lang="ko-KR" altLang="en-US" sz="1100" dirty="0" smtClean="0"/>
                <a:t>                    취약계층 </a:t>
              </a:r>
              <a:r>
                <a:rPr lang="ko-KR" altLang="en-US" sz="1100" dirty="0"/>
                <a:t>고용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저소득층 </a:t>
              </a:r>
              <a:r>
                <a:rPr lang="ko-KR" altLang="en-US" sz="1100" dirty="0" err="1"/>
                <a:t>멘토링</a:t>
              </a:r>
              <a:r>
                <a:rPr lang="ko-KR" altLang="en-US" sz="1100" dirty="0"/>
                <a:t> 수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현수막 재활용 실적</a:t>
              </a:r>
            </a:p>
            <a:p>
              <a:r>
                <a:rPr lang="en-US" altLang="ko-KR" sz="1100" b="1" dirty="0" smtClean="0"/>
                <a:t>- </a:t>
              </a:r>
              <a:r>
                <a:rPr lang="ko-KR" altLang="en-US" sz="1100" b="1" dirty="0" smtClean="0"/>
                <a:t>정성적 </a:t>
              </a:r>
              <a:r>
                <a:rPr lang="ko-KR" altLang="en-US" sz="1100" b="1" dirty="0"/>
                <a:t>지표 </a:t>
              </a:r>
              <a:r>
                <a:rPr lang="en-US" altLang="ko-KR" sz="1100" b="1" dirty="0"/>
                <a:t>: </a:t>
              </a:r>
              <a:r>
                <a:rPr lang="ko-KR" altLang="en-US" sz="1100" dirty="0"/>
                <a:t>정량적 측정이 어려운 사회적 가치를 정의 </a:t>
              </a:r>
            </a:p>
            <a:p>
              <a:r>
                <a:rPr lang="ko-KR" altLang="en-US" sz="1100" dirty="0"/>
                <a:t>                    </a:t>
              </a:r>
              <a:r>
                <a:rPr lang="ko-KR" altLang="en-US" sz="1100" dirty="0" smtClean="0"/>
                <a:t>개인의 </a:t>
              </a:r>
              <a:r>
                <a:rPr lang="ko-KR" altLang="en-US" sz="1100" dirty="0" err="1"/>
                <a:t>자존감</a:t>
              </a:r>
              <a:r>
                <a:rPr lang="ko-KR" altLang="en-US" sz="1100" dirty="0"/>
                <a:t> 향상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시장 정화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사회적 연대감 등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244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미션 정의 </a:t>
            </a:r>
            <a:r>
              <a:rPr lang="en-US" altLang="ko-KR" dirty="0"/>
              <a:t>_ </a:t>
            </a:r>
            <a:r>
              <a:rPr lang="ko-KR" altLang="en-US" dirty="0"/>
              <a:t>읽어보면 느낀다</a:t>
            </a:r>
            <a:r>
              <a:rPr lang="en-US" altLang="ko-KR" dirty="0"/>
              <a:t>, </a:t>
            </a:r>
            <a:r>
              <a:rPr lang="ko-KR" altLang="en-US" dirty="0"/>
              <a:t>단어 해석 명확화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122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368300" y="1121293"/>
            <a:ext cx="6139042" cy="3612632"/>
            <a:chOff x="368300" y="1467694"/>
            <a:chExt cx="6139042" cy="5855269"/>
          </a:xfrm>
        </p:grpSpPr>
        <p:sp>
          <p:nvSpPr>
            <p:cNvPr id="5" name="모서리가 접힌 도형 4"/>
            <p:cNvSpPr/>
            <p:nvPr/>
          </p:nvSpPr>
          <p:spPr>
            <a:xfrm>
              <a:off x="368300" y="1979085"/>
              <a:ext cx="6139042" cy="5343878"/>
            </a:xfrm>
            <a:prstGeom prst="foldedCorner">
              <a:avLst/>
            </a:prstGeom>
            <a:solidFill>
              <a:srgbClr val="FFFFE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000" dirty="0">
                <a:solidFill>
                  <a:prstClr val="white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582612" y="2267743"/>
              <a:ext cx="5708705" cy="4539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sz="1100" b="1" dirty="0">
                  <a:latin typeface="+mn-ea"/>
                </a:rPr>
                <a:t>우리는 누구인가</a:t>
              </a:r>
              <a:r>
                <a:rPr lang="en-US" altLang="ko-KR" sz="1100" b="1" dirty="0">
                  <a:latin typeface="+mn-ea"/>
                </a:rPr>
                <a:t>? (</a:t>
              </a:r>
              <a:r>
                <a:rPr lang="ko-KR" altLang="en-US" sz="1100" b="1" dirty="0">
                  <a:latin typeface="+mn-ea"/>
                </a:rPr>
                <a:t>차별성</a:t>
              </a:r>
              <a:r>
                <a:rPr lang="en-US" altLang="ko-KR" sz="1100" b="1" dirty="0">
                  <a:latin typeface="+mn-ea"/>
                </a:rPr>
                <a:t>) </a:t>
              </a:r>
            </a:p>
            <a:p>
              <a:pPr marL="342900" indent="-342900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sz="1100" b="1" dirty="0">
                  <a:latin typeface="+mn-ea"/>
                </a:rPr>
                <a:t>우리가 만나는 사회적 문제는 무엇인가</a:t>
              </a:r>
              <a:r>
                <a:rPr lang="en-US" altLang="ko-KR" sz="1100" b="1" dirty="0">
                  <a:latin typeface="+mn-ea"/>
                </a:rPr>
                <a:t>? </a:t>
              </a:r>
            </a:p>
            <a:p>
              <a:pPr marL="342900" indent="-342900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sz="1100" b="1" dirty="0">
                  <a:latin typeface="+mn-ea"/>
                </a:rPr>
                <a:t>주요 이해관계자에게 어떤 가치를 제공해야 하는가</a:t>
              </a:r>
              <a:r>
                <a:rPr lang="en-US" altLang="ko-KR" sz="1100" b="1" dirty="0">
                  <a:latin typeface="+mn-ea"/>
                </a:rPr>
                <a:t>?</a:t>
              </a:r>
            </a:p>
            <a:p>
              <a:pPr marL="342900" indent="-342900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sz="1100" b="1" dirty="0">
                  <a:latin typeface="+mn-ea"/>
                </a:rPr>
                <a:t>장기적으로 사용될 수 </a:t>
              </a:r>
              <a:r>
                <a:rPr lang="ko-KR" altLang="en-US" sz="1100" b="1" dirty="0" smtClean="0">
                  <a:latin typeface="+mn-ea"/>
                </a:rPr>
                <a:t>있는가</a:t>
              </a:r>
              <a:r>
                <a:rPr lang="en-US" altLang="ko-KR" sz="1100" b="1" dirty="0" smtClean="0">
                  <a:latin typeface="+mn-ea"/>
                </a:rPr>
                <a:t>? </a:t>
              </a:r>
              <a:endParaRPr lang="en-US" altLang="ko-KR" sz="1100" b="1" dirty="0">
                <a:latin typeface="+mn-ea"/>
              </a:endParaRPr>
            </a:p>
            <a:p>
              <a:pPr marL="342900" indent="-342900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sz="1100" b="1" dirty="0">
                  <a:latin typeface="+mn-ea"/>
                </a:rPr>
                <a:t>쉽고 명확하고 단순하게 작성했는가</a:t>
              </a:r>
              <a:r>
                <a:rPr lang="en-US" altLang="ko-KR" sz="1100" b="1" dirty="0">
                  <a:latin typeface="+mn-ea"/>
                </a:rPr>
                <a:t>? </a:t>
              </a:r>
            </a:p>
            <a:p>
              <a:pPr marL="342900" indent="-342900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sz="1100" b="1" dirty="0">
                  <a:latin typeface="+mn-ea"/>
                </a:rPr>
                <a:t>조직이 추구해야 할 행동과 제거해야 할 행동 결정의 </a:t>
              </a:r>
              <a:r>
                <a:rPr lang="ko-KR" altLang="en-US" sz="1100" b="1" dirty="0" smtClean="0">
                  <a:latin typeface="+mn-ea"/>
                </a:rPr>
                <a:t>기준이 </a:t>
              </a:r>
              <a:r>
                <a:rPr lang="ko-KR" altLang="en-US" sz="1100" b="1" dirty="0">
                  <a:latin typeface="+mn-ea"/>
                </a:rPr>
                <a:t>될 수 있는가</a:t>
              </a:r>
              <a:r>
                <a:rPr lang="en-US" altLang="ko-KR" sz="1100" b="1" dirty="0">
                  <a:latin typeface="+mn-ea"/>
                </a:rPr>
                <a:t>?</a:t>
              </a:r>
            </a:p>
            <a:p>
              <a:pPr marL="342900" indent="-342900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ko-KR" altLang="en-US" sz="1100" b="1" dirty="0">
                  <a:latin typeface="+mn-ea"/>
                </a:rPr>
                <a:t>당신이 당신의 아이들</a:t>
              </a:r>
              <a:r>
                <a:rPr lang="en-US" altLang="ko-KR" sz="1100" b="1" dirty="0">
                  <a:latin typeface="+mn-ea"/>
                </a:rPr>
                <a:t>, </a:t>
              </a:r>
              <a:r>
                <a:rPr lang="ko-KR" altLang="en-US" sz="1100" b="1" dirty="0">
                  <a:latin typeface="+mn-ea"/>
                </a:rPr>
                <a:t>사랑하는 이들에게 당신 조직의 미션을 말할 때 자랑스러워 할 수 있는가</a:t>
              </a:r>
              <a:r>
                <a:rPr lang="en-US" altLang="ko-KR" sz="1100" b="1" dirty="0">
                  <a:latin typeface="+mn-ea"/>
                </a:rPr>
                <a:t>?</a:t>
              </a:r>
            </a:p>
          </p:txBody>
        </p:sp>
        <p:pic>
          <p:nvPicPr>
            <p:cNvPr id="7" name="Picture 2" descr="D:\Works\db\04_확인불가 일러스트_PNG_Beta1006\포인트\NeedleLeftYellow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2885" y="1467694"/>
              <a:ext cx="544219" cy="96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7476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미션 공유 및 내재화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123</a:t>
            </a:fld>
            <a:endParaRPr lang="ko-KR" altLang="en-US"/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296652" y="1063515"/>
            <a:ext cx="6205748" cy="427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algn="ctr"/>
            <a:r>
              <a:rPr lang="ko-KR" altLang="en-US" sz="1200" b="1" u="sng" dirty="0">
                <a:solidFill>
                  <a:schemeClr val="tx1"/>
                </a:solidFill>
              </a:rPr>
              <a:t>이해관계자 공감대 확보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368300" y="1631774"/>
            <a:ext cx="6134100" cy="3102152"/>
            <a:chOff x="188119" y="2364251"/>
            <a:chExt cx="6412873" cy="5555924"/>
          </a:xfrm>
        </p:grpSpPr>
        <p:sp>
          <p:nvSpPr>
            <p:cNvPr id="6" name="AutoShape 14"/>
            <p:cNvSpPr>
              <a:spLocks noChangeArrowheads="1"/>
            </p:cNvSpPr>
            <p:nvPr/>
          </p:nvSpPr>
          <p:spPr bwMode="auto">
            <a:xfrm>
              <a:off x="188640" y="2364251"/>
              <a:ext cx="1619250" cy="863600"/>
            </a:xfrm>
            <a:prstGeom prst="round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72000" tIns="72000" rIns="72000" bIns="72000" anchor="ctr"/>
            <a:lstStyle/>
            <a:p>
              <a:pPr marL="182563" indent="-182563" algn="ctr">
                <a:lnSpc>
                  <a:spcPct val="9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 pitchFamily="2" charset="2"/>
                <a:buNone/>
                <a:defRPr/>
              </a:pPr>
              <a:r>
                <a:rPr lang="ko-KR" altLang="en-US" sz="1100" b="1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내부 구성원</a:t>
              </a:r>
            </a:p>
          </p:txBody>
        </p:sp>
        <p:sp>
          <p:nvSpPr>
            <p:cNvPr id="7" name="AutoShape 16"/>
            <p:cNvSpPr>
              <a:spLocks noChangeArrowheads="1"/>
            </p:cNvSpPr>
            <p:nvPr/>
          </p:nvSpPr>
          <p:spPr bwMode="auto">
            <a:xfrm>
              <a:off x="4981742" y="2364251"/>
              <a:ext cx="1619250" cy="863600"/>
            </a:xfrm>
            <a:prstGeom prst="round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lIns="72000" tIns="72000" rIns="72000" bIns="72000" anchor="ctr"/>
            <a:lstStyle/>
            <a:p>
              <a:pPr marL="182563" indent="-182563" algn="ctr">
                <a:defRPr/>
              </a:pPr>
              <a:r>
                <a:rPr lang="ko-KR" altLang="en-US" sz="1100" b="1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외부 이해관계자</a:t>
              </a:r>
            </a:p>
          </p:txBody>
        </p:sp>
        <p:sp>
          <p:nvSpPr>
            <p:cNvPr id="8" name="AutoShape 15"/>
            <p:cNvSpPr>
              <a:spLocks noChangeArrowheads="1"/>
            </p:cNvSpPr>
            <p:nvPr/>
          </p:nvSpPr>
          <p:spPr bwMode="auto">
            <a:xfrm>
              <a:off x="188119" y="3054352"/>
              <a:ext cx="3003351" cy="4865823"/>
            </a:xfrm>
            <a:prstGeom prst="homePlate">
              <a:avLst>
                <a:gd name="adj" fmla="val 0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72000" tIns="72000" rIns="72000" bIns="72000" anchor="t"/>
            <a:lstStyle/>
            <a:p>
              <a:pPr marL="304800" indent="-304800" latinLnBrk="0">
                <a:lnSpc>
                  <a:spcPct val="200000"/>
                </a:lnSpc>
                <a:spcBef>
                  <a:spcPct val="70000"/>
                </a:spcBef>
                <a:buSzPct val="90000"/>
                <a:buFont typeface="Wingdings" pitchFamily="2" charset="2"/>
                <a:buChar char="§"/>
                <a:defRPr/>
              </a:pPr>
              <a:endParaRPr lang="en-US" altLang="ko-KR" sz="1100" b="0" dirty="0" smtClean="0">
                <a:solidFill>
                  <a:schemeClr val="tx1"/>
                </a:solidFill>
                <a:latin typeface="+mn-ea"/>
                <a:cs typeface="Arial" pitchFamily="34" charset="0"/>
              </a:endParaRPr>
            </a:p>
            <a:p>
              <a:pPr marL="304800" indent="-304800" latinLnBrk="0">
                <a:lnSpc>
                  <a:spcPct val="200000"/>
                </a:lnSpc>
                <a:spcBef>
                  <a:spcPct val="70000"/>
                </a:spcBef>
                <a:buSzPct val="90000"/>
                <a:buFont typeface="Wingdings" pitchFamily="2" charset="2"/>
                <a:buChar char="§"/>
                <a:defRPr/>
              </a:pPr>
              <a:r>
                <a:rPr lang="ko-KR" altLang="en-US" sz="1100" b="0" dirty="0" smtClean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사회적 </a:t>
              </a:r>
              <a:r>
                <a:rPr lang="ko-KR" altLang="en-US" sz="1100" b="0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문제와 </a:t>
              </a:r>
              <a:r>
                <a:rPr lang="ko-KR" altLang="en-US" sz="1100" b="0" dirty="0" err="1">
                  <a:solidFill>
                    <a:schemeClr val="tx1"/>
                  </a:solidFill>
                  <a:latin typeface="+mn-ea"/>
                  <a:cs typeface="Arial" pitchFamily="34" charset="0"/>
                </a:rPr>
                <a:t>소셜미션에</a:t>
              </a:r>
              <a:r>
                <a:rPr lang="ko-KR" altLang="en-US" sz="1100" b="0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 대한 이벤트 필요</a:t>
              </a:r>
              <a:endParaRPr lang="en-US" altLang="ko-KR" sz="1100" b="0" dirty="0">
                <a:solidFill>
                  <a:schemeClr val="tx1"/>
                </a:solidFill>
                <a:latin typeface="+mn-ea"/>
                <a:cs typeface="Arial" pitchFamily="34" charset="0"/>
              </a:endParaRPr>
            </a:p>
            <a:p>
              <a:pPr marL="304800" indent="-304800" latinLnBrk="0">
                <a:lnSpc>
                  <a:spcPct val="200000"/>
                </a:lnSpc>
                <a:spcBef>
                  <a:spcPct val="70000"/>
                </a:spcBef>
                <a:buSzPct val="90000"/>
                <a:buFont typeface="Wingdings" pitchFamily="2" charset="2"/>
                <a:buChar char="§"/>
                <a:defRPr/>
              </a:pPr>
              <a:r>
                <a:rPr lang="ko-KR" altLang="en-US" sz="1100" b="0" dirty="0" smtClean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의사 </a:t>
              </a:r>
              <a:r>
                <a:rPr lang="ko-KR" altLang="en-US" sz="1100" b="0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결정 과정에서 </a:t>
              </a:r>
              <a:r>
                <a:rPr lang="ko-KR" altLang="en-US" sz="1100" b="0" dirty="0" err="1" smtClean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소셜미션이</a:t>
              </a:r>
              <a:r>
                <a:rPr lang="ko-KR" altLang="en-US" sz="1100" b="0" dirty="0" smtClean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 </a:t>
              </a:r>
              <a:r>
                <a:rPr lang="ko-KR" altLang="en-US" sz="1100" b="0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실현됨을 </a:t>
              </a:r>
              <a:r>
                <a:rPr lang="ko-KR" altLang="en-US" sz="1100" b="0" dirty="0" smtClean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구성원이 경험하고 </a:t>
              </a:r>
              <a:r>
                <a:rPr lang="ko-KR" altLang="en-US" sz="1100" b="0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그것이 하나의 조직문화로 만들어져야 함</a:t>
              </a:r>
              <a:endParaRPr lang="en-US" altLang="ko-KR" sz="1100" b="0" dirty="0">
                <a:solidFill>
                  <a:schemeClr val="tx1"/>
                </a:solidFill>
                <a:latin typeface="+mn-ea"/>
                <a:cs typeface="Arial" pitchFamily="34" charset="0"/>
              </a:endParaRPr>
            </a:p>
          </p:txBody>
        </p:sp>
        <p:sp>
          <p:nvSpPr>
            <p:cNvPr id="9" name="AutoShape 17"/>
            <p:cNvSpPr>
              <a:spLocks noChangeArrowheads="1"/>
            </p:cNvSpPr>
            <p:nvPr/>
          </p:nvSpPr>
          <p:spPr bwMode="auto">
            <a:xfrm>
              <a:off x="3611097" y="3054350"/>
              <a:ext cx="2989895" cy="4865824"/>
            </a:xfrm>
            <a:prstGeom prst="homePlate">
              <a:avLst>
                <a:gd name="adj" fmla="val 0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72000" tIns="72000" rIns="72000" bIns="72000" anchor="t"/>
            <a:lstStyle/>
            <a:p>
              <a:pPr marL="304800" indent="-304800" latinLnBrk="0">
                <a:lnSpc>
                  <a:spcPct val="200000"/>
                </a:lnSpc>
                <a:spcBef>
                  <a:spcPct val="70000"/>
                </a:spcBef>
                <a:buSzPct val="90000"/>
                <a:buFont typeface="Wingdings" pitchFamily="2" charset="2"/>
                <a:buChar char="§"/>
                <a:defRPr/>
              </a:pPr>
              <a:endParaRPr lang="en-US" altLang="ko-KR" sz="1100" b="0" dirty="0" smtClean="0">
                <a:solidFill>
                  <a:schemeClr val="tx1"/>
                </a:solidFill>
                <a:latin typeface="+mn-ea"/>
                <a:cs typeface="Arial" pitchFamily="34" charset="0"/>
              </a:endParaRPr>
            </a:p>
            <a:p>
              <a:pPr marL="304800" indent="-304800" latinLnBrk="0">
                <a:lnSpc>
                  <a:spcPct val="200000"/>
                </a:lnSpc>
                <a:spcBef>
                  <a:spcPct val="70000"/>
                </a:spcBef>
                <a:buSzPct val="90000"/>
                <a:buFont typeface="Wingdings" pitchFamily="2" charset="2"/>
                <a:buChar char="§"/>
                <a:defRPr/>
              </a:pPr>
              <a:r>
                <a:rPr lang="en-US" altLang="ko-KR" sz="1100" b="0" dirty="0" smtClean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5</a:t>
              </a:r>
              <a:r>
                <a:rPr lang="ko-KR" altLang="en-US" sz="1100" b="0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분 설명으로 이해 가능한 </a:t>
              </a:r>
              <a:r>
                <a:rPr lang="en-US" altLang="ko-KR" sz="1100" b="0" dirty="0" smtClean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/>
              </a:r>
              <a:br>
                <a:rPr lang="en-US" altLang="ko-KR" sz="1100" b="0" dirty="0" smtClean="0">
                  <a:solidFill>
                    <a:schemeClr val="tx1"/>
                  </a:solidFill>
                  <a:latin typeface="+mn-ea"/>
                  <a:cs typeface="Arial" pitchFamily="34" charset="0"/>
                </a:rPr>
              </a:br>
              <a:r>
                <a:rPr lang="ko-KR" altLang="en-US" sz="1100" b="0" dirty="0" err="1" smtClean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소셜미션</a:t>
              </a:r>
              <a:r>
                <a:rPr lang="ko-KR" altLang="en-US" sz="1100" b="0" dirty="0" smtClean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  </a:t>
              </a:r>
              <a:endParaRPr lang="en-US" altLang="ko-KR" sz="1100" b="0" dirty="0">
                <a:solidFill>
                  <a:schemeClr val="tx1"/>
                </a:solidFill>
                <a:latin typeface="+mn-ea"/>
                <a:cs typeface="Arial" pitchFamily="34" charset="0"/>
              </a:endParaRPr>
            </a:p>
            <a:p>
              <a:pPr marL="304800" indent="-304800" latinLnBrk="0">
                <a:lnSpc>
                  <a:spcPct val="200000"/>
                </a:lnSpc>
                <a:spcBef>
                  <a:spcPct val="70000"/>
                </a:spcBef>
                <a:buSzPct val="90000"/>
                <a:buFont typeface="Wingdings" pitchFamily="2" charset="2"/>
                <a:buChar char="§"/>
                <a:defRPr/>
              </a:pPr>
              <a:r>
                <a:rPr lang="ko-KR" altLang="en-US" sz="1100" b="0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이해관계자 인식이 통일될 수 </a:t>
              </a:r>
              <a:r>
                <a:rPr lang="ko-KR" altLang="en-US" sz="1100" b="0" dirty="0" smtClean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있어야 함</a:t>
              </a:r>
              <a:endParaRPr lang="en-US" altLang="ko-KR" sz="1100" b="0" dirty="0">
                <a:solidFill>
                  <a:schemeClr val="tx1"/>
                </a:solidFill>
                <a:latin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965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 공유 및 내재화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124</a:t>
            </a:fld>
            <a:endParaRPr lang="ko-KR" altLang="en-US"/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296652" y="1063515"/>
            <a:ext cx="6205748" cy="427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algn="ctr"/>
            <a:r>
              <a:rPr lang="ko-KR" altLang="en-US" sz="1200" b="1" u="sng" dirty="0">
                <a:solidFill>
                  <a:schemeClr val="tx1"/>
                </a:solidFill>
              </a:rPr>
              <a:t>미션 내재화란</a:t>
            </a:r>
            <a:r>
              <a:rPr lang="en-US" altLang="ko-KR" sz="1200" b="1" u="sng" dirty="0">
                <a:solidFill>
                  <a:schemeClr val="tx1"/>
                </a:solidFill>
              </a:rPr>
              <a:t>?</a:t>
            </a:r>
          </a:p>
        </p:txBody>
      </p:sp>
      <p:graphicFrame>
        <p:nvGraphicFramePr>
          <p:cNvPr id="16" name="다이어그램 15"/>
          <p:cNvGraphicFramePr/>
          <p:nvPr>
            <p:extLst>
              <p:ext uri="{D42A27DB-BD31-4B8C-83A1-F6EECF244321}">
                <p14:modId xmlns:p14="http://schemas.microsoft.com/office/powerpoint/2010/main" val="2478610313"/>
              </p:ext>
            </p:extLst>
          </p:nvPr>
        </p:nvGraphicFramePr>
        <p:xfrm>
          <a:off x="860425" y="1428824"/>
          <a:ext cx="4884795" cy="3447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7808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 공유 및 내재화 사례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125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378457" y="1154767"/>
            <a:ext cx="6123943" cy="3579158"/>
            <a:chOff x="250825" y="1385235"/>
            <a:chExt cx="8569325" cy="4852077"/>
          </a:xfrm>
        </p:grpSpPr>
        <p:sp>
          <p:nvSpPr>
            <p:cNvPr id="23" name="AutoShape 16"/>
            <p:cNvSpPr>
              <a:spLocks noChangeArrowheads="1"/>
            </p:cNvSpPr>
            <p:nvPr/>
          </p:nvSpPr>
          <p:spPr bwMode="auto">
            <a:xfrm>
              <a:off x="250825" y="1643309"/>
              <a:ext cx="8569325" cy="4594003"/>
            </a:xfrm>
            <a:prstGeom prst="roundRect">
              <a:avLst>
                <a:gd name="adj" fmla="val 5720"/>
              </a:avLst>
            </a:pr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72000" tIns="72000" rIns="72000" bIns="72000" anchor="ctr"/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Arial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Arial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Arial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Arial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Arial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  <a:cs typeface="Arial" pitchFamily="34" charset="0"/>
              </a:endParaRPr>
            </a:p>
          </p:txBody>
        </p:sp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179" y="1385235"/>
              <a:ext cx="1535517" cy="20441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모서리가 둥근 직사각형 24"/>
            <p:cNvSpPr/>
            <p:nvPr/>
          </p:nvSpPr>
          <p:spPr>
            <a:xfrm>
              <a:off x="1835696" y="1817593"/>
              <a:ext cx="5976392" cy="5897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미션 공유 및 내재화를 위한 프로세스 제안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grpSp>
          <p:nvGrpSpPr>
            <p:cNvPr id="26" name="그룹 25"/>
            <p:cNvGrpSpPr/>
            <p:nvPr/>
          </p:nvGrpSpPr>
          <p:grpSpPr>
            <a:xfrm>
              <a:off x="1335056" y="2760407"/>
              <a:ext cx="7146169" cy="3111557"/>
              <a:chOff x="1335056" y="2760407"/>
              <a:chExt cx="7146169" cy="3111557"/>
            </a:xfrm>
          </p:grpSpPr>
          <p:sp>
            <p:nvSpPr>
              <p:cNvPr id="27" name="자유형 26"/>
              <p:cNvSpPr/>
              <p:nvPr/>
            </p:nvSpPr>
            <p:spPr>
              <a:xfrm>
                <a:off x="1335056" y="2760407"/>
                <a:ext cx="1374263" cy="3111557"/>
              </a:xfrm>
              <a:custGeom>
                <a:avLst/>
                <a:gdLst>
                  <a:gd name="connsiteX0" fmla="*/ 0 w 1374263"/>
                  <a:gd name="connsiteY0" fmla="*/ 137426 h 3343432"/>
                  <a:gd name="connsiteX1" fmla="*/ 137426 w 1374263"/>
                  <a:gd name="connsiteY1" fmla="*/ 0 h 3343432"/>
                  <a:gd name="connsiteX2" fmla="*/ 1236837 w 1374263"/>
                  <a:gd name="connsiteY2" fmla="*/ 0 h 3343432"/>
                  <a:gd name="connsiteX3" fmla="*/ 1374263 w 1374263"/>
                  <a:gd name="connsiteY3" fmla="*/ 137426 h 3343432"/>
                  <a:gd name="connsiteX4" fmla="*/ 1374263 w 1374263"/>
                  <a:gd name="connsiteY4" fmla="*/ 3206006 h 3343432"/>
                  <a:gd name="connsiteX5" fmla="*/ 1236837 w 1374263"/>
                  <a:gd name="connsiteY5" fmla="*/ 3343432 h 3343432"/>
                  <a:gd name="connsiteX6" fmla="*/ 137426 w 1374263"/>
                  <a:gd name="connsiteY6" fmla="*/ 3343432 h 3343432"/>
                  <a:gd name="connsiteX7" fmla="*/ 0 w 1374263"/>
                  <a:gd name="connsiteY7" fmla="*/ 3206006 h 3343432"/>
                  <a:gd name="connsiteX8" fmla="*/ 0 w 1374263"/>
                  <a:gd name="connsiteY8" fmla="*/ 137426 h 334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4263" h="3343432">
                    <a:moveTo>
                      <a:pt x="0" y="137426"/>
                    </a:moveTo>
                    <a:cubicBezTo>
                      <a:pt x="0" y="61528"/>
                      <a:pt x="61528" y="0"/>
                      <a:pt x="137426" y="0"/>
                    </a:cubicBezTo>
                    <a:lnTo>
                      <a:pt x="1236837" y="0"/>
                    </a:lnTo>
                    <a:cubicBezTo>
                      <a:pt x="1312735" y="0"/>
                      <a:pt x="1374263" y="61528"/>
                      <a:pt x="1374263" y="137426"/>
                    </a:cubicBezTo>
                    <a:lnTo>
                      <a:pt x="1374263" y="3206006"/>
                    </a:lnTo>
                    <a:cubicBezTo>
                      <a:pt x="1374263" y="3281904"/>
                      <a:pt x="1312735" y="3343432"/>
                      <a:pt x="1236837" y="3343432"/>
                    </a:cubicBezTo>
                    <a:lnTo>
                      <a:pt x="137426" y="3343432"/>
                    </a:lnTo>
                    <a:cubicBezTo>
                      <a:pt x="61528" y="3343432"/>
                      <a:pt x="0" y="3281904"/>
                      <a:pt x="0" y="3206006"/>
                    </a:cubicBezTo>
                    <a:lnTo>
                      <a:pt x="0" y="13742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504D">
                      <a:hueOff val="0"/>
                      <a:satOff val="0"/>
                      <a:lumOff val="0"/>
                      <a:alphaOff val="0"/>
                      <a:tint val="50000"/>
                      <a:satMod val="300000"/>
                    </a:srgbClr>
                  </a:gs>
                  <a:gs pos="35000">
                    <a:srgbClr val="C0504D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rgbClr>
                  </a:gs>
                  <a:gs pos="100000">
                    <a:srgbClr val="C0504D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rgb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txBody>
              <a:bodyPr spcFirstLastPara="0" vert="horz" wrap="square" lIns="146931" tIns="146931" rIns="146931" bIns="146931" numCol="1" spcCol="1270" anchor="t" anchorCtr="0">
                <a:noAutofit/>
              </a:bodyPr>
              <a:lstStyle/>
              <a:p>
                <a:pPr marL="0" marR="0" lvl="0" indent="0" algn="ctr" defTabSz="124460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1. </a:t>
                </a:r>
              </a:p>
              <a:p>
                <a:pPr marL="0" marR="0" lvl="0" indent="0" algn="ctr" defTabSz="124460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1</a:t>
                </a:r>
                <a:r>
                  <a:rPr kumimoji="0" lang="ko-KR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사분기내  미션 공유 </a:t>
                </a:r>
                <a:r>
                  <a:rPr kumimoji="0" lang="ko-KR" altLang="en-US" sz="11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워크샵</a:t>
                </a:r>
                <a:r>
                  <a:rPr kumimoji="0" lang="ko-KR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추진 </a:t>
                </a:r>
                <a:endPara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28" name="자유형 27"/>
              <p:cNvSpPr/>
              <p:nvPr/>
            </p:nvSpPr>
            <p:spPr>
              <a:xfrm>
                <a:off x="2812499" y="3672950"/>
                <a:ext cx="359835" cy="983625"/>
              </a:xfrm>
              <a:custGeom>
                <a:avLst/>
                <a:gdLst>
                  <a:gd name="connsiteX0" fmla="*/ 0 w 359835"/>
                  <a:gd name="connsiteY0" fmla="*/ 196725 h 983626"/>
                  <a:gd name="connsiteX1" fmla="*/ 179918 w 359835"/>
                  <a:gd name="connsiteY1" fmla="*/ 196725 h 983626"/>
                  <a:gd name="connsiteX2" fmla="*/ 179918 w 359835"/>
                  <a:gd name="connsiteY2" fmla="*/ 0 h 983626"/>
                  <a:gd name="connsiteX3" fmla="*/ 359835 w 359835"/>
                  <a:gd name="connsiteY3" fmla="*/ 491813 h 983626"/>
                  <a:gd name="connsiteX4" fmla="*/ 179918 w 359835"/>
                  <a:gd name="connsiteY4" fmla="*/ 983626 h 983626"/>
                  <a:gd name="connsiteX5" fmla="*/ 179918 w 359835"/>
                  <a:gd name="connsiteY5" fmla="*/ 786901 h 983626"/>
                  <a:gd name="connsiteX6" fmla="*/ 0 w 359835"/>
                  <a:gd name="connsiteY6" fmla="*/ 786901 h 983626"/>
                  <a:gd name="connsiteX7" fmla="*/ 0 w 359835"/>
                  <a:gd name="connsiteY7" fmla="*/ 196725 h 983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35" h="983626">
                    <a:moveTo>
                      <a:pt x="0" y="196725"/>
                    </a:moveTo>
                    <a:lnTo>
                      <a:pt x="179918" y="196725"/>
                    </a:lnTo>
                    <a:lnTo>
                      <a:pt x="179918" y="0"/>
                    </a:lnTo>
                    <a:lnTo>
                      <a:pt x="359835" y="491813"/>
                    </a:lnTo>
                    <a:lnTo>
                      <a:pt x="179918" y="983626"/>
                    </a:lnTo>
                    <a:lnTo>
                      <a:pt x="179918" y="786901"/>
                    </a:lnTo>
                    <a:lnTo>
                      <a:pt x="0" y="786901"/>
                    </a:lnTo>
                    <a:lnTo>
                      <a:pt x="0" y="19672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504D">
                      <a:hueOff val="0"/>
                      <a:satOff val="0"/>
                      <a:lumOff val="0"/>
                      <a:alphaOff val="0"/>
                      <a:tint val="50000"/>
                      <a:satMod val="300000"/>
                    </a:srgbClr>
                  </a:gs>
                  <a:gs pos="35000">
                    <a:srgbClr val="C0504D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rgbClr>
                  </a:gs>
                  <a:gs pos="100000">
                    <a:srgbClr val="C0504D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rgb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spcFirstLastPara="0" vert="horz" wrap="square" lIns="0" tIns="196725" rIns="107950" bIns="196725" numCol="1" spcCol="1270" anchor="ctr" anchorCtr="0">
                <a:noAutofit/>
              </a:bodyPr>
              <a:lstStyle/>
              <a:p>
                <a:pPr marL="0" marR="0" lvl="0" indent="0" algn="ctr" defTabSz="1689100" eaLnBrk="1" fontAlgn="auto" latin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29" name="자유형 28"/>
              <p:cNvSpPr/>
              <p:nvPr/>
            </p:nvSpPr>
            <p:spPr>
              <a:xfrm>
                <a:off x="3259025" y="2760407"/>
                <a:ext cx="1374263" cy="3111557"/>
              </a:xfrm>
              <a:custGeom>
                <a:avLst/>
                <a:gdLst>
                  <a:gd name="connsiteX0" fmla="*/ 0 w 1374263"/>
                  <a:gd name="connsiteY0" fmla="*/ 137426 h 3343432"/>
                  <a:gd name="connsiteX1" fmla="*/ 137426 w 1374263"/>
                  <a:gd name="connsiteY1" fmla="*/ 0 h 3343432"/>
                  <a:gd name="connsiteX2" fmla="*/ 1236837 w 1374263"/>
                  <a:gd name="connsiteY2" fmla="*/ 0 h 3343432"/>
                  <a:gd name="connsiteX3" fmla="*/ 1374263 w 1374263"/>
                  <a:gd name="connsiteY3" fmla="*/ 137426 h 3343432"/>
                  <a:gd name="connsiteX4" fmla="*/ 1374263 w 1374263"/>
                  <a:gd name="connsiteY4" fmla="*/ 3206006 h 3343432"/>
                  <a:gd name="connsiteX5" fmla="*/ 1236837 w 1374263"/>
                  <a:gd name="connsiteY5" fmla="*/ 3343432 h 3343432"/>
                  <a:gd name="connsiteX6" fmla="*/ 137426 w 1374263"/>
                  <a:gd name="connsiteY6" fmla="*/ 3343432 h 3343432"/>
                  <a:gd name="connsiteX7" fmla="*/ 0 w 1374263"/>
                  <a:gd name="connsiteY7" fmla="*/ 3206006 h 3343432"/>
                  <a:gd name="connsiteX8" fmla="*/ 0 w 1374263"/>
                  <a:gd name="connsiteY8" fmla="*/ 137426 h 334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4263" h="3343432">
                    <a:moveTo>
                      <a:pt x="0" y="137426"/>
                    </a:moveTo>
                    <a:cubicBezTo>
                      <a:pt x="0" y="61528"/>
                      <a:pt x="61528" y="0"/>
                      <a:pt x="137426" y="0"/>
                    </a:cubicBezTo>
                    <a:lnTo>
                      <a:pt x="1236837" y="0"/>
                    </a:lnTo>
                    <a:cubicBezTo>
                      <a:pt x="1312735" y="0"/>
                      <a:pt x="1374263" y="61528"/>
                      <a:pt x="1374263" y="137426"/>
                    </a:cubicBezTo>
                    <a:lnTo>
                      <a:pt x="1374263" y="3206006"/>
                    </a:lnTo>
                    <a:cubicBezTo>
                      <a:pt x="1374263" y="3281904"/>
                      <a:pt x="1312735" y="3343432"/>
                      <a:pt x="1236837" y="3343432"/>
                    </a:cubicBezTo>
                    <a:lnTo>
                      <a:pt x="137426" y="3343432"/>
                    </a:lnTo>
                    <a:cubicBezTo>
                      <a:pt x="61528" y="3343432"/>
                      <a:pt x="0" y="3281904"/>
                      <a:pt x="0" y="3206006"/>
                    </a:cubicBezTo>
                    <a:lnTo>
                      <a:pt x="0" y="13742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BBB59">
                      <a:hueOff val="0"/>
                      <a:satOff val="0"/>
                      <a:lumOff val="0"/>
                      <a:alphaOff val="0"/>
                      <a:tint val="50000"/>
                      <a:satMod val="300000"/>
                    </a:srgbClr>
                  </a:gs>
                  <a:gs pos="35000">
                    <a:srgbClr val="9BBB59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rgbClr>
                  </a:gs>
                  <a:gs pos="100000">
                    <a:srgbClr val="9BBB59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rgb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txBody>
              <a:bodyPr spcFirstLastPara="0" vert="horz" wrap="square" lIns="146931" tIns="146931" rIns="146931" bIns="146931" numCol="1" spcCol="1270" anchor="t" anchorCtr="0">
                <a:noAutofit/>
              </a:bodyPr>
              <a:lstStyle/>
              <a:p>
                <a:pPr marL="0" marR="0" lvl="0" indent="0" algn="ctr" defTabSz="124460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2. </a:t>
                </a:r>
              </a:p>
              <a:p>
                <a:pPr marL="0" marR="0" lvl="0" indent="0" algn="ctr" defTabSz="124460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매분기</a:t>
                </a:r>
                <a:r>
                  <a:rPr kumimoji="0" lang="ko-KR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</a:t>
                </a:r>
                <a:r>
                  <a:rPr kumimoji="0" lang="en-US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1</a:t>
                </a:r>
                <a:r>
                  <a:rPr kumimoji="0" lang="ko-KR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회 </a:t>
                </a:r>
                <a:r>
                  <a:rPr kumimoji="0" lang="ko-KR" altLang="en-US" sz="11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소셜미션</a:t>
                </a:r>
                <a:r>
                  <a:rPr kumimoji="0" lang="ko-KR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공유 미팅을 통한 성과관리 강화 </a:t>
                </a:r>
                <a:endPara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30" name="자유형 29"/>
              <p:cNvSpPr/>
              <p:nvPr/>
            </p:nvSpPr>
            <p:spPr>
              <a:xfrm>
                <a:off x="4736468" y="3672950"/>
                <a:ext cx="359835" cy="983625"/>
              </a:xfrm>
              <a:custGeom>
                <a:avLst/>
                <a:gdLst>
                  <a:gd name="connsiteX0" fmla="*/ 0 w 359835"/>
                  <a:gd name="connsiteY0" fmla="*/ 196725 h 983626"/>
                  <a:gd name="connsiteX1" fmla="*/ 179918 w 359835"/>
                  <a:gd name="connsiteY1" fmla="*/ 196725 h 983626"/>
                  <a:gd name="connsiteX2" fmla="*/ 179918 w 359835"/>
                  <a:gd name="connsiteY2" fmla="*/ 0 h 983626"/>
                  <a:gd name="connsiteX3" fmla="*/ 359835 w 359835"/>
                  <a:gd name="connsiteY3" fmla="*/ 491813 h 983626"/>
                  <a:gd name="connsiteX4" fmla="*/ 179918 w 359835"/>
                  <a:gd name="connsiteY4" fmla="*/ 983626 h 983626"/>
                  <a:gd name="connsiteX5" fmla="*/ 179918 w 359835"/>
                  <a:gd name="connsiteY5" fmla="*/ 786901 h 983626"/>
                  <a:gd name="connsiteX6" fmla="*/ 0 w 359835"/>
                  <a:gd name="connsiteY6" fmla="*/ 786901 h 983626"/>
                  <a:gd name="connsiteX7" fmla="*/ 0 w 359835"/>
                  <a:gd name="connsiteY7" fmla="*/ 196725 h 983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35" h="983626">
                    <a:moveTo>
                      <a:pt x="0" y="196725"/>
                    </a:moveTo>
                    <a:lnTo>
                      <a:pt x="179918" y="196725"/>
                    </a:lnTo>
                    <a:lnTo>
                      <a:pt x="179918" y="0"/>
                    </a:lnTo>
                    <a:lnTo>
                      <a:pt x="359835" y="491813"/>
                    </a:lnTo>
                    <a:lnTo>
                      <a:pt x="179918" y="983626"/>
                    </a:lnTo>
                    <a:lnTo>
                      <a:pt x="179918" y="786901"/>
                    </a:lnTo>
                    <a:lnTo>
                      <a:pt x="0" y="786901"/>
                    </a:lnTo>
                    <a:lnTo>
                      <a:pt x="0" y="19672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BBB59">
                      <a:hueOff val="0"/>
                      <a:satOff val="0"/>
                      <a:lumOff val="0"/>
                      <a:alphaOff val="0"/>
                      <a:tint val="50000"/>
                      <a:satMod val="300000"/>
                    </a:srgbClr>
                  </a:gs>
                  <a:gs pos="35000">
                    <a:srgbClr val="9BBB59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rgbClr>
                  </a:gs>
                  <a:gs pos="100000">
                    <a:srgbClr val="9BBB59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rgb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spcFirstLastPara="0" vert="horz" wrap="square" lIns="0" tIns="196725" rIns="107950" bIns="196725" numCol="1" spcCol="1270" anchor="ctr" anchorCtr="0">
                <a:noAutofit/>
              </a:bodyPr>
              <a:lstStyle/>
              <a:p>
                <a:pPr marL="0" marR="0" lvl="0" indent="0" algn="ctr" defTabSz="1689100" eaLnBrk="1" fontAlgn="auto" latin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31" name="자유형 30"/>
              <p:cNvSpPr/>
              <p:nvPr/>
            </p:nvSpPr>
            <p:spPr>
              <a:xfrm>
                <a:off x="5182993" y="2760407"/>
                <a:ext cx="1374263" cy="3111557"/>
              </a:xfrm>
              <a:custGeom>
                <a:avLst/>
                <a:gdLst>
                  <a:gd name="connsiteX0" fmla="*/ 0 w 1374263"/>
                  <a:gd name="connsiteY0" fmla="*/ 137426 h 3343432"/>
                  <a:gd name="connsiteX1" fmla="*/ 137426 w 1374263"/>
                  <a:gd name="connsiteY1" fmla="*/ 0 h 3343432"/>
                  <a:gd name="connsiteX2" fmla="*/ 1236837 w 1374263"/>
                  <a:gd name="connsiteY2" fmla="*/ 0 h 3343432"/>
                  <a:gd name="connsiteX3" fmla="*/ 1374263 w 1374263"/>
                  <a:gd name="connsiteY3" fmla="*/ 137426 h 3343432"/>
                  <a:gd name="connsiteX4" fmla="*/ 1374263 w 1374263"/>
                  <a:gd name="connsiteY4" fmla="*/ 3206006 h 3343432"/>
                  <a:gd name="connsiteX5" fmla="*/ 1236837 w 1374263"/>
                  <a:gd name="connsiteY5" fmla="*/ 3343432 h 3343432"/>
                  <a:gd name="connsiteX6" fmla="*/ 137426 w 1374263"/>
                  <a:gd name="connsiteY6" fmla="*/ 3343432 h 3343432"/>
                  <a:gd name="connsiteX7" fmla="*/ 0 w 1374263"/>
                  <a:gd name="connsiteY7" fmla="*/ 3206006 h 3343432"/>
                  <a:gd name="connsiteX8" fmla="*/ 0 w 1374263"/>
                  <a:gd name="connsiteY8" fmla="*/ 137426 h 334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4263" h="3343432">
                    <a:moveTo>
                      <a:pt x="0" y="137426"/>
                    </a:moveTo>
                    <a:cubicBezTo>
                      <a:pt x="0" y="61528"/>
                      <a:pt x="61528" y="0"/>
                      <a:pt x="137426" y="0"/>
                    </a:cubicBezTo>
                    <a:lnTo>
                      <a:pt x="1236837" y="0"/>
                    </a:lnTo>
                    <a:cubicBezTo>
                      <a:pt x="1312735" y="0"/>
                      <a:pt x="1374263" y="61528"/>
                      <a:pt x="1374263" y="137426"/>
                    </a:cubicBezTo>
                    <a:lnTo>
                      <a:pt x="1374263" y="3206006"/>
                    </a:lnTo>
                    <a:cubicBezTo>
                      <a:pt x="1374263" y="3281904"/>
                      <a:pt x="1312735" y="3343432"/>
                      <a:pt x="1236837" y="3343432"/>
                    </a:cubicBezTo>
                    <a:lnTo>
                      <a:pt x="137426" y="3343432"/>
                    </a:lnTo>
                    <a:cubicBezTo>
                      <a:pt x="61528" y="3343432"/>
                      <a:pt x="0" y="3281904"/>
                      <a:pt x="0" y="3206006"/>
                    </a:cubicBezTo>
                    <a:lnTo>
                      <a:pt x="0" y="13742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64A2">
                      <a:hueOff val="0"/>
                      <a:satOff val="0"/>
                      <a:lumOff val="0"/>
                      <a:alphaOff val="0"/>
                      <a:tint val="50000"/>
                      <a:satMod val="300000"/>
                    </a:srgbClr>
                  </a:gs>
                  <a:gs pos="35000">
                    <a:srgbClr val="8064A2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rgbClr>
                  </a:gs>
                  <a:gs pos="100000">
                    <a:srgbClr val="8064A2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rgb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txBody>
              <a:bodyPr spcFirstLastPara="0" vert="horz" wrap="square" lIns="146931" tIns="146931" rIns="146931" bIns="146931" numCol="1" spcCol="1270" anchor="t" anchorCtr="0">
                <a:noAutofit/>
              </a:bodyPr>
              <a:lstStyle/>
              <a:p>
                <a:pPr marL="0" marR="0" lvl="0" indent="0" algn="ctr" defTabSz="124460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3. </a:t>
                </a:r>
              </a:p>
              <a:p>
                <a:pPr marL="0" marR="0" lvl="0" indent="0" algn="ctr" defTabSz="124460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1</a:t>
                </a:r>
                <a:r>
                  <a:rPr kumimoji="0" lang="ko-KR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년에 한번 이해</a:t>
                </a:r>
                <a:r>
                  <a:rPr kumimoji="0" lang="en-US" altLang="ko-KR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/>
                </a:r>
                <a:br>
                  <a:rPr kumimoji="0" lang="en-US" altLang="ko-KR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</a:br>
                <a:r>
                  <a:rPr kumimoji="0" lang="ko-KR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관계자 조사 </a:t>
                </a:r>
                <a:r>
                  <a:rPr kumimoji="0" lang="en-US" altLang="ko-KR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/>
                </a:r>
                <a:br>
                  <a:rPr kumimoji="0" lang="en-US" altLang="ko-KR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</a:br>
                <a:r>
                  <a:rPr kumimoji="0" lang="ko-KR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검토</a:t>
                </a:r>
                <a:endPara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32" name="자유형 31"/>
              <p:cNvSpPr/>
              <p:nvPr/>
            </p:nvSpPr>
            <p:spPr>
              <a:xfrm>
                <a:off x="6660438" y="3672950"/>
                <a:ext cx="359835" cy="983625"/>
              </a:xfrm>
              <a:custGeom>
                <a:avLst/>
                <a:gdLst>
                  <a:gd name="connsiteX0" fmla="*/ 0 w 359835"/>
                  <a:gd name="connsiteY0" fmla="*/ 196725 h 983626"/>
                  <a:gd name="connsiteX1" fmla="*/ 179918 w 359835"/>
                  <a:gd name="connsiteY1" fmla="*/ 196725 h 983626"/>
                  <a:gd name="connsiteX2" fmla="*/ 179918 w 359835"/>
                  <a:gd name="connsiteY2" fmla="*/ 0 h 983626"/>
                  <a:gd name="connsiteX3" fmla="*/ 359835 w 359835"/>
                  <a:gd name="connsiteY3" fmla="*/ 491813 h 983626"/>
                  <a:gd name="connsiteX4" fmla="*/ 179918 w 359835"/>
                  <a:gd name="connsiteY4" fmla="*/ 983626 h 983626"/>
                  <a:gd name="connsiteX5" fmla="*/ 179918 w 359835"/>
                  <a:gd name="connsiteY5" fmla="*/ 786901 h 983626"/>
                  <a:gd name="connsiteX6" fmla="*/ 0 w 359835"/>
                  <a:gd name="connsiteY6" fmla="*/ 786901 h 983626"/>
                  <a:gd name="connsiteX7" fmla="*/ 0 w 359835"/>
                  <a:gd name="connsiteY7" fmla="*/ 196725 h 983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35" h="983626">
                    <a:moveTo>
                      <a:pt x="0" y="196725"/>
                    </a:moveTo>
                    <a:lnTo>
                      <a:pt x="179918" y="196725"/>
                    </a:lnTo>
                    <a:lnTo>
                      <a:pt x="179918" y="0"/>
                    </a:lnTo>
                    <a:lnTo>
                      <a:pt x="359835" y="491813"/>
                    </a:lnTo>
                    <a:lnTo>
                      <a:pt x="179918" y="983626"/>
                    </a:lnTo>
                    <a:lnTo>
                      <a:pt x="179918" y="786901"/>
                    </a:lnTo>
                    <a:lnTo>
                      <a:pt x="0" y="786901"/>
                    </a:lnTo>
                    <a:lnTo>
                      <a:pt x="0" y="19672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64A2">
                      <a:hueOff val="0"/>
                      <a:satOff val="0"/>
                      <a:lumOff val="0"/>
                      <a:alphaOff val="0"/>
                      <a:tint val="50000"/>
                      <a:satMod val="300000"/>
                    </a:srgbClr>
                  </a:gs>
                  <a:gs pos="35000">
                    <a:srgbClr val="8064A2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rgbClr>
                  </a:gs>
                  <a:gs pos="100000">
                    <a:srgbClr val="8064A2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rgb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spcFirstLastPara="0" vert="horz" wrap="square" lIns="0" tIns="196725" rIns="107950" bIns="196725" numCol="1" spcCol="1270" anchor="ctr" anchorCtr="0">
                <a:noAutofit/>
              </a:bodyPr>
              <a:lstStyle/>
              <a:p>
                <a:pPr marL="0" marR="0" lvl="0" indent="0" algn="ctr" defTabSz="1689100" eaLnBrk="1" fontAlgn="auto" latin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33" name="자유형 32"/>
              <p:cNvSpPr/>
              <p:nvPr/>
            </p:nvSpPr>
            <p:spPr>
              <a:xfrm>
                <a:off x="7106962" y="2760407"/>
                <a:ext cx="1374263" cy="3111557"/>
              </a:xfrm>
              <a:custGeom>
                <a:avLst/>
                <a:gdLst>
                  <a:gd name="connsiteX0" fmla="*/ 0 w 1374263"/>
                  <a:gd name="connsiteY0" fmla="*/ 137426 h 3343432"/>
                  <a:gd name="connsiteX1" fmla="*/ 137426 w 1374263"/>
                  <a:gd name="connsiteY1" fmla="*/ 0 h 3343432"/>
                  <a:gd name="connsiteX2" fmla="*/ 1236837 w 1374263"/>
                  <a:gd name="connsiteY2" fmla="*/ 0 h 3343432"/>
                  <a:gd name="connsiteX3" fmla="*/ 1374263 w 1374263"/>
                  <a:gd name="connsiteY3" fmla="*/ 137426 h 3343432"/>
                  <a:gd name="connsiteX4" fmla="*/ 1374263 w 1374263"/>
                  <a:gd name="connsiteY4" fmla="*/ 3206006 h 3343432"/>
                  <a:gd name="connsiteX5" fmla="*/ 1236837 w 1374263"/>
                  <a:gd name="connsiteY5" fmla="*/ 3343432 h 3343432"/>
                  <a:gd name="connsiteX6" fmla="*/ 137426 w 1374263"/>
                  <a:gd name="connsiteY6" fmla="*/ 3343432 h 3343432"/>
                  <a:gd name="connsiteX7" fmla="*/ 0 w 1374263"/>
                  <a:gd name="connsiteY7" fmla="*/ 3206006 h 3343432"/>
                  <a:gd name="connsiteX8" fmla="*/ 0 w 1374263"/>
                  <a:gd name="connsiteY8" fmla="*/ 137426 h 334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4263" h="3343432">
                    <a:moveTo>
                      <a:pt x="0" y="137426"/>
                    </a:moveTo>
                    <a:cubicBezTo>
                      <a:pt x="0" y="61528"/>
                      <a:pt x="61528" y="0"/>
                      <a:pt x="137426" y="0"/>
                    </a:cubicBezTo>
                    <a:lnTo>
                      <a:pt x="1236837" y="0"/>
                    </a:lnTo>
                    <a:cubicBezTo>
                      <a:pt x="1312735" y="0"/>
                      <a:pt x="1374263" y="61528"/>
                      <a:pt x="1374263" y="137426"/>
                    </a:cubicBezTo>
                    <a:lnTo>
                      <a:pt x="1374263" y="3206006"/>
                    </a:lnTo>
                    <a:cubicBezTo>
                      <a:pt x="1374263" y="3281904"/>
                      <a:pt x="1312735" y="3343432"/>
                      <a:pt x="1236837" y="3343432"/>
                    </a:cubicBezTo>
                    <a:lnTo>
                      <a:pt x="137426" y="3343432"/>
                    </a:lnTo>
                    <a:cubicBezTo>
                      <a:pt x="61528" y="3343432"/>
                      <a:pt x="0" y="3281904"/>
                      <a:pt x="0" y="3206006"/>
                    </a:cubicBezTo>
                    <a:lnTo>
                      <a:pt x="0" y="13742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BACC6">
                      <a:hueOff val="0"/>
                      <a:satOff val="0"/>
                      <a:lumOff val="0"/>
                      <a:alphaOff val="0"/>
                      <a:tint val="50000"/>
                      <a:satMod val="300000"/>
                    </a:srgbClr>
                  </a:gs>
                  <a:gs pos="35000">
                    <a:srgbClr val="4BACC6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rgbClr>
                  </a:gs>
                  <a:gs pos="100000">
                    <a:srgbClr val="4BACC6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rgb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txBody>
              <a:bodyPr spcFirstLastPara="0" vert="horz" wrap="square" lIns="146931" tIns="146931" rIns="146931" bIns="146931" numCol="1" spcCol="1270" anchor="t" anchorCtr="0">
                <a:noAutofit/>
              </a:bodyPr>
              <a:lstStyle/>
              <a:p>
                <a:pPr marL="0" marR="0" lvl="0" indent="0" algn="ctr" defTabSz="124460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4. </a:t>
                </a:r>
              </a:p>
              <a:p>
                <a:pPr marL="0" marR="0" lvl="0" indent="0" algn="ctr" defTabSz="124460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눈에 보이는 미션</a:t>
                </a:r>
                <a:r>
                  <a:rPr kumimoji="0" lang="en-US" altLang="ko-KR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/>
                </a:r>
                <a:br>
                  <a:rPr kumimoji="0" lang="en-US" altLang="ko-KR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</a:br>
                <a:r>
                  <a:rPr kumimoji="0" lang="ko-KR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관리 </a:t>
                </a:r>
                <a:endParaRPr kumimoji="0" lang="ko-KR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57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/>
              <a:t>소셜미션</a:t>
            </a:r>
            <a:r>
              <a:rPr lang="ko-KR" altLang="en-US" dirty="0" smtClean="0"/>
              <a:t> 작성사례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126</a:t>
            </a:fld>
            <a:endParaRPr lang="ko-KR" altLang="en-US"/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296652" y="1063515"/>
            <a:ext cx="6205748" cy="427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algn="ctr"/>
            <a:r>
              <a:rPr lang="ko-KR" altLang="en-US" sz="1200" b="1" u="sng" dirty="0" err="1">
                <a:solidFill>
                  <a:schemeClr val="tx1"/>
                </a:solidFill>
              </a:rPr>
              <a:t>트리플래닛</a:t>
            </a:r>
            <a:r>
              <a:rPr lang="ko-KR" altLang="en-US" sz="1200" b="1" u="sng" dirty="0">
                <a:solidFill>
                  <a:schemeClr val="tx1"/>
                </a:solidFill>
              </a:rPr>
              <a:t> </a:t>
            </a:r>
            <a:r>
              <a:rPr lang="en-US" altLang="ko-KR" sz="1200" b="1" u="sng" dirty="0">
                <a:solidFill>
                  <a:schemeClr val="tx1"/>
                </a:solidFill>
              </a:rPr>
              <a:t>_ </a:t>
            </a:r>
            <a:r>
              <a:rPr lang="ko-KR" altLang="en-US" sz="1200" b="1" u="sng" dirty="0">
                <a:solidFill>
                  <a:schemeClr val="tx1"/>
                </a:solidFill>
              </a:rPr>
              <a:t>기업 소개 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359679" y="1536579"/>
            <a:ext cx="6142722" cy="3547906"/>
            <a:chOff x="395536" y="1608294"/>
            <a:chExt cx="8424613" cy="4851739"/>
          </a:xfrm>
        </p:grpSpPr>
        <p:sp>
          <p:nvSpPr>
            <p:cNvPr id="15" name="Rectangle 18"/>
            <p:cNvSpPr>
              <a:spLocks noChangeArrowheads="1"/>
            </p:cNvSpPr>
            <p:nvPr/>
          </p:nvSpPr>
          <p:spPr bwMode="gray">
            <a:xfrm>
              <a:off x="395536" y="1608294"/>
              <a:ext cx="8424613" cy="1028618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7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lIns="74610" tIns="38797" rIns="74610" bIns="38797" anchor="ctr"/>
            <a:lstStyle/>
            <a:p>
              <a:pPr marL="285750" indent="-285750" defTabSz="758825" latinLnBrk="0">
                <a:buFont typeface="Wingdings" pitchFamily="2" charset="2"/>
                <a:buChar char="§"/>
                <a:defRPr/>
              </a:pPr>
              <a:r>
                <a:rPr lang="ko-KR" altLang="en-US" sz="1100" dirty="0" err="1" smtClean="0">
                  <a:solidFill>
                    <a:prstClr val="black"/>
                  </a:solidFill>
                  <a:latin typeface="+mn-ea"/>
                </a:rPr>
                <a:t>스마트폰</a:t>
              </a: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</a:rPr>
                <a:t> 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어플리케이션을 활용한 나무 심기 사업 </a:t>
              </a:r>
            </a:p>
            <a:p>
              <a:pPr marL="285750" indent="-285750" defTabSz="758825" latinLnBrk="0">
                <a:buFont typeface="Wingdings" pitchFamily="2" charset="2"/>
                <a:buChar char="§"/>
                <a:defRPr/>
              </a:pP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</a:rPr>
                <a:t>광고 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아이템을 활용해 고객이 나무를 성장시키고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원하는 곳에 환경단체에서 나무를 </a:t>
              </a: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</a:rPr>
                <a:t>심음</a:t>
              </a:r>
              <a:r>
                <a:rPr lang="en-US" altLang="ko-KR" sz="1100" dirty="0" smtClean="0">
                  <a:solidFill>
                    <a:prstClr val="black"/>
                  </a:solidFill>
                  <a:latin typeface="+mn-ea"/>
                </a:rPr>
                <a:t> </a:t>
              </a:r>
              <a:endParaRPr lang="en-US" altLang="ko-KR" sz="1100" dirty="0">
                <a:solidFill>
                  <a:prstClr val="black"/>
                </a:solidFill>
                <a:latin typeface="+mn-ea"/>
              </a:endParaRPr>
            </a:p>
            <a:p>
              <a:pPr marL="285750" indent="-285750" defTabSz="758825" latinLnBrk="0">
                <a:buFont typeface="Wingdings" pitchFamily="2" charset="2"/>
                <a:buChar char="§"/>
                <a:defRPr/>
              </a:pP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</a:rPr>
                <a:t>수익의 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50%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를 환경 단체에 기부</a:t>
              </a:r>
            </a:p>
          </p:txBody>
        </p:sp>
        <p:grpSp>
          <p:nvGrpSpPr>
            <p:cNvPr id="16" name="그룹 15"/>
            <p:cNvGrpSpPr/>
            <p:nvPr/>
          </p:nvGrpSpPr>
          <p:grpSpPr>
            <a:xfrm>
              <a:off x="549692" y="2852414"/>
              <a:ext cx="8054756" cy="3607619"/>
              <a:chOff x="428596" y="2214554"/>
              <a:chExt cx="8501092" cy="4286280"/>
            </a:xfrm>
          </p:grpSpPr>
          <p:pic>
            <p:nvPicPr>
              <p:cNvPr id="17" name="그림 36" descr="tp_system [Converted].jpg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786438" y="2214563"/>
                <a:ext cx="3143250" cy="428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" name="Picture 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28596" y="3571876"/>
                <a:ext cx="5150598" cy="2928958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19" name="Picture 1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85763" y="2214554"/>
                <a:ext cx="2371725" cy="1357322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20" name="Picture 1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150464" y="2285992"/>
                <a:ext cx="2278792" cy="1214446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</p:grpSp>
      <p:grpSp>
        <p:nvGrpSpPr>
          <p:cNvPr id="5" name="그룹 4"/>
          <p:cNvGrpSpPr/>
          <p:nvPr/>
        </p:nvGrpSpPr>
        <p:grpSpPr>
          <a:xfrm>
            <a:off x="345371" y="5327278"/>
            <a:ext cx="6157029" cy="3281735"/>
            <a:chOff x="279400" y="1503691"/>
            <a:chExt cx="8569325" cy="4733621"/>
          </a:xfrm>
        </p:grpSpPr>
        <p:sp>
          <p:nvSpPr>
            <p:cNvPr id="21" name="AutoShape 16"/>
            <p:cNvSpPr>
              <a:spLocks noChangeArrowheads="1"/>
            </p:cNvSpPr>
            <p:nvPr/>
          </p:nvSpPr>
          <p:spPr bwMode="auto">
            <a:xfrm>
              <a:off x="2915816" y="1520825"/>
              <a:ext cx="5904334" cy="6477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50000"/>
                </a:schemeClr>
              </a:solidFill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lIns="72000" tIns="72000" rIns="72000" bIns="72000" anchor="ctr"/>
            <a:lstStyle/>
            <a:p>
              <a:pPr latinLnBrk="0">
                <a:defRPr/>
              </a:pPr>
              <a:r>
                <a:rPr lang="ko-KR" altLang="en-US" sz="1100" b="1" dirty="0" smtClean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사회적 </a:t>
              </a:r>
              <a:r>
                <a:rPr lang="ko-KR" altLang="en-US" sz="1100" b="1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가치 및 핵심 키워드 명확화</a:t>
              </a:r>
              <a:r>
                <a:rPr lang="en-US" altLang="ko-KR" sz="1100" b="1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, </a:t>
              </a:r>
              <a:r>
                <a:rPr lang="ko-KR" altLang="en-US" sz="1100" b="1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구성원 공감대 확보</a:t>
              </a:r>
              <a:r>
                <a:rPr lang="en-US" altLang="ko-KR" sz="1100" b="1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, </a:t>
              </a:r>
              <a:r>
                <a:rPr lang="ko-KR" altLang="en-US" sz="1100" b="1" dirty="0">
                  <a:solidFill>
                    <a:schemeClr val="tx1"/>
                  </a:solidFill>
                  <a:latin typeface="+mn-ea"/>
                  <a:cs typeface="Arial" pitchFamily="34" charset="0"/>
                </a:rPr>
                <a:t>사회적 문제 현황 분석 부족 </a:t>
              </a:r>
            </a:p>
          </p:txBody>
        </p:sp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22325" y="1503691"/>
              <a:ext cx="1162050" cy="681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3" name="그룹 22"/>
            <p:cNvGrpSpPr/>
            <p:nvPr/>
          </p:nvGrpSpPr>
          <p:grpSpPr>
            <a:xfrm>
              <a:off x="279400" y="2425725"/>
              <a:ext cx="8569325" cy="3811587"/>
              <a:chOff x="279400" y="2425725"/>
              <a:chExt cx="8569325" cy="3811587"/>
            </a:xfrm>
          </p:grpSpPr>
          <p:grpSp>
            <p:nvGrpSpPr>
              <p:cNvPr id="24" name="그룹 22"/>
              <p:cNvGrpSpPr>
                <a:grpSpLocks/>
              </p:cNvGrpSpPr>
              <p:nvPr/>
            </p:nvGrpSpPr>
            <p:grpSpPr bwMode="auto">
              <a:xfrm>
                <a:off x="279400" y="2425725"/>
                <a:ext cx="2228850" cy="828675"/>
                <a:chOff x="1720828" y="1233"/>
                <a:chExt cx="1276223" cy="829545"/>
              </a:xfrm>
            </p:grpSpPr>
            <p:sp>
              <p:nvSpPr>
                <p:cNvPr id="46" name="모서리가 둥근 직사각형 45"/>
                <p:cNvSpPr/>
                <p:nvPr/>
              </p:nvSpPr>
              <p:spPr>
                <a:xfrm>
                  <a:off x="1720828" y="1233"/>
                  <a:ext cx="1276223" cy="829545"/>
                </a:xfrm>
                <a:prstGeom prst="roundRect">
                  <a:avLst/>
                </a:prstGeom>
                <a:solidFill>
                  <a:schemeClr val="accent6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47" name="모서리가 둥근 직사각형 4"/>
                <p:cNvSpPr/>
                <p:nvPr/>
              </p:nvSpPr>
              <p:spPr>
                <a:xfrm>
                  <a:off x="1761733" y="40962"/>
                  <a:ext cx="1194414" cy="75008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100" b="1" dirty="0">
                      <a:solidFill>
                        <a:schemeClr val="tx1"/>
                      </a:solidFill>
                    </a:rPr>
                    <a:t>입주초기 사업계획서</a:t>
                  </a:r>
                </a:p>
              </p:txBody>
            </p:sp>
          </p:grpSp>
          <p:grpSp>
            <p:nvGrpSpPr>
              <p:cNvPr id="25" name="그룹 25"/>
              <p:cNvGrpSpPr>
                <a:grpSpLocks/>
              </p:cNvGrpSpPr>
              <p:nvPr/>
            </p:nvGrpSpPr>
            <p:grpSpPr bwMode="auto">
              <a:xfrm>
                <a:off x="2652713" y="2455887"/>
                <a:ext cx="6192837" cy="830263"/>
                <a:chOff x="3298653" y="1147589"/>
                <a:chExt cx="1276223" cy="829545"/>
              </a:xfrm>
            </p:grpSpPr>
            <p:sp>
              <p:nvSpPr>
                <p:cNvPr id="44" name="모서리가 둥근 직사각형 43"/>
                <p:cNvSpPr/>
                <p:nvPr/>
              </p:nvSpPr>
              <p:spPr>
                <a:xfrm>
                  <a:off x="3298653" y="1147589"/>
                  <a:ext cx="1276223" cy="829545"/>
                </a:xfrm>
                <a:prstGeom prst="roundRect">
                  <a:avLst/>
                </a:prstGeom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45" name="모서리가 둥근 직사각형 6"/>
                <p:cNvSpPr/>
                <p:nvPr/>
              </p:nvSpPr>
              <p:spPr>
                <a:xfrm>
                  <a:off x="3339220" y="1188828"/>
                  <a:ext cx="1195089" cy="74706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marL="182563" indent="-182563" algn="ctr">
                    <a:defRPr/>
                  </a:pPr>
                  <a:r>
                    <a:rPr lang="ko-KR" altLang="en-US" sz="1100" b="1" dirty="0">
                      <a:solidFill>
                        <a:schemeClr val="tx1"/>
                      </a:solidFill>
                    </a:rPr>
                    <a:t>자원을 소모할 뿐 아니라</a:t>
                  </a:r>
                  <a:r>
                    <a:rPr lang="en-US" altLang="ko-KR" sz="1100" b="1" dirty="0">
                      <a:solidFill>
                        <a:schemeClr val="tx1"/>
                      </a:solidFill>
                    </a:rPr>
                    <a:t>, </a:t>
                  </a:r>
                </a:p>
                <a:p>
                  <a:pPr marL="182563" indent="-182563" algn="ctr">
                    <a:defRPr/>
                  </a:pPr>
                  <a:r>
                    <a:rPr lang="ko-KR" altLang="en-US" sz="1100" b="1" dirty="0">
                      <a:solidFill>
                        <a:schemeClr val="tx1"/>
                      </a:solidFill>
                    </a:rPr>
                    <a:t>다시 재생시키는 것이야 말로 진정한 생산이다</a:t>
                  </a:r>
                  <a:endParaRPr lang="en-US" altLang="ko-KR" sz="1100" b="1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6" name="그룹 29"/>
              <p:cNvGrpSpPr>
                <a:grpSpLocks/>
              </p:cNvGrpSpPr>
              <p:nvPr/>
            </p:nvGrpSpPr>
            <p:grpSpPr bwMode="auto">
              <a:xfrm>
                <a:off x="279400" y="3438550"/>
                <a:ext cx="2228850" cy="830262"/>
                <a:chOff x="1720828" y="1233"/>
                <a:chExt cx="1276223" cy="829545"/>
              </a:xfrm>
            </p:grpSpPr>
            <p:sp>
              <p:nvSpPr>
                <p:cNvPr id="42" name="모서리가 둥근 직사각형 41"/>
                <p:cNvSpPr/>
                <p:nvPr/>
              </p:nvSpPr>
              <p:spPr>
                <a:xfrm>
                  <a:off x="1720828" y="1233"/>
                  <a:ext cx="1276223" cy="829545"/>
                </a:xfrm>
                <a:prstGeom prst="roundRect">
                  <a:avLst/>
                </a:prstGeom>
                <a:solidFill>
                  <a:schemeClr val="accent6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43" name="모서리가 둥근 직사각형 4"/>
                <p:cNvSpPr/>
                <p:nvPr/>
              </p:nvSpPr>
              <p:spPr>
                <a:xfrm>
                  <a:off x="1761733" y="42472"/>
                  <a:ext cx="1194414" cy="74706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en-US" altLang="ko-KR" sz="1100" b="1" dirty="0">
                      <a:solidFill>
                        <a:schemeClr val="tx1"/>
                      </a:solidFill>
                    </a:rPr>
                    <a:t>2010</a:t>
                  </a:r>
                  <a:r>
                    <a:rPr lang="ko-KR" altLang="en-US" sz="1100" b="1" dirty="0">
                      <a:solidFill>
                        <a:schemeClr val="tx1"/>
                      </a:solidFill>
                    </a:rPr>
                    <a:t>년</a:t>
                  </a:r>
                  <a:endParaRPr lang="en-US" altLang="ko-KR" sz="1100" b="1" dirty="0">
                    <a:solidFill>
                      <a:schemeClr val="tx1"/>
                    </a:solidFill>
                  </a:endParaRPr>
                </a:p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100" b="1" dirty="0" err="1">
                      <a:solidFill>
                        <a:schemeClr val="tx1"/>
                      </a:solidFill>
                    </a:rPr>
                    <a:t>소셜미션공유회</a:t>
                  </a:r>
                  <a:endParaRPr lang="ko-KR" altLang="en-US" sz="1100" b="1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" name="그룹 32"/>
              <p:cNvGrpSpPr>
                <a:grpSpLocks/>
              </p:cNvGrpSpPr>
              <p:nvPr/>
            </p:nvGrpSpPr>
            <p:grpSpPr bwMode="auto">
              <a:xfrm>
                <a:off x="279400" y="4427562"/>
                <a:ext cx="2228850" cy="828675"/>
                <a:chOff x="1720828" y="1233"/>
                <a:chExt cx="1276223" cy="829545"/>
              </a:xfrm>
            </p:grpSpPr>
            <p:sp>
              <p:nvSpPr>
                <p:cNvPr id="40" name="모서리가 둥근 직사각형 39"/>
                <p:cNvSpPr/>
                <p:nvPr/>
              </p:nvSpPr>
              <p:spPr>
                <a:xfrm>
                  <a:off x="1720828" y="1233"/>
                  <a:ext cx="1276223" cy="829545"/>
                </a:xfrm>
                <a:prstGeom prst="roundRect">
                  <a:avLst/>
                </a:prstGeom>
                <a:solidFill>
                  <a:schemeClr val="accent6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41" name="모서리가 둥근 직사각형 4"/>
                <p:cNvSpPr/>
                <p:nvPr/>
              </p:nvSpPr>
              <p:spPr>
                <a:xfrm>
                  <a:off x="1761733" y="40963"/>
                  <a:ext cx="1194414" cy="75008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100" b="1" dirty="0" err="1">
                      <a:solidFill>
                        <a:schemeClr val="tx1"/>
                      </a:solidFill>
                    </a:rPr>
                    <a:t>소셜미션공유회</a:t>
                  </a:r>
                  <a:r>
                    <a:rPr lang="ko-KR" altLang="en-US" sz="1100" b="1" dirty="0">
                      <a:solidFill>
                        <a:schemeClr val="tx1"/>
                      </a:solidFill>
                    </a:rPr>
                    <a:t> 후</a:t>
                  </a:r>
                  <a:endParaRPr lang="en-US" altLang="ko-KR" sz="1100" b="1" dirty="0">
                    <a:solidFill>
                      <a:schemeClr val="tx1"/>
                    </a:solidFill>
                  </a:endParaRPr>
                </a:p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100" b="1" dirty="0">
                      <a:solidFill>
                        <a:schemeClr val="tx1"/>
                      </a:solidFill>
                    </a:rPr>
                    <a:t>수정 </a:t>
                  </a:r>
                  <a:r>
                    <a:rPr lang="ko-KR" altLang="en-US" sz="1100" b="1" dirty="0" err="1">
                      <a:solidFill>
                        <a:schemeClr val="tx1"/>
                      </a:solidFill>
                    </a:rPr>
                    <a:t>소셜미션</a:t>
                  </a:r>
                  <a:endParaRPr lang="ko-KR" altLang="en-US" sz="1100" b="1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8" name="그룹 35"/>
              <p:cNvGrpSpPr>
                <a:grpSpLocks/>
              </p:cNvGrpSpPr>
              <p:nvPr/>
            </p:nvGrpSpPr>
            <p:grpSpPr bwMode="auto">
              <a:xfrm>
                <a:off x="2641600" y="3433787"/>
                <a:ext cx="6192838" cy="828675"/>
                <a:chOff x="3298653" y="1147589"/>
                <a:chExt cx="1276223" cy="829545"/>
              </a:xfrm>
            </p:grpSpPr>
            <p:sp>
              <p:nvSpPr>
                <p:cNvPr id="38" name="모서리가 둥근 직사각형 37"/>
                <p:cNvSpPr/>
                <p:nvPr/>
              </p:nvSpPr>
              <p:spPr>
                <a:xfrm>
                  <a:off x="3298653" y="1147589"/>
                  <a:ext cx="1276223" cy="829545"/>
                </a:xfrm>
                <a:prstGeom prst="roundRect">
                  <a:avLst/>
                </a:prstGeom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9" name="모서리가 둥근 직사각형 6"/>
                <p:cNvSpPr/>
                <p:nvPr/>
              </p:nvSpPr>
              <p:spPr>
                <a:xfrm>
                  <a:off x="3339220" y="1187319"/>
                  <a:ext cx="1195089" cy="75008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0" tIns="36000" rIns="36000" bIns="36000" spcCol="1270" anchor="ctr"/>
                <a:lstStyle/>
                <a:p>
                  <a:pPr marL="182563" indent="-182563" algn="ctr">
                    <a:defRPr/>
                  </a:pPr>
                  <a:r>
                    <a:rPr lang="ko-KR" altLang="en-US" sz="1100" b="1" dirty="0">
                      <a:solidFill>
                        <a:schemeClr val="tx1"/>
                      </a:solidFill>
                    </a:rPr>
                    <a:t>자원을 소모할 뿐 아니라</a:t>
                  </a:r>
                  <a:r>
                    <a:rPr lang="en-US" altLang="ko-KR" sz="1100" b="1" dirty="0">
                      <a:solidFill>
                        <a:schemeClr val="tx1"/>
                      </a:solidFill>
                    </a:rPr>
                    <a:t>, </a:t>
                  </a:r>
                </a:p>
                <a:p>
                  <a:pPr marL="182563" indent="-182563" algn="ctr">
                    <a:defRPr/>
                  </a:pPr>
                  <a:r>
                    <a:rPr lang="ko-KR" altLang="en-US" sz="1100" b="1" dirty="0">
                      <a:solidFill>
                        <a:schemeClr val="tx1"/>
                      </a:solidFill>
                    </a:rPr>
                    <a:t>다시 재생시키는 것이야 말로 진정한 생산이다</a:t>
                  </a:r>
                  <a:r>
                    <a:rPr lang="en-US" altLang="ko-KR" sz="1100" b="1" dirty="0">
                      <a:solidFill>
                        <a:schemeClr val="tx1"/>
                      </a:solidFill>
                    </a:rPr>
                    <a:t>.</a:t>
                  </a:r>
                </a:p>
              </p:txBody>
            </p:sp>
          </p:grpSp>
          <p:grpSp>
            <p:nvGrpSpPr>
              <p:cNvPr id="29" name="그룹 38"/>
              <p:cNvGrpSpPr>
                <a:grpSpLocks/>
              </p:cNvGrpSpPr>
              <p:nvPr/>
            </p:nvGrpSpPr>
            <p:grpSpPr bwMode="auto">
              <a:xfrm>
                <a:off x="2655888" y="4427562"/>
                <a:ext cx="6192837" cy="828675"/>
                <a:chOff x="3298653" y="1147589"/>
                <a:chExt cx="1276223" cy="829545"/>
              </a:xfrm>
            </p:grpSpPr>
            <p:sp>
              <p:nvSpPr>
                <p:cNvPr id="36" name="모서리가 둥근 직사각형 35"/>
                <p:cNvSpPr/>
                <p:nvPr/>
              </p:nvSpPr>
              <p:spPr>
                <a:xfrm>
                  <a:off x="3298653" y="1147589"/>
                  <a:ext cx="1276223" cy="829545"/>
                </a:xfrm>
                <a:prstGeom prst="roundRect">
                  <a:avLst/>
                </a:prstGeom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7" name="모서리가 둥근 직사각형 6"/>
                <p:cNvSpPr/>
                <p:nvPr/>
              </p:nvSpPr>
              <p:spPr>
                <a:xfrm>
                  <a:off x="3339220" y="1187319"/>
                  <a:ext cx="1195089" cy="75008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marL="182563" indent="-182563" algn="ctr">
                    <a:defRPr/>
                  </a:pPr>
                  <a:r>
                    <a:rPr lang="ko-KR" altLang="en-US" sz="1100" b="1" dirty="0">
                      <a:solidFill>
                        <a:schemeClr val="tx1"/>
                      </a:solidFill>
                    </a:rPr>
                    <a:t>사람들이 즐겁게 지구환경을 개선할 수 있도록</a:t>
                  </a:r>
                  <a:endParaRPr lang="en-US" altLang="ko-KR" sz="1100" b="1" dirty="0">
                    <a:solidFill>
                      <a:schemeClr val="tx1"/>
                    </a:solidFill>
                  </a:endParaRPr>
                </a:p>
                <a:p>
                  <a:pPr marL="182563" indent="-182563" algn="ctr">
                    <a:defRPr/>
                  </a:pPr>
                  <a:r>
                    <a:rPr lang="ko-KR" altLang="en-US" sz="1100" b="1" dirty="0" err="1">
                      <a:solidFill>
                        <a:schemeClr val="tx1"/>
                      </a:solidFill>
                    </a:rPr>
                    <a:t>지속가능한</a:t>
                  </a:r>
                  <a:r>
                    <a:rPr lang="ko-KR" altLang="en-US" sz="1100" b="1" dirty="0">
                      <a:solidFill>
                        <a:schemeClr val="tx1"/>
                      </a:solidFill>
                    </a:rPr>
                    <a:t> 솔루션을 제공한다</a:t>
                  </a:r>
                  <a:r>
                    <a:rPr lang="en-US" altLang="ko-KR" sz="1100" b="1" dirty="0">
                      <a:solidFill>
                        <a:schemeClr val="tx1"/>
                      </a:solidFill>
                    </a:rPr>
                    <a:t>.</a:t>
                  </a:r>
                </a:p>
              </p:txBody>
            </p:sp>
          </p:grpSp>
          <p:grpSp>
            <p:nvGrpSpPr>
              <p:cNvPr id="30" name="그룹 41"/>
              <p:cNvGrpSpPr>
                <a:grpSpLocks/>
              </p:cNvGrpSpPr>
              <p:nvPr/>
            </p:nvGrpSpPr>
            <p:grpSpPr bwMode="auto">
              <a:xfrm>
                <a:off x="279400" y="5376887"/>
                <a:ext cx="2228850" cy="830263"/>
                <a:chOff x="1720828" y="1233"/>
                <a:chExt cx="1276223" cy="829545"/>
              </a:xfrm>
            </p:grpSpPr>
            <p:sp>
              <p:nvSpPr>
                <p:cNvPr id="34" name="모서리가 둥근 직사각형 33"/>
                <p:cNvSpPr/>
                <p:nvPr/>
              </p:nvSpPr>
              <p:spPr>
                <a:xfrm>
                  <a:off x="1720828" y="1233"/>
                  <a:ext cx="1276223" cy="829545"/>
                </a:xfrm>
                <a:prstGeom prst="roundRect">
                  <a:avLst/>
                </a:prstGeom>
                <a:solidFill>
                  <a:schemeClr val="accent6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5" name="모서리가 둥근 직사각형 4"/>
                <p:cNvSpPr/>
                <p:nvPr/>
              </p:nvSpPr>
              <p:spPr>
                <a:xfrm>
                  <a:off x="1761733" y="42472"/>
                  <a:ext cx="1194414" cy="74706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en-US" altLang="ko-KR" sz="1100" b="1" dirty="0">
                      <a:solidFill>
                        <a:schemeClr val="tx1"/>
                      </a:solidFill>
                    </a:rPr>
                    <a:t>2011</a:t>
                  </a:r>
                  <a:r>
                    <a:rPr lang="ko-KR" altLang="en-US" sz="1100" b="1" dirty="0">
                      <a:solidFill>
                        <a:schemeClr val="tx1"/>
                      </a:solidFill>
                    </a:rPr>
                    <a:t>년 하반기</a:t>
                  </a:r>
                  <a:endParaRPr lang="en-US" altLang="ko-KR" sz="1100" b="1" dirty="0">
                    <a:solidFill>
                      <a:schemeClr val="tx1"/>
                    </a:solidFill>
                  </a:endParaRPr>
                </a:p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100" b="1" dirty="0" err="1">
                      <a:solidFill>
                        <a:schemeClr val="tx1"/>
                      </a:solidFill>
                    </a:rPr>
                    <a:t>소셜미션</a:t>
                  </a:r>
                  <a:endParaRPr lang="ko-KR" altLang="en-US" sz="1100" b="1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" name="그룹 44"/>
              <p:cNvGrpSpPr>
                <a:grpSpLocks/>
              </p:cNvGrpSpPr>
              <p:nvPr/>
            </p:nvGrpSpPr>
            <p:grpSpPr bwMode="auto">
              <a:xfrm>
                <a:off x="2652713" y="5408637"/>
                <a:ext cx="6192837" cy="828675"/>
                <a:chOff x="3298653" y="1147589"/>
                <a:chExt cx="1276223" cy="829545"/>
              </a:xfrm>
            </p:grpSpPr>
            <p:sp>
              <p:nvSpPr>
                <p:cNvPr id="32" name="모서리가 둥근 직사각형 31"/>
                <p:cNvSpPr/>
                <p:nvPr/>
              </p:nvSpPr>
              <p:spPr>
                <a:xfrm>
                  <a:off x="3298653" y="1147589"/>
                  <a:ext cx="1276223" cy="829545"/>
                </a:xfrm>
                <a:prstGeom prst="roundRect">
                  <a:avLst/>
                </a:prstGeom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3" name="모서리가 둥근 직사각형 6"/>
                <p:cNvSpPr/>
                <p:nvPr/>
              </p:nvSpPr>
              <p:spPr>
                <a:xfrm>
                  <a:off x="3339220" y="1187319"/>
                  <a:ext cx="1195089" cy="75008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marL="182563" indent="-182563">
                    <a:defRPr/>
                  </a:pPr>
                  <a:r>
                    <a:rPr lang="ko-KR" altLang="en-US" sz="1100" b="1" dirty="0">
                      <a:solidFill>
                        <a:schemeClr val="tx1"/>
                      </a:solidFill>
                    </a:rPr>
                    <a:t>사람들과 함께 나무를 가장 많이 심고 투명하게 기르는 기업</a:t>
                  </a:r>
                  <a:endParaRPr lang="en-US" altLang="ko-KR" sz="1100" b="1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6586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 smtClean="0"/>
              <a:t>기업 </a:t>
            </a:r>
            <a:r>
              <a:rPr lang="ko-KR" altLang="en-US" dirty="0"/>
              <a:t>미션 수립 실습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127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49381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자신이 </a:t>
            </a:r>
            <a:r>
              <a:rPr lang="ko-KR" altLang="en-US" sz="1200" dirty="0" err="1" smtClean="0">
                <a:latin typeface="+mn-ea"/>
              </a:rPr>
              <a:t>인큐베이팅</a:t>
            </a:r>
            <a:r>
              <a:rPr lang="ko-KR" altLang="en-US" sz="1200" dirty="0" smtClean="0">
                <a:latin typeface="+mn-ea"/>
              </a:rPr>
              <a:t> 하고 있는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err="1" smtClean="0">
                <a:latin typeface="+mn-ea"/>
              </a:rPr>
              <a:t>사회적기업의</a:t>
            </a:r>
            <a:r>
              <a:rPr lang="en-US" altLang="ko-KR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미션을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수립해봅니다</a:t>
            </a:r>
            <a:r>
              <a:rPr lang="en-US" altLang="ko-KR" sz="1200" dirty="0" smtClean="0">
                <a:latin typeface="+mn-ea"/>
              </a:rPr>
              <a:t>.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640259" y="3258072"/>
            <a:ext cx="5769005" cy="5421470"/>
            <a:chOff x="1144897" y="4571067"/>
            <a:chExt cx="5125351" cy="4536063"/>
          </a:xfrm>
        </p:grpSpPr>
        <p:pic>
          <p:nvPicPr>
            <p:cNvPr id="19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1358434" y="5416328"/>
              <a:ext cx="4603321" cy="251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Activity Step</a:t>
              </a: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1224552" y="4678928"/>
            <a:ext cx="49381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>
                <a:latin typeface="+mn-ea"/>
              </a:rPr>
              <a:t>자신이 </a:t>
            </a:r>
            <a:r>
              <a:rPr lang="ko-KR" altLang="en-US" sz="1200" dirty="0" err="1">
                <a:latin typeface="+mn-ea"/>
              </a:rPr>
              <a:t>인큐베이팅</a:t>
            </a:r>
            <a:r>
              <a:rPr lang="ko-KR" altLang="en-US" sz="1200" dirty="0">
                <a:latin typeface="+mn-ea"/>
              </a:rPr>
              <a:t> 하고 있는 </a:t>
            </a:r>
            <a:r>
              <a:rPr lang="ko-KR" altLang="en-US" sz="1200" dirty="0" err="1">
                <a:latin typeface="+mn-ea"/>
              </a:rPr>
              <a:t>사회적기업의</a:t>
            </a:r>
            <a:r>
              <a:rPr lang="ko-KR" altLang="en-US" sz="1200" dirty="0">
                <a:latin typeface="+mn-ea"/>
              </a:rPr>
              <a:t/>
            </a:r>
            <a:br>
              <a:rPr lang="ko-KR" altLang="en-US" sz="1200" dirty="0">
                <a:latin typeface="+mn-ea"/>
              </a:rPr>
            </a:br>
            <a:r>
              <a:rPr lang="ko-KR" altLang="en-US" sz="1200" dirty="0">
                <a:latin typeface="+mn-ea"/>
              </a:rPr>
              <a:t>미션을 미션 수립 프로세스에 </a:t>
            </a:r>
            <a:r>
              <a:rPr lang="ko-KR" altLang="en-US" sz="1200" dirty="0" smtClean="0">
                <a:latin typeface="+mn-ea"/>
              </a:rPr>
              <a:t>맞춰서 </a:t>
            </a:r>
            <a:r>
              <a:rPr lang="ko-KR" altLang="en-US" sz="1200" dirty="0">
                <a:latin typeface="+mn-ea"/>
              </a:rPr>
              <a:t>작성합니다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팀 내에서 공유하여 상호 피드백 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궁금한 내용을 중심으로 강사에게 질의응답을 받습니다</a:t>
            </a:r>
            <a:r>
              <a:rPr lang="en-US" altLang="ko-KR" sz="1200" dirty="0" smtClean="0">
                <a:latin typeface="+mn-ea"/>
              </a:rPr>
              <a:t>.</a:t>
            </a:r>
            <a:endParaRPr lang="en-US" altLang="ko-KR" sz="1200" dirty="0">
              <a:latin typeface="+mn-ea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479" y="1298271"/>
            <a:ext cx="1933925" cy="12421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1" y="6515382"/>
            <a:ext cx="223837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306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Activity. </a:t>
            </a:r>
            <a:r>
              <a:rPr lang="ko-KR" altLang="en-US" dirty="0"/>
              <a:t>기업 미션 수립 실습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128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333328" y="1196751"/>
            <a:ext cx="6169072" cy="7412261"/>
            <a:chOff x="333328" y="1196752"/>
            <a:chExt cx="8360506" cy="5153554"/>
          </a:xfrm>
        </p:grpSpPr>
        <p:grpSp>
          <p:nvGrpSpPr>
            <p:cNvPr id="48" name="그룹 47"/>
            <p:cNvGrpSpPr/>
            <p:nvPr/>
          </p:nvGrpSpPr>
          <p:grpSpPr>
            <a:xfrm>
              <a:off x="333788" y="2558513"/>
              <a:ext cx="8360046" cy="1296144"/>
              <a:chOff x="333788" y="2684997"/>
              <a:chExt cx="8360046" cy="1296144"/>
            </a:xfrm>
          </p:grpSpPr>
          <p:sp>
            <p:nvSpPr>
              <p:cNvPr id="49" name="아래쪽 화살표 설명선 48"/>
              <p:cNvSpPr/>
              <p:nvPr/>
            </p:nvSpPr>
            <p:spPr>
              <a:xfrm>
                <a:off x="333788" y="2684997"/>
                <a:ext cx="1645924" cy="1296144"/>
              </a:xfrm>
              <a:prstGeom prst="downArrowCallout">
                <a:avLst>
                  <a:gd name="adj1" fmla="val 14622"/>
                  <a:gd name="adj2" fmla="val 16351"/>
                  <a:gd name="adj3" fmla="val 12892"/>
                  <a:gd name="adj4" fmla="val 82274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b="1" dirty="0" smtClean="0">
                    <a:solidFill>
                      <a:prstClr val="black"/>
                    </a:solidFill>
                  </a:rPr>
                  <a:t>아이디어와 </a:t>
                </a:r>
                <a:endParaRPr lang="en-US" altLang="ko-KR" sz="1100" b="1" dirty="0" smtClean="0">
                  <a:solidFill>
                    <a:prstClr val="black"/>
                  </a:solidFill>
                </a:endParaRPr>
              </a:p>
              <a:p>
                <a:pPr algn="ctr"/>
                <a:r>
                  <a:rPr lang="ko-KR" altLang="en-US" sz="1100" b="1" dirty="0" smtClean="0">
                    <a:solidFill>
                      <a:prstClr val="black"/>
                    </a:solidFill>
                  </a:rPr>
                  <a:t>기회 파악</a:t>
                </a:r>
                <a:endParaRPr lang="ko-KR" altLang="en-US" sz="11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직사각형 49"/>
              <p:cNvSpPr/>
              <p:nvPr/>
            </p:nvSpPr>
            <p:spPr>
              <a:xfrm>
                <a:off x="2049586" y="2684997"/>
                <a:ext cx="6644248" cy="1068272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1" name="그룹 50"/>
            <p:cNvGrpSpPr/>
            <p:nvPr/>
          </p:nvGrpSpPr>
          <p:grpSpPr>
            <a:xfrm>
              <a:off x="333788" y="3920274"/>
              <a:ext cx="8360046" cy="1296144"/>
              <a:chOff x="333788" y="4046758"/>
              <a:chExt cx="8360046" cy="1296144"/>
            </a:xfrm>
          </p:grpSpPr>
          <p:sp>
            <p:nvSpPr>
              <p:cNvPr id="52" name="아래쪽 화살표 설명선 51"/>
              <p:cNvSpPr/>
              <p:nvPr/>
            </p:nvSpPr>
            <p:spPr>
              <a:xfrm>
                <a:off x="333788" y="4046758"/>
                <a:ext cx="1645924" cy="1296144"/>
              </a:xfrm>
              <a:prstGeom prst="downArrowCallout">
                <a:avLst>
                  <a:gd name="adj1" fmla="val 14622"/>
                  <a:gd name="adj2" fmla="val 16351"/>
                  <a:gd name="adj3" fmla="val 12892"/>
                  <a:gd name="adj4" fmla="val 82274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b="1" dirty="0" smtClean="0">
                    <a:solidFill>
                      <a:prstClr val="black"/>
                    </a:solidFill>
                  </a:rPr>
                  <a:t>사회적</a:t>
                </a:r>
                <a:r>
                  <a:rPr lang="en-US" altLang="ko-KR" sz="1100" b="1" dirty="0" smtClean="0">
                    <a:solidFill>
                      <a:prstClr val="black"/>
                    </a:solidFill>
                  </a:rPr>
                  <a:t>/</a:t>
                </a:r>
                <a:r>
                  <a:rPr lang="ko-KR" altLang="en-US" sz="1100" b="1" dirty="0" smtClean="0">
                    <a:solidFill>
                      <a:prstClr val="black"/>
                    </a:solidFill>
                  </a:rPr>
                  <a:t>경제적 </a:t>
                </a:r>
                <a:endParaRPr lang="en-US" altLang="ko-KR" sz="1100" b="1" dirty="0" smtClean="0">
                  <a:solidFill>
                    <a:prstClr val="black"/>
                  </a:solidFill>
                </a:endParaRPr>
              </a:p>
              <a:p>
                <a:pPr algn="ctr"/>
                <a:r>
                  <a:rPr lang="ko-KR" altLang="en-US" sz="1100" b="1" dirty="0" smtClean="0">
                    <a:solidFill>
                      <a:prstClr val="black"/>
                    </a:solidFill>
                  </a:rPr>
                  <a:t>가치파악</a:t>
                </a:r>
                <a:endParaRPr lang="ko-KR" altLang="en-US" sz="11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직사각형 52"/>
              <p:cNvSpPr/>
              <p:nvPr/>
            </p:nvSpPr>
            <p:spPr>
              <a:xfrm>
                <a:off x="2049586" y="4046758"/>
                <a:ext cx="6644248" cy="1068272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그룹 53"/>
            <p:cNvGrpSpPr/>
            <p:nvPr/>
          </p:nvGrpSpPr>
          <p:grpSpPr>
            <a:xfrm>
              <a:off x="333328" y="5282034"/>
              <a:ext cx="8360506" cy="1068272"/>
              <a:chOff x="333328" y="5408518"/>
              <a:chExt cx="8360506" cy="1068272"/>
            </a:xfrm>
          </p:grpSpPr>
          <p:sp>
            <p:nvSpPr>
              <p:cNvPr id="55" name="직사각형 54"/>
              <p:cNvSpPr/>
              <p:nvPr/>
            </p:nvSpPr>
            <p:spPr>
              <a:xfrm>
                <a:off x="2049586" y="5408518"/>
                <a:ext cx="6644248" cy="1068272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직사각형 55"/>
              <p:cNvSpPr/>
              <p:nvPr/>
            </p:nvSpPr>
            <p:spPr>
              <a:xfrm>
                <a:off x="333328" y="5408518"/>
                <a:ext cx="1650217" cy="106827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b="1" dirty="0" smtClean="0">
                    <a:solidFill>
                      <a:prstClr val="black"/>
                    </a:solidFill>
                  </a:rPr>
                  <a:t>미션</a:t>
                </a:r>
                <a:endParaRPr lang="en-US" altLang="ko-KR" sz="1100" b="1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7" name="그룹 56"/>
            <p:cNvGrpSpPr/>
            <p:nvPr/>
          </p:nvGrpSpPr>
          <p:grpSpPr>
            <a:xfrm>
              <a:off x="333788" y="1196752"/>
              <a:ext cx="8360046" cy="1296144"/>
              <a:chOff x="333788" y="1323236"/>
              <a:chExt cx="8360046" cy="1296144"/>
            </a:xfrm>
          </p:grpSpPr>
          <p:sp>
            <p:nvSpPr>
              <p:cNvPr id="58" name="직사각형 57"/>
              <p:cNvSpPr/>
              <p:nvPr/>
            </p:nvSpPr>
            <p:spPr>
              <a:xfrm>
                <a:off x="2049586" y="1323236"/>
                <a:ext cx="6644248" cy="106200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아래쪽 화살표 설명선 58"/>
              <p:cNvSpPr/>
              <p:nvPr/>
            </p:nvSpPr>
            <p:spPr>
              <a:xfrm>
                <a:off x="333788" y="1323236"/>
                <a:ext cx="1645924" cy="1296144"/>
              </a:xfrm>
              <a:prstGeom prst="downArrowCallout">
                <a:avLst>
                  <a:gd name="adj1" fmla="val 14622"/>
                  <a:gd name="adj2" fmla="val 16351"/>
                  <a:gd name="adj3" fmla="val 12892"/>
                  <a:gd name="adj4" fmla="val 82274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b="1" dirty="0" smtClean="0">
                    <a:solidFill>
                      <a:prstClr val="black"/>
                    </a:solidFill>
                  </a:rPr>
                  <a:t>사회적 문제 </a:t>
                </a:r>
                <a:endParaRPr lang="en-US" altLang="ko-KR" sz="1100" b="1" dirty="0" smtClean="0">
                  <a:solidFill>
                    <a:prstClr val="black"/>
                  </a:solidFill>
                </a:endParaRPr>
              </a:p>
              <a:p>
                <a:pPr algn="ctr"/>
                <a:r>
                  <a:rPr lang="ko-KR" altLang="en-US" sz="1100" b="1" dirty="0" smtClean="0">
                    <a:solidFill>
                      <a:prstClr val="black"/>
                    </a:solidFill>
                  </a:rPr>
                  <a:t>인식 </a:t>
                </a:r>
                <a:endParaRPr lang="ko-KR" altLang="en-US" sz="1100" b="1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503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미션과 비즈니스 모델은 맥락이 </a:t>
            </a:r>
            <a:r>
              <a:rPr lang="ko-KR" altLang="en-US" dirty="0" smtClean="0"/>
              <a:t>연결되어야 함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129</a:t>
            </a:fld>
            <a:endParaRPr lang="ko-KR" altLang="en-US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664" y="1227783"/>
            <a:ext cx="2864468" cy="35038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t="2012" b="4025"/>
          <a:stretch/>
        </p:blipFill>
        <p:spPr bwMode="auto">
          <a:xfrm>
            <a:off x="3807042" y="1204914"/>
            <a:ext cx="2533650" cy="35290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764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모서리가 둥근 직사각형 95"/>
          <p:cNvSpPr/>
          <p:nvPr/>
        </p:nvSpPr>
        <p:spPr bwMode="auto">
          <a:xfrm>
            <a:off x="260648" y="5364088"/>
            <a:ext cx="3110697" cy="3258352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97" name="모서리가 둥근 직사각형 96"/>
          <p:cNvSpPr/>
          <p:nvPr/>
        </p:nvSpPr>
        <p:spPr bwMode="auto">
          <a:xfrm>
            <a:off x="3501008" y="5364088"/>
            <a:ext cx="3110697" cy="3258352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95" name="모서리가 둥근 직사각형 94"/>
          <p:cNvSpPr/>
          <p:nvPr/>
        </p:nvSpPr>
        <p:spPr bwMode="auto">
          <a:xfrm>
            <a:off x="584699" y="2768347"/>
            <a:ext cx="5845130" cy="2454656"/>
          </a:xfrm>
          <a:prstGeom prst="roundRect">
            <a:avLst>
              <a:gd name="adj" fmla="val 8389"/>
            </a:avLst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ko-KR" altLang="en-US" dirty="0"/>
              <a:t>한국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현황</a:t>
            </a:r>
            <a:r>
              <a:rPr lang="en-US" altLang="ko-KR" dirty="0"/>
              <a:t>_82%, 98</a:t>
            </a:r>
            <a:r>
              <a:rPr lang="ko-KR" altLang="en-US" dirty="0"/>
              <a:t>개 생존 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sp>
        <p:nvSpPr>
          <p:cNvPr id="84" name="모서리가 둥근 직사각형 83"/>
          <p:cNvSpPr/>
          <p:nvPr/>
        </p:nvSpPr>
        <p:spPr>
          <a:xfrm>
            <a:off x="857536" y="1340768"/>
            <a:ext cx="5120457" cy="604146"/>
          </a:xfrm>
          <a:prstGeom prst="roundRect">
            <a:avLst>
              <a:gd name="adj" fmla="val 31241"/>
            </a:avLst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총매출</a:t>
            </a:r>
            <a:r>
              <a:rPr kumimoji="0" lang="ko-KR" altLang="en-US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 </a:t>
            </a:r>
            <a:r>
              <a:rPr kumimoji="0" lang="en-US" altLang="ko-KR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2011</a:t>
            </a:r>
            <a:r>
              <a:rPr kumimoji="0" lang="ko-KR" altLang="en-US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년 인증 기준 </a:t>
            </a:r>
            <a:r>
              <a:rPr kumimoji="0" lang="en-US" altLang="ko-KR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6536</a:t>
            </a:r>
            <a:r>
              <a:rPr kumimoji="0" lang="ko-KR" altLang="en-US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억</a:t>
            </a:r>
            <a:r>
              <a:rPr kumimoji="0" lang="en-US" altLang="ko-KR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, </a:t>
            </a:r>
            <a:r>
              <a:rPr kumimoji="0" lang="ko-KR" altLang="en-US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평균 급여 </a:t>
            </a:r>
            <a:r>
              <a:rPr kumimoji="0" lang="en-US" altLang="ko-KR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110</a:t>
            </a:r>
            <a:r>
              <a:rPr kumimoji="0" lang="ko-KR" altLang="en-US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만원</a:t>
            </a:r>
            <a:r>
              <a:rPr kumimoji="0" lang="en-US" altLang="ko-KR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,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16000</a:t>
            </a:r>
            <a:r>
              <a:rPr kumimoji="0" lang="ko-KR" altLang="en-US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명 종사</a:t>
            </a:r>
            <a:r>
              <a:rPr kumimoji="0" lang="en-US" altLang="ko-KR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, </a:t>
            </a:r>
            <a:r>
              <a:rPr kumimoji="0" lang="ko-KR" altLang="en-US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취약계층 </a:t>
            </a:r>
            <a:r>
              <a:rPr kumimoji="0" lang="en-US" altLang="ko-KR" sz="12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52%, NGO 40%</a:t>
            </a:r>
            <a:endParaRPr kumimoji="0" lang="ko-KR" altLang="en-US" sz="1200" b="1" i="0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85" name="AutoShape 3"/>
          <p:cNvSpPr>
            <a:spLocks noChangeArrowheads="1"/>
          </p:cNvSpPr>
          <p:nvPr/>
        </p:nvSpPr>
        <p:spPr bwMode="auto">
          <a:xfrm>
            <a:off x="1003981" y="2012663"/>
            <a:ext cx="2094291" cy="585071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200" dirty="0">
              <a:solidFill>
                <a:prstClr val="white"/>
              </a:solidFill>
              <a:latin typeface="Rix모던고딕 EB" pitchFamily="18" charset="-127"/>
              <a:ea typeface="Rix모던고딕 EB" pitchFamily="18" charset="-127"/>
            </a:endParaRPr>
          </a:p>
        </p:txBody>
      </p:sp>
      <p:sp>
        <p:nvSpPr>
          <p:cNvPr id="86" name="Rectangle 4"/>
          <p:cNvSpPr>
            <a:spLocks noChangeArrowheads="1"/>
          </p:cNvSpPr>
          <p:nvPr/>
        </p:nvSpPr>
        <p:spPr bwMode="auto">
          <a:xfrm>
            <a:off x="2965929" y="2025363"/>
            <a:ext cx="2840055" cy="562918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/>
            <a:endParaRPr lang="ko-KR" altLang="ko-KR" sz="1200" dirty="0" smtClean="0">
              <a:solidFill>
                <a:prstClr val="black"/>
              </a:solidFill>
              <a:latin typeface="Rix모던고딕 EB" pitchFamily="18" charset="-127"/>
              <a:ea typeface="Rix모던고딕 EB" pitchFamily="18" charset="-127"/>
              <a:cs typeface="굴림" pitchFamily="50" charset="-127"/>
            </a:endParaRPr>
          </a:p>
        </p:txBody>
      </p:sp>
      <p:sp>
        <p:nvSpPr>
          <p:cNvPr id="87" name="직사각형 86"/>
          <p:cNvSpPr/>
          <p:nvPr/>
        </p:nvSpPr>
        <p:spPr bwMode="auto">
          <a:xfrm>
            <a:off x="1054316" y="2156806"/>
            <a:ext cx="1865193" cy="3087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ko-KR" altLang="en-US" sz="1200" b="1" kern="0" dirty="0">
                <a:solidFill>
                  <a:prstClr val="black"/>
                </a:solidFill>
                <a:latin typeface="+mn-ea"/>
              </a:rPr>
              <a:t>인증 사회적 기업</a:t>
            </a:r>
          </a:p>
        </p:txBody>
      </p:sp>
      <p:sp>
        <p:nvSpPr>
          <p:cNvPr id="88" name="직사각형 87"/>
          <p:cNvSpPr/>
          <p:nvPr/>
        </p:nvSpPr>
        <p:spPr>
          <a:xfrm>
            <a:off x="3152174" y="2138186"/>
            <a:ext cx="1478290" cy="337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defRPr/>
            </a:pPr>
            <a:r>
              <a:rPr lang="en-US" altLang="ko-KR" sz="1200" b="1" dirty="0">
                <a:solidFill>
                  <a:prstClr val="black"/>
                </a:solidFill>
              </a:rPr>
              <a:t>828 </a:t>
            </a:r>
            <a:r>
              <a:rPr lang="ko-KR" altLang="en-US" sz="1200" b="1" dirty="0">
                <a:solidFill>
                  <a:prstClr val="black"/>
                </a:solidFill>
              </a:rPr>
              <a:t>개 </a:t>
            </a:r>
            <a:r>
              <a:rPr lang="en-US" altLang="ko-KR" sz="1200" b="1" dirty="0">
                <a:solidFill>
                  <a:prstClr val="black"/>
                </a:solidFill>
              </a:rPr>
              <a:t>(’13. 6. 17)  </a:t>
            </a:r>
          </a:p>
        </p:txBody>
      </p:sp>
      <p:sp>
        <p:nvSpPr>
          <p:cNvPr id="89" name="직사각형 88"/>
          <p:cNvSpPr/>
          <p:nvPr/>
        </p:nvSpPr>
        <p:spPr>
          <a:xfrm>
            <a:off x="474696" y="5378210"/>
            <a:ext cx="899605" cy="337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lnSpc>
                <a:spcPct val="150000"/>
              </a:lnSpc>
              <a:defRPr/>
            </a:pPr>
            <a:r>
              <a:rPr lang="ko-KR" altLang="en-US" sz="1200" b="1" u="sng" dirty="0">
                <a:solidFill>
                  <a:prstClr val="black"/>
                </a:solidFill>
              </a:rPr>
              <a:t>지역별 구성</a:t>
            </a:r>
            <a:endParaRPr lang="en-US" altLang="ko-KR" sz="1200" b="1" u="sng" dirty="0">
              <a:solidFill>
                <a:prstClr val="black"/>
              </a:solidFill>
            </a:endParaRPr>
          </a:p>
        </p:txBody>
      </p:sp>
      <p:sp>
        <p:nvSpPr>
          <p:cNvPr id="90" name="직사각형 89"/>
          <p:cNvSpPr/>
          <p:nvPr/>
        </p:nvSpPr>
        <p:spPr>
          <a:xfrm>
            <a:off x="906651" y="2903063"/>
            <a:ext cx="1223412" cy="8912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defRPr/>
            </a:pPr>
            <a:r>
              <a:rPr lang="ko-KR" altLang="en-US" sz="1200" b="1" u="sng" dirty="0">
                <a:solidFill>
                  <a:prstClr val="black"/>
                </a:solidFill>
              </a:rPr>
              <a:t>사회적 목적 </a:t>
            </a:r>
            <a:endParaRPr lang="en-US" altLang="ko-KR" sz="1200" b="1" u="sng" dirty="0" smtClean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ko-KR" altLang="en-US" sz="1200" b="1" u="sng" dirty="0" smtClean="0">
                <a:solidFill>
                  <a:prstClr val="black"/>
                </a:solidFill>
              </a:rPr>
              <a:t>실현 </a:t>
            </a:r>
            <a:r>
              <a:rPr lang="ko-KR" altLang="en-US" sz="1200" b="1" u="sng" dirty="0">
                <a:solidFill>
                  <a:prstClr val="black"/>
                </a:solidFill>
              </a:rPr>
              <a:t>유형별 </a:t>
            </a:r>
            <a:r>
              <a:rPr lang="ko-KR" altLang="en-US" sz="1200" b="1" u="sng" dirty="0" smtClean="0">
                <a:solidFill>
                  <a:prstClr val="black"/>
                </a:solidFill>
              </a:rPr>
              <a:t>현황</a:t>
            </a:r>
            <a:endParaRPr lang="en-US" altLang="ko-KR" sz="1200" b="1" u="sng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ko-KR" sz="1200" dirty="0" smtClean="0">
                <a:solidFill>
                  <a:prstClr val="black"/>
                </a:solidFill>
              </a:rPr>
              <a:t>(</a:t>
            </a:r>
            <a:r>
              <a:rPr lang="ko-KR" altLang="en-US" sz="1200" dirty="0">
                <a:solidFill>
                  <a:prstClr val="black"/>
                </a:solidFill>
              </a:rPr>
              <a:t>일자리 </a:t>
            </a:r>
            <a:r>
              <a:rPr lang="en-US" altLang="ko-KR" sz="1200" dirty="0">
                <a:solidFill>
                  <a:prstClr val="black"/>
                </a:solidFill>
              </a:rPr>
              <a:t>50%)</a:t>
            </a:r>
          </a:p>
        </p:txBody>
      </p:sp>
      <p:graphicFrame>
        <p:nvGraphicFramePr>
          <p:cNvPr id="91" name="차트 90"/>
          <p:cNvGraphicFramePr/>
          <p:nvPr>
            <p:extLst>
              <p:ext uri="{D42A27DB-BD31-4B8C-83A1-F6EECF244321}">
                <p14:modId xmlns:p14="http://schemas.microsoft.com/office/powerpoint/2010/main" val="3431014453"/>
              </p:ext>
            </p:extLst>
          </p:nvPr>
        </p:nvGraphicFramePr>
        <p:xfrm>
          <a:off x="2627086" y="2658964"/>
          <a:ext cx="3661925" cy="2673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2" name="직사각형 91"/>
          <p:cNvSpPr/>
          <p:nvPr/>
        </p:nvSpPr>
        <p:spPr>
          <a:xfrm>
            <a:off x="3714632" y="5393561"/>
            <a:ext cx="915635" cy="337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lnSpc>
                <a:spcPct val="150000"/>
              </a:lnSpc>
              <a:defRPr/>
            </a:pPr>
            <a:r>
              <a:rPr lang="ko-KR" altLang="en-US" sz="1200" b="1" u="sng" dirty="0">
                <a:solidFill>
                  <a:prstClr val="black"/>
                </a:solidFill>
              </a:rPr>
              <a:t>분야별 현황</a:t>
            </a:r>
          </a:p>
        </p:txBody>
      </p:sp>
      <p:graphicFrame>
        <p:nvGraphicFramePr>
          <p:cNvPr id="93" name="차트 92"/>
          <p:cNvGraphicFramePr/>
          <p:nvPr>
            <p:extLst>
              <p:ext uri="{D42A27DB-BD31-4B8C-83A1-F6EECF244321}">
                <p14:modId xmlns:p14="http://schemas.microsoft.com/office/powerpoint/2010/main" val="708048573"/>
              </p:ext>
            </p:extLst>
          </p:nvPr>
        </p:nvGraphicFramePr>
        <p:xfrm>
          <a:off x="3714632" y="5730833"/>
          <a:ext cx="2574379" cy="2948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4" name="차트 93"/>
          <p:cNvGraphicFramePr/>
          <p:nvPr>
            <p:extLst>
              <p:ext uri="{D42A27DB-BD31-4B8C-83A1-F6EECF244321}">
                <p14:modId xmlns:p14="http://schemas.microsoft.com/office/powerpoint/2010/main" val="3838586522"/>
              </p:ext>
            </p:extLst>
          </p:nvPr>
        </p:nvGraphicFramePr>
        <p:xfrm>
          <a:off x="452809" y="5674079"/>
          <a:ext cx="2574379" cy="2948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7447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현장에서 나타나는 질문들과 답변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130</a:t>
            </a:fld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368299" y="1116968"/>
            <a:ext cx="6134101" cy="6736114"/>
            <a:chOff x="198853" y="875095"/>
            <a:chExt cx="6416260" cy="5823859"/>
          </a:xfrm>
        </p:grpSpPr>
        <p:grpSp>
          <p:nvGrpSpPr>
            <p:cNvPr id="4" name="그룹 3"/>
            <p:cNvGrpSpPr/>
            <p:nvPr/>
          </p:nvGrpSpPr>
          <p:grpSpPr>
            <a:xfrm>
              <a:off x="198853" y="875095"/>
              <a:ext cx="6416260" cy="2817708"/>
              <a:chOff x="198853" y="1787691"/>
              <a:chExt cx="6416260" cy="6617926"/>
            </a:xfrm>
          </p:grpSpPr>
          <p:sp>
            <p:nvSpPr>
              <p:cNvPr id="5" name="모서리가 접힌 도형 4"/>
              <p:cNvSpPr/>
              <p:nvPr/>
            </p:nvSpPr>
            <p:spPr>
              <a:xfrm>
                <a:off x="198853" y="2460395"/>
                <a:ext cx="3024336" cy="2496277"/>
              </a:xfrm>
              <a:prstGeom prst="foldedCorner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sp>
            <p:nvSpPr>
              <p:cNvPr id="12" name="모서리가 접힌 도형 11"/>
              <p:cNvSpPr/>
              <p:nvPr/>
            </p:nvSpPr>
            <p:spPr>
              <a:xfrm>
                <a:off x="3590777" y="2460394"/>
                <a:ext cx="3024336" cy="2496279"/>
              </a:xfrm>
              <a:prstGeom prst="foldedCorner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grpSp>
            <p:nvGrpSpPr>
              <p:cNvPr id="7" name="그룹 6"/>
              <p:cNvGrpSpPr/>
              <p:nvPr/>
            </p:nvGrpSpPr>
            <p:grpSpPr>
              <a:xfrm>
                <a:off x="296652" y="1787691"/>
                <a:ext cx="972108" cy="1728192"/>
                <a:chOff x="467544" y="1484313"/>
                <a:chExt cx="1296144" cy="1296144"/>
              </a:xfrm>
            </p:grpSpPr>
            <p:sp>
              <p:nvSpPr>
                <p:cNvPr id="6" name="타원 5"/>
                <p:cNvSpPr/>
                <p:nvPr/>
              </p:nvSpPr>
              <p:spPr>
                <a:xfrm>
                  <a:off x="467544" y="1484313"/>
                  <a:ext cx="1296144" cy="1296144"/>
                </a:xfrm>
                <a:prstGeom prst="ellipse">
                  <a:avLst/>
                </a:prstGeom>
                <a:ln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16" name="Picture 3"/>
                <p:cNvPicPr>
                  <a:picLocks noChangeAspect="1" noChangeArrowheads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89359" y="1570050"/>
                  <a:ext cx="1052513" cy="1085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8" name="그룹 7"/>
              <p:cNvGrpSpPr/>
              <p:nvPr/>
            </p:nvGrpSpPr>
            <p:grpSpPr>
              <a:xfrm>
                <a:off x="3704649" y="1787691"/>
                <a:ext cx="972108" cy="1728192"/>
                <a:chOff x="4939532" y="1484313"/>
                <a:chExt cx="1296144" cy="1296144"/>
              </a:xfrm>
            </p:grpSpPr>
            <p:sp>
              <p:nvSpPr>
                <p:cNvPr id="19" name="타원 18"/>
                <p:cNvSpPr/>
                <p:nvPr/>
              </p:nvSpPr>
              <p:spPr>
                <a:xfrm>
                  <a:off x="4939532" y="1484313"/>
                  <a:ext cx="1296144" cy="1296144"/>
                </a:xfrm>
                <a:prstGeom prst="ellipse">
                  <a:avLst/>
                </a:prstGeom>
                <a:ln/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20" name="Picture 2"/>
                <p:cNvPicPr>
                  <a:picLocks noChangeAspect="1" noChangeArrowheads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08353" y="1506182"/>
                  <a:ext cx="978726" cy="10941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21" name="직사각형 20"/>
              <p:cNvSpPr/>
              <p:nvPr/>
            </p:nvSpPr>
            <p:spPr>
              <a:xfrm>
                <a:off x="296652" y="3786961"/>
                <a:ext cx="217078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400" b="1" dirty="0" err="1"/>
                  <a:t>소셜미션이</a:t>
                </a:r>
                <a:r>
                  <a:rPr lang="ko-KR" altLang="en-US" sz="1400" b="1" dirty="0"/>
                  <a:t> 변해도 되는가</a:t>
                </a:r>
                <a:r>
                  <a:rPr lang="en-US" altLang="ko-KR" sz="1400" b="1" dirty="0"/>
                  <a:t>? </a:t>
                </a:r>
                <a:endParaRPr lang="ko-KR" altLang="en-US" sz="1400" b="1" dirty="0"/>
              </a:p>
            </p:txBody>
          </p:sp>
          <p:sp>
            <p:nvSpPr>
              <p:cNvPr id="24" name="직사각형 23"/>
              <p:cNvSpPr/>
              <p:nvPr/>
            </p:nvSpPr>
            <p:spPr>
              <a:xfrm>
                <a:off x="3725652" y="3786961"/>
                <a:ext cx="211788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400" b="1" dirty="0"/>
                  <a:t>변화하지 </a:t>
                </a:r>
                <a:r>
                  <a:rPr lang="ko-KR" altLang="en-US" sz="1400" b="1" dirty="0" smtClean="0"/>
                  <a:t>않을 때까지 </a:t>
                </a:r>
                <a:r>
                  <a:rPr lang="ko-KR" altLang="en-US" sz="1400" b="1" dirty="0"/>
                  <a:t>변화</a:t>
                </a:r>
              </a:p>
            </p:txBody>
          </p:sp>
          <p:sp>
            <p:nvSpPr>
              <p:cNvPr id="25" name="모서리가 접힌 도형 24"/>
              <p:cNvSpPr/>
              <p:nvPr/>
            </p:nvSpPr>
            <p:spPr>
              <a:xfrm>
                <a:off x="198853" y="5909339"/>
                <a:ext cx="3024336" cy="2496277"/>
              </a:xfrm>
              <a:prstGeom prst="foldedCorner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sp>
            <p:nvSpPr>
              <p:cNvPr id="26" name="모서리가 접힌 도형 25"/>
              <p:cNvSpPr/>
              <p:nvPr/>
            </p:nvSpPr>
            <p:spPr>
              <a:xfrm>
                <a:off x="3590777" y="5909338"/>
                <a:ext cx="3024336" cy="2496279"/>
              </a:xfrm>
              <a:prstGeom prst="foldedCorner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grpSp>
            <p:nvGrpSpPr>
              <p:cNvPr id="27" name="그룹 26"/>
              <p:cNvGrpSpPr/>
              <p:nvPr/>
            </p:nvGrpSpPr>
            <p:grpSpPr>
              <a:xfrm>
                <a:off x="296652" y="5236635"/>
                <a:ext cx="972108" cy="1728192"/>
                <a:chOff x="467544" y="1484313"/>
                <a:chExt cx="1296144" cy="1296144"/>
              </a:xfrm>
            </p:grpSpPr>
            <p:sp>
              <p:nvSpPr>
                <p:cNvPr id="28" name="타원 27"/>
                <p:cNvSpPr/>
                <p:nvPr/>
              </p:nvSpPr>
              <p:spPr>
                <a:xfrm>
                  <a:off x="467544" y="1484313"/>
                  <a:ext cx="1296144" cy="1296144"/>
                </a:xfrm>
                <a:prstGeom prst="ellipse">
                  <a:avLst/>
                </a:prstGeom>
                <a:ln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29" name="Picture 3"/>
                <p:cNvPicPr>
                  <a:picLocks noChangeAspect="1" noChangeArrowheads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89359" y="1570050"/>
                  <a:ext cx="1052513" cy="1085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30" name="그룹 29"/>
              <p:cNvGrpSpPr/>
              <p:nvPr/>
            </p:nvGrpSpPr>
            <p:grpSpPr>
              <a:xfrm>
                <a:off x="3704649" y="5236635"/>
                <a:ext cx="972108" cy="1728192"/>
                <a:chOff x="4939532" y="1484313"/>
                <a:chExt cx="1296144" cy="1296144"/>
              </a:xfrm>
            </p:grpSpPr>
            <p:sp>
              <p:nvSpPr>
                <p:cNvPr id="31" name="타원 30"/>
                <p:cNvSpPr/>
                <p:nvPr/>
              </p:nvSpPr>
              <p:spPr>
                <a:xfrm>
                  <a:off x="4939532" y="1484313"/>
                  <a:ext cx="1296144" cy="1296144"/>
                </a:xfrm>
                <a:prstGeom prst="ellipse">
                  <a:avLst/>
                </a:prstGeom>
                <a:ln/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32" name="Picture 2"/>
                <p:cNvPicPr>
                  <a:picLocks noChangeAspect="1" noChangeArrowheads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08353" y="1506182"/>
                  <a:ext cx="978726" cy="10941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33" name="직사각형 32"/>
              <p:cNvSpPr/>
              <p:nvPr/>
            </p:nvSpPr>
            <p:spPr>
              <a:xfrm>
                <a:off x="296652" y="7235905"/>
                <a:ext cx="2157963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400" b="1" dirty="0"/>
                  <a:t>구성원과의 미션 공유 안됨 </a:t>
                </a:r>
              </a:p>
            </p:txBody>
          </p:sp>
          <p:sp>
            <p:nvSpPr>
              <p:cNvPr id="34" name="직사각형 33"/>
              <p:cNvSpPr/>
              <p:nvPr/>
            </p:nvSpPr>
            <p:spPr>
              <a:xfrm>
                <a:off x="3725652" y="7068278"/>
                <a:ext cx="23054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400" b="1" dirty="0"/>
                  <a:t>소통 노력</a:t>
                </a:r>
                <a:r>
                  <a:rPr lang="en-US" altLang="ko-KR" sz="1400" b="1" dirty="0"/>
                  <a:t>? </a:t>
                </a:r>
                <a:r>
                  <a:rPr lang="ko-KR" altLang="en-US" sz="1400" b="1" dirty="0"/>
                  <a:t>의사결정 일관성</a:t>
                </a:r>
                <a:r>
                  <a:rPr lang="en-US" altLang="ko-KR" sz="1400" b="1" dirty="0"/>
                  <a:t>? </a:t>
                </a:r>
              </a:p>
              <a:p>
                <a:r>
                  <a:rPr lang="ko-KR" altLang="en-US" sz="1400" b="1" dirty="0"/>
                  <a:t>이 문제가 없다면 시스템화 </a:t>
                </a:r>
              </a:p>
            </p:txBody>
          </p:sp>
        </p:grpSp>
        <p:grpSp>
          <p:nvGrpSpPr>
            <p:cNvPr id="35" name="그룹 34"/>
            <p:cNvGrpSpPr/>
            <p:nvPr/>
          </p:nvGrpSpPr>
          <p:grpSpPr>
            <a:xfrm>
              <a:off x="198853" y="3863417"/>
              <a:ext cx="6416260" cy="2835537"/>
              <a:chOff x="198853" y="1787691"/>
              <a:chExt cx="6416260" cy="6617926"/>
            </a:xfrm>
          </p:grpSpPr>
          <p:sp>
            <p:nvSpPr>
              <p:cNvPr id="36" name="모서리가 접힌 도형 35"/>
              <p:cNvSpPr/>
              <p:nvPr/>
            </p:nvSpPr>
            <p:spPr>
              <a:xfrm>
                <a:off x="198853" y="2460395"/>
                <a:ext cx="3024336" cy="2496277"/>
              </a:xfrm>
              <a:prstGeom prst="foldedCorner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sp>
            <p:nvSpPr>
              <p:cNvPr id="37" name="모서리가 접힌 도형 36"/>
              <p:cNvSpPr/>
              <p:nvPr/>
            </p:nvSpPr>
            <p:spPr>
              <a:xfrm>
                <a:off x="3590777" y="2460394"/>
                <a:ext cx="3024336" cy="2496279"/>
              </a:xfrm>
              <a:prstGeom prst="foldedCorner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grpSp>
            <p:nvGrpSpPr>
              <p:cNvPr id="38" name="그룹 37"/>
              <p:cNvGrpSpPr/>
              <p:nvPr/>
            </p:nvGrpSpPr>
            <p:grpSpPr>
              <a:xfrm>
                <a:off x="296652" y="1787691"/>
                <a:ext cx="972108" cy="1728192"/>
                <a:chOff x="467544" y="1484313"/>
                <a:chExt cx="1296144" cy="1296144"/>
              </a:xfrm>
            </p:grpSpPr>
            <p:sp>
              <p:nvSpPr>
                <p:cNvPr id="54" name="타원 53"/>
                <p:cNvSpPr/>
                <p:nvPr/>
              </p:nvSpPr>
              <p:spPr>
                <a:xfrm>
                  <a:off x="467544" y="1484313"/>
                  <a:ext cx="1296144" cy="1296144"/>
                </a:xfrm>
                <a:prstGeom prst="ellipse">
                  <a:avLst/>
                </a:prstGeom>
                <a:ln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55" name="Picture 3"/>
                <p:cNvPicPr>
                  <a:picLocks noChangeAspect="1" noChangeArrowheads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89359" y="1570050"/>
                  <a:ext cx="1052513" cy="1085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39" name="그룹 38"/>
              <p:cNvGrpSpPr/>
              <p:nvPr/>
            </p:nvGrpSpPr>
            <p:grpSpPr>
              <a:xfrm>
                <a:off x="3704649" y="1787691"/>
                <a:ext cx="972108" cy="1728192"/>
                <a:chOff x="4939532" y="1484313"/>
                <a:chExt cx="1296144" cy="1296144"/>
              </a:xfrm>
            </p:grpSpPr>
            <p:sp>
              <p:nvSpPr>
                <p:cNvPr id="52" name="타원 51"/>
                <p:cNvSpPr/>
                <p:nvPr/>
              </p:nvSpPr>
              <p:spPr>
                <a:xfrm>
                  <a:off x="4939532" y="1484313"/>
                  <a:ext cx="1296144" cy="1296144"/>
                </a:xfrm>
                <a:prstGeom prst="ellipse">
                  <a:avLst/>
                </a:prstGeom>
                <a:ln/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53" name="Picture 2"/>
                <p:cNvPicPr>
                  <a:picLocks noChangeAspect="1" noChangeArrowheads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08353" y="1506182"/>
                  <a:ext cx="978726" cy="10941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40" name="직사각형 39"/>
              <p:cNvSpPr/>
              <p:nvPr/>
            </p:nvSpPr>
            <p:spPr>
              <a:xfrm>
                <a:off x="296652" y="3786960"/>
                <a:ext cx="2236510" cy="8450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400" b="1" dirty="0"/>
                  <a:t>시민단체와 </a:t>
                </a:r>
                <a:r>
                  <a:rPr lang="ko-KR" altLang="en-US" sz="1400" b="1" dirty="0" err="1"/>
                  <a:t>사회적기업</a:t>
                </a:r>
                <a:r>
                  <a:rPr lang="ko-KR" altLang="en-US" sz="1400" b="1" dirty="0"/>
                  <a:t> 미션 </a:t>
                </a:r>
              </a:p>
            </p:txBody>
          </p:sp>
          <p:sp>
            <p:nvSpPr>
              <p:cNvPr id="41" name="직사각형 40"/>
              <p:cNvSpPr/>
              <p:nvPr/>
            </p:nvSpPr>
            <p:spPr>
              <a:xfrm>
                <a:off x="3725652" y="3786960"/>
                <a:ext cx="2727684" cy="8450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ko-KR" altLang="en-US" sz="1400" b="1" dirty="0" err="1"/>
                  <a:t>사회적기업가</a:t>
                </a:r>
                <a:r>
                  <a:rPr lang="ko-KR" altLang="en-US" sz="1400" b="1" dirty="0"/>
                  <a:t> </a:t>
                </a:r>
              </a:p>
            </p:txBody>
          </p:sp>
          <p:sp>
            <p:nvSpPr>
              <p:cNvPr id="42" name="모서리가 접힌 도형 41"/>
              <p:cNvSpPr/>
              <p:nvPr/>
            </p:nvSpPr>
            <p:spPr>
              <a:xfrm>
                <a:off x="198853" y="5909339"/>
                <a:ext cx="3024336" cy="2496277"/>
              </a:xfrm>
              <a:prstGeom prst="foldedCorner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sp>
            <p:nvSpPr>
              <p:cNvPr id="43" name="모서리가 접힌 도형 42"/>
              <p:cNvSpPr/>
              <p:nvPr/>
            </p:nvSpPr>
            <p:spPr>
              <a:xfrm>
                <a:off x="3590777" y="5909338"/>
                <a:ext cx="3024336" cy="2496279"/>
              </a:xfrm>
              <a:prstGeom prst="foldedCorner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grpSp>
            <p:nvGrpSpPr>
              <p:cNvPr id="44" name="그룹 43"/>
              <p:cNvGrpSpPr/>
              <p:nvPr/>
            </p:nvGrpSpPr>
            <p:grpSpPr>
              <a:xfrm>
                <a:off x="296652" y="5236635"/>
                <a:ext cx="972108" cy="1728192"/>
                <a:chOff x="467544" y="1484313"/>
                <a:chExt cx="1296144" cy="1296144"/>
              </a:xfrm>
            </p:grpSpPr>
            <p:sp>
              <p:nvSpPr>
                <p:cNvPr id="50" name="타원 49"/>
                <p:cNvSpPr/>
                <p:nvPr/>
              </p:nvSpPr>
              <p:spPr>
                <a:xfrm>
                  <a:off x="467544" y="1484313"/>
                  <a:ext cx="1296144" cy="1296144"/>
                </a:xfrm>
                <a:prstGeom prst="ellipse">
                  <a:avLst/>
                </a:prstGeom>
                <a:ln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51" name="Picture 3"/>
                <p:cNvPicPr>
                  <a:picLocks noChangeAspect="1" noChangeArrowheads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89359" y="1570050"/>
                  <a:ext cx="1052513" cy="1085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45" name="그룹 44"/>
              <p:cNvGrpSpPr/>
              <p:nvPr/>
            </p:nvGrpSpPr>
            <p:grpSpPr>
              <a:xfrm>
                <a:off x="3704649" y="5236635"/>
                <a:ext cx="972108" cy="1728192"/>
                <a:chOff x="4939532" y="1484313"/>
                <a:chExt cx="1296144" cy="1296144"/>
              </a:xfrm>
            </p:grpSpPr>
            <p:sp>
              <p:nvSpPr>
                <p:cNvPr id="48" name="타원 47"/>
                <p:cNvSpPr/>
                <p:nvPr/>
              </p:nvSpPr>
              <p:spPr>
                <a:xfrm>
                  <a:off x="4939532" y="1484313"/>
                  <a:ext cx="1296144" cy="1296144"/>
                </a:xfrm>
                <a:prstGeom prst="ellipse">
                  <a:avLst/>
                </a:prstGeom>
                <a:ln/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49" name="Picture 2"/>
                <p:cNvPicPr>
                  <a:picLocks noChangeAspect="1" noChangeArrowheads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08353" y="1506182"/>
                  <a:ext cx="978726" cy="10941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46" name="직사각형 45"/>
              <p:cNvSpPr/>
              <p:nvPr/>
            </p:nvSpPr>
            <p:spPr>
              <a:xfrm>
                <a:off x="296652" y="7235906"/>
                <a:ext cx="1931939" cy="7183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400" b="1" dirty="0"/>
                  <a:t>신규 직원과의 미션 공유</a:t>
                </a:r>
              </a:p>
            </p:txBody>
          </p:sp>
          <p:sp>
            <p:nvSpPr>
              <p:cNvPr id="47" name="직사각형 46"/>
              <p:cNvSpPr/>
              <p:nvPr/>
            </p:nvSpPr>
            <p:spPr>
              <a:xfrm>
                <a:off x="3725652" y="7068279"/>
                <a:ext cx="2130711" cy="12211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400" b="1" dirty="0"/>
                  <a:t>첫 </a:t>
                </a:r>
                <a:r>
                  <a:rPr lang="en-US" altLang="ko-KR" sz="1400" b="1" dirty="0"/>
                  <a:t>OJT </a:t>
                </a:r>
                <a:r>
                  <a:rPr lang="ko-KR" altLang="en-US" sz="1400" b="1" dirty="0"/>
                  <a:t>기업가와 중간 </a:t>
                </a:r>
                <a:r>
                  <a:rPr lang="en-US" altLang="ko-KR" sz="1400" b="1" dirty="0"/>
                  <a:t/>
                </a:r>
                <a:br>
                  <a:rPr lang="en-US" altLang="ko-KR" sz="1400" b="1" dirty="0"/>
                </a:br>
                <a:r>
                  <a:rPr lang="ko-KR" altLang="en-US" sz="1400" b="1" dirty="0"/>
                  <a:t>리더십</a:t>
                </a:r>
                <a:r>
                  <a:rPr lang="en-US" altLang="ko-KR" sz="1400" b="1" dirty="0"/>
                  <a:t>, </a:t>
                </a:r>
                <a:r>
                  <a:rPr lang="ko-KR" altLang="en-US" sz="1400" b="1" dirty="0"/>
                  <a:t>기업 고유의 이벤트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160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어느 도시 마을카페 협동조합 </a:t>
            </a:r>
            <a:r>
              <a:rPr lang="ko-KR" altLang="en-US" dirty="0" smtClean="0"/>
              <a:t>이야기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131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401331" y="1204913"/>
            <a:ext cx="6101069" cy="3529011"/>
            <a:chOff x="324413" y="2051107"/>
            <a:chExt cx="6209173" cy="5913498"/>
          </a:xfrm>
        </p:grpSpPr>
        <p:sp>
          <p:nvSpPr>
            <p:cNvPr id="5" name="자유형 4"/>
            <p:cNvSpPr/>
            <p:nvPr/>
          </p:nvSpPr>
          <p:spPr>
            <a:xfrm>
              <a:off x="324413" y="2051107"/>
              <a:ext cx="2956749" cy="1774049"/>
            </a:xfrm>
            <a:custGeom>
              <a:avLst/>
              <a:gdLst>
                <a:gd name="connsiteX0" fmla="*/ 0 w 2956749"/>
                <a:gd name="connsiteY0" fmla="*/ 295681 h 1774049"/>
                <a:gd name="connsiteX1" fmla="*/ 295681 w 2956749"/>
                <a:gd name="connsiteY1" fmla="*/ 0 h 1774049"/>
                <a:gd name="connsiteX2" fmla="*/ 2661068 w 2956749"/>
                <a:gd name="connsiteY2" fmla="*/ 0 h 1774049"/>
                <a:gd name="connsiteX3" fmla="*/ 2956749 w 2956749"/>
                <a:gd name="connsiteY3" fmla="*/ 295681 h 1774049"/>
                <a:gd name="connsiteX4" fmla="*/ 2956749 w 2956749"/>
                <a:gd name="connsiteY4" fmla="*/ 1478368 h 1774049"/>
                <a:gd name="connsiteX5" fmla="*/ 2661068 w 2956749"/>
                <a:gd name="connsiteY5" fmla="*/ 1774049 h 1774049"/>
                <a:gd name="connsiteX6" fmla="*/ 295681 w 2956749"/>
                <a:gd name="connsiteY6" fmla="*/ 1774049 h 1774049"/>
                <a:gd name="connsiteX7" fmla="*/ 0 w 2956749"/>
                <a:gd name="connsiteY7" fmla="*/ 1478368 h 1774049"/>
                <a:gd name="connsiteX8" fmla="*/ 0 w 2956749"/>
                <a:gd name="connsiteY8" fmla="*/ 295681 h 177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56749" h="1774049">
                  <a:moveTo>
                    <a:pt x="0" y="295681"/>
                  </a:moveTo>
                  <a:cubicBezTo>
                    <a:pt x="0" y="132381"/>
                    <a:pt x="132381" y="0"/>
                    <a:pt x="295681" y="0"/>
                  </a:cubicBezTo>
                  <a:lnTo>
                    <a:pt x="2661068" y="0"/>
                  </a:lnTo>
                  <a:cubicBezTo>
                    <a:pt x="2824368" y="0"/>
                    <a:pt x="2956749" y="132381"/>
                    <a:pt x="2956749" y="295681"/>
                  </a:cubicBezTo>
                  <a:lnTo>
                    <a:pt x="2956749" y="1478368"/>
                  </a:lnTo>
                  <a:cubicBezTo>
                    <a:pt x="2956749" y="1641668"/>
                    <a:pt x="2824368" y="1774049"/>
                    <a:pt x="2661068" y="1774049"/>
                  </a:cubicBezTo>
                  <a:lnTo>
                    <a:pt x="295681" y="1774049"/>
                  </a:lnTo>
                  <a:cubicBezTo>
                    <a:pt x="132381" y="1774049"/>
                    <a:pt x="0" y="1641668"/>
                    <a:pt x="0" y="1478368"/>
                  </a:cubicBezTo>
                  <a:lnTo>
                    <a:pt x="0" y="295681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0422" tIns="170422" rIns="170422" bIns="170422" numCol="1" spcCol="1270" anchor="ctr" anchorCtr="0">
              <a:noAutofit/>
            </a:bodyPr>
            <a:lstStyle/>
            <a:p>
              <a:pPr lvl="0" algn="ctr" defTabSz="977900" latinLnBrk="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b="1" kern="1200" dirty="0" smtClean="0">
                  <a:latin typeface="+mn-ea"/>
                  <a:ea typeface="+mn-ea"/>
                </a:rPr>
                <a:t>지역을 바꾸자는 주민들이 모임 </a:t>
              </a:r>
              <a:endParaRPr lang="ko-KR" altLang="en-US" sz="1100" b="1" kern="1200" dirty="0">
                <a:latin typeface="+mn-ea"/>
                <a:ea typeface="+mn-ea"/>
              </a:endParaRPr>
            </a:p>
          </p:txBody>
        </p:sp>
        <p:sp>
          <p:nvSpPr>
            <p:cNvPr id="6" name="자유형 5"/>
            <p:cNvSpPr/>
            <p:nvPr/>
          </p:nvSpPr>
          <p:spPr>
            <a:xfrm>
              <a:off x="3576837" y="2051107"/>
              <a:ext cx="2956749" cy="1774049"/>
            </a:xfrm>
            <a:custGeom>
              <a:avLst/>
              <a:gdLst>
                <a:gd name="connsiteX0" fmla="*/ 0 w 2956749"/>
                <a:gd name="connsiteY0" fmla="*/ 295681 h 1774049"/>
                <a:gd name="connsiteX1" fmla="*/ 295681 w 2956749"/>
                <a:gd name="connsiteY1" fmla="*/ 0 h 1774049"/>
                <a:gd name="connsiteX2" fmla="*/ 2661068 w 2956749"/>
                <a:gd name="connsiteY2" fmla="*/ 0 h 1774049"/>
                <a:gd name="connsiteX3" fmla="*/ 2956749 w 2956749"/>
                <a:gd name="connsiteY3" fmla="*/ 295681 h 1774049"/>
                <a:gd name="connsiteX4" fmla="*/ 2956749 w 2956749"/>
                <a:gd name="connsiteY4" fmla="*/ 1478368 h 1774049"/>
                <a:gd name="connsiteX5" fmla="*/ 2661068 w 2956749"/>
                <a:gd name="connsiteY5" fmla="*/ 1774049 h 1774049"/>
                <a:gd name="connsiteX6" fmla="*/ 295681 w 2956749"/>
                <a:gd name="connsiteY6" fmla="*/ 1774049 h 1774049"/>
                <a:gd name="connsiteX7" fmla="*/ 0 w 2956749"/>
                <a:gd name="connsiteY7" fmla="*/ 1478368 h 1774049"/>
                <a:gd name="connsiteX8" fmla="*/ 0 w 2956749"/>
                <a:gd name="connsiteY8" fmla="*/ 295681 h 177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56749" h="1774049">
                  <a:moveTo>
                    <a:pt x="0" y="295681"/>
                  </a:moveTo>
                  <a:cubicBezTo>
                    <a:pt x="0" y="132381"/>
                    <a:pt x="132381" y="0"/>
                    <a:pt x="295681" y="0"/>
                  </a:cubicBezTo>
                  <a:lnTo>
                    <a:pt x="2661068" y="0"/>
                  </a:lnTo>
                  <a:cubicBezTo>
                    <a:pt x="2824368" y="0"/>
                    <a:pt x="2956749" y="132381"/>
                    <a:pt x="2956749" y="295681"/>
                  </a:cubicBezTo>
                  <a:lnTo>
                    <a:pt x="2956749" y="1478368"/>
                  </a:lnTo>
                  <a:cubicBezTo>
                    <a:pt x="2956749" y="1641668"/>
                    <a:pt x="2824368" y="1774049"/>
                    <a:pt x="2661068" y="1774049"/>
                  </a:cubicBezTo>
                  <a:lnTo>
                    <a:pt x="295681" y="1774049"/>
                  </a:lnTo>
                  <a:cubicBezTo>
                    <a:pt x="132381" y="1774049"/>
                    <a:pt x="0" y="1641668"/>
                    <a:pt x="0" y="1478368"/>
                  </a:cubicBezTo>
                  <a:lnTo>
                    <a:pt x="0" y="295681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812566"/>
                <a:satOff val="-4220"/>
                <a:lumOff val="-686"/>
                <a:alphaOff val="0"/>
              </a:schemeClr>
            </a:fillRef>
            <a:effectRef idx="2">
              <a:schemeClr val="accent3">
                <a:hueOff val="2812566"/>
                <a:satOff val="-4220"/>
                <a:lumOff val="-68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0422" tIns="170422" rIns="170422" bIns="170422" numCol="1" spcCol="1270" anchor="ctr" anchorCtr="0">
              <a:noAutofit/>
            </a:bodyPr>
            <a:lstStyle/>
            <a:p>
              <a:pPr lvl="0" algn="ctr" defTabSz="977900" latinLnBrk="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b="1" kern="1200" dirty="0" smtClean="0">
                  <a:latin typeface="+mn-ea"/>
                  <a:ea typeface="+mn-ea"/>
                </a:rPr>
                <a:t>수많은 회의 </a:t>
              </a:r>
              <a:r>
                <a:rPr lang="en-US" altLang="ko-KR" sz="1100" b="1" kern="1200" dirty="0" smtClean="0">
                  <a:latin typeface="+mn-ea"/>
                  <a:ea typeface="+mn-ea"/>
                </a:rPr>
                <a:t/>
              </a:r>
              <a:br>
                <a:rPr lang="en-US" altLang="ko-KR" sz="1100" b="1" kern="1200" dirty="0" smtClean="0">
                  <a:latin typeface="+mn-ea"/>
                  <a:ea typeface="+mn-ea"/>
                </a:rPr>
              </a:br>
              <a:r>
                <a:rPr lang="ko-KR" altLang="en-US" sz="1100" b="1" kern="1200" dirty="0" smtClean="0">
                  <a:latin typeface="+mn-ea"/>
                  <a:ea typeface="+mn-ea"/>
                </a:rPr>
                <a:t>그리고 사업계획 </a:t>
              </a:r>
              <a:endParaRPr lang="ko-KR" altLang="en-US" sz="1100" b="1" kern="1200" dirty="0">
                <a:latin typeface="+mn-ea"/>
                <a:ea typeface="+mn-ea"/>
              </a:endParaRPr>
            </a:p>
          </p:txBody>
        </p:sp>
        <p:sp>
          <p:nvSpPr>
            <p:cNvPr id="8" name="자유형 7"/>
            <p:cNvSpPr/>
            <p:nvPr/>
          </p:nvSpPr>
          <p:spPr>
            <a:xfrm>
              <a:off x="324413" y="4120832"/>
              <a:ext cx="2956749" cy="1774049"/>
            </a:xfrm>
            <a:custGeom>
              <a:avLst/>
              <a:gdLst>
                <a:gd name="connsiteX0" fmla="*/ 0 w 2956749"/>
                <a:gd name="connsiteY0" fmla="*/ 295681 h 1774049"/>
                <a:gd name="connsiteX1" fmla="*/ 295681 w 2956749"/>
                <a:gd name="connsiteY1" fmla="*/ 0 h 1774049"/>
                <a:gd name="connsiteX2" fmla="*/ 2661068 w 2956749"/>
                <a:gd name="connsiteY2" fmla="*/ 0 h 1774049"/>
                <a:gd name="connsiteX3" fmla="*/ 2956749 w 2956749"/>
                <a:gd name="connsiteY3" fmla="*/ 295681 h 1774049"/>
                <a:gd name="connsiteX4" fmla="*/ 2956749 w 2956749"/>
                <a:gd name="connsiteY4" fmla="*/ 1478368 h 1774049"/>
                <a:gd name="connsiteX5" fmla="*/ 2661068 w 2956749"/>
                <a:gd name="connsiteY5" fmla="*/ 1774049 h 1774049"/>
                <a:gd name="connsiteX6" fmla="*/ 295681 w 2956749"/>
                <a:gd name="connsiteY6" fmla="*/ 1774049 h 1774049"/>
                <a:gd name="connsiteX7" fmla="*/ 0 w 2956749"/>
                <a:gd name="connsiteY7" fmla="*/ 1478368 h 1774049"/>
                <a:gd name="connsiteX8" fmla="*/ 0 w 2956749"/>
                <a:gd name="connsiteY8" fmla="*/ 295681 h 177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56749" h="1774049">
                  <a:moveTo>
                    <a:pt x="0" y="295681"/>
                  </a:moveTo>
                  <a:cubicBezTo>
                    <a:pt x="0" y="132381"/>
                    <a:pt x="132381" y="0"/>
                    <a:pt x="295681" y="0"/>
                  </a:cubicBezTo>
                  <a:lnTo>
                    <a:pt x="2661068" y="0"/>
                  </a:lnTo>
                  <a:cubicBezTo>
                    <a:pt x="2824368" y="0"/>
                    <a:pt x="2956749" y="132381"/>
                    <a:pt x="2956749" y="295681"/>
                  </a:cubicBezTo>
                  <a:lnTo>
                    <a:pt x="2956749" y="1478368"/>
                  </a:lnTo>
                  <a:cubicBezTo>
                    <a:pt x="2956749" y="1641668"/>
                    <a:pt x="2824368" y="1774049"/>
                    <a:pt x="2661068" y="1774049"/>
                  </a:cubicBezTo>
                  <a:lnTo>
                    <a:pt x="295681" y="1774049"/>
                  </a:lnTo>
                  <a:cubicBezTo>
                    <a:pt x="132381" y="1774049"/>
                    <a:pt x="0" y="1641668"/>
                    <a:pt x="0" y="1478368"/>
                  </a:cubicBezTo>
                  <a:lnTo>
                    <a:pt x="0" y="295681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5132"/>
                <a:satOff val="-8440"/>
                <a:lumOff val="-1373"/>
                <a:alphaOff val="0"/>
              </a:schemeClr>
            </a:fillRef>
            <a:effectRef idx="2">
              <a:schemeClr val="accent3">
                <a:hueOff val="5625132"/>
                <a:satOff val="-8440"/>
                <a:lumOff val="-137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0422" tIns="170422" rIns="170422" bIns="170422" numCol="1" spcCol="1270" anchor="ctr" anchorCtr="0">
              <a:noAutofit/>
            </a:bodyPr>
            <a:lstStyle/>
            <a:p>
              <a:pPr lvl="0" algn="ctr" defTabSz="977900" latinLnBrk="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b="1" kern="1200" smtClean="0">
                  <a:latin typeface="+mn-ea"/>
                  <a:ea typeface="+mn-ea"/>
                </a:rPr>
                <a:t>비즈니스 모델 수립의 어려움 </a:t>
              </a:r>
              <a:r>
                <a:rPr lang="en-US" altLang="ko-KR" sz="1100" b="1" kern="1200" smtClean="0">
                  <a:latin typeface="+mn-ea"/>
                  <a:ea typeface="+mn-ea"/>
                </a:rPr>
                <a:t>, </a:t>
              </a:r>
              <a:r>
                <a:rPr lang="ko-KR" altLang="en-US" sz="1100" b="1" kern="1200" smtClean="0">
                  <a:latin typeface="+mn-ea"/>
                  <a:ea typeface="+mn-ea"/>
                </a:rPr>
                <a:t>손익 불가</a:t>
              </a:r>
              <a:endParaRPr lang="ko-KR" altLang="en-US" sz="1100" b="1" kern="1200" dirty="0">
                <a:latin typeface="+mn-ea"/>
                <a:ea typeface="+mn-ea"/>
              </a:endParaRPr>
            </a:p>
          </p:txBody>
        </p:sp>
        <p:sp>
          <p:nvSpPr>
            <p:cNvPr id="9" name="자유형 8"/>
            <p:cNvSpPr/>
            <p:nvPr/>
          </p:nvSpPr>
          <p:spPr>
            <a:xfrm>
              <a:off x="3576837" y="4120832"/>
              <a:ext cx="2956749" cy="1774049"/>
            </a:xfrm>
            <a:custGeom>
              <a:avLst/>
              <a:gdLst>
                <a:gd name="connsiteX0" fmla="*/ 0 w 2956749"/>
                <a:gd name="connsiteY0" fmla="*/ 295681 h 1774049"/>
                <a:gd name="connsiteX1" fmla="*/ 295681 w 2956749"/>
                <a:gd name="connsiteY1" fmla="*/ 0 h 1774049"/>
                <a:gd name="connsiteX2" fmla="*/ 2661068 w 2956749"/>
                <a:gd name="connsiteY2" fmla="*/ 0 h 1774049"/>
                <a:gd name="connsiteX3" fmla="*/ 2956749 w 2956749"/>
                <a:gd name="connsiteY3" fmla="*/ 295681 h 1774049"/>
                <a:gd name="connsiteX4" fmla="*/ 2956749 w 2956749"/>
                <a:gd name="connsiteY4" fmla="*/ 1478368 h 1774049"/>
                <a:gd name="connsiteX5" fmla="*/ 2661068 w 2956749"/>
                <a:gd name="connsiteY5" fmla="*/ 1774049 h 1774049"/>
                <a:gd name="connsiteX6" fmla="*/ 295681 w 2956749"/>
                <a:gd name="connsiteY6" fmla="*/ 1774049 h 1774049"/>
                <a:gd name="connsiteX7" fmla="*/ 0 w 2956749"/>
                <a:gd name="connsiteY7" fmla="*/ 1478368 h 1774049"/>
                <a:gd name="connsiteX8" fmla="*/ 0 w 2956749"/>
                <a:gd name="connsiteY8" fmla="*/ 295681 h 177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56749" h="1774049">
                  <a:moveTo>
                    <a:pt x="0" y="295681"/>
                  </a:moveTo>
                  <a:cubicBezTo>
                    <a:pt x="0" y="132381"/>
                    <a:pt x="132381" y="0"/>
                    <a:pt x="295681" y="0"/>
                  </a:cubicBezTo>
                  <a:lnTo>
                    <a:pt x="2661068" y="0"/>
                  </a:lnTo>
                  <a:cubicBezTo>
                    <a:pt x="2824368" y="0"/>
                    <a:pt x="2956749" y="132381"/>
                    <a:pt x="2956749" y="295681"/>
                  </a:cubicBezTo>
                  <a:lnTo>
                    <a:pt x="2956749" y="1478368"/>
                  </a:lnTo>
                  <a:cubicBezTo>
                    <a:pt x="2956749" y="1641668"/>
                    <a:pt x="2824368" y="1774049"/>
                    <a:pt x="2661068" y="1774049"/>
                  </a:cubicBezTo>
                  <a:lnTo>
                    <a:pt x="295681" y="1774049"/>
                  </a:lnTo>
                  <a:cubicBezTo>
                    <a:pt x="132381" y="1774049"/>
                    <a:pt x="0" y="1641668"/>
                    <a:pt x="0" y="1478368"/>
                  </a:cubicBezTo>
                  <a:lnTo>
                    <a:pt x="0" y="295681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8437698"/>
                <a:satOff val="-12660"/>
                <a:lumOff val="-2059"/>
                <a:alphaOff val="0"/>
              </a:schemeClr>
            </a:fillRef>
            <a:effectRef idx="2">
              <a:schemeClr val="accent3">
                <a:hueOff val="8437698"/>
                <a:satOff val="-12660"/>
                <a:lumOff val="-205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0422" tIns="170422" rIns="170422" bIns="170422" numCol="1" spcCol="1270" anchor="ctr" anchorCtr="0">
              <a:noAutofit/>
            </a:bodyPr>
            <a:lstStyle/>
            <a:p>
              <a:pPr lvl="0" algn="ctr" defTabSz="977900" latinLnBrk="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b="1" kern="1200" smtClean="0">
                  <a:latin typeface="+mn-ea"/>
                  <a:ea typeface="+mn-ea"/>
                </a:rPr>
                <a:t>대부분의 조합원이 반대함 </a:t>
              </a:r>
              <a:endParaRPr lang="ko-KR" altLang="en-US" sz="1100" b="1" kern="1200" dirty="0">
                <a:latin typeface="+mn-ea"/>
                <a:ea typeface="+mn-ea"/>
              </a:endParaRPr>
            </a:p>
          </p:txBody>
        </p:sp>
        <p:sp>
          <p:nvSpPr>
            <p:cNvPr id="10" name="자유형 9"/>
            <p:cNvSpPr/>
            <p:nvPr/>
          </p:nvSpPr>
          <p:spPr>
            <a:xfrm>
              <a:off x="1950625" y="6190556"/>
              <a:ext cx="2956749" cy="1774049"/>
            </a:xfrm>
            <a:custGeom>
              <a:avLst/>
              <a:gdLst>
                <a:gd name="connsiteX0" fmla="*/ 0 w 2956749"/>
                <a:gd name="connsiteY0" fmla="*/ 295681 h 1774049"/>
                <a:gd name="connsiteX1" fmla="*/ 295681 w 2956749"/>
                <a:gd name="connsiteY1" fmla="*/ 0 h 1774049"/>
                <a:gd name="connsiteX2" fmla="*/ 2661068 w 2956749"/>
                <a:gd name="connsiteY2" fmla="*/ 0 h 1774049"/>
                <a:gd name="connsiteX3" fmla="*/ 2956749 w 2956749"/>
                <a:gd name="connsiteY3" fmla="*/ 295681 h 1774049"/>
                <a:gd name="connsiteX4" fmla="*/ 2956749 w 2956749"/>
                <a:gd name="connsiteY4" fmla="*/ 1478368 h 1774049"/>
                <a:gd name="connsiteX5" fmla="*/ 2661068 w 2956749"/>
                <a:gd name="connsiteY5" fmla="*/ 1774049 h 1774049"/>
                <a:gd name="connsiteX6" fmla="*/ 295681 w 2956749"/>
                <a:gd name="connsiteY6" fmla="*/ 1774049 h 1774049"/>
                <a:gd name="connsiteX7" fmla="*/ 0 w 2956749"/>
                <a:gd name="connsiteY7" fmla="*/ 1478368 h 1774049"/>
                <a:gd name="connsiteX8" fmla="*/ 0 w 2956749"/>
                <a:gd name="connsiteY8" fmla="*/ 295681 h 177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56749" h="1774049">
                  <a:moveTo>
                    <a:pt x="0" y="295681"/>
                  </a:moveTo>
                  <a:cubicBezTo>
                    <a:pt x="0" y="132381"/>
                    <a:pt x="132381" y="0"/>
                    <a:pt x="295681" y="0"/>
                  </a:cubicBezTo>
                  <a:lnTo>
                    <a:pt x="2661068" y="0"/>
                  </a:lnTo>
                  <a:cubicBezTo>
                    <a:pt x="2824368" y="0"/>
                    <a:pt x="2956749" y="132381"/>
                    <a:pt x="2956749" y="295681"/>
                  </a:cubicBezTo>
                  <a:lnTo>
                    <a:pt x="2956749" y="1478368"/>
                  </a:lnTo>
                  <a:cubicBezTo>
                    <a:pt x="2956749" y="1641668"/>
                    <a:pt x="2824368" y="1774049"/>
                    <a:pt x="2661068" y="1774049"/>
                  </a:cubicBezTo>
                  <a:lnTo>
                    <a:pt x="295681" y="1774049"/>
                  </a:lnTo>
                  <a:cubicBezTo>
                    <a:pt x="132381" y="1774049"/>
                    <a:pt x="0" y="1641668"/>
                    <a:pt x="0" y="1478368"/>
                  </a:cubicBezTo>
                  <a:lnTo>
                    <a:pt x="0" y="295681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2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0422" tIns="170422" rIns="170422" bIns="170422" numCol="1" spcCol="1270" anchor="ctr" anchorCtr="0">
              <a:noAutofit/>
            </a:bodyPr>
            <a:lstStyle/>
            <a:p>
              <a:pPr lvl="0" algn="ctr" defTabSz="977900" latinLnBrk="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b="1" kern="1200" smtClean="0">
                  <a:latin typeface="+mn-ea"/>
                  <a:ea typeface="+mn-ea"/>
                </a:rPr>
                <a:t>꼭 해야겟다는 </a:t>
              </a:r>
              <a:r>
                <a:rPr lang="en-US" altLang="ko-KR" sz="1100" b="1" kern="1200" smtClean="0">
                  <a:latin typeface="+mn-ea"/>
                  <a:ea typeface="+mn-ea"/>
                </a:rPr>
                <a:t>3</a:t>
              </a:r>
              <a:r>
                <a:rPr lang="ko-KR" altLang="en-US" sz="1100" b="1" kern="1200" smtClean="0">
                  <a:latin typeface="+mn-ea"/>
                  <a:ea typeface="+mn-ea"/>
                </a:rPr>
                <a:t>명의 조합원</a:t>
              </a:r>
              <a:endParaRPr lang="ko-KR" altLang="en-US" sz="1100" b="1" kern="1200" dirty="0"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411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사회적기업가가</a:t>
            </a:r>
            <a:r>
              <a:rPr lang="ko-KR" altLang="en-US" dirty="0"/>
              <a:t> 정의하는 </a:t>
            </a:r>
            <a:r>
              <a:rPr lang="ko-KR" altLang="en-US" dirty="0" err="1"/>
              <a:t>사회적기업이란</a:t>
            </a:r>
            <a:r>
              <a:rPr lang="en-US" altLang="ko-KR" dirty="0"/>
              <a:t>?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132</a:t>
            </a:fld>
            <a:endParaRPr lang="ko-KR" altLang="en-US"/>
          </a:p>
        </p:txBody>
      </p:sp>
      <p:graphicFrame>
        <p:nvGraphicFramePr>
          <p:cNvPr id="7" name="다이어그램 6"/>
          <p:cNvGraphicFramePr/>
          <p:nvPr>
            <p:extLst>
              <p:ext uri="{D42A27DB-BD31-4B8C-83A1-F6EECF244321}">
                <p14:modId xmlns:p14="http://schemas.microsoft.com/office/powerpoint/2010/main" val="2109919158"/>
              </p:ext>
            </p:extLst>
          </p:nvPr>
        </p:nvGraphicFramePr>
        <p:xfrm>
          <a:off x="368299" y="919674"/>
          <a:ext cx="6166045" cy="39750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6455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말하는 건축가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133</a:t>
            </a:fld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8" y="1205662"/>
            <a:ext cx="441424" cy="432769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995592" y="1195388"/>
            <a:ext cx="5506807" cy="3411537"/>
          </a:xfrm>
          <a:prstGeom prst="roundRect">
            <a:avLst>
              <a:gd name="adj" fmla="val 4574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3125" y="1612608"/>
            <a:ext cx="5309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M" pitchFamily="18" charset="-127"/>
                <a:ea typeface="서울남산체 M" pitchFamily="18" charset="-127"/>
              </a:rPr>
              <a:t>동영상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053093" y="1210813"/>
            <a:ext cx="5449306" cy="316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 영상을 보며 기억에 남는 부분을 적어보세요</a:t>
            </a:r>
            <a:r>
              <a:rPr lang="en-US" altLang="ko-KR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265092" y="1627701"/>
            <a:ext cx="1115110" cy="789082"/>
            <a:chOff x="970141" y="1410093"/>
            <a:chExt cx="7228738" cy="5115252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141" y="1410093"/>
              <a:ext cx="7228738" cy="5115252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1133475" y="1524000"/>
              <a:ext cx="6915150" cy="4353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999" y="1717855"/>
            <a:ext cx="867296" cy="493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348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251520" y="2743200"/>
            <a:ext cx="6358984" cy="2796987"/>
          </a:xfrm>
        </p:spPr>
        <p:txBody>
          <a:bodyPr/>
          <a:lstStyle/>
          <a:p>
            <a:r>
              <a:rPr lang="ko-KR" altLang="en-US" dirty="0"/>
              <a:t>모듈</a:t>
            </a:r>
            <a:r>
              <a:rPr lang="en-US" altLang="ko-KR" dirty="0"/>
              <a:t>5.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비즈니스 </a:t>
            </a:r>
            <a:r>
              <a:rPr lang="ko-KR" altLang="en-US" dirty="0"/>
              <a:t>모델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/>
              <a:t>방법론 ➊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47784797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/>
              <a:t>윈윈도시락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135</a:t>
            </a:fld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8" y="1205662"/>
            <a:ext cx="441424" cy="432769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995592" y="1195388"/>
            <a:ext cx="5506807" cy="3411537"/>
          </a:xfrm>
          <a:prstGeom prst="roundRect">
            <a:avLst>
              <a:gd name="adj" fmla="val 4574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3125" y="1612608"/>
            <a:ext cx="5309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M" pitchFamily="18" charset="-127"/>
                <a:ea typeface="서울남산체 M" pitchFamily="18" charset="-127"/>
              </a:rPr>
              <a:t>동영상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053093" y="1210813"/>
            <a:ext cx="5449306" cy="316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 영상을 보며 기억에 남는 부분을 적어보세요</a:t>
            </a:r>
            <a:r>
              <a:rPr lang="en-US" altLang="ko-KR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265092" y="1627701"/>
            <a:ext cx="1115110" cy="789082"/>
            <a:chOff x="970141" y="1410093"/>
            <a:chExt cx="7228738" cy="5115252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141" y="1410093"/>
              <a:ext cx="7228738" cy="5115252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1133475" y="1524000"/>
              <a:ext cx="6915150" cy="4353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128" y="1714917"/>
            <a:ext cx="943990" cy="534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445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생태계와 지속가능전략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136</a:t>
            </a:fld>
            <a:endParaRPr lang="ko-KR" altLang="en-US"/>
          </a:p>
        </p:txBody>
      </p:sp>
      <p:grpSp>
        <p:nvGrpSpPr>
          <p:cNvPr id="23" name="그룹 65"/>
          <p:cNvGrpSpPr/>
          <p:nvPr/>
        </p:nvGrpSpPr>
        <p:grpSpPr>
          <a:xfrm>
            <a:off x="360270" y="1187415"/>
            <a:ext cx="6142130" cy="5589402"/>
            <a:chOff x="357158" y="2143116"/>
            <a:chExt cx="4000528" cy="4500594"/>
          </a:xfrm>
        </p:grpSpPr>
        <p:sp>
          <p:nvSpPr>
            <p:cNvPr id="24" name="직사각형 23"/>
            <p:cNvSpPr/>
            <p:nvPr/>
          </p:nvSpPr>
          <p:spPr>
            <a:xfrm>
              <a:off x="1928794" y="4500570"/>
              <a:ext cx="857256" cy="2143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25" name="오각형 24"/>
            <p:cNvSpPr/>
            <p:nvPr/>
          </p:nvSpPr>
          <p:spPr>
            <a:xfrm rot="5400000">
              <a:off x="2214546" y="3786190"/>
              <a:ext cx="285752" cy="857256"/>
            </a:xfrm>
            <a:prstGeom prst="homePlate">
              <a:avLst>
                <a:gd name="adj" fmla="val 25146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928794" y="4071944"/>
              <a:ext cx="857256" cy="16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창업기</a:t>
              </a:r>
              <a:endParaRPr lang="ko-KR" altLang="en-US" sz="1100" b="1" dirty="0"/>
            </a:p>
          </p:txBody>
        </p:sp>
        <p:sp>
          <p:nvSpPr>
            <p:cNvPr id="45" name="오각형 44"/>
            <p:cNvSpPr/>
            <p:nvPr/>
          </p:nvSpPr>
          <p:spPr>
            <a:xfrm rot="5400000">
              <a:off x="2214546" y="3357563"/>
              <a:ext cx="285752" cy="857256"/>
            </a:xfrm>
            <a:prstGeom prst="homePlate">
              <a:avLst>
                <a:gd name="adj" fmla="val 25146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928794" y="3643316"/>
              <a:ext cx="857256" cy="16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창업준비기</a:t>
              </a:r>
              <a:endParaRPr lang="ko-KR" altLang="en-US" sz="1100" b="1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928794" y="4500573"/>
              <a:ext cx="857256" cy="16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성장기</a:t>
              </a:r>
              <a:endParaRPr lang="ko-KR" altLang="en-US" sz="1100" b="1" dirty="0"/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428596" y="3410618"/>
              <a:ext cx="928694" cy="642942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>
                <a:latin typeface="+mn-ea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 flipH="1">
              <a:off x="428596" y="3203930"/>
              <a:ext cx="928694" cy="16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상품시장</a:t>
              </a:r>
              <a:endParaRPr lang="ko-KR" altLang="en-US" sz="1100" b="1" dirty="0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500034" y="3471796"/>
              <a:ext cx="785818" cy="21431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민간시장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500034" y="3767808"/>
              <a:ext cx="785818" cy="21431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공공시장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1857356" y="3571876"/>
              <a:ext cx="1000132" cy="121444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53" name="TextBox 52"/>
            <p:cNvSpPr txBox="1"/>
            <p:nvPr/>
          </p:nvSpPr>
          <p:spPr>
            <a:xfrm flipH="1">
              <a:off x="1643042" y="3357564"/>
              <a:ext cx="1440160" cy="16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err="1" smtClean="0"/>
                <a:t>사회적기업</a:t>
              </a:r>
              <a:endParaRPr lang="ko-KR" altLang="en-US" sz="1100" b="1" dirty="0"/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1643042" y="5088247"/>
              <a:ext cx="1440160" cy="16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자본시장</a:t>
              </a:r>
              <a:endParaRPr lang="ko-KR" altLang="en-US" sz="1100" b="1" dirty="0"/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1225814" y="5379473"/>
              <a:ext cx="785818" cy="2143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보조금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1225814" y="5675485"/>
              <a:ext cx="785818" cy="2143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smtClean="0">
                  <a:solidFill>
                    <a:schemeClr val="tx1"/>
                  </a:solidFill>
                </a:rPr>
                <a:t>기부금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1214414" y="5990508"/>
              <a:ext cx="785818" cy="2143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모태펀드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1214414" y="6286520"/>
              <a:ext cx="785818" cy="2143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기업</a:t>
              </a:r>
              <a:r>
                <a:rPr lang="en-US" altLang="ko-KR" sz="1100" b="1" dirty="0" smtClean="0">
                  <a:solidFill>
                    <a:schemeClr val="tx1"/>
                  </a:solidFill>
                </a:rPr>
                <a:t>/</a:t>
              </a:r>
              <a:r>
                <a:rPr lang="ko-KR" altLang="en-US" sz="1100" b="1" dirty="0" smtClean="0">
                  <a:solidFill>
                    <a:schemeClr val="tx1"/>
                  </a:solidFill>
                </a:rPr>
                <a:t>개인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1142977" y="5318297"/>
              <a:ext cx="2357454" cy="1253977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>
                <a:latin typeface="+mn-ea"/>
              </a:endParaRPr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2143108" y="5401122"/>
              <a:ext cx="1203046" cy="1926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err="1" smtClean="0">
                  <a:solidFill>
                    <a:schemeClr val="tx1"/>
                  </a:solidFill>
                </a:rPr>
                <a:t>소셜벤처</a:t>
              </a:r>
              <a:r>
                <a:rPr lang="ko-KR" altLang="en-US" sz="1100" b="1" dirty="0" smtClean="0">
                  <a:solidFill>
                    <a:schemeClr val="tx1"/>
                  </a:solidFill>
                </a:rPr>
                <a:t> 캐피털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2143108" y="5715016"/>
              <a:ext cx="1203046" cy="1926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smtClean="0">
                  <a:solidFill>
                    <a:schemeClr val="tx1"/>
                  </a:solidFill>
                </a:rPr>
                <a:t>사회혁신 채권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2143108" y="6000768"/>
              <a:ext cx="1203046" cy="1926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사회적 금융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2143108" y="6286520"/>
              <a:ext cx="1203046" cy="1926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벤처 자선기금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모서리가 둥근 직사각형 63"/>
            <p:cNvSpPr/>
            <p:nvPr/>
          </p:nvSpPr>
          <p:spPr>
            <a:xfrm>
              <a:off x="357158" y="2143116"/>
              <a:ext cx="4000528" cy="4500594"/>
            </a:xfrm>
            <a:prstGeom prst="roundRect">
              <a:avLst>
                <a:gd name="adj" fmla="val 3194"/>
              </a:avLst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65" name="TextBox 64"/>
            <p:cNvSpPr txBox="1"/>
            <p:nvPr/>
          </p:nvSpPr>
          <p:spPr>
            <a:xfrm flipH="1">
              <a:off x="1214414" y="2143118"/>
              <a:ext cx="1571636" cy="16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사회혁신지원조직</a:t>
              </a:r>
              <a:endParaRPr lang="ko-KR" altLang="en-US" sz="1100" b="1" dirty="0"/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500034" y="2418607"/>
              <a:ext cx="714380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중앙정부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500034" y="2714619"/>
              <a:ext cx="714380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err="1" smtClean="0">
                  <a:solidFill>
                    <a:schemeClr val="tx1"/>
                  </a:solidFill>
                </a:rPr>
                <a:t>지자체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428596" y="2357432"/>
              <a:ext cx="3286148" cy="642941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>
                <a:latin typeface="+mn-ea"/>
              </a:endParaRP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1285852" y="2714619"/>
              <a:ext cx="642942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smtClean="0">
                  <a:solidFill>
                    <a:schemeClr val="tx1"/>
                  </a:solidFill>
                </a:rPr>
                <a:t>연구소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1285852" y="2428867"/>
              <a:ext cx="642942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smtClean="0">
                  <a:solidFill>
                    <a:schemeClr val="tx1"/>
                  </a:solidFill>
                </a:rPr>
                <a:t>대학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2000232" y="2428867"/>
              <a:ext cx="714380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smtClean="0">
                  <a:solidFill>
                    <a:schemeClr val="tx1"/>
                  </a:solidFill>
                </a:rPr>
                <a:t>대기업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2000232" y="2714619"/>
              <a:ext cx="714380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재단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2786050" y="2428867"/>
              <a:ext cx="857256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커뮤니티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2786050" y="2714619"/>
              <a:ext cx="857256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중간지원조직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cxnSp>
          <p:nvCxnSpPr>
            <p:cNvPr id="75" name="직선 화살표 연결선 74"/>
            <p:cNvCxnSpPr/>
            <p:nvPr/>
          </p:nvCxnSpPr>
          <p:spPr>
            <a:xfrm>
              <a:off x="1428729" y="4213230"/>
              <a:ext cx="428628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화살표 연결선 75"/>
            <p:cNvCxnSpPr/>
            <p:nvPr/>
          </p:nvCxnSpPr>
          <p:spPr>
            <a:xfrm rot="10800000">
              <a:off x="1428729" y="4357694"/>
              <a:ext cx="428628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화살표 연결선 76"/>
            <p:cNvCxnSpPr/>
            <p:nvPr/>
          </p:nvCxnSpPr>
          <p:spPr>
            <a:xfrm rot="5400000">
              <a:off x="2140726" y="4991906"/>
              <a:ext cx="277816" cy="952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직선 화살표 연결선 77"/>
            <p:cNvCxnSpPr/>
            <p:nvPr/>
          </p:nvCxnSpPr>
          <p:spPr>
            <a:xfrm rot="5400000" flipH="1" flipV="1">
              <a:off x="2280428" y="4995080"/>
              <a:ext cx="295276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1285852" y="3857628"/>
              <a:ext cx="714380" cy="276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매출</a:t>
              </a:r>
              <a:r>
                <a:rPr lang="en-US" altLang="ko-KR" sz="1100" b="1" dirty="0" smtClean="0"/>
                <a:t>, </a:t>
              </a:r>
            </a:p>
            <a:p>
              <a:pPr algn="ctr"/>
              <a:r>
                <a:rPr lang="ko-KR" altLang="en-US" sz="1100" b="1" dirty="0" smtClean="0"/>
                <a:t>수익</a:t>
              </a:r>
              <a:endParaRPr lang="ko-KR" altLang="en-US" sz="1100" b="1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214414" y="4376330"/>
              <a:ext cx="857256" cy="276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상품</a:t>
              </a:r>
              <a:r>
                <a:rPr lang="en-US" altLang="ko-KR" sz="1100" b="1" dirty="0" smtClean="0"/>
                <a:t>, </a:t>
              </a:r>
            </a:p>
            <a:p>
              <a:pPr algn="ctr"/>
              <a:r>
                <a:rPr lang="ko-KR" altLang="en-US" sz="1100" b="1" dirty="0" smtClean="0"/>
                <a:t>서비스</a:t>
              </a:r>
              <a:endParaRPr lang="ko-KR" altLang="en-US" sz="1100" b="1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500166" y="4804958"/>
              <a:ext cx="857256" cy="276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지분 </a:t>
              </a:r>
              <a:r>
                <a:rPr lang="en-US" altLang="ko-KR" sz="1100" b="1" dirty="0" smtClean="0"/>
                <a:t>or</a:t>
              </a:r>
              <a:r>
                <a:rPr lang="ko-KR" altLang="en-US" sz="1100" b="1" dirty="0" smtClean="0"/>
                <a:t> </a:t>
              </a:r>
              <a:endParaRPr lang="en-US" altLang="ko-KR" sz="1100" b="1" dirty="0" smtClean="0"/>
            </a:p>
            <a:p>
              <a:pPr algn="ctr"/>
              <a:r>
                <a:rPr lang="ko-KR" altLang="en-US" sz="1100" b="1" dirty="0" smtClean="0"/>
                <a:t>사회적</a:t>
              </a:r>
              <a:r>
                <a:rPr lang="en-US" altLang="ko-KR" sz="1100" b="1" dirty="0" smtClean="0"/>
                <a:t> </a:t>
              </a:r>
              <a:r>
                <a:rPr lang="ko-KR" altLang="en-US" sz="1100" b="1" dirty="0" smtClean="0"/>
                <a:t>가치</a:t>
              </a:r>
              <a:endParaRPr lang="ko-KR" altLang="en-US" sz="1100" b="1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285984" y="4786322"/>
              <a:ext cx="857256" cy="276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자본 및 </a:t>
              </a:r>
              <a:endParaRPr lang="en-US" altLang="ko-KR" sz="1100" b="1" dirty="0" smtClean="0"/>
            </a:p>
            <a:p>
              <a:pPr algn="ctr"/>
              <a:r>
                <a:rPr lang="ko-KR" altLang="en-US" sz="1100" b="1" dirty="0" smtClean="0"/>
                <a:t>지식 투자</a:t>
              </a:r>
              <a:endParaRPr lang="ko-KR" altLang="en-US" sz="1100" b="1" dirty="0"/>
            </a:p>
          </p:txBody>
        </p:sp>
        <p:sp>
          <p:nvSpPr>
            <p:cNvPr id="83" name="아래쪽 화살표 82"/>
            <p:cNvSpPr/>
            <p:nvPr/>
          </p:nvSpPr>
          <p:spPr>
            <a:xfrm>
              <a:off x="2214546" y="3071810"/>
              <a:ext cx="357190" cy="285752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571604" y="3000372"/>
              <a:ext cx="857256" cy="276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기회</a:t>
              </a:r>
              <a:r>
                <a:rPr lang="en-US" altLang="ko-KR" sz="1100" b="1" dirty="0" smtClean="0"/>
                <a:t>, </a:t>
              </a:r>
              <a:r>
                <a:rPr lang="ko-KR" altLang="en-US" sz="1100" b="1" dirty="0" smtClean="0"/>
                <a:t>자원</a:t>
              </a:r>
              <a:r>
                <a:rPr lang="en-US" altLang="ko-KR" sz="1100" b="1" dirty="0" smtClean="0"/>
                <a:t>,</a:t>
              </a:r>
            </a:p>
            <a:p>
              <a:pPr algn="ctr"/>
              <a:r>
                <a:rPr lang="ko-KR" altLang="en-US" sz="1100" b="1" dirty="0" smtClean="0"/>
                <a:t>교육</a:t>
              </a:r>
              <a:r>
                <a:rPr lang="en-US" altLang="ko-KR" sz="1100" b="1" dirty="0" smtClean="0"/>
                <a:t>, </a:t>
              </a:r>
              <a:r>
                <a:rPr lang="ko-KR" altLang="en-US" sz="1100" b="1" dirty="0" smtClean="0"/>
                <a:t>기획</a:t>
              </a:r>
              <a:endParaRPr lang="ko-KR" altLang="en-US" sz="1100" b="1" dirty="0"/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3357554" y="3429000"/>
              <a:ext cx="928694" cy="642942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3428992" y="3500438"/>
              <a:ext cx="785818" cy="21431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b="1" dirty="0" smtClean="0">
                  <a:solidFill>
                    <a:schemeClr val="tx1"/>
                  </a:solidFill>
                </a:rPr>
                <a:t>NGO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3428992" y="3786190"/>
              <a:ext cx="785818" cy="21431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b="1" dirty="0" smtClean="0">
                  <a:solidFill>
                    <a:schemeClr val="tx1"/>
                  </a:solidFill>
                </a:rPr>
                <a:t>NPO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88" name="왼쪽/오른쪽 화살표 87"/>
            <p:cNvSpPr/>
            <p:nvPr/>
          </p:nvSpPr>
          <p:spPr>
            <a:xfrm>
              <a:off x="2857488" y="3643314"/>
              <a:ext cx="500066" cy="214314"/>
            </a:xfrm>
            <a:prstGeom prst="left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714613" y="3786190"/>
              <a:ext cx="785818" cy="16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가치공유</a:t>
              </a:r>
              <a:endParaRPr lang="ko-KR" altLang="en-US" sz="1100" b="1" dirty="0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714613" y="3500438"/>
              <a:ext cx="785818" cy="16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협업</a:t>
              </a:r>
              <a:endParaRPr lang="ko-KR" altLang="en-US" sz="1100" b="1" dirty="0"/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467544" y="4410921"/>
              <a:ext cx="928694" cy="642942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>
                <a:latin typeface="+mn-ea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flipH="1">
              <a:off x="467544" y="4204233"/>
              <a:ext cx="928694" cy="16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호혜시장</a:t>
              </a:r>
              <a:endParaRPr lang="ko-KR" altLang="en-US" sz="1100" b="1" dirty="0"/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538982" y="4472099"/>
              <a:ext cx="785818" cy="21431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마을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538982" y="4768111"/>
              <a:ext cx="785818" cy="21431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내부거래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287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지속가능전략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137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460007" y="1089429"/>
            <a:ext cx="5888800" cy="3424268"/>
            <a:chOff x="460007" y="1731932"/>
            <a:chExt cx="5888800" cy="6823149"/>
          </a:xfrm>
        </p:grpSpPr>
        <p:pic>
          <p:nvPicPr>
            <p:cNvPr id="95" name="Picture 4" descr="타원3"/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5847" y="3297784"/>
              <a:ext cx="4045470" cy="3691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6" name="그룹 95"/>
            <p:cNvGrpSpPr/>
            <p:nvPr/>
          </p:nvGrpSpPr>
          <p:grpSpPr>
            <a:xfrm>
              <a:off x="2445757" y="1731932"/>
              <a:ext cx="1845651" cy="3131704"/>
              <a:chOff x="6604001" y="552387"/>
              <a:chExt cx="3124202" cy="2981898"/>
            </a:xfrm>
          </p:grpSpPr>
          <p:pic>
            <p:nvPicPr>
              <p:cNvPr id="97" name="그림 96"/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04001" y="552387"/>
                <a:ext cx="3124202" cy="2981898"/>
              </a:xfrm>
              <a:prstGeom prst="rect">
                <a:avLst/>
              </a:prstGeom>
            </p:spPr>
          </p:pic>
          <p:pic>
            <p:nvPicPr>
              <p:cNvPr id="98" name="Picture 6" descr="11"/>
              <p:cNvPicPr>
                <a:picLocks noChangeAspect="1" noChangeArrowheads="1"/>
              </p:cNvPicPr>
              <p:nvPr/>
            </p:nvPicPr>
            <p:blipFill>
              <a:blip r:embed="rId5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017" t="51054" r="33443" b="23419"/>
              <a:stretch>
                <a:fillRect/>
              </a:stretch>
            </p:blipFill>
            <p:spPr bwMode="auto">
              <a:xfrm>
                <a:off x="8922047" y="1061120"/>
                <a:ext cx="709263" cy="8123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9" name="그룹 98"/>
            <p:cNvGrpSpPr/>
            <p:nvPr/>
          </p:nvGrpSpPr>
          <p:grpSpPr>
            <a:xfrm>
              <a:off x="460007" y="3756088"/>
              <a:ext cx="1845651" cy="3131704"/>
              <a:chOff x="6604001" y="552387"/>
              <a:chExt cx="3124202" cy="2981898"/>
            </a:xfrm>
          </p:grpSpPr>
          <p:pic>
            <p:nvPicPr>
              <p:cNvPr id="100" name="그림 99"/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04001" y="552387"/>
                <a:ext cx="3124202" cy="2981898"/>
              </a:xfrm>
              <a:prstGeom prst="rect">
                <a:avLst/>
              </a:prstGeom>
            </p:spPr>
          </p:pic>
          <p:pic>
            <p:nvPicPr>
              <p:cNvPr id="101" name="Picture 6" descr="11"/>
              <p:cNvPicPr>
                <a:picLocks noChangeAspect="1" noChangeArrowheads="1"/>
              </p:cNvPicPr>
              <p:nvPr/>
            </p:nvPicPr>
            <p:blipFill>
              <a:blip r:embed="rId5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017" t="51054" r="33443" b="23419"/>
              <a:stretch>
                <a:fillRect/>
              </a:stretch>
            </p:blipFill>
            <p:spPr bwMode="auto">
              <a:xfrm>
                <a:off x="8922047" y="1061120"/>
                <a:ext cx="709263" cy="8123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2" name="그룹 101"/>
            <p:cNvGrpSpPr/>
            <p:nvPr/>
          </p:nvGrpSpPr>
          <p:grpSpPr>
            <a:xfrm>
              <a:off x="4503156" y="3756088"/>
              <a:ext cx="1845651" cy="3131704"/>
              <a:chOff x="6604001" y="552387"/>
              <a:chExt cx="3124202" cy="2981898"/>
            </a:xfrm>
          </p:grpSpPr>
          <p:pic>
            <p:nvPicPr>
              <p:cNvPr id="103" name="그림 102"/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04001" y="552387"/>
                <a:ext cx="3124202" cy="2981898"/>
              </a:xfrm>
              <a:prstGeom prst="rect">
                <a:avLst/>
              </a:prstGeom>
            </p:spPr>
          </p:pic>
          <p:pic>
            <p:nvPicPr>
              <p:cNvPr id="104" name="Picture 6" descr="11"/>
              <p:cNvPicPr>
                <a:picLocks noChangeAspect="1" noChangeArrowheads="1"/>
              </p:cNvPicPr>
              <p:nvPr/>
            </p:nvPicPr>
            <p:blipFill>
              <a:blip r:embed="rId5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017" t="51054" r="33443" b="23419"/>
              <a:stretch>
                <a:fillRect/>
              </a:stretch>
            </p:blipFill>
            <p:spPr bwMode="auto">
              <a:xfrm>
                <a:off x="8922047" y="1061120"/>
                <a:ext cx="709263" cy="8123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5" name="그룹 104"/>
            <p:cNvGrpSpPr/>
            <p:nvPr/>
          </p:nvGrpSpPr>
          <p:grpSpPr>
            <a:xfrm>
              <a:off x="2445757" y="5423377"/>
              <a:ext cx="1845651" cy="3131704"/>
              <a:chOff x="6604001" y="552387"/>
              <a:chExt cx="3124202" cy="2981898"/>
            </a:xfrm>
          </p:grpSpPr>
          <p:pic>
            <p:nvPicPr>
              <p:cNvPr id="106" name="그림 105"/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04001" y="552387"/>
                <a:ext cx="3124202" cy="2981898"/>
              </a:xfrm>
              <a:prstGeom prst="rect">
                <a:avLst/>
              </a:prstGeom>
            </p:spPr>
          </p:pic>
          <p:pic>
            <p:nvPicPr>
              <p:cNvPr id="107" name="Picture 6" descr="11"/>
              <p:cNvPicPr>
                <a:picLocks noChangeAspect="1" noChangeArrowheads="1"/>
              </p:cNvPicPr>
              <p:nvPr/>
            </p:nvPicPr>
            <p:blipFill>
              <a:blip r:embed="rId5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017" t="51054" r="33443" b="23419"/>
              <a:stretch>
                <a:fillRect/>
              </a:stretch>
            </p:blipFill>
            <p:spPr bwMode="auto">
              <a:xfrm>
                <a:off x="8922047" y="1061120"/>
                <a:ext cx="709263" cy="8123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8" name="Text Box 8"/>
            <p:cNvSpPr txBox="1">
              <a:spLocks noChangeArrowheads="1"/>
            </p:cNvSpPr>
            <p:nvPr/>
          </p:nvSpPr>
          <p:spPr bwMode="auto">
            <a:xfrm>
              <a:off x="659675" y="4699754"/>
              <a:ext cx="1462260" cy="1533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ko-KR" altLang="en-US" sz="1100" b="1" dirty="0">
                  <a:latin typeface="+mn-ea"/>
                </a:rPr>
                <a:t>기부 </a:t>
              </a:r>
              <a:r>
                <a:rPr lang="en-US" altLang="ko-KR" sz="1100" b="1" dirty="0">
                  <a:latin typeface="+mn-ea"/>
                </a:rPr>
                <a:t>, </a:t>
              </a:r>
              <a:r>
                <a:rPr lang="ko-KR" altLang="en-US" sz="1100" b="1" dirty="0">
                  <a:latin typeface="+mn-ea"/>
                </a:rPr>
                <a:t>후원 등을 통한 </a:t>
              </a:r>
              <a:r>
                <a:rPr lang="en-US" altLang="ko-KR" sz="1100" b="1" dirty="0" smtClean="0">
                  <a:latin typeface="+mn-ea"/>
                </a:rPr>
                <a:t/>
              </a:r>
              <a:br>
                <a:rPr lang="en-US" altLang="ko-KR" sz="1100" b="1" dirty="0" smtClean="0">
                  <a:latin typeface="+mn-ea"/>
                </a:rPr>
              </a:br>
              <a:r>
                <a:rPr lang="ko-KR" altLang="en-US" sz="1100" b="1" dirty="0" smtClean="0">
                  <a:latin typeface="+mn-ea"/>
                </a:rPr>
                <a:t>비영리 </a:t>
              </a:r>
              <a:r>
                <a:rPr lang="ko-KR" altLang="en-US" sz="1100" b="1" dirty="0">
                  <a:latin typeface="+mn-ea"/>
                </a:rPr>
                <a:t>방식의 </a:t>
              </a:r>
              <a:r>
                <a:rPr lang="en-US" altLang="ko-KR" sz="1100" b="1" dirty="0" smtClean="0">
                  <a:latin typeface="+mn-ea"/>
                </a:rPr>
                <a:t/>
              </a:r>
              <a:br>
                <a:rPr lang="en-US" altLang="ko-KR" sz="1100" b="1" dirty="0" smtClean="0">
                  <a:latin typeface="+mn-ea"/>
                </a:rPr>
              </a:br>
              <a:r>
                <a:rPr lang="ko-KR" altLang="en-US" sz="1100" b="1" dirty="0" smtClean="0">
                  <a:latin typeface="+mn-ea"/>
                </a:rPr>
                <a:t>지속가능성 </a:t>
              </a:r>
              <a:r>
                <a:rPr lang="en-US" altLang="ko-KR" sz="1100" b="1" dirty="0" smtClean="0">
                  <a:latin typeface="+mn-ea"/>
                </a:rPr>
                <a:t/>
              </a:r>
              <a:br>
                <a:rPr lang="en-US" altLang="ko-KR" sz="1100" b="1" dirty="0" smtClean="0">
                  <a:latin typeface="+mn-ea"/>
                </a:rPr>
              </a:br>
              <a:r>
                <a:rPr lang="ko-KR" altLang="en-US" sz="1100" b="1" dirty="0" smtClean="0">
                  <a:latin typeface="+mn-ea"/>
                </a:rPr>
                <a:t>확보 </a:t>
              </a:r>
              <a:endParaRPr lang="ko-KR" altLang="en-US" sz="1100" b="1" dirty="0">
                <a:latin typeface="+mn-ea"/>
              </a:endParaRPr>
            </a:p>
          </p:txBody>
        </p:sp>
        <p:sp>
          <p:nvSpPr>
            <p:cNvPr id="109" name="Text Box 13"/>
            <p:cNvSpPr txBox="1">
              <a:spLocks noChangeArrowheads="1"/>
            </p:cNvSpPr>
            <p:nvPr/>
          </p:nvSpPr>
          <p:spPr bwMode="auto">
            <a:xfrm>
              <a:off x="2935237" y="6654801"/>
              <a:ext cx="853119" cy="8585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ko-KR" altLang="en-US" sz="1100" b="1" dirty="0">
                  <a:latin typeface="+mn-ea"/>
                </a:rPr>
                <a:t>호혜시장의 </a:t>
              </a:r>
              <a:r>
                <a:rPr lang="en-US" altLang="ko-KR" sz="1100" b="1" dirty="0" smtClean="0">
                  <a:latin typeface="+mn-ea"/>
                </a:rPr>
                <a:t/>
              </a:r>
              <a:br>
                <a:rPr lang="en-US" altLang="ko-KR" sz="1100" b="1" dirty="0" smtClean="0">
                  <a:latin typeface="+mn-ea"/>
                </a:rPr>
              </a:br>
              <a:r>
                <a:rPr lang="ko-KR" altLang="en-US" sz="1100" b="1" dirty="0" smtClean="0">
                  <a:latin typeface="+mn-ea"/>
                </a:rPr>
                <a:t>확대 </a:t>
              </a:r>
              <a:endParaRPr lang="ko-KR" altLang="en-US" sz="1100" b="1" dirty="0">
                <a:latin typeface="+mn-ea"/>
              </a:endParaRPr>
            </a:p>
          </p:txBody>
        </p:sp>
        <p:sp>
          <p:nvSpPr>
            <p:cNvPr id="110" name="Text Box 17"/>
            <p:cNvSpPr txBox="1">
              <a:spLocks noChangeArrowheads="1"/>
            </p:cNvSpPr>
            <p:nvPr/>
          </p:nvSpPr>
          <p:spPr bwMode="auto">
            <a:xfrm>
              <a:off x="4862512" y="4623159"/>
              <a:ext cx="1104770" cy="8585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ko-KR" altLang="en-US" sz="1100" b="1" dirty="0">
                  <a:latin typeface="+mn-ea"/>
                </a:rPr>
                <a:t>매출 확대 혹은 비용 절감 </a:t>
              </a:r>
            </a:p>
          </p:txBody>
        </p:sp>
        <p:sp>
          <p:nvSpPr>
            <p:cNvPr id="111" name="Text Box 22"/>
            <p:cNvSpPr txBox="1">
              <a:spLocks noChangeArrowheads="1"/>
            </p:cNvSpPr>
            <p:nvPr/>
          </p:nvSpPr>
          <p:spPr bwMode="auto">
            <a:xfrm>
              <a:off x="2882436" y="2718378"/>
              <a:ext cx="958726" cy="8585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ko-KR" altLang="en-US" sz="1100" b="1" dirty="0">
                  <a:latin typeface="+mn-ea"/>
                </a:rPr>
                <a:t>생태계 활성화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292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하면서 </a:t>
            </a:r>
            <a:r>
              <a:rPr lang="ko-KR" altLang="en-US" dirty="0"/>
              <a:t>겪는 어려움 공유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138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31740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</a:rPr>
              <a:t>비즈니스 모델 수립에 대한 </a:t>
            </a:r>
            <a:r>
              <a:rPr lang="ko-KR" altLang="en-US" sz="1200" dirty="0" err="1" smtClean="0">
                <a:latin typeface="+mn-ea"/>
              </a:rPr>
              <a:t>인큐베이팅을</a:t>
            </a:r>
            <a:r>
              <a:rPr lang="ko-KR" altLang="en-US" sz="1200" dirty="0" smtClean="0">
                <a:latin typeface="+mn-ea"/>
              </a:rPr>
              <a:t> 하면서 겪는 어려움은 어떤 것이 있으세요</a:t>
            </a:r>
            <a:r>
              <a:rPr lang="en-US" altLang="ko-KR" sz="1200" dirty="0" smtClean="0">
                <a:latin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고민을 함께 나누고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원</a:t>
            </a:r>
            <a:r>
              <a:rPr lang="ko-KR" altLang="en-US" sz="1200" dirty="0">
                <a:latin typeface="+mn-ea"/>
              </a:rPr>
              <a:t>인</a:t>
            </a:r>
            <a:r>
              <a:rPr lang="ko-KR" altLang="en-US" sz="1200" dirty="0" smtClean="0">
                <a:latin typeface="+mn-ea"/>
              </a:rPr>
              <a:t>을 머리 맞대고 고민해볼까요</a:t>
            </a:r>
            <a:r>
              <a:rPr lang="en-US" altLang="ko-KR" sz="1200" dirty="0" smtClean="0">
                <a:latin typeface="+mn-ea"/>
              </a:rPr>
              <a:t>?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640259" y="3258072"/>
            <a:ext cx="5769005" cy="5421470"/>
            <a:chOff x="1144897" y="4571067"/>
            <a:chExt cx="5125351" cy="4536063"/>
          </a:xfrm>
        </p:grpSpPr>
        <p:pic>
          <p:nvPicPr>
            <p:cNvPr id="19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1358434" y="5416328"/>
              <a:ext cx="4603321" cy="251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Activity Step</a:t>
              </a: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1224552" y="4678928"/>
            <a:ext cx="49381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비즈니스 </a:t>
            </a:r>
            <a:r>
              <a:rPr lang="ko-KR" altLang="en-US" sz="1200" dirty="0">
                <a:latin typeface="+mn-ea"/>
              </a:rPr>
              <a:t>모델 수립에 대한 </a:t>
            </a:r>
            <a:r>
              <a:rPr lang="ko-KR" altLang="en-US" sz="1200" dirty="0" err="1">
                <a:latin typeface="+mn-ea"/>
              </a:rPr>
              <a:t>인큐베이팅을</a:t>
            </a:r>
            <a:r>
              <a:rPr lang="ko-KR" altLang="en-US" sz="1200" dirty="0">
                <a:latin typeface="+mn-ea"/>
              </a:rPr>
              <a:t> 하는데 있어서의 어려움을 </a:t>
            </a:r>
            <a:br>
              <a:rPr lang="ko-KR" altLang="en-US" sz="1200" dirty="0">
                <a:latin typeface="+mn-ea"/>
              </a:rPr>
            </a:br>
            <a:r>
              <a:rPr lang="en-US" altLang="ko-KR" sz="1200" dirty="0" smtClean="0">
                <a:latin typeface="+mn-ea"/>
              </a:rPr>
              <a:t>3~5</a:t>
            </a:r>
            <a:r>
              <a:rPr lang="ko-KR" altLang="en-US" sz="1200" dirty="0">
                <a:latin typeface="+mn-ea"/>
              </a:rPr>
              <a:t>가지 기술합니다</a:t>
            </a:r>
            <a:r>
              <a:rPr lang="en-US" altLang="ko-KR" sz="1200" dirty="0">
                <a:latin typeface="+mn-ea"/>
              </a:rPr>
              <a:t>. 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200" dirty="0" smtClean="0">
                <a:latin typeface="+mn-ea"/>
              </a:rPr>
              <a:t>3</a:t>
            </a:r>
            <a:r>
              <a:rPr lang="ko-KR" altLang="en-US" sz="1200" dirty="0">
                <a:latin typeface="+mn-ea"/>
              </a:rPr>
              <a:t>가지를 선정하여</a:t>
            </a:r>
            <a:r>
              <a:rPr lang="en-US" altLang="ko-KR" sz="1200" dirty="0">
                <a:latin typeface="+mn-ea"/>
              </a:rPr>
              <a:t>, </a:t>
            </a:r>
            <a:r>
              <a:rPr lang="en-US" altLang="ko-KR" sz="1200" dirty="0" smtClean="0">
                <a:latin typeface="+mn-ea"/>
              </a:rPr>
              <a:t>   </a:t>
            </a:r>
            <a:r>
              <a:rPr lang="ko-KR" altLang="en-US" sz="1200" dirty="0">
                <a:latin typeface="+mn-ea"/>
              </a:rPr>
              <a:t>비즈니스 캔버스 모델 항목과 연결하여 </a:t>
            </a:r>
            <a:br>
              <a:rPr lang="ko-KR" altLang="en-US" sz="1200" dirty="0">
                <a:latin typeface="+mn-ea"/>
              </a:rPr>
            </a:br>
            <a:r>
              <a:rPr lang="ko-KR" altLang="en-US" sz="1200" dirty="0" smtClean="0">
                <a:latin typeface="+mn-ea"/>
              </a:rPr>
              <a:t>원인을 </a:t>
            </a:r>
            <a:r>
              <a:rPr lang="ko-KR" altLang="en-US" sz="1200" dirty="0">
                <a:latin typeface="+mn-ea"/>
              </a:rPr>
              <a:t>정리합니다</a:t>
            </a:r>
            <a:r>
              <a:rPr lang="en-US" altLang="ko-KR" sz="1200" dirty="0">
                <a:latin typeface="+mn-ea"/>
              </a:rPr>
              <a:t>. </a:t>
            </a:r>
            <a:r>
              <a:rPr lang="en-US" altLang="ko-KR" sz="1200" dirty="0" smtClean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뒤에 제시된 시트를 참고하여</a:t>
            </a:r>
            <a:r>
              <a:rPr lang="en-US" altLang="ko-KR" sz="1200" dirty="0" smtClean="0">
                <a:latin typeface="+mn-ea"/>
              </a:rPr>
              <a:t>)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ko-KR" altLang="en-US" sz="1200" dirty="0" smtClean="0"/>
              <a:t>팀원들이 </a:t>
            </a:r>
            <a:r>
              <a:rPr lang="ko-KR" altLang="en-US" sz="1200" dirty="0"/>
              <a:t>공통적으로 겪는 어려움과 </a:t>
            </a:r>
            <a:r>
              <a:rPr lang="ko-KR" altLang="en-US" sz="1200" dirty="0" smtClean="0"/>
              <a:t>그 </a:t>
            </a:r>
            <a:r>
              <a:rPr lang="ko-KR" altLang="en-US" sz="1200" dirty="0"/>
              <a:t>이유를 논의과정을 거쳐 </a:t>
            </a:r>
            <a:r>
              <a:rPr lang="en-US" altLang="ko-KR" sz="1200" dirty="0"/>
              <a:t/>
            </a:r>
            <a:br>
              <a:rPr lang="en-US" altLang="ko-KR" sz="1200" dirty="0"/>
            </a:br>
            <a:r>
              <a:rPr lang="ko-KR" altLang="en-US" sz="1200" dirty="0" smtClean="0"/>
              <a:t>전지에 </a:t>
            </a:r>
            <a:r>
              <a:rPr lang="ko-KR" altLang="en-US" sz="1200" dirty="0"/>
              <a:t>정리합니다</a:t>
            </a:r>
            <a:r>
              <a:rPr lang="en-US" altLang="ko-KR" sz="1200" dirty="0" smtClean="0"/>
              <a:t>.</a:t>
            </a: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endParaRPr lang="en-US" altLang="ko-KR" sz="1200" dirty="0"/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ko-KR" altLang="en-US" sz="1200" dirty="0" smtClean="0"/>
              <a:t>발표자를 </a:t>
            </a:r>
            <a:r>
              <a:rPr lang="ko-KR" altLang="en-US" sz="1200" dirty="0"/>
              <a:t>선정하여 팀에서 작성한 내용을 전체 발표를 실시합니다</a:t>
            </a:r>
            <a:r>
              <a:rPr lang="en-US" altLang="ko-KR" sz="1200" dirty="0"/>
              <a:t>.</a:t>
            </a: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endParaRPr lang="en-US" altLang="ko-KR" sz="1200" dirty="0"/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730" y="1222166"/>
            <a:ext cx="1663450" cy="139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349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Activity. </a:t>
            </a:r>
            <a:r>
              <a:rPr lang="ko-KR" altLang="en-US" dirty="0" err="1"/>
              <a:t>인큐베이팅</a:t>
            </a:r>
            <a:r>
              <a:rPr lang="ko-KR" altLang="en-US" dirty="0"/>
              <a:t> 하면서 겪는 어려움 공유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139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368300" y="1204913"/>
            <a:ext cx="6134100" cy="7404099"/>
            <a:chOff x="467544" y="189156"/>
            <a:chExt cx="8254712" cy="6370136"/>
          </a:xfrm>
        </p:grpSpPr>
        <p:grpSp>
          <p:nvGrpSpPr>
            <p:cNvPr id="17" name="그룹 16"/>
            <p:cNvGrpSpPr/>
            <p:nvPr/>
          </p:nvGrpSpPr>
          <p:grpSpPr>
            <a:xfrm>
              <a:off x="3563938" y="702216"/>
              <a:ext cx="2016224" cy="5857076"/>
              <a:chOff x="3563938" y="333792"/>
              <a:chExt cx="2016224" cy="6225500"/>
            </a:xfrm>
          </p:grpSpPr>
          <p:sp>
            <p:nvSpPr>
              <p:cNvPr id="18" name="직사각형 17"/>
              <p:cNvSpPr/>
              <p:nvPr/>
            </p:nvSpPr>
            <p:spPr>
              <a:xfrm>
                <a:off x="3563938" y="816580"/>
                <a:ext cx="2016224" cy="4320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err="1"/>
                  <a:t>핵심파트너쉽</a:t>
                </a:r>
                <a:r>
                  <a:rPr lang="ko-KR" altLang="en-US" sz="1100" dirty="0"/>
                  <a:t> </a:t>
                </a:r>
                <a:r>
                  <a:rPr lang="en-US" altLang="ko-KR" sz="1100" dirty="0"/>
                  <a:t>(KP)</a:t>
                </a:r>
              </a:p>
            </p:txBody>
          </p:sp>
          <p:sp>
            <p:nvSpPr>
              <p:cNvPr id="19" name="직사각형 18"/>
              <p:cNvSpPr/>
              <p:nvPr/>
            </p:nvSpPr>
            <p:spPr>
              <a:xfrm>
                <a:off x="3563938" y="1299368"/>
                <a:ext cx="2016224" cy="4320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/>
                  <a:t>핵심활동 </a:t>
                </a:r>
                <a:r>
                  <a:rPr lang="en-US" altLang="ko-KR" sz="1100" dirty="0"/>
                  <a:t>(KA)</a:t>
                </a:r>
              </a:p>
            </p:txBody>
          </p:sp>
          <p:sp>
            <p:nvSpPr>
              <p:cNvPr id="20" name="직사각형 19"/>
              <p:cNvSpPr/>
              <p:nvPr/>
            </p:nvSpPr>
            <p:spPr>
              <a:xfrm>
                <a:off x="3563938" y="1782156"/>
                <a:ext cx="2016224" cy="4320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/>
                  <a:t>핵심자원 </a:t>
                </a:r>
                <a:r>
                  <a:rPr lang="en-US" altLang="ko-KR" sz="1100" dirty="0"/>
                  <a:t>(KR)</a:t>
                </a:r>
              </a:p>
            </p:txBody>
          </p:sp>
          <p:sp>
            <p:nvSpPr>
              <p:cNvPr id="21" name="직사각형 20"/>
              <p:cNvSpPr/>
              <p:nvPr/>
            </p:nvSpPr>
            <p:spPr>
              <a:xfrm>
                <a:off x="3563938" y="2264944"/>
                <a:ext cx="2016224" cy="4320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/>
                  <a:t>제품 및 서비스 </a:t>
                </a:r>
                <a:r>
                  <a:rPr lang="en-US" altLang="ko-KR" sz="1100" dirty="0"/>
                  <a:t>(VP)</a:t>
                </a:r>
              </a:p>
            </p:txBody>
          </p:sp>
          <p:sp>
            <p:nvSpPr>
              <p:cNvPr id="22" name="직사각형 21"/>
              <p:cNvSpPr/>
              <p:nvPr/>
            </p:nvSpPr>
            <p:spPr>
              <a:xfrm>
                <a:off x="3563938" y="2747732"/>
                <a:ext cx="2016224" cy="4320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/>
                  <a:t>고객관계 </a:t>
                </a:r>
                <a:r>
                  <a:rPr lang="en-US" altLang="ko-KR" sz="1100" dirty="0"/>
                  <a:t>(CR)</a:t>
                </a:r>
              </a:p>
            </p:txBody>
          </p:sp>
          <p:sp>
            <p:nvSpPr>
              <p:cNvPr id="23" name="직사각형 22"/>
              <p:cNvSpPr/>
              <p:nvPr/>
            </p:nvSpPr>
            <p:spPr>
              <a:xfrm>
                <a:off x="3563938" y="3230520"/>
                <a:ext cx="2016224" cy="4320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/>
                  <a:t>채널 </a:t>
                </a:r>
                <a:r>
                  <a:rPr lang="en-US" altLang="ko-KR" sz="1100" dirty="0"/>
                  <a:t>(CH)</a:t>
                </a:r>
              </a:p>
            </p:txBody>
          </p:sp>
          <p:sp>
            <p:nvSpPr>
              <p:cNvPr id="24" name="직사각형 23"/>
              <p:cNvSpPr/>
              <p:nvPr/>
            </p:nvSpPr>
            <p:spPr>
              <a:xfrm>
                <a:off x="3563938" y="3713308"/>
                <a:ext cx="2016224" cy="4320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/>
                  <a:t>고객 세분화 </a:t>
                </a:r>
                <a:r>
                  <a:rPr lang="en-US" altLang="ko-KR" sz="1100" dirty="0"/>
                  <a:t>(CS)</a:t>
                </a:r>
              </a:p>
            </p:txBody>
          </p:sp>
          <p:sp>
            <p:nvSpPr>
              <p:cNvPr id="25" name="직사각형 24"/>
              <p:cNvSpPr/>
              <p:nvPr/>
            </p:nvSpPr>
            <p:spPr>
              <a:xfrm>
                <a:off x="3563938" y="4196096"/>
                <a:ext cx="2016224" cy="4320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/>
                  <a:t>비용구조 </a:t>
                </a:r>
                <a:r>
                  <a:rPr lang="en-US" altLang="ko-KR" sz="1100" dirty="0"/>
                  <a:t>(C$)</a:t>
                </a:r>
              </a:p>
            </p:txBody>
          </p:sp>
          <p:sp>
            <p:nvSpPr>
              <p:cNvPr id="26" name="직사각형 25"/>
              <p:cNvSpPr/>
              <p:nvPr/>
            </p:nvSpPr>
            <p:spPr>
              <a:xfrm>
                <a:off x="3563938" y="4678884"/>
                <a:ext cx="2016224" cy="4320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err="1"/>
                  <a:t>수익원</a:t>
                </a:r>
                <a:r>
                  <a:rPr lang="ko-KR" altLang="en-US" sz="1100" dirty="0"/>
                  <a:t> </a:t>
                </a:r>
                <a:r>
                  <a:rPr lang="en-US" altLang="ko-KR" sz="1100" dirty="0"/>
                  <a:t>(R$)</a:t>
                </a:r>
              </a:p>
            </p:txBody>
          </p:sp>
          <p:sp>
            <p:nvSpPr>
              <p:cNvPr id="27" name="직사각형 26"/>
              <p:cNvSpPr/>
              <p:nvPr/>
            </p:nvSpPr>
            <p:spPr>
              <a:xfrm>
                <a:off x="3563938" y="5161672"/>
                <a:ext cx="2016224" cy="4320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/>
                  <a:t>사회적 비용 </a:t>
                </a:r>
                <a:r>
                  <a:rPr lang="en-US" altLang="ko-KR" sz="1100" dirty="0"/>
                  <a:t>(SC)</a:t>
                </a:r>
              </a:p>
            </p:txBody>
          </p:sp>
          <p:sp>
            <p:nvSpPr>
              <p:cNvPr id="28" name="직사각형 27"/>
              <p:cNvSpPr/>
              <p:nvPr/>
            </p:nvSpPr>
            <p:spPr>
              <a:xfrm>
                <a:off x="3563938" y="333792"/>
                <a:ext cx="2016224" cy="4320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err="1"/>
                  <a:t>소셜미션</a:t>
                </a:r>
                <a:r>
                  <a:rPr lang="ko-KR" altLang="en-US" sz="1100" dirty="0"/>
                  <a:t> </a:t>
                </a:r>
                <a:r>
                  <a:rPr lang="en-US" altLang="ko-KR" sz="1100" dirty="0"/>
                  <a:t>(SM)</a:t>
                </a:r>
              </a:p>
            </p:txBody>
          </p:sp>
          <p:sp>
            <p:nvSpPr>
              <p:cNvPr id="29" name="직사각형 28"/>
              <p:cNvSpPr/>
              <p:nvPr/>
            </p:nvSpPr>
            <p:spPr>
              <a:xfrm>
                <a:off x="3563938" y="5644460"/>
                <a:ext cx="2016224" cy="4320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/>
                  <a:t>사회적 편익 </a:t>
                </a:r>
                <a:r>
                  <a:rPr lang="en-US" altLang="ko-KR" sz="1100" dirty="0"/>
                  <a:t>(SB)</a:t>
                </a:r>
              </a:p>
            </p:txBody>
          </p:sp>
          <p:sp>
            <p:nvSpPr>
              <p:cNvPr id="30" name="직사각형 29"/>
              <p:cNvSpPr/>
              <p:nvPr/>
            </p:nvSpPr>
            <p:spPr>
              <a:xfrm>
                <a:off x="3563938" y="6127244"/>
                <a:ext cx="2016224" cy="4320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/>
                  <a:t>기타</a:t>
                </a:r>
              </a:p>
            </p:txBody>
          </p:sp>
        </p:grpSp>
        <p:sp>
          <p:nvSpPr>
            <p:cNvPr id="31" name="양쪽 모서리가 둥근 사각형 30"/>
            <p:cNvSpPr/>
            <p:nvPr/>
          </p:nvSpPr>
          <p:spPr>
            <a:xfrm>
              <a:off x="467544" y="189156"/>
              <a:ext cx="2448272" cy="36066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어려움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32" name="양쪽 모서리가 둥근 사각형 31"/>
            <p:cNvSpPr/>
            <p:nvPr/>
          </p:nvSpPr>
          <p:spPr>
            <a:xfrm>
              <a:off x="6273984" y="189156"/>
              <a:ext cx="2448272" cy="36066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원인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467544" y="702216"/>
              <a:ext cx="2448272" cy="17575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ko-KR" sz="1100" dirty="0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467544" y="2751996"/>
              <a:ext cx="2448272" cy="17575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ko-KR" sz="1100" dirty="0"/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467544" y="4801776"/>
              <a:ext cx="2448272" cy="17575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ko-KR" sz="1100" dirty="0"/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6273984" y="702216"/>
              <a:ext cx="2448272" cy="17575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ko-KR" sz="1100" dirty="0"/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6273984" y="2751996"/>
              <a:ext cx="2448272" cy="17575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ko-KR" sz="1100" dirty="0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6273984" y="4801776"/>
              <a:ext cx="2448272" cy="17575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ko-KR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8752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직사각형 94"/>
          <p:cNvSpPr/>
          <p:nvPr/>
        </p:nvSpPr>
        <p:spPr bwMode="auto">
          <a:xfrm>
            <a:off x="368300" y="1598589"/>
            <a:ext cx="6134100" cy="3189311"/>
          </a:xfrm>
          <a:prstGeom prst="rect">
            <a:avLst/>
          </a:prstGeom>
          <a:solidFill>
            <a:srgbClr val="FBFB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사례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14</a:t>
            </a:fld>
            <a:endParaRPr lang="ko-KR" altLang="en-US" dirty="0"/>
          </a:p>
        </p:txBody>
      </p:sp>
      <p:sp>
        <p:nvSpPr>
          <p:cNvPr id="85" name="AutoShape 3"/>
          <p:cNvSpPr>
            <a:spLocks noChangeArrowheads="1"/>
          </p:cNvSpPr>
          <p:nvPr/>
        </p:nvSpPr>
        <p:spPr bwMode="auto">
          <a:xfrm>
            <a:off x="368300" y="1167635"/>
            <a:ext cx="1330926" cy="430954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ko-KR" altLang="en-US" sz="1200" b="1" kern="0" dirty="0" err="1">
                <a:solidFill>
                  <a:prstClr val="black"/>
                </a:solidFill>
                <a:latin typeface="+mn-ea"/>
              </a:rPr>
              <a:t>트리플래닛</a:t>
            </a:r>
            <a:endParaRPr kumimoji="0" lang="ko-KR" altLang="en-US" sz="1200" dirty="0">
              <a:solidFill>
                <a:prstClr val="white"/>
              </a:solidFill>
              <a:latin typeface="Rix모던고딕 EB" pitchFamily="18" charset="-127"/>
              <a:ea typeface="Rix모던고딕 EB" pitchFamily="18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1843778" y="1936454"/>
            <a:ext cx="3444202" cy="2636479"/>
            <a:chOff x="1243507" y="1064418"/>
            <a:chExt cx="6963364" cy="5330340"/>
          </a:xfrm>
        </p:grpSpPr>
        <p:sp>
          <p:nvSpPr>
            <p:cNvPr id="21" name="타원 20"/>
            <p:cNvSpPr/>
            <p:nvPr>
              <p:custDataLst>
                <p:tags r:id="rId1"/>
              </p:custDataLst>
            </p:nvPr>
          </p:nvSpPr>
          <p:spPr>
            <a:xfrm>
              <a:off x="3614737" y="1064418"/>
              <a:ext cx="1957388" cy="1804988"/>
            </a:xfrm>
            <a:prstGeom prst="ellipse">
              <a:avLst/>
            </a:prstGeom>
            <a:solidFill>
              <a:srgbClr val="06A0F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ko-KR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22" name="TextBox 21"/>
            <p:cNvSpPr txBox="1"/>
            <p:nvPr>
              <p:custDataLst>
                <p:tags r:id="rId2"/>
              </p:custDataLst>
            </p:nvPr>
          </p:nvSpPr>
          <p:spPr>
            <a:xfrm>
              <a:off x="3967752" y="2833792"/>
              <a:ext cx="1275170" cy="295459"/>
            </a:xfrm>
            <a:prstGeom prst="rect">
              <a:avLst/>
            </a:prstGeom>
            <a:noFill/>
          </p:spPr>
          <p:txBody>
            <a:bodyPr lIns="91433" tIns="45717" rIns="91433" bIns="45717">
              <a:spAutoFit/>
              <a:scene3d>
                <a:camera prst="perspectiveFront"/>
                <a:lightRig rig="threePt" dir="t"/>
              </a:scene3d>
            </a:bodyPr>
            <a:lstStyle>
              <a:defPPr>
                <a:defRPr lang="ko-KR"/>
              </a:defPPr>
              <a:lvl1pPr algn="ctr">
                <a:lnSpc>
                  <a:spcPct val="120000"/>
                </a:lnSpc>
                <a:defRPr sz="1600" b="1">
                  <a:solidFill>
                    <a:srgbClr val="FFD2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-윤고딕330" pitchFamily="18" charset="-127"/>
                  <a:cs typeface="Arial" pitchFamily="34" charset="0"/>
                </a:defRPr>
              </a:lvl1pPr>
            </a:lstStyle>
            <a:p>
              <a:pPr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ko-KR" sz="1100" dirty="0">
                  <a:solidFill>
                    <a:prstClr val="black"/>
                  </a:solidFill>
                  <a:effectLst/>
                  <a:ea typeface="서울남산체 L" pitchFamily="18" charset="-127"/>
                  <a:sym typeface="Arial"/>
                </a:rPr>
                <a:t>AD + CSR</a:t>
              </a:r>
            </a:p>
          </p:txBody>
        </p:sp>
        <p:sp>
          <p:nvSpPr>
            <p:cNvPr id="23" name="TextBox 22"/>
            <p:cNvSpPr txBox="1"/>
            <p:nvPr>
              <p:custDataLst>
                <p:tags r:id="rId3"/>
              </p:custDataLst>
            </p:nvPr>
          </p:nvSpPr>
          <p:spPr>
            <a:xfrm>
              <a:off x="1243507" y="6099298"/>
              <a:ext cx="2484946" cy="295459"/>
            </a:xfrm>
            <a:prstGeom prst="rect">
              <a:avLst/>
            </a:prstGeom>
            <a:noFill/>
          </p:spPr>
          <p:txBody>
            <a:bodyPr lIns="91433" tIns="45717" rIns="91433" bIns="45717">
              <a:spAutoFit/>
              <a:scene3d>
                <a:camera prst="perspectiveFront"/>
                <a:lightRig rig="threePt" dir="t"/>
              </a:scene3d>
            </a:bodyPr>
            <a:lstStyle>
              <a:defPPr>
                <a:defRPr lang="ko-KR"/>
              </a:defPPr>
              <a:lvl1pPr algn="ctr">
                <a:lnSpc>
                  <a:spcPct val="120000"/>
                </a:lnSpc>
                <a:defRPr sz="1600" b="1">
                  <a:solidFill>
                    <a:srgbClr val="FFD2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-윤고딕330" pitchFamily="18" charset="-127"/>
                  <a:cs typeface="Arial" pitchFamily="34" charset="0"/>
                </a:defRPr>
              </a:lvl1pPr>
            </a:lstStyle>
            <a:p>
              <a:pPr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ko-KR" sz="1100" dirty="0">
                  <a:solidFill>
                    <a:prstClr val="black"/>
                  </a:solidFill>
                  <a:effectLst/>
                  <a:ea typeface="서울남산체 L" pitchFamily="18" charset="-127"/>
                  <a:sym typeface="Arial"/>
                </a:rPr>
                <a:t>PR + Save</a:t>
              </a:r>
            </a:p>
          </p:txBody>
        </p:sp>
        <p:sp>
          <p:nvSpPr>
            <p:cNvPr id="24" name="TextBox 23"/>
            <p:cNvSpPr txBox="1"/>
            <p:nvPr>
              <p:custDataLst>
                <p:tags r:id="rId4"/>
              </p:custDataLst>
            </p:nvPr>
          </p:nvSpPr>
          <p:spPr>
            <a:xfrm>
              <a:off x="3749209" y="4780735"/>
              <a:ext cx="1714223" cy="295459"/>
            </a:xfrm>
            <a:prstGeom prst="rect">
              <a:avLst/>
            </a:prstGeom>
            <a:noFill/>
          </p:spPr>
          <p:txBody>
            <a:bodyPr lIns="91433" tIns="45717" rIns="91433" bIns="45717">
              <a:spAutoFit/>
              <a:scene3d>
                <a:camera prst="perspectiveFront"/>
                <a:lightRig rig="threePt" dir="t"/>
              </a:scene3d>
            </a:bodyPr>
            <a:lstStyle/>
            <a:p>
              <a:pPr algn="ctr" defTabSz="91433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1100" b="1" dirty="0">
                  <a:solidFill>
                    <a:prstClr val="black"/>
                  </a:solidFill>
                  <a:latin typeface="Arial" pitchFamily="34" charset="0"/>
                  <a:ea typeface="서울남산체 L" pitchFamily="18" charset="-127"/>
                  <a:cs typeface="Arial" pitchFamily="34" charset="0"/>
                  <a:sym typeface="Arial"/>
                </a:rPr>
                <a:t>Fun + Smart</a:t>
              </a:r>
            </a:p>
          </p:txBody>
        </p:sp>
        <p:sp>
          <p:nvSpPr>
            <p:cNvPr id="25" name="타원 24"/>
            <p:cNvSpPr/>
            <p:nvPr>
              <p:custDataLst>
                <p:tags r:id="rId5"/>
              </p:custDataLst>
            </p:nvPr>
          </p:nvSpPr>
          <p:spPr>
            <a:xfrm>
              <a:off x="1506537" y="4336256"/>
              <a:ext cx="1958975" cy="1806575"/>
            </a:xfrm>
            <a:prstGeom prst="ellipse">
              <a:avLst/>
            </a:prstGeom>
            <a:solidFill>
              <a:srgbClr val="06A0F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ko-KR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26" name="타원 25"/>
            <p:cNvSpPr/>
            <p:nvPr>
              <p:custDataLst>
                <p:tags r:id="rId6"/>
              </p:custDataLst>
            </p:nvPr>
          </p:nvSpPr>
          <p:spPr>
            <a:xfrm>
              <a:off x="5724525" y="4328318"/>
              <a:ext cx="1957387" cy="1806575"/>
            </a:xfrm>
            <a:prstGeom prst="ellipse">
              <a:avLst/>
            </a:prstGeom>
            <a:solidFill>
              <a:srgbClr val="06A0F5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ko-KR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27" name="타원 26"/>
            <p:cNvSpPr/>
            <p:nvPr>
              <p:custDataLst>
                <p:tags r:id="rId7"/>
              </p:custDataLst>
            </p:nvPr>
          </p:nvSpPr>
          <p:spPr>
            <a:xfrm>
              <a:off x="2582862" y="2302668"/>
              <a:ext cx="4011613" cy="3705225"/>
            </a:xfrm>
            <a:prstGeom prst="ellipse">
              <a:avLst/>
            </a:prstGeom>
            <a:noFill/>
            <a:ln w="25400">
              <a:solidFill>
                <a:srgbClr val="06A0F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ko-KR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28" name="TextBox 27"/>
            <p:cNvSpPr txBox="1"/>
            <p:nvPr>
              <p:custDataLst>
                <p:tags r:id="rId8"/>
              </p:custDataLst>
            </p:nvPr>
          </p:nvSpPr>
          <p:spPr>
            <a:xfrm>
              <a:off x="4079391" y="4583829"/>
              <a:ext cx="1053860" cy="261604"/>
            </a:xfrm>
            <a:prstGeom prst="rect">
              <a:avLst/>
            </a:prstGeom>
            <a:noFill/>
          </p:spPr>
          <p:txBody>
            <a:bodyPr lIns="91433" tIns="45717" rIns="91433" bIns="45717">
              <a:spAutoFit/>
              <a:scene3d>
                <a:camera prst="perspectiveFront"/>
                <a:lightRig rig="threePt" dir="t"/>
              </a:scene3d>
            </a:bodyPr>
            <a:lstStyle/>
            <a:p>
              <a:pPr algn="ctr"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ko-KR" altLang="en-US" sz="1100" b="1" dirty="0">
                  <a:solidFill>
                    <a:srgbClr val="06A0F5"/>
                  </a:solidFill>
                  <a:latin typeface="+mn-ea"/>
                  <a:cs typeface="Arial"/>
                  <a:sym typeface="Arial"/>
                </a:rPr>
                <a:t>게임 참여</a:t>
              </a:r>
              <a:endParaRPr lang="en-US" altLang="ko-KR" sz="1100" b="1" dirty="0">
                <a:solidFill>
                  <a:srgbClr val="06A0F5"/>
                </a:solidFill>
                <a:latin typeface="+mn-ea"/>
                <a:cs typeface="Arial"/>
                <a:sym typeface="Arial"/>
              </a:endParaRPr>
            </a:p>
          </p:txBody>
        </p:sp>
        <p:sp>
          <p:nvSpPr>
            <p:cNvPr id="29" name="TextBox 28"/>
            <p:cNvSpPr txBox="1"/>
            <p:nvPr>
              <p:custDataLst>
                <p:tags r:id="rId9"/>
              </p:custDataLst>
            </p:nvPr>
          </p:nvSpPr>
          <p:spPr>
            <a:xfrm>
              <a:off x="5200086" y="6099299"/>
              <a:ext cx="3006785" cy="295459"/>
            </a:xfrm>
            <a:prstGeom prst="rect">
              <a:avLst/>
            </a:prstGeom>
            <a:noFill/>
          </p:spPr>
          <p:txBody>
            <a:bodyPr lIns="91433" tIns="45717" rIns="91433" bIns="45717">
              <a:spAutoFit/>
              <a:scene3d>
                <a:camera prst="perspectiveFront"/>
                <a:lightRig rig="threePt" dir="t"/>
              </a:scene3d>
            </a:bodyPr>
            <a:lstStyle>
              <a:defPPr>
                <a:defRPr lang="ko-KR"/>
              </a:defPPr>
              <a:lvl1pPr algn="ctr">
                <a:lnSpc>
                  <a:spcPct val="120000"/>
                </a:lnSpc>
                <a:defRPr sz="1600" b="1">
                  <a:solidFill>
                    <a:srgbClr val="FFD2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-윤고딕330" pitchFamily="18" charset="-127"/>
                  <a:cs typeface="Arial" pitchFamily="34" charset="0"/>
                </a:defRPr>
              </a:lvl1pPr>
            </a:lstStyle>
            <a:p>
              <a:pPr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ko-KR" sz="1100" dirty="0">
                  <a:solidFill>
                    <a:prstClr val="black"/>
                  </a:solidFill>
                  <a:effectLst/>
                  <a:ea typeface="서울남산체 L" pitchFamily="18" charset="-127"/>
                  <a:sym typeface="Arial"/>
                </a:rPr>
                <a:t>Fundraise + Plant</a:t>
              </a:r>
            </a:p>
          </p:txBody>
        </p:sp>
        <p:grpSp>
          <p:nvGrpSpPr>
            <p:cNvPr id="30" name="그룹 5"/>
            <p:cNvGrpSpPr>
              <a:grpSpLocks/>
            </p:cNvGrpSpPr>
            <p:nvPr/>
          </p:nvGrpSpPr>
          <p:grpSpPr bwMode="auto">
            <a:xfrm>
              <a:off x="4394200" y="3729831"/>
              <a:ext cx="423862" cy="828675"/>
              <a:chOff x="4363261" y="3692306"/>
              <a:chExt cx="392079" cy="829070"/>
            </a:xfrm>
          </p:grpSpPr>
          <p:sp>
            <p:nvSpPr>
              <p:cNvPr id="31" name="직사각형 30"/>
              <p:cNvSpPr/>
              <p:nvPr>
                <p:custDataLst>
                  <p:tags r:id="rId19"/>
                </p:custDataLst>
              </p:nvPr>
            </p:nvSpPr>
            <p:spPr>
              <a:xfrm>
                <a:off x="4366638" y="4338979"/>
                <a:ext cx="388201" cy="182397"/>
              </a:xfrm>
              <a:prstGeom prst="rect">
                <a:avLst/>
              </a:prstGeom>
              <a:solidFill>
                <a:srgbClr val="06A0F5"/>
              </a:solidFill>
              <a:ln>
                <a:noFill/>
              </a:ln>
              <a:scene3d>
                <a:camera prst="perspectiveFront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91433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lang="ko-KR" altLang="en-US" sz="11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2" name="그룹 4"/>
              <p:cNvGrpSpPr>
                <a:grpSpLocks/>
              </p:cNvGrpSpPr>
              <p:nvPr>
                <p:custDataLst>
                  <p:tags r:id="rId20"/>
                </p:custDataLst>
              </p:nvPr>
            </p:nvGrpSpPr>
            <p:grpSpPr bwMode="auto">
              <a:xfrm>
                <a:off x="4363261" y="3692306"/>
                <a:ext cx="392079" cy="793720"/>
                <a:chOff x="4363261" y="3888591"/>
                <a:chExt cx="392079" cy="793720"/>
              </a:xfrm>
            </p:grpSpPr>
            <p:sp>
              <p:nvSpPr>
                <p:cNvPr id="33" name="타원 32"/>
                <p:cNvSpPr/>
                <p:nvPr/>
              </p:nvSpPr>
              <p:spPr>
                <a:xfrm>
                  <a:off x="4366638" y="4321380"/>
                  <a:ext cx="388201" cy="360931"/>
                </a:xfrm>
                <a:prstGeom prst="ellipse">
                  <a:avLst/>
                </a:prstGeom>
                <a:solidFill>
                  <a:srgbClr val="06A0F5"/>
                </a:solidFill>
                <a:ln>
                  <a:noFill/>
                </a:ln>
                <a:scene3d>
                  <a:camera prst="perspectiveFront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defTabSz="914331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lang="ko-KR" altLang="en-US" sz="11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4" name="타원 33"/>
                <p:cNvSpPr/>
                <p:nvPr/>
              </p:nvSpPr>
              <p:spPr>
                <a:xfrm>
                  <a:off x="4363261" y="3888591"/>
                  <a:ext cx="392079" cy="392079"/>
                </a:xfrm>
                <a:prstGeom prst="ellipse">
                  <a:avLst/>
                </a:prstGeom>
                <a:solidFill>
                  <a:srgbClr val="06A0F5"/>
                </a:solidFill>
                <a:ln>
                  <a:noFill/>
                </a:ln>
                <a:scene3d>
                  <a:camera prst="perspectiveFront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defTabSz="914331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lang="ko-KR" altLang="en-US" sz="11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5" name="타원 34"/>
                <p:cNvSpPr/>
                <p:nvPr/>
              </p:nvSpPr>
              <p:spPr>
                <a:xfrm>
                  <a:off x="4444837" y="4000104"/>
                  <a:ext cx="42772" cy="4277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perspectiveFront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defTabSz="914331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lang="ko-KR" altLang="en-US" sz="11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타원 35"/>
                <p:cNvSpPr/>
                <p:nvPr/>
              </p:nvSpPr>
              <p:spPr>
                <a:xfrm>
                  <a:off x="4595728" y="4000104"/>
                  <a:ext cx="42772" cy="4277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perspectiveFront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defTabSz="914331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lang="ko-KR" altLang="en-US" sz="11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원호 36"/>
                <p:cNvSpPr/>
                <p:nvPr/>
              </p:nvSpPr>
              <p:spPr>
                <a:xfrm rot="10800000">
                  <a:off x="4470161" y="4095675"/>
                  <a:ext cx="151990" cy="65356"/>
                </a:xfrm>
                <a:prstGeom prst="arc">
                  <a:avLst>
                    <a:gd name="adj1" fmla="val 10781995"/>
                    <a:gd name="adj2" fmla="val 0"/>
                  </a:avLst>
                </a:prstGeom>
                <a:ln>
                  <a:solidFill>
                    <a:schemeClr val="bg1"/>
                  </a:solidFill>
                </a:ln>
                <a:scene3d>
                  <a:camera prst="perspectiveFront"/>
                  <a:lightRig rig="threePt" dir="t"/>
                </a:scene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defTabSz="914331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lang="ko-KR" altLang="en-US" sz="1100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pic>
          <p:nvPicPr>
            <p:cNvPr id="38" name="Picture 70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7837" y="4521993"/>
              <a:ext cx="1476375" cy="1358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TextBox 38"/>
            <p:cNvSpPr txBox="1"/>
            <p:nvPr>
              <p:custDataLst>
                <p:tags r:id="rId11"/>
              </p:custDataLst>
            </p:nvPr>
          </p:nvSpPr>
          <p:spPr>
            <a:xfrm>
              <a:off x="1795700" y="5600602"/>
              <a:ext cx="1402687" cy="261604"/>
            </a:xfrm>
            <a:prstGeom prst="rect">
              <a:avLst/>
            </a:prstGeom>
            <a:noFill/>
          </p:spPr>
          <p:txBody>
            <a:bodyPr lIns="91433" tIns="45717" rIns="91433" bIns="45717">
              <a:spAutoFit/>
              <a:scene3d>
                <a:camera prst="perspectiveFront"/>
                <a:lightRig rig="threePt" dir="t"/>
              </a:scene3d>
            </a:bodyPr>
            <a:lstStyle/>
            <a:p>
              <a:pPr algn="ctr"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ko-KR" altLang="en-US" sz="1100" b="1" dirty="0">
                  <a:solidFill>
                    <a:prstClr val="white"/>
                  </a:solidFill>
                  <a:latin typeface="+mn-ea"/>
                  <a:cs typeface="Arial"/>
                  <a:sym typeface="Arial"/>
                </a:rPr>
                <a:t>조림 부지 협조</a:t>
              </a:r>
              <a:endParaRPr lang="en-US" altLang="ko-KR" sz="1100" b="1" dirty="0">
                <a:solidFill>
                  <a:prstClr val="white"/>
                </a:solidFill>
                <a:latin typeface="+mn-ea"/>
                <a:cs typeface="Arial"/>
                <a:sym typeface="Arial"/>
              </a:endParaRPr>
            </a:p>
          </p:txBody>
        </p:sp>
        <p:pic>
          <p:nvPicPr>
            <p:cNvPr id="40" name="Picture 33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3175" y="1151731"/>
              <a:ext cx="1584325" cy="146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Box 40"/>
            <p:cNvSpPr txBox="1"/>
            <p:nvPr>
              <p:custDataLst>
                <p:tags r:id="rId13"/>
              </p:custDataLst>
            </p:nvPr>
          </p:nvSpPr>
          <p:spPr>
            <a:xfrm>
              <a:off x="3898735" y="2299532"/>
              <a:ext cx="1402687" cy="261604"/>
            </a:xfrm>
            <a:prstGeom prst="rect">
              <a:avLst/>
            </a:prstGeom>
            <a:noFill/>
          </p:spPr>
          <p:txBody>
            <a:bodyPr lIns="91433" tIns="45717" rIns="91433" bIns="45717">
              <a:spAutoFit/>
              <a:scene3d>
                <a:camera prst="perspectiveFront"/>
                <a:lightRig rig="threePt" dir="t"/>
              </a:scene3d>
            </a:bodyPr>
            <a:lstStyle/>
            <a:p>
              <a:pPr algn="ctr"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ko-KR" altLang="en-US" sz="1100" b="1" dirty="0">
                  <a:solidFill>
                    <a:prstClr val="white"/>
                  </a:solidFill>
                  <a:latin typeface="+mn-ea"/>
                  <a:cs typeface="Arial"/>
                  <a:sym typeface="Arial"/>
                </a:rPr>
                <a:t>조림 비용 제공</a:t>
              </a:r>
              <a:endParaRPr lang="en-US" altLang="ko-KR" sz="1100" b="1" dirty="0">
                <a:solidFill>
                  <a:prstClr val="white"/>
                </a:solidFill>
                <a:latin typeface="+mn-ea"/>
                <a:cs typeface="Arial"/>
                <a:sym typeface="Arial"/>
              </a:endParaRPr>
            </a:p>
          </p:txBody>
        </p:sp>
        <p:pic>
          <p:nvPicPr>
            <p:cNvPr id="42" name="Picture 35"/>
            <p:cNvPicPr>
              <a:picLocks noChangeAspect="1" noChangeArrowheads="1"/>
            </p:cNvPicPr>
            <p:nvPr>
              <p:custDataLst>
                <p:tags r:id="rId14"/>
              </p:custDataLst>
            </p:nvPr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0112" y="4512468"/>
              <a:ext cx="1446213" cy="132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42"/>
            <p:cNvSpPr txBox="1"/>
            <p:nvPr>
              <p:custDataLst>
                <p:tags r:id="rId15"/>
              </p:custDataLst>
            </p:nvPr>
          </p:nvSpPr>
          <p:spPr>
            <a:xfrm>
              <a:off x="6002135" y="5600602"/>
              <a:ext cx="1402687" cy="261604"/>
            </a:xfrm>
            <a:prstGeom prst="rect">
              <a:avLst/>
            </a:prstGeom>
            <a:noFill/>
          </p:spPr>
          <p:txBody>
            <a:bodyPr lIns="91433" tIns="45717" rIns="91433" bIns="45717">
              <a:spAutoFit/>
              <a:scene3d>
                <a:camera prst="perspectiveFront"/>
                <a:lightRig rig="threePt" dir="t"/>
              </a:scene3d>
            </a:bodyPr>
            <a:lstStyle/>
            <a:p>
              <a:pPr algn="ctr"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ko-KR" altLang="en-US" sz="1100" b="1" dirty="0">
                  <a:solidFill>
                    <a:prstClr val="white"/>
                  </a:solidFill>
                  <a:latin typeface="+mn-ea"/>
                  <a:cs typeface="Arial"/>
                  <a:sym typeface="Arial"/>
                </a:rPr>
                <a:t>현지 조림 활동</a:t>
              </a:r>
              <a:endParaRPr lang="en-US" altLang="ko-KR" sz="1100" b="1" dirty="0">
                <a:solidFill>
                  <a:prstClr val="white"/>
                </a:solidFill>
                <a:latin typeface="+mn-ea"/>
                <a:cs typeface="Arial"/>
                <a:sym typeface="Arial"/>
              </a:endParaRPr>
            </a:p>
          </p:txBody>
        </p:sp>
        <p:sp>
          <p:nvSpPr>
            <p:cNvPr id="44" name="TextBox 43"/>
            <p:cNvSpPr txBox="1"/>
            <p:nvPr>
              <p:custDataLst>
                <p:tags r:id="rId16"/>
              </p:custDataLst>
            </p:nvPr>
          </p:nvSpPr>
          <p:spPr>
            <a:xfrm>
              <a:off x="6176548" y="4421439"/>
              <a:ext cx="1053860" cy="261604"/>
            </a:xfrm>
            <a:prstGeom prst="rect">
              <a:avLst/>
            </a:prstGeom>
            <a:noFill/>
          </p:spPr>
          <p:txBody>
            <a:bodyPr lIns="91433" tIns="45717" rIns="91433" bIns="45717">
              <a:spAutoFit/>
              <a:scene3d>
                <a:camera prst="perspectiveFront"/>
                <a:lightRig rig="threePt" dir="t"/>
              </a:scene3d>
            </a:bodyPr>
            <a:lstStyle/>
            <a:p>
              <a:pPr algn="ctr"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ko-KR" sz="1100" b="1" dirty="0">
                  <a:solidFill>
                    <a:prstClr val="black"/>
                  </a:solidFill>
                  <a:latin typeface="+mn-ea"/>
                  <a:cs typeface="Arial"/>
                  <a:sym typeface="Arial"/>
                </a:rPr>
                <a:t>NGO</a:t>
              </a:r>
            </a:p>
          </p:txBody>
        </p:sp>
        <p:sp>
          <p:nvSpPr>
            <p:cNvPr id="45" name="TextBox 44"/>
            <p:cNvSpPr txBox="1"/>
            <p:nvPr>
              <p:custDataLst>
                <p:tags r:id="rId17"/>
              </p:custDataLst>
            </p:nvPr>
          </p:nvSpPr>
          <p:spPr>
            <a:xfrm>
              <a:off x="1959050" y="4421439"/>
              <a:ext cx="1053860" cy="261604"/>
            </a:xfrm>
            <a:prstGeom prst="rect">
              <a:avLst/>
            </a:prstGeom>
            <a:noFill/>
          </p:spPr>
          <p:txBody>
            <a:bodyPr lIns="91433" tIns="45717" rIns="91433" bIns="45717">
              <a:spAutoFit/>
              <a:scene3d>
                <a:camera prst="perspectiveFront"/>
                <a:lightRig rig="threePt" dir="t"/>
              </a:scene3d>
            </a:bodyPr>
            <a:lstStyle/>
            <a:p>
              <a:pPr algn="ctr"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ko-KR" altLang="en-US" sz="1100" b="1" dirty="0">
                  <a:solidFill>
                    <a:prstClr val="black"/>
                  </a:solidFill>
                  <a:latin typeface="+mn-ea"/>
                  <a:cs typeface="Arial"/>
                  <a:sym typeface="Arial"/>
                </a:rPr>
                <a:t>정부</a:t>
              </a:r>
              <a:endParaRPr lang="en-US" altLang="ko-KR" sz="1100" b="1" dirty="0">
                <a:solidFill>
                  <a:prstClr val="black"/>
                </a:solidFill>
                <a:latin typeface="+mn-ea"/>
                <a:cs typeface="Arial"/>
                <a:sym typeface="Arial"/>
              </a:endParaRPr>
            </a:p>
          </p:txBody>
        </p:sp>
        <p:sp>
          <p:nvSpPr>
            <p:cNvPr id="46" name="TextBox 45"/>
            <p:cNvSpPr txBox="1"/>
            <p:nvPr>
              <p:custDataLst>
                <p:tags r:id="rId18"/>
              </p:custDataLst>
            </p:nvPr>
          </p:nvSpPr>
          <p:spPr>
            <a:xfrm>
              <a:off x="4073147" y="1141408"/>
              <a:ext cx="1053860" cy="261604"/>
            </a:xfrm>
            <a:prstGeom prst="rect">
              <a:avLst/>
            </a:prstGeom>
            <a:noFill/>
          </p:spPr>
          <p:txBody>
            <a:bodyPr lIns="91433" tIns="45717" rIns="91433" bIns="45717">
              <a:spAutoFit/>
              <a:scene3d>
                <a:camera prst="perspectiveFront"/>
                <a:lightRig rig="threePt" dir="t"/>
              </a:scene3d>
            </a:bodyPr>
            <a:lstStyle/>
            <a:p>
              <a:pPr algn="ctr"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ko-KR" altLang="en-US" sz="1100" b="1" dirty="0">
                  <a:solidFill>
                    <a:prstClr val="black"/>
                  </a:solidFill>
                  <a:latin typeface="+mn-ea"/>
                  <a:cs typeface="Arial"/>
                  <a:sym typeface="Arial"/>
                </a:rPr>
                <a:t>기업</a:t>
              </a:r>
              <a:endParaRPr lang="en-US" altLang="ko-KR" sz="1100" b="1" dirty="0">
                <a:solidFill>
                  <a:prstClr val="black"/>
                </a:solidFill>
                <a:latin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397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사회적기업의</a:t>
            </a:r>
            <a:r>
              <a:rPr lang="ko-KR" altLang="en-US" dirty="0"/>
              <a:t> 비즈니스 모델 문제점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140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431702" y="1195892"/>
            <a:ext cx="5936891" cy="3412621"/>
            <a:chOff x="431702" y="1900495"/>
            <a:chExt cx="5936891" cy="6085928"/>
          </a:xfrm>
        </p:grpSpPr>
        <p:grpSp>
          <p:nvGrpSpPr>
            <p:cNvPr id="22" name="그룹 21"/>
            <p:cNvGrpSpPr/>
            <p:nvPr/>
          </p:nvGrpSpPr>
          <p:grpSpPr>
            <a:xfrm>
              <a:off x="431702" y="1900495"/>
              <a:ext cx="5936891" cy="1118144"/>
              <a:chOff x="701528" y="2093952"/>
              <a:chExt cx="7517633" cy="796421"/>
            </a:xfrm>
          </p:grpSpPr>
          <p:sp>
            <p:nvSpPr>
              <p:cNvPr id="23" name="Rectangle 4"/>
              <p:cNvSpPr>
                <a:spLocks noChangeArrowheads="1"/>
              </p:cNvSpPr>
              <p:nvPr/>
            </p:nvSpPr>
            <p:spPr bwMode="auto">
              <a:xfrm>
                <a:off x="971600" y="2093952"/>
                <a:ext cx="7247561" cy="796421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24" name="Rectangle 6"/>
              <p:cNvSpPr>
                <a:spLocks noChangeArrowheads="1"/>
              </p:cNvSpPr>
              <p:nvPr/>
            </p:nvSpPr>
            <p:spPr bwMode="auto">
              <a:xfrm>
                <a:off x="1176150" y="2402280"/>
                <a:ext cx="3172665" cy="2330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atinLnBrk="0"/>
                <a:r>
                  <a:rPr lang="ko-KR" altLang="en-US" sz="1100" b="1" dirty="0">
                    <a:latin typeface="+mn-ea"/>
                  </a:rPr>
                  <a:t>미션과 비즈니스 모델과 연계 부족 </a:t>
                </a:r>
                <a:r>
                  <a:rPr lang="en-US" altLang="ko-KR" sz="1100" b="1" dirty="0">
                    <a:latin typeface="+mn-ea"/>
                  </a:rPr>
                  <a:t>_ </a:t>
                </a:r>
                <a:r>
                  <a:rPr lang="ko-KR" altLang="en-US" sz="1100" b="1" dirty="0">
                    <a:latin typeface="+mn-ea"/>
                  </a:rPr>
                  <a:t>공감 </a:t>
                </a:r>
              </a:p>
            </p:txBody>
          </p:sp>
          <p:grpSp>
            <p:nvGrpSpPr>
              <p:cNvPr id="25" name="그룹 24"/>
              <p:cNvGrpSpPr/>
              <p:nvPr/>
            </p:nvGrpSpPr>
            <p:grpSpPr>
              <a:xfrm>
                <a:off x="701528" y="2266475"/>
                <a:ext cx="474622" cy="497350"/>
                <a:chOff x="-1125784" y="1781650"/>
                <a:chExt cx="474622" cy="497350"/>
              </a:xfrm>
            </p:grpSpPr>
            <p:sp>
              <p:nvSpPr>
                <p:cNvPr id="26" name="타원 25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27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795054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8" name="그룹 27"/>
            <p:cNvGrpSpPr/>
            <p:nvPr/>
          </p:nvGrpSpPr>
          <p:grpSpPr>
            <a:xfrm>
              <a:off x="431702" y="3556423"/>
              <a:ext cx="5936891" cy="1118144"/>
              <a:chOff x="701528" y="2093952"/>
              <a:chExt cx="7517633" cy="796421"/>
            </a:xfrm>
          </p:grpSpPr>
          <p:sp>
            <p:nvSpPr>
              <p:cNvPr id="29" name="Rectangle 4"/>
              <p:cNvSpPr>
                <a:spLocks noChangeArrowheads="1"/>
              </p:cNvSpPr>
              <p:nvPr/>
            </p:nvSpPr>
            <p:spPr bwMode="auto">
              <a:xfrm>
                <a:off x="971600" y="2093952"/>
                <a:ext cx="7247561" cy="796421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30" name="Rectangle 6"/>
              <p:cNvSpPr>
                <a:spLocks noChangeArrowheads="1"/>
              </p:cNvSpPr>
              <p:nvPr/>
            </p:nvSpPr>
            <p:spPr bwMode="auto">
              <a:xfrm>
                <a:off x="1176150" y="2402280"/>
                <a:ext cx="1569111" cy="2330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atinLnBrk="0"/>
                <a:r>
                  <a:rPr lang="ko-KR" altLang="en-US" sz="1100" b="1" dirty="0">
                    <a:latin typeface="+mn-ea"/>
                  </a:rPr>
                  <a:t>고객 인지적 차별화 </a:t>
                </a:r>
              </a:p>
            </p:txBody>
          </p:sp>
          <p:grpSp>
            <p:nvGrpSpPr>
              <p:cNvPr id="31" name="그룹 30"/>
              <p:cNvGrpSpPr/>
              <p:nvPr/>
            </p:nvGrpSpPr>
            <p:grpSpPr>
              <a:xfrm>
                <a:off x="701528" y="2266475"/>
                <a:ext cx="474622" cy="497350"/>
                <a:chOff x="-1125784" y="1781650"/>
                <a:chExt cx="474622" cy="497350"/>
              </a:xfrm>
            </p:grpSpPr>
            <p:sp>
              <p:nvSpPr>
                <p:cNvPr id="32" name="타원 31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33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795054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4" name="그룹 33"/>
            <p:cNvGrpSpPr/>
            <p:nvPr/>
          </p:nvGrpSpPr>
          <p:grpSpPr>
            <a:xfrm>
              <a:off x="431702" y="5212351"/>
              <a:ext cx="5936891" cy="1118144"/>
              <a:chOff x="701528" y="2093952"/>
              <a:chExt cx="7517633" cy="796421"/>
            </a:xfrm>
          </p:grpSpPr>
          <p:sp>
            <p:nvSpPr>
              <p:cNvPr id="35" name="Rectangle 4"/>
              <p:cNvSpPr>
                <a:spLocks noChangeArrowheads="1"/>
              </p:cNvSpPr>
              <p:nvPr/>
            </p:nvSpPr>
            <p:spPr bwMode="auto">
              <a:xfrm>
                <a:off x="971600" y="2093952"/>
                <a:ext cx="7247561" cy="796421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36" name="Rectangle 6"/>
              <p:cNvSpPr>
                <a:spLocks noChangeArrowheads="1"/>
              </p:cNvSpPr>
              <p:nvPr/>
            </p:nvSpPr>
            <p:spPr bwMode="auto">
              <a:xfrm>
                <a:off x="1176150" y="2402280"/>
                <a:ext cx="3172665" cy="2330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atinLnBrk="0"/>
                <a:r>
                  <a:rPr lang="ko-KR" altLang="en-US" sz="1100" b="1" dirty="0">
                    <a:latin typeface="+mn-ea"/>
                  </a:rPr>
                  <a:t>적정 목표 그리고 재무적 지속가능성 확보 </a:t>
                </a:r>
              </a:p>
            </p:txBody>
          </p:sp>
          <p:grpSp>
            <p:nvGrpSpPr>
              <p:cNvPr id="37" name="그룹 36"/>
              <p:cNvGrpSpPr/>
              <p:nvPr/>
            </p:nvGrpSpPr>
            <p:grpSpPr>
              <a:xfrm>
                <a:off x="701528" y="2266475"/>
                <a:ext cx="474622" cy="497350"/>
                <a:chOff x="-1125784" y="1781650"/>
                <a:chExt cx="474622" cy="497350"/>
              </a:xfrm>
            </p:grpSpPr>
            <p:sp>
              <p:nvSpPr>
                <p:cNvPr id="38" name="타원 37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39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795054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40" name="그룹 39"/>
            <p:cNvGrpSpPr/>
            <p:nvPr/>
          </p:nvGrpSpPr>
          <p:grpSpPr>
            <a:xfrm>
              <a:off x="431702" y="6868279"/>
              <a:ext cx="5936891" cy="1118144"/>
              <a:chOff x="701528" y="2093952"/>
              <a:chExt cx="7517633" cy="796421"/>
            </a:xfrm>
          </p:grpSpPr>
          <p:sp>
            <p:nvSpPr>
              <p:cNvPr id="41" name="Rectangle 4"/>
              <p:cNvSpPr>
                <a:spLocks noChangeArrowheads="1"/>
              </p:cNvSpPr>
              <p:nvPr/>
            </p:nvSpPr>
            <p:spPr bwMode="auto">
              <a:xfrm>
                <a:off x="971600" y="2093952"/>
                <a:ext cx="7247561" cy="796421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42" name="Rectangle 6"/>
              <p:cNvSpPr>
                <a:spLocks noChangeArrowheads="1"/>
              </p:cNvSpPr>
              <p:nvPr/>
            </p:nvSpPr>
            <p:spPr bwMode="auto">
              <a:xfrm>
                <a:off x="1176150" y="2402280"/>
                <a:ext cx="2468318" cy="2330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atinLnBrk="0"/>
                <a:r>
                  <a:rPr lang="ko-KR" altLang="en-US" sz="1100" b="1" dirty="0">
                    <a:latin typeface="+mn-ea"/>
                  </a:rPr>
                  <a:t>비즈니스 모델 혁신 노력 아쉬움 </a:t>
                </a:r>
              </a:p>
            </p:txBody>
          </p:sp>
          <p:grpSp>
            <p:nvGrpSpPr>
              <p:cNvPr id="43" name="그룹 42"/>
              <p:cNvGrpSpPr/>
              <p:nvPr/>
            </p:nvGrpSpPr>
            <p:grpSpPr>
              <a:xfrm>
                <a:off x="701528" y="2266475"/>
                <a:ext cx="474622" cy="497350"/>
                <a:chOff x="-1125784" y="1781650"/>
                <a:chExt cx="474622" cy="497350"/>
              </a:xfrm>
            </p:grpSpPr>
            <p:sp>
              <p:nvSpPr>
                <p:cNvPr id="44" name="타원 43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45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795054"/>
                  <a:ext cx="474622" cy="483946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206793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비즈니스 모델이란</a:t>
            </a:r>
            <a:r>
              <a:rPr lang="en-US" altLang="ko-KR" dirty="0"/>
              <a:t>?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141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565150" y="1187450"/>
            <a:ext cx="5995955" cy="3138347"/>
            <a:chOff x="565150" y="1624943"/>
            <a:chExt cx="5995955" cy="3138347"/>
          </a:xfrm>
        </p:grpSpPr>
        <p:grpSp>
          <p:nvGrpSpPr>
            <p:cNvPr id="3" name="그룹 2"/>
            <p:cNvGrpSpPr/>
            <p:nvPr/>
          </p:nvGrpSpPr>
          <p:grpSpPr>
            <a:xfrm>
              <a:off x="565150" y="1624943"/>
              <a:ext cx="5477062" cy="2642257"/>
              <a:chOff x="253549" y="692696"/>
              <a:chExt cx="8597491" cy="2307414"/>
            </a:xfrm>
          </p:grpSpPr>
          <p:sp>
            <p:nvSpPr>
              <p:cNvPr id="46" name="모서리가 둥근 사각형 설명선 45"/>
              <p:cNvSpPr/>
              <p:nvPr/>
            </p:nvSpPr>
            <p:spPr>
              <a:xfrm>
                <a:off x="253549" y="692696"/>
                <a:ext cx="8597491" cy="2307414"/>
              </a:xfrm>
              <a:prstGeom prst="wedgeRoundRectCallout">
                <a:avLst>
                  <a:gd name="adj1" fmla="val 30762"/>
                  <a:gd name="adj2" fmla="val 60898"/>
                  <a:gd name="adj3" fmla="val 16667"/>
                </a:avLst>
              </a:prstGeom>
              <a:solidFill>
                <a:schemeClr val="bg1">
                  <a:lumMod val="85000"/>
                </a:schemeClr>
              </a:solidFill>
              <a:ln w="76200">
                <a:solidFill>
                  <a:schemeClr val="bg1">
                    <a:lumMod val="65000"/>
                  </a:schemeClr>
                </a:solidFill>
              </a:ln>
              <a:scene3d>
                <a:camera prst="perspectiveBelow"/>
                <a:lightRig rig="threePt" dir="t"/>
              </a:scene3d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sp>
            <p:nvSpPr>
              <p:cNvPr id="47" name="직사각형 8"/>
              <p:cNvSpPr>
                <a:spLocks noChangeArrowheads="1"/>
              </p:cNvSpPr>
              <p:nvPr/>
            </p:nvSpPr>
            <p:spPr bwMode="auto">
              <a:xfrm>
                <a:off x="848503" y="782409"/>
                <a:ext cx="7488830" cy="1652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latinLnBrk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ko-KR" altLang="en-US" sz="1200" b="1" u="sng" dirty="0">
                    <a:solidFill>
                      <a:srgbClr val="0070C0"/>
                    </a:solidFill>
                    <a:latin typeface="+mn-ea"/>
                  </a:rPr>
                  <a:t>회사가 어떻게 가치를 창조하고</a:t>
                </a:r>
                <a:r>
                  <a:rPr lang="en-US" altLang="ko-KR" sz="1200" b="1" u="sng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200" b="1" u="sng" dirty="0">
                    <a:solidFill>
                      <a:srgbClr val="0070C0"/>
                    </a:solidFill>
                    <a:latin typeface="+mn-ea"/>
                  </a:rPr>
                  <a:t>전달하고 획득하는 지를 설명하는 도구  </a:t>
                </a:r>
              </a:p>
              <a:p>
                <a:pPr latinLnBrk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ko-KR" altLang="en-US" sz="1100" b="1" dirty="0">
                  <a:latin typeface="+mn-ea"/>
                </a:endParaRPr>
              </a:p>
              <a:p>
                <a:pPr marL="342900" indent="-342900" latinLnBrk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+mj-lt"/>
                  <a:buAutoNum type="arabicPeriod"/>
                </a:pPr>
                <a:r>
                  <a:rPr lang="ko-KR" altLang="en-US" sz="1100" dirty="0" smtClean="0">
                    <a:latin typeface="+mn-ea"/>
                  </a:rPr>
                  <a:t>수요 </a:t>
                </a:r>
                <a:r>
                  <a:rPr lang="ko-KR" altLang="en-US" sz="1100" dirty="0">
                    <a:latin typeface="+mn-ea"/>
                  </a:rPr>
                  <a:t>있는 아이디어를 실제 </a:t>
                </a:r>
                <a:r>
                  <a:rPr lang="ko-KR" altLang="en-US" sz="1100" dirty="0" err="1">
                    <a:latin typeface="+mn-ea"/>
                  </a:rPr>
                  <a:t>선순환</a:t>
                </a:r>
                <a:r>
                  <a:rPr lang="ko-KR" altLang="en-US" sz="1100" dirty="0">
                    <a:latin typeface="+mn-ea"/>
                  </a:rPr>
                  <a:t> 구조를 통해 </a:t>
                </a:r>
                <a:r>
                  <a:rPr lang="ko-KR" altLang="en-US" sz="1100" dirty="0" err="1">
                    <a:latin typeface="+mn-ea"/>
                  </a:rPr>
                  <a:t>지속가능하게</a:t>
                </a:r>
                <a:r>
                  <a:rPr lang="ko-KR" altLang="en-US" sz="1100" dirty="0">
                    <a:latin typeface="+mn-ea"/>
                  </a:rPr>
                  <a:t> 만들어 주는 핵심요소</a:t>
                </a:r>
              </a:p>
              <a:p>
                <a:pPr marL="342900" indent="-342900" latinLnBrk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+mj-lt"/>
                  <a:buAutoNum type="arabicPeriod"/>
                </a:pPr>
                <a:endParaRPr lang="ko-KR" altLang="en-US" sz="1100" dirty="0">
                  <a:latin typeface="+mn-ea"/>
                </a:endParaRPr>
              </a:p>
              <a:p>
                <a:pPr marL="342900" indent="-342900" latinLnBrk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+mj-lt"/>
                  <a:buAutoNum type="arabicPeriod"/>
                </a:pPr>
                <a:r>
                  <a:rPr lang="ko-KR" altLang="en-US" sz="1100" dirty="0" smtClean="0">
                    <a:latin typeface="+mn-ea"/>
                  </a:rPr>
                  <a:t>어떤 </a:t>
                </a:r>
                <a:r>
                  <a:rPr lang="ko-KR" altLang="en-US" sz="1100" dirty="0">
                    <a:latin typeface="+mn-ea"/>
                  </a:rPr>
                  <a:t>제품이나 서비스를 어떻게 소비자에게 제공하고</a:t>
                </a:r>
                <a:r>
                  <a:rPr lang="en-US" altLang="ko-KR" sz="1100" dirty="0">
                    <a:latin typeface="+mn-ea"/>
                  </a:rPr>
                  <a:t>, </a:t>
                </a:r>
                <a:r>
                  <a:rPr lang="ko-KR" altLang="en-US" sz="1100" dirty="0">
                    <a:latin typeface="+mn-ea"/>
                  </a:rPr>
                  <a:t>어떻게 마케팅하며</a:t>
                </a:r>
                <a:r>
                  <a:rPr lang="en-US" altLang="ko-KR" sz="1100" dirty="0">
                    <a:latin typeface="+mn-ea"/>
                  </a:rPr>
                  <a:t>, </a:t>
                </a:r>
                <a:r>
                  <a:rPr lang="ko-KR" altLang="en-US" sz="1100" dirty="0">
                    <a:latin typeface="+mn-ea"/>
                  </a:rPr>
                  <a:t>어떻게 돈을 </a:t>
                </a:r>
                <a:r>
                  <a:rPr lang="ko-KR" altLang="en-US" sz="1100" dirty="0" smtClean="0">
                    <a:latin typeface="+mn-ea"/>
                  </a:rPr>
                  <a:t>벌 </a:t>
                </a:r>
                <a:r>
                  <a:rPr lang="ko-KR" altLang="en-US" sz="1100" dirty="0">
                    <a:latin typeface="+mn-ea"/>
                  </a:rPr>
                  <a:t>것인가에 대한 계획 또는 사업 아이디어</a:t>
                </a:r>
              </a:p>
            </p:txBody>
          </p:sp>
        </p:grpSp>
        <p:sp>
          <p:nvSpPr>
            <p:cNvPr id="5" name="모서리가 둥근 직사각형 4"/>
            <p:cNvSpPr/>
            <p:nvPr/>
          </p:nvSpPr>
          <p:spPr>
            <a:xfrm>
              <a:off x="2240868" y="4395417"/>
              <a:ext cx="4320237" cy="367873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 latinLnBrk="0"/>
              <a:r>
                <a:rPr lang="ko-KR" altLang="en-US" sz="1100" b="1" dirty="0">
                  <a:solidFill>
                    <a:schemeClr val="tx1"/>
                  </a:solidFill>
                </a:rPr>
                <a:t>사람들이 쉽게 공감하는 돈이 되는 재미있는 이야기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719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비즈니스 모델이란</a:t>
            </a:r>
            <a:r>
              <a:rPr lang="en-US" altLang="ko-KR" dirty="0"/>
              <a:t>?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142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620688" y="1187450"/>
            <a:ext cx="5562618" cy="2743469"/>
            <a:chOff x="848501" y="692697"/>
            <a:chExt cx="7488832" cy="2263885"/>
          </a:xfrm>
        </p:grpSpPr>
        <p:sp>
          <p:nvSpPr>
            <p:cNvPr id="46" name="모서리가 둥근 사각형 설명선 45"/>
            <p:cNvSpPr/>
            <p:nvPr/>
          </p:nvSpPr>
          <p:spPr>
            <a:xfrm>
              <a:off x="848501" y="692697"/>
              <a:ext cx="7488832" cy="2263885"/>
            </a:xfrm>
            <a:prstGeom prst="wedgeRoundRectCallout">
              <a:avLst>
                <a:gd name="adj1" fmla="val 39595"/>
                <a:gd name="adj2" fmla="val 44330"/>
                <a:gd name="adj3" fmla="val 16667"/>
              </a:avLst>
            </a:prstGeom>
            <a:solidFill>
              <a:srgbClr val="FFFFE1"/>
            </a:solidFill>
            <a:ln w="76200">
              <a:solidFill>
                <a:schemeClr val="bg1">
                  <a:lumMod val="65000"/>
                </a:schemeClr>
              </a:solidFill>
            </a:ln>
            <a:scene3d>
              <a:camera prst="perspectiveBelow"/>
              <a:lightRig rig="threePt" dir="t"/>
            </a:scene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>
                <a:solidFill>
                  <a:schemeClr val="tx1"/>
                </a:solidFill>
              </a:endParaRPr>
            </a:p>
          </p:txBody>
        </p:sp>
        <p:sp>
          <p:nvSpPr>
            <p:cNvPr id="47" name="직사각형 8"/>
            <p:cNvSpPr>
              <a:spLocks noChangeArrowheads="1"/>
            </p:cNvSpPr>
            <p:nvPr/>
          </p:nvSpPr>
          <p:spPr bwMode="auto">
            <a:xfrm>
              <a:off x="1212037" y="940863"/>
              <a:ext cx="6747835" cy="1828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1200" b="1" dirty="0">
                  <a:latin typeface="+mn-ea"/>
                </a:rPr>
                <a:t>주목하는 </a:t>
              </a:r>
              <a:r>
                <a:rPr lang="ko-KR" altLang="en-US" sz="1200" b="1" dirty="0" err="1">
                  <a:latin typeface="+mn-ea"/>
                </a:rPr>
                <a:t>사회적문제를</a:t>
              </a:r>
              <a:r>
                <a:rPr lang="ko-KR" altLang="en-US" sz="1200" b="1" dirty="0">
                  <a:latin typeface="+mn-ea"/>
                </a:rPr>
                <a:t> 근본적으로 해결하는 것을 지향하고 </a:t>
              </a:r>
              <a:endParaRPr lang="en-US" altLang="ko-KR" sz="1200" b="1" dirty="0" smtClean="0">
                <a:latin typeface="+mn-ea"/>
              </a:endParaRPr>
            </a:p>
            <a:p>
              <a:pPr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1200" b="1" dirty="0" smtClean="0">
                  <a:latin typeface="+mn-ea"/>
                </a:rPr>
                <a:t>수요가 </a:t>
              </a:r>
              <a:r>
                <a:rPr lang="ko-KR" altLang="en-US" sz="1200" b="1" dirty="0">
                  <a:latin typeface="+mn-ea"/>
                </a:rPr>
                <a:t>있는 아이디어를 바탕으로 </a:t>
              </a:r>
            </a:p>
            <a:p>
              <a:pPr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1200" b="1" dirty="0">
                  <a:latin typeface="+mn-ea"/>
                </a:rPr>
                <a:t>수혜자를 위한 </a:t>
              </a:r>
              <a:r>
                <a:rPr lang="ko-KR" altLang="en-US" sz="1200" b="1" dirty="0" err="1">
                  <a:latin typeface="+mn-ea"/>
                </a:rPr>
                <a:t>사회적가치를</a:t>
              </a:r>
              <a:r>
                <a:rPr lang="ko-KR" altLang="en-US" sz="1200" b="1" dirty="0">
                  <a:latin typeface="+mn-ea"/>
                </a:rPr>
                <a:t> 실현하면서 </a:t>
              </a:r>
            </a:p>
            <a:p>
              <a:pPr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1200" b="1" dirty="0">
                  <a:latin typeface="+mn-ea"/>
                </a:rPr>
                <a:t>동시에 돈을 벌 수 있을 것 같은 재미있는 </a:t>
              </a:r>
              <a:r>
                <a:rPr lang="ko-KR" altLang="en-US" sz="1200" b="1" dirty="0" smtClean="0">
                  <a:latin typeface="+mn-ea"/>
                </a:rPr>
                <a:t>이야기</a:t>
              </a:r>
              <a:endParaRPr lang="en-US" altLang="ko-KR" sz="1200" b="1" dirty="0" smtClean="0">
                <a:latin typeface="+mn-ea"/>
              </a:endParaRPr>
            </a:p>
            <a:p>
              <a:pPr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ko-KR" sz="1100" b="1" dirty="0">
                <a:latin typeface="+mn-ea"/>
              </a:endParaRPr>
            </a:p>
            <a:p>
              <a:pPr marL="273050" indent="-273050"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1100" b="1" dirty="0">
                  <a:latin typeface="+mn-ea"/>
                </a:rPr>
                <a:t> </a:t>
              </a:r>
              <a:r>
                <a:rPr lang="en-US" altLang="ko-KR" sz="1100" dirty="0">
                  <a:latin typeface="+mn-ea"/>
                </a:rPr>
                <a:t>- </a:t>
              </a:r>
              <a:r>
                <a:rPr lang="ko-KR" altLang="en-US" sz="1100" dirty="0">
                  <a:latin typeface="+mn-ea"/>
                </a:rPr>
                <a:t>조직이 어떻게 가치를 창조할 것인가를 설계한 청사진이며</a:t>
              </a:r>
              <a:r>
                <a:rPr lang="en-US" altLang="ko-KR" sz="1100" dirty="0">
                  <a:latin typeface="+mn-ea"/>
                </a:rPr>
                <a:t>, </a:t>
              </a:r>
              <a:endParaRPr lang="en-US" altLang="ko-KR" sz="1100" dirty="0" smtClean="0">
                <a:latin typeface="+mn-ea"/>
              </a:endParaRPr>
            </a:p>
            <a:p>
              <a:pPr marL="273050" indent="-273050"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1100" dirty="0" smtClean="0">
                  <a:latin typeface="+mn-ea"/>
                </a:rPr>
                <a:t>미션을 </a:t>
              </a:r>
              <a:r>
                <a:rPr lang="ko-KR" altLang="en-US" sz="1100" dirty="0">
                  <a:latin typeface="+mn-ea"/>
                </a:rPr>
                <a:t>어떻게 </a:t>
              </a:r>
              <a:r>
                <a:rPr lang="ko-KR" altLang="en-US" sz="1100" dirty="0" smtClean="0">
                  <a:latin typeface="+mn-ea"/>
                </a:rPr>
                <a:t>실천에 </a:t>
              </a:r>
              <a:r>
                <a:rPr lang="ko-KR" altLang="en-US" sz="1100" dirty="0">
                  <a:latin typeface="+mn-ea"/>
                </a:rPr>
                <a:t>옮길 것인가를 보여주는 실체적인 개요 </a:t>
              </a:r>
              <a:r>
                <a:rPr lang="en-US" altLang="ko-KR" sz="1100" dirty="0">
                  <a:latin typeface="+mn-ea"/>
                </a:rPr>
                <a:t>( Arthur Brooks )</a:t>
              </a:r>
            </a:p>
            <a:p>
              <a:pPr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lang="ko-KR" altLang="en-US" sz="11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677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영리 </a:t>
            </a:r>
            <a:r>
              <a:rPr lang="en-US" altLang="ko-KR" dirty="0"/>
              <a:t>BM </a:t>
            </a:r>
            <a:r>
              <a:rPr lang="en-US" altLang="ko-KR" dirty="0" smtClean="0"/>
              <a:t>Vs. </a:t>
            </a:r>
            <a:r>
              <a:rPr lang="ko-KR" altLang="en-US" dirty="0" err="1"/>
              <a:t>사회적경제</a:t>
            </a:r>
            <a:r>
              <a:rPr lang="ko-KR" altLang="en-US" dirty="0"/>
              <a:t> 조직 </a:t>
            </a:r>
            <a:r>
              <a:rPr lang="en-US" altLang="ko-KR" dirty="0"/>
              <a:t>BM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143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1365273" y="1187450"/>
            <a:ext cx="4104456" cy="3546475"/>
            <a:chOff x="1365273" y="2008727"/>
            <a:chExt cx="4104456" cy="6057241"/>
          </a:xfrm>
        </p:grpSpPr>
        <p:grpSp>
          <p:nvGrpSpPr>
            <p:cNvPr id="20" name="그룹 19"/>
            <p:cNvGrpSpPr/>
            <p:nvPr/>
          </p:nvGrpSpPr>
          <p:grpSpPr>
            <a:xfrm>
              <a:off x="1797321" y="2008727"/>
              <a:ext cx="3240360" cy="901679"/>
              <a:chOff x="1547664" y="2924944"/>
              <a:chExt cx="5976664" cy="676259"/>
            </a:xfrm>
          </p:grpSpPr>
          <p:sp>
            <p:nvSpPr>
              <p:cNvPr id="21" name="AutoShape 3"/>
              <p:cNvSpPr>
                <a:spLocks noChangeArrowheads="1"/>
              </p:cNvSpPr>
              <p:nvPr/>
            </p:nvSpPr>
            <p:spPr bwMode="auto">
              <a:xfrm>
                <a:off x="1547664" y="2924944"/>
                <a:ext cx="5976664" cy="676259"/>
              </a:xfrm>
              <a:prstGeom prst="roundRect">
                <a:avLst>
                  <a:gd name="adj" fmla="val 10995"/>
                </a:avLst>
              </a:prstGeom>
              <a:ln/>
              <a:ex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100" dirty="0">
                  <a:solidFill>
                    <a:schemeClr val="tx1"/>
                  </a:solidFill>
                  <a:latin typeface="Rix모던고딕 EB" pitchFamily="18" charset="-127"/>
                  <a:ea typeface="Rix모던고딕 EB" pitchFamily="18" charset="-127"/>
                </a:endParaRPr>
              </a:p>
            </p:txBody>
          </p:sp>
          <p:sp>
            <p:nvSpPr>
              <p:cNvPr id="22" name="직사각형 21"/>
              <p:cNvSpPr/>
              <p:nvPr/>
            </p:nvSpPr>
            <p:spPr>
              <a:xfrm>
                <a:off x="1598464" y="3129664"/>
                <a:ext cx="5832648" cy="3351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1100" b="1" dirty="0" err="1">
                    <a:latin typeface="+mn-ea"/>
                  </a:rPr>
                  <a:t>소셜미션</a:t>
                </a:r>
                <a:r>
                  <a:rPr lang="ko-KR" altLang="en-US" sz="1100" b="1" dirty="0">
                    <a:latin typeface="+mn-ea"/>
                  </a:rPr>
                  <a:t> </a:t>
                </a:r>
              </a:p>
            </p:txBody>
          </p:sp>
        </p:grpSp>
        <p:grpSp>
          <p:nvGrpSpPr>
            <p:cNvPr id="23" name="그룹 22"/>
            <p:cNvGrpSpPr/>
            <p:nvPr/>
          </p:nvGrpSpPr>
          <p:grpSpPr>
            <a:xfrm>
              <a:off x="1365273" y="3727247"/>
              <a:ext cx="4104456" cy="901679"/>
              <a:chOff x="1259632" y="3861048"/>
              <a:chExt cx="6480720" cy="676259"/>
            </a:xfrm>
          </p:grpSpPr>
          <p:sp>
            <p:nvSpPr>
              <p:cNvPr id="24" name="AutoShape 3"/>
              <p:cNvSpPr>
                <a:spLocks noChangeArrowheads="1"/>
              </p:cNvSpPr>
              <p:nvPr/>
            </p:nvSpPr>
            <p:spPr bwMode="auto">
              <a:xfrm>
                <a:off x="1259632" y="3861048"/>
                <a:ext cx="6480720" cy="676259"/>
              </a:xfrm>
              <a:prstGeom prst="roundRect">
                <a:avLst>
                  <a:gd name="adj" fmla="val 10995"/>
                </a:avLst>
              </a:prstGeom>
              <a:ln/>
              <a:ex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100" dirty="0">
                  <a:solidFill>
                    <a:schemeClr val="tx1"/>
                  </a:solidFill>
                  <a:latin typeface="Rix모던고딕 EB" pitchFamily="18" charset="-127"/>
                  <a:ea typeface="Rix모던고딕 EB" pitchFamily="18" charset="-127"/>
                </a:endParaRPr>
              </a:p>
            </p:txBody>
          </p:sp>
          <p:sp>
            <p:nvSpPr>
              <p:cNvPr id="25" name="직사각형 24"/>
              <p:cNvSpPr/>
              <p:nvPr/>
            </p:nvSpPr>
            <p:spPr>
              <a:xfrm>
                <a:off x="1259632" y="4065768"/>
                <a:ext cx="6480720" cy="3351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1100" b="1" dirty="0">
                    <a:latin typeface="+mn-ea"/>
                  </a:rPr>
                  <a:t>거래 시장 </a:t>
                </a:r>
                <a:r>
                  <a:rPr lang="en-US" altLang="ko-KR" sz="1100" b="1" dirty="0">
                    <a:latin typeface="+mn-ea"/>
                  </a:rPr>
                  <a:t>&amp; </a:t>
                </a:r>
                <a:r>
                  <a:rPr lang="ko-KR" altLang="en-US" sz="1100" b="1" dirty="0">
                    <a:latin typeface="+mn-ea"/>
                  </a:rPr>
                  <a:t>호혜 시장 </a:t>
                </a:r>
              </a:p>
            </p:txBody>
          </p:sp>
        </p:grpSp>
        <p:grpSp>
          <p:nvGrpSpPr>
            <p:cNvPr id="26" name="그룹 25"/>
            <p:cNvGrpSpPr/>
            <p:nvPr/>
          </p:nvGrpSpPr>
          <p:grpSpPr>
            <a:xfrm>
              <a:off x="1500289" y="5445769"/>
              <a:ext cx="3834425" cy="901679"/>
              <a:chOff x="2960739" y="4725144"/>
              <a:chExt cx="3051422" cy="676259"/>
            </a:xfrm>
          </p:grpSpPr>
          <p:sp>
            <p:nvSpPr>
              <p:cNvPr id="27" name="AutoShape 3"/>
              <p:cNvSpPr>
                <a:spLocks noChangeArrowheads="1"/>
              </p:cNvSpPr>
              <p:nvPr/>
            </p:nvSpPr>
            <p:spPr bwMode="auto">
              <a:xfrm>
                <a:off x="2960739" y="4725144"/>
                <a:ext cx="3051422" cy="676259"/>
              </a:xfrm>
              <a:prstGeom prst="roundRect">
                <a:avLst>
                  <a:gd name="adj" fmla="val 10995"/>
                </a:avLst>
              </a:prstGeom>
              <a:ln/>
              <a:ex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100" dirty="0">
                  <a:solidFill>
                    <a:schemeClr val="tx1"/>
                  </a:solidFill>
                  <a:latin typeface="Rix모던고딕 EB" pitchFamily="18" charset="-127"/>
                  <a:ea typeface="Rix모던고딕 EB" pitchFamily="18" charset="-127"/>
                </a:endParaRPr>
              </a:p>
            </p:txBody>
          </p:sp>
          <p:sp>
            <p:nvSpPr>
              <p:cNvPr id="28" name="직사각형 27"/>
              <p:cNvSpPr/>
              <p:nvPr/>
            </p:nvSpPr>
            <p:spPr>
              <a:xfrm>
                <a:off x="2960739" y="4929864"/>
                <a:ext cx="3051422" cy="3351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1100" b="1" dirty="0">
                    <a:latin typeface="+mn-ea"/>
                  </a:rPr>
                  <a:t>비영리 방식의 조달비용 감소 </a:t>
                </a: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1461518" y="7164289"/>
              <a:ext cx="3911968" cy="901679"/>
              <a:chOff x="1979711" y="5569592"/>
              <a:chExt cx="5215957" cy="676259"/>
            </a:xfrm>
          </p:grpSpPr>
          <p:sp>
            <p:nvSpPr>
              <p:cNvPr id="30" name="AutoShape 3"/>
              <p:cNvSpPr>
                <a:spLocks noChangeArrowheads="1"/>
              </p:cNvSpPr>
              <p:nvPr/>
            </p:nvSpPr>
            <p:spPr bwMode="auto">
              <a:xfrm>
                <a:off x="1979712" y="5569592"/>
                <a:ext cx="5215956" cy="676259"/>
              </a:xfrm>
              <a:prstGeom prst="roundRect">
                <a:avLst>
                  <a:gd name="adj" fmla="val 10995"/>
                </a:avLst>
              </a:prstGeom>
              <a:ln/>
              <a:ex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100" dirty="0">
                  <a:solidFill>
                    <a:schemeClr val="tx1"/>
                  </a:solidFill>
                  <a:latin typeface="Rix모던고딕 EB" pitchFamily="18" charset="-127"/>
                  <a:ea typeface="Rix모던고딕 EB" pitchFamily="18" charset="-127"/>
                </a:endParaRPr>
              </a:p>
            </p:txBody>
          </p:sp>
          <p:sp>
            <p:nvSpPr>
              <p:cNvPr id="31" name="직사각형 30"/>
              <p:cNvSpPr/>
              <p:nvPr/>
            </p:nvSpPr>
            <p:spPr>
              <a:xfrm>
                <a:off x="1979711" y="5774312"/>
                <a:ext cx="5215957" cy="3351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1100" b="1" dirty="0">
                    <a:latin typeface="+mn-ea"/>
                  </a:rPr>
                  <a:t>자금 조달  </a:t>
                </a:r>
                <a:r>
                  <a:rPr lang="en-US" altLang="ko-KR" sz="1100" b="1" dirty="0">
                    <a:latin typeface="+mn-ea"/>
                  </a:rPr>
                  <a:t>&amp; </a:t>
                </a:r>
                <a:r>
                  <a:rPr lang="ko-KR" altLang="en-US" sz="1100" b="1" dirty="0">
                    <a:latin typeface="+mn-ea"/>
                  </a:rPr>
                  <a:t>외부 </a:t>
                </a:r>
                <a:r>
                  <a:rPr lang="ko-KR" altLang="en-US" sz="1100" b="1" dirty="0" err="1">
                    <a:latin typeface="+mn-ea"/>
                  </a:rPr>
                  <a:t>파트너십</a:t>
                </a:r>
                <a:r>
                  <a:rPr lang="ko-KR" altLang="en-US" sz="1100" b="1" dirty="0">
                    <a:latin typeface="+mn-ea"/>
                  </a:rPr>
                  <a:t>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158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영리 </a:t>
            </a:r>
            <a:r>
              <a:rPr lang="en-US" altLang="ko-KR" dirty="0"/>
              <a:t>BM Vs. </a:t>
            </a:r>
            <a:r>
              <a:rPr lang="ko-KR" altLang="en-US" dirty="0" err="1"/>
              <a:t>사회적경제</a:t>
            </a:r>
            <a:r>
              <a:rPr lang="ko-KR" altLang="en-US" dirty="0"/>
              <a:t> 조직 </a:t>
            </a:r>
            <a:r>
              <a:rPr lang="en-US" altLang="ko-KR" dirty="0"/>
              <a:t>BM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144</a:t>
            </a:fld>
            <a:endParaRPr lang="ko-KR" altLang="en-US"/>
          </a:p>
        </p:txBody>
      </p:sp>
      <p:pic>
        <p:nvPicPr>
          <p:cNvPr id="5" name="_x174103744" descr="EMB00000a54625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" y="1204913"/>
            <a:ext cx="5818187" cy="36929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7325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영리 </a:t>
            </a:r>
            <a:r>
              <a:rPr lang="en-US" altLang="ko-KR" dirty="0"/>
              <a:t>BM Vs. </a:t>
            </a:r>
            <a:r>
              <a:rPr lang="ko-KR" altLang="en-US" dirty="0" err="1"/>
              <a:t>사회적경제</a:t>
            </a:r>
            <a:r>
              <a:rPr lang="ko-KR" altLang="en-US" dirty="0"/>
              <a:t> 조직 </a:t>
            </a:r>
            <a:r>
              <a:rPr lang="en-US" altLang="ko-KR" dirty="0"/>
              <a:t>BM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145</a:t>
            </a:fld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1204913"/>
            <a:ext cx="5818188" cy="3512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81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비즈니스 모델 </a:t>
            </a:r>
            <a:r>
              <a:rPr lang="ko-KR" altLang="en-US" dirty="0" smtClean="0"/>
              <a:t>캔버스</a:t>
            </a:r>
            <a:r>
              <a:rPr lang="en-US" altLang="ko-KR" dirty="0" smtClean="0"/>
              <a:t>(BMC)</a:t>
            </a:r>
            <a:r>
              <a:rPr lang="ko-KR" altLang="en-US" dirty="0" smtClean="0"/>
              <a:t>란</a:t>
            </a:r>
            <a:r>
              <a:rPr lang="en-US" altLang="ko-KR" dirty="0"/>
              <a:t>?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146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368300" y="1596134"/>
            <a:ext cx="6134100" cy="3306374"/>
            <a:chOff x="611188" y="764704"/>
            <a:chExt cx="7926976" cy="5832648"/>
          </a:xfrm>
        </p:grpSpPr>
        <p:grpSp>
          <p:nvGrpSpPr>
            <p:cNvPr id="7" name="그룹 98"/>
            <p:cNvGrpSpPr/>
            <p:nvPr/>
          </p:nvGrpSpPr>
          <p:grpSpPr>
            <a:xfrm>
              <a:off x="611188" y="764704"/>
              <a:ext cx="7926976" cy="5832648"/>
              <a:chOff x="611188" y="476077"/>
              <a:chExt cx="7926976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10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23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직선 연결선 23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직선 연결선 24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직선 연결선 25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직선 연결선 26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직선 연결선 27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직선 연결선 28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직선 연결선 29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직선 연결선 30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직선 연결선 31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직선 연결선 32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직선 연결선 33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직선 연결선 34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" name="그룹 29"/>
              <p:cNvGrpSpPr/>
              <p:nvPr/>
            </p:nvGrpSpPr>
            <p:grpSpPr>
              <a:xfrm>
                <a:off x="611747" y="1348247"/>
                <a:ext cx="7857115" cy="4437452"/>
                <a:chOff x="611747" y="1348247"/>
                <a:chExt cx="7857115" cy="4437452"/>
              </a:xfrm>
              <a:grpFill/>
            </p:grpSpPr>
            <p:sp>
              <p:nvSpPr>
                <p:cNvPr id="12" name="TextBox 11"/>
                <p:cNvSpPr txBox="1"/>
                <p:nvPr/>
              </p:nvSpPr>
              <p:spPr bwMode="auto">
                <a:xfrm>
                  <a:off x="611747" y="1350100"/>
                  <a:ext cx="1585134" cy="420113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 bwMode="auto">
                <a:xfrm>
                  <a:off x="2204844" y="1348247"/>
                  <a:ext cx="1288906" cy="420113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 bwMode="auto">
                <a:xfrm>
                  <a:off x="3784793" y="1350768"/>
                  <a:ext cx="1701140" cy="420113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 bwMode="auto">
                <a:xfrm>
                  <a:off x="5372946" y="1350768"/>
                  <a:ext cx="1301335" cy="420113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 bwMode="auto">
                <a:xfrm>
                  <a:off x="6956231" y="1353945"/>
                  <a:ext cx="1512631" cy="420113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고객 세분화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 bwMode="auto">
                <a:xfrm>
                  <a:off x="2208026" y="2719194"/>
                  <a:ext cx="1276477" cy="420113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 bwMode="auto">
                <a:xfrm>
                  <a:off x="5376660" y="2714293"/>
                  <a:ext cx="974033" cy="420113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 bwMode="auto">
                <a:xfrm>
                  <a:off x="619313" y="4014594"/>
                  <a:ext cx="1280620" cy="420113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 bwMode="auto">
                <a:xfrm>
                  <a:off x="4581144" y="4011754"/>
                  <a:ext cx="1104539" cy="420113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 bwMode="auto">
                <a:xfrm>
                  <a:off x="620519" y="5365586"/>
                  <a:ext cx="1487772" cy="420113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 bwMode="auto">
                <a:xfrm>
                  <a:off x="4580948" y="5363886"/>
                  <a:ext cx="1471200" cy="420113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8" name="직선 연결선 7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 bwMode="auto">
            <a:xfrm>
              <a:off x="617839" y="773848"/>
              <a:ext cx="1297192" cy="4201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10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110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110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1100" b="1" dirty="0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36" name="직사각형 35"/>
          <p:cNvSpPr/>
          <p:nvPr/>
        </p:nvSpPr>
        <p:spPr>
          <a:xfrm>
            <a:off x="433180" y="1187450"/>
            <a:ext cx="59424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/>
              <a:t>비즈니스 모델을 </a:t>
            </a:r>
            <a:r>
              <a:rPr lang="ko-KR" altLang="en-US" sz="1200" b="1" u="sng" dirty="0"/>
              <a:t>설명</a:t>
            </a:r>
            <a:r>
              <a:rPr lang="ko-KR" altLang="en-US" sz="1200" b="1" dirty="0"/>
              <a:t>하고</a:t>
            </a:r>
            <a:r>
              <a:rPr lang="en-US" altLang="ko-KR" sz="1200" b="1" dirty="0"/>
              <a:t>, </a:t>
            </a:r>
            <a:r>
              <a:rPr lang="ko-KR" altLang="en-US" sz="1200" b="1" u="sng" dirty="0"/>
              <a:t>시각화</a:t>
            </a:r>
            <a:r>
              <a:rPr lang="ko-KR" altLang="en-US" sz="1200" b="1" dirty="0"/>
              <a:t>하고</a:t>
            </a:r>
            <a:r>
              <a:rPr lang="en-US" altLang="ko-KR" sz="1200" b="1" dirty="0"/>
              <a:t>, </a:t>
            </a:r>
            <a:r>
              <a:rPr lang="ko-KR" altLang="en-US" sz="1200" b="1" u="sng" dirty="0"/>
              <a:t>평가</a:t>
            </a:r>
            <a:r>
              <a:rPr lang="ko-KR" altLang="en-US" sz="1200" b="1" dirty="0"/>
              <a:t>하고 </a:t>
            </a:r>
            <a:r>
              <a:rPr lang="ko-KR" altLang="en-US" sz="1200" b="1" u="sng" dirty="0"/>
              <a:t>변화</a:t>
            </a:r>
            <a:r>
              <a:rPr lang="ko-KR" altLang="en-US" sz="1200" b="1" dirty="0"/>
              <a:t>시키는 </a:t>
            </a:r>
            <a:r>
              <a:rPr lang="en-US" altLang="ko-KR" sz="1200" b="1" dirty="0"/>
              <a:t>TOOL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49010" y="949440"/>
            <a:ext cx="47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“</a:t>
            </a:r>
            <a:endParaRPr lang="ko-KR" altLang="en-US" sz="5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97282" y="949440"/>
            <a:ext cx="47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”</a:t>
            </a:r>
            <a:endParaRPr lang="ko-KR" altLang="en-US" sz="5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61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BMC </a:t>
            </a:r>
            <a:r>
              <a:rPr lang="ko-KR" altLang="en-US" dirty="0"/>
              <a:t>어떻게 활용할까</a:t>
            </a:r>
            <a:r>
              <a:rPr lang="en-US" altLang="ko-KR" dirty="0"/>
              <a:t>?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147</a:t>
            </a:fld>
            <a:endParaRPr lang="ko-KR" altLang="en-US"/>
          </a:p>
        </p:txBody>
      </p:sp>
      <p:pic>
        <p:nvPicPr>
          <p:cNvPr id="38" name="Picture 25" descr="ㄷ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539552"/>
            <a:ext cx="6723366" cy="621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40" name="직사각형 39"/>
          <p:cNvSpPr/>
          <p:nvPr/>
        </p:nvSpPr>
        <p:spPr>
          <a:xfrm>
            <a:off x="565150" y="1436628"/>
            <a:ext cx="5818188" cy="5593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1100" b="1" dirty="0">
                <a:solidFill>
                  <a:srgbClr val="C00000"/>
                </a:solidFill>
              </a:rPr>
              <a:t>기업 종사자 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ko-KR" altLang="en-US" sz="1100" dirty="0" smtClean="0"/>
              <a:t>일반적인 </a:t>
            </a:r>
            <a:r>
              <a:rPr lang="ko-KR" altLang="en-US" sz="1100" dirty="0"/>
              <a:t>상식에서 벗어나는 모델이 어떻게 수익을 창출할 수 있는지를 이해관계자들에게 쉽게 설명할 수 있음  </a:t>
            </a:r>
            <a:endParaRPr lang="en-US" altLang="ko-KR" sz="1100" dirty="0" smtClean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endParaRPr lang="ko-KR" altLang="en-US" sz="1100" dirty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1100" b="1" dirty="0">
                <a:solidFill>
                  <a:srgbClr val="C00000"/>
                </a:solidFill>
              </a:rPr>
              <a:t>대기업 기획팀 종사자 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BMC</a:t>
            </a:r>
            <a:r>
              <a:rPr lang="ko-KR" altLang="en-US" sz="1100" dirty="0"/>
              <a:t>는 현재의 비즈니스 모델을 확인하고 혁신하는데 도움을 줌 </a:t>
            </a:r>
            <a:r>
              <a:rPr lang="en-US" altLang="ko-KR" sz="1100" dirty="0"/>
              <a:t>. </a:t>
            </a:r>
            <a:r>
              <a:rPr lang="ko-KR" altLang="en-US" sz="1100" dirty="0"/>
              <a:t>또한 </a:t>
            </a:r>
            <a:r>
              <a:rPr lang="en-US" altLang="ko-KR" sz="1100" dirty="0"/>
              <a:t>BMC</a:t>
            </a:r>
            <a:r>
              <a:rPr lang="ko-KR" altLang="en-US" sz="1100" dirty="0"/>
              <a:t>는 기업들이 통합적으로 자신들의 비즈니스를 재검토하고 세부적인 사항에 매몰되는 것을 </a:t>
            </a:r>
            <a:r>
              <a:rPr lang="ko-KR" altLang="en-US" sz="1100" dirty="0" smtClean="0"/>
              <a:t>방지해줌</a:t>
            </a:r>
            <a:endParaRPr lang="en-US" altLang="ko-KR" sz="1100" dirty="0" smtClean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endParaRPr lang="ko-KR" altLang="en-US" sz="1100" dirty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1100" b="1" dirty="0">
                <a:solidFill>
                  <a:srgbClr val="C00000"/>
                </a:solidFill>
              </a:rPr>
              <a:t>비영리 리더 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ko-KR" altLang="en-US" sz="1100" dirty="0" smtClean="0"/>
              <a:t>새로운 </a:t>
            </a:r>
            <a:r>
              <a:rPr lang="ko-KR" altLang="en-US" sz="1100" dirty="0"/>
              <a:t>비영리 프로그램을 구상하는 과정에서 리더십 팀의 멤버들이 캔버스를 활용하였음</a:t>
            </a:r>
            <a:r>
              <a:rPr lang="en-US" altLang="ko-KR" sz="1100" dirty="0"/>
              <a:t>. </a:t>
            </a:r>
            <a:r>
              <a:rPr lang="ko-KR" altLang="en-US" sz="1100" dirty="0"/>
              <a:t>캔버스는 </a:t>
            </a:r>
            <a:r>
              <a:rPr lang="ko-KR" altLang="en-US" sz="1100" dirty="0" err="1"/>
              <a:t>사회적기업형</a:t>
            </a:r>
            <a:r>
              <a:rPr lang="ko-KR" altLang="en-US" sz="1100" dirty="0"/>
              <a:t> 벤처의 목적을 충분히 수용할 수 있으며</a:t>
            </a:r>
            <a:r>
              <a:rPr lang="en-US" altLang="ko-KR" sz="1100" dirty="0"/>
              <a:t>, </a:t>
            </a:r>
            <a:r>
              <a:rPr lang="ko-KR" altLang="en-US" sz="1100" dirty="0"/>
              <a:t>비즈니스의 가치제언을 명료하게 </a:t>
            </a:r>
            <a:r>
              <a:rPr lang="ko-KR" altLang="en-US" sz="1100" dirty="0" smtClean="0"/>
              <a:t>해줌</a:t>
            </a:r>
            <a:endParaRPr lang="en-US" altLang="ko-KR" sz="1100" dirty="0" smtClean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1100" dirty="0" smtClean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1100" b="1" dirty="0">
                <a:solidFill>
                  <a:srgbClr val="C00000"/>
                </a:solidFill>
              </a:rPr>
              <a:t>출판 산업 종사자 </a:t>
            </a:r>
            <a:r>
              <a:rPr lang="en-US" altLang="ko-KR" sz="1100" dirty="0"/>
              <a:t/>
            </a:r>
            <a:br>
              <a:rPr lang="en-US" altLang="ko-KR" sz="1100" dirty="0"/>
            </a:br>
            <a:r>
              <a:rPr lang="ko-KR" altLang="en-US" sz="1100" dirty="0"/>
              <a:t>모든 프로젝트 참여자들에게 시각적으로 흐름을 보여줄 수 있고</a:t>
            </a:r>
            <a:r>
              <a:rPr lang="en-US" altLang="ko-KR" sz="1100" dirty="0"/>
              <a:t>, </a:t>
            </a:r>
            <a:r>
              <a:rPr lang="ko-KR" altLang="en-US" sz="1100" dirty="0"/>
              <a:t>그 안에서 자신들의 역할이 무엇인지</a:t>
            </a:r>
            <a:r>
              <a:rPr lang="en-US" altLang="ko-KR" sz="1100" dirty="0"/>
              <a:t>, </a:t>
            </a:r>
            <a:r>
              <a:rPr lang="ko-KR" altLang="en-US" sz="1100" dirty="0"/>
              <a:t>서로간의 상호작용을 보여줄 수 있음</a:t>
            </a:r>
            <a:endParaRPr lang="en-US" altLang="ko-KR" sz="1100" dirty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endParaRPr lang="ko-KR" altLang="en-US" sz="1100" dirty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1100" b="1" dirty="0">
                <a:solidFill>
                  <a:srgbClr val="C00000"/>
                </a:solidFill>
              </a:rPr>
              <a:t>창업 초기단계 기업가 코치 </a:t>
            </a:r>
            <a:r>
              <a:rPr lang="en-US" altLang="ko-KR" sz="1100" dirty="0"/>
              <a:t/>
            </a:r>
            <a:br>
              <a:rPr lang="en-US" altLang="ko-KR" sz="1100" dirty="0"/>
            </a:br>
            <a:r>
              <a:rPr lang="ko-KR" altLang="en-US" sz="1100" dirty="0"/>
              <a:t>비즈니스 플랜을 비즈니스 실행과정으로 옮겨가기 위한 적절한 방법을 모색하는데 </a:t>
            </a:r>
            <a:r>
              <a:rPr lang="en-US" altLang="ko-KR" sz="1100" dirty="0"/>
              <a:t>BMC</a:t>
            </a:r>
            <a:r>
              <a:rPr lang="ko-KR" altLang="en-US" sz="1100" dirty="0"/>
              <a:t>를 활용</a:t>
            </a:r>
            <a:endParaRPr lang="en-US" altLang="ko-KR" sz="1100" dirty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endParaRPr lang="ko-KR" altLang="en-US" sz="1100" dirty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1100" b="1" dirty="0">
                <a:solidFill>
                  <a:srgbClr val="C00000"/>
                </a:solidFill>
              </a:rPr>
              <a:t>창업초기 단계 기업가 </a:t>
            </a:r>
            <a:r>
              <a:rPr lang="en-US" altLang="ko-KR" sz="1100" dirty="0"/>
              <a:t/>
            </a:r>
            <a:br>
              <a:rPr lang="en-US" altLang="ko-KR" sz="1100" dirty="0"/>
            </a:br>
            <a:r>
              <a:rPr lang="ko-KR" altLang="en-US" sz="1100" dirty="0"/>
              <a:t>캔버스는 새로운 성장기회를 탐색하고</a:t>
            </a:r>
            <a:r>
              <a:rPr lang="en-US" altLang="ko-KR" sz="1100" dirty="0"/>
              <a:t>, </a:t>
            </a:r>
            <a:r>
              <a:rPr lang="ko-KR" altLang="en-US" sz="1100" dirty="0"/>
              <a:t>경쟁자들의 틈새에서 새로운 비즈니스 모델을 찾고</a:t>
            </a:r>
            <a:r>
              <a:rPr lang="en-US" altLang="ko-KR" sz="1100" dirty="0"/>
              <a:t>, </a:t>
            </a:r>
            <a:r>
              <a:rPr lang="ko-KR" altLang="en-US" sz="1100" dirty="0"/>
              <a:t>우리가 어떻게 기술</a:t>
            </a:r>
            <a:r>
              <a:rPr lang="en-US" altLang="ko-KR" sz="1100" dirty="0"/>
              <a:t>, </a:t>
            </a:r>
            <a:r>
              <a:rPr lang="ko-KR" altLang="en-US" sz="1100" dirty="0"/>
              <a:t>시장</a:t>
            </a:r>
            <a:r>
              <a:rPr lang="en-US" altLang="ko-KR" sz="1100" dirty="0"/>
              <a:t>, BM </a:t>
            </a:r>
            <a:r>
              <a:rPr lang="ko-KR" altLang="en-US" sz="1100" dirty="0"/>
              <a:t>혁신을 할 수 있을지에 대한 조직간 커뮤니케이션에 도움을 줌</a:t>
            </a:r>
            <a:endParaRPr lang="en-US" altLang="ko-KR" sz="1100" dirty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1100" dirty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endParaRPr lang="en-US" altLang="ko-KR" sz="1100" dirty="0"/>
          </a:p>
        </p:txBody>
      </p:sp>
    </p:spTree>
    <p:extLst>
      <p:ext uri="{BB962C8B-B14F-4D97-AF65-F5344CB8AC3E}">
        <p14:creationId xmlns:p14="http://schemas.microsoft.com/office/powerpoint/2010/main" val="193483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비즈니스 모델 캔버스</a:t>
            </a:r>
            <a:r>
              <a:rPr lang="en-US" altLang="ko-KR" dirty="0"/>
              <a:t>(BMC</a:t>
            </a:r>
            <a:r>
              <a:rPr lang="en-US" altLang="ko-KR" dirty="0" smtClean="0"/>
              <a:t>)</a:t>
            </a:r>
            <a:r>
              <a:rPr lang="ko-KR" altLang="en-US" dirty="0" smtClean="0"/>
              <a:t>의 구조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148</a:t>
            </a:fld>
            <a:endParaRPr lang="ko-KR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301" y="1204913"/>
            <a:ext cx="613410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  <p:extLst>
      <p:ext uri="{BB962C8B-B14F-4D97-AF65-F5344CB8AC3E}">
        <p14:creationId xmlns:p14="http://schemas.microsoft.com/office/powerpoint/2010/main" val="289555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b="466"/>
          <a:stretch/>
        </p:blipFill>
        <p:spPr bwMode="auto">
          <a:xfrm>
            <a:off x="363537" y="1204913"/>
            <a:ext cx="6138863" cy="521970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비즈니스 모델 캔버스</a:t>
            </a:r>
            <a:r>
              <a:rPr lang="en-US" altLang="ko-KR" dirty="0"/>
              <a:t>(BMC</a:t>
            </a:r>
            <a:r>
              <a:rPr lang="en-US" altLang="ko-KR" dirty="0" smtClean="0"/>
              <a:t>)</a:t>
            </a:r>
            <a:r>
              <a:rPr lang="ko-KR" altLang="en-US" dirty="0" smtClean="0"/>
              <a:t>의 구조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550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사회적기업 사례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15</a:t>
            </a:fld>
            <a:endParaRPr lang="ko-KR" altLang="en-US" dirty="0"/>
          </a:p>
        </p:txBody>
      </p:sp>
      <p:sp>
        <p:nvSpPr>
          <p:cNvPr id="22" name="모서리가 둥근 사각형 설명선 21"/>
          <p:cNvSpPr/>
          <p:nvPr/>
        </p:nvSpPr>
        <p:spPr>
          <a:xfrm>
            <a:off x="1243283" y="4608513"/>
            <a:ext cx="5229974" cy="3421976"/>
          </a:xfrm>
          <a:prstGeom prst="wedgeRoundRectCallout">
            <a:avLst>
              <a:gd name="adj1" fmla="val 30762"/>
              <a:gd name="adj2" fmla="val 60898"/>
              <a:gd name="adj3" fmla="val 16667"/>
            </a:avLst>
          </a:prstGeom>
          <a:solidFill>
            <a:schemeClr val="bg1">
              <a:lumMod val="85000"/>
            </a:schemeClr>
          </a:solidFill>
          <a:ln w="76200">
            <a:solidFill>
              <a:schemeClr val="bg1">
                <a:lumMod val="6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270" y="8030489"/>
            <a:ext cx="2522815" cy="666844"/>
          </a:xfrm>
          <a:prstGeom prst="rect">
            <a:avLst/>
          </a:prstGeom>
        </p:spPr>
      </p:pic>
      <p:sp>
        <p:nvSpPr>
          <p:cNvPr id="24" name="직사각형 8"/>
          <p:cNvSpPr>
            <a:spLocks noChangeArrowheads="1"/>
          </p:cNvSpPr>
          <p:nvPr/>
        </p:nvSpPr>
        <p:spPr bwMode="auto">
          <a:xfrm>
            <a:off x="1502098" y="4792103"/>
            <a:ext cx="4786423" cy="282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ko-KR" sz="1200" dirty="0">
                <a:latin typeface="+mn-ea"/>
              </a:rPr>
              <a:t>"</a:t>
            </a:r>
            <a:r>
              <a:rPr lang="ko-KR" altLang="en-US" sz="1400" b="1" dirty="0">
                <a:latin typeface="+mn-ea"/>
              </a:rPr>
              <a:t>마을은 만드는 게 아니라 사는 거라고 생각해요</a:t>
            </a:r>
            <a:r>
              <a:rPr lang="en-US" altLang="ko-KR" sz="1400" b="1" dirty="0">
                <a:latin typeface="+mn-ea"/>
              </a:rPr>
              <a:t>. </a:t>
            </a:r>
            <a:endParaRPr lang="en-US" altLang="ko-KR" sz="1400" b="1" dirty="0" smtClean="0">
              <a:latin typeface="+mn-ea"/>
            </a:endParaRPr>
          </a:p>
          <a:p>
            <a:pPr algn="l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ko-KR" sz="1200" dirty="0" smtClean="0">
                <a:latin typeface="+mn-ea"/>
              </a:rPr>
              <a:t>'</a:t>
            </a:r>
            <a:r>
              <a:rPr lang="ko-KR" altLang="en-US" sz="1200" dirty="0">
                <a:latin typeface="+mn-ea"/>
              </a:rPr>
              <a:t>우리 아이 어떻게 키우지</a:t>
            </a:r>
            <a:r>
              <a:rPr lang="en-US" altLang="ko-KR" sz="1200" dirty="0">
                <a:latin typeface="+mn-ea"/>
              </a:rPr>
              <a:t>?‘ ’</a:t>
            </a:r>
            <a:r>
              <a:rPr lang="ko-KR" altLang="en-US" sz="1200" dirty="0" smtClean="0">
                <a:latin typeface="+mn-ea"/>
              </a:rPr>
              <a:t>먹을 거리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믿을 수 없는데</a:t>
            </a:r>
            <a:r>
              <a:rPr lang="en-US" altLang="ko-KR" sz="1200" dirty="0">
                <a:latin typeface="+mn-ea"/>
              </a:rPr>
              <a:t>' </a:t>
            </a:r>
            <a:endParaRPr lang="en-US" altLang="ko-KR" sz="1200" dirty="0" smtClean="0">
              <a:latin typeface="+mn-ea"/>
            </a:endParaRPr>
          </a:p>
          <a:p>
            <a:pPr algn="l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sz="1200" dirty="0" smtClean="0">
                <a:latin typeface="+mn-ea"/>
              </a:rPr>
              <a:t>내 </a:t>
            </a:r>
            <a:r>
              <a:rPr lang="ko-KR" altLang="en-US" sz="1200" dirty="0">
                <a:latin typeface="+mn-ea"/>
              </a:rPr>
              <a:t>삶의 걱정과 결핍을 누군가와 함께 수다 떨고</a:t>
            </a:r>
            <a:r>
              <a:rPr lang="en-US" altLang="ko-KR" sz="1200" dirty="0">
                <a:latin typeface="+mn-ea"/>
              </a:rPr>
              <a:t>, </a:t>
            </a:r>
            <a:endParaRPr lang="en-US" altLang="ko-KR" sz="1200" dirty="0" smtClean="0">
              <a:latin typeface="+mn-ea"/>
            </a:endParaRPr>
          </a:p>
          <a:p>
            <a:pPr algn="l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sz="1200" dirty="0" smtClean="0">
                <a:latin typeface="+mn-ea"/>
              </a:rPr>
              <a:t>공감하고 </a:t>
            </a:r>
            <a:r>
              <a:rPr lang="ko-KR" altLang="en-US" sz="1200" dirty="0">
                <a:latin typeface="+mn-ea"/>
              </a:rPr>
              <a:t>해결하려는 궁리에서 시작되는 거죠</a:t>
            </a:r>
            <a:r>
              <a:rPr lang="en-US" altLang="ko-KR" sz="1200" dirty="0">
                <a:latin typeface="+mn-ea"/>
              </a:rPr>
              <a:t>. </a:t>
            </a:r>
            <a:endParaRPr lang="en-US" altLang="ko-KR" sz="1200" dirty="0" smtClean="0">
              <a:latin typeface="+mn-ea"/>
            </a:endParaRPr>
          </a:p>
          <a:p>
            <a:pPr algn="l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sz="1200" dirty="0" smtClean="0">
                <a:latin typeface="+mn-ea"/>
              </a:rPr>
              <a:t>그 </a:t>
            </a:r>
            <a:r>
              <a:rPr lang="ko-KR" altLang="en-US" sz="1200" dirty="0">
                <a:latin typeface="+mn-ea"/>
              </a:rPr>
              <a:t>다음에는 협동이라는 문제해결이 행동으로 이어진다는 겁니다</a:t>
            </a:r>
            <a:r>
              <a:rPr lang="en-US" altLang="ko-KR" sz="1200" dirty="0">
                <a:latin typeface="+mn-ea"/>
              </a:rPr>
              <a:t>. </a:t>
            </a:r>
            <a:endParaRPr lang="en-US" altLang="ko-KR" sz="1200" dirty="0" smtClean="0">
              <a:latin typeface="+mn-ea"/>
            </a:endParaRPr>
          </a:p>
          <a:p>
            <a:pPr algn="l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sz="1200" dirty="0" smtClean="0">
                <a:latin typeface="+mn-ea"/>
              </a:rPr>
              <a:t>이 </a:t>
            </a:r>
            <a:r>
              <a:rPr lang="ko-KR" altLang="en-US" sz="1200" dirty="0">
                <a:latin typeface="+mn-ea"/>
              </a:rPr>
              <a:t>과정에서 만들어지는 이웃들의 관계망</a:t>
            </a:r>
            <a:r>
              <a:rPr lang="en-US" altLang="ko-KR" sz="1200" dirty="0">
                <a:latin typeface="+mn-ea"/>
              </a:rPr>
              <a:t>. </a:t>
            </a:r>
            <a:endParaRPr lang="en-US" altLang="ko-KR" sz="1200" dirty="0" smtClean="0">
              <a:latin typeface="+mn-ea"/>
            </a:endParaRPr>
          </a:p>
          <a:p>
            <a:pPr algn="l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sz="1200" dirty="0" smtClean="0">
                <a:latin typeface="+mn-ea"/>
              </a:rPr>
              <a:t>이게 </a:t>
            </a:r>
            <a:r>
              <a:rPr lang="ko-KR" altLang="en-US" sz="1200" dirty="0">
                <a:latin typeface="+mn-ea"/>
              </a:rPr>
              <a:t>마을이라고 생각해요</a:t>
            </a:r>
            <a:r>
              <a:rPr lang="en-US" altLang="ko-KR" sz="1200" dirty="0">
                <a:latin typeface="+mn-ea"/>
              </a:rPr>
              <a:t>. </a:t>
            </a:r>
            <a:r>
              <a:rPr lang="ko-KR" altLang="en-US" sz="1200" dirty="0">
                <a:latin typeface="+mn-ea"/>
              </a:rPr>
              <a:t>모듈화된 프로세스가 있는 것도 아니고</a:t>
            </a:r>
            <a:r>
              <a:rPr lang="en-US" altLang="ko-KR" sz="1200" dirty="0">
                <a:latin typeface="+mn-ea"/>
              </a:rPr>
              <a:t>, </a:t>
            </a:r>
            <a:endParaRPr lang="en-US" altLang="ko-KR" sz="1200" dirty="0" smtClean="0">
              <a:latin typeface="+mn-ea"/>
            </a:endParaRPr>
          </a:p>
          <a:p>
            <a:pPr algn="l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sz="1200" dirty="0" smtClean="0">
                <a:latin typeface="+mn-ea"/>
              </a:rPr>
              <a:t>패턴이 </a:t>
            </a:r>
            <a:r>
              <a:rPr lang="ko-KR" altLang="en-US" sz="1200" dirty="0">
                <a:latin typeface="+mn-ea"/>
              </a:rPr>
              <a:t>있는 것도 아니고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마스터플랜은 더더욱 없어요</a:t>
            </a:r>
            <a:r>
              <a:rPr lang="en-US" altLang="ko-KR" sz="1200" dirty="0">
                <a:latin typeface="+mn-ea"/>
              </a:rPr>
              <a:t>. </a:t>
            </a:r>
            <a:endParaRPr lang="en-US" altLang="ko-KR" sz="1200" dirty="0" smtClean="0">
              <a:latin typeface="+mn-ea"/>
            </a:endParaRPr>
          </a:p>
          <a:p>
            <a:pPr algn="l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ko-KR" sz="1200" dirty="0" smtClean="0">
              <a:latin typeface="+mn-ea"/>
            </a:endParaRPr>
          </a:p>
          <a:p>
            <a:pPr algn="l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sz="1400" b="1" dirty="0" smtClean="0">
                <a:latin typeface="+mn-ea"/>
              </a:rPr>
              <a:t>만난 </a:t>
            </a:r>
            <a:r>
              <a:rPr lang="ko-KR" altLang="en-US" sz="1400" b="1" dirty="0">
                <a:latin typeface="+mn-ea"/>
              </a:rPr>
              <a:t>그 사람의 우연적 </a:t>
            </a:r>
            <a:r>
              <a:rPr lang="ko-KR" altLang="en-US" sz="1400" b="1" dirty="0" smtClean="0">
                <a:latin typeface="+mn-ea"/>
              </a:rPr>
              <a:t>사연</a:t>
            </a:r>
            <a:r>
              <a:rPr lang="en-US" altLang="ko-KR" sz="1400" b="1" dirty="0" smtClean="0">
                <a:latin typeface="+mn-ea"/>
              </a:rPr>
              <a:t>, </a:t>
            </a:r>
            <a:r>
              <a:rPr lang="ko-KR" altLang="en-US" sz="1400" b="1" dirty="0" smtClean="0">
                <a:latin typeface="+mn-ea"/>
              </a:rPr>
              <a:t>만난 </a:t>
            </a:r>
            <a:r>
              <a:rPr lang="ko-KR" altLang="en-US" sz="1400" b="1" dirty="0">
                <a:latin typeface="+mn-ea"/>
              </a:rPr>
              <a:t>그 사람의 특수한 관계가 </a:t>
            </a:r>
            <a:endParaRPr lang="en-US" altLang="ko-KR" sz="1400" b="1" dirty="0" smtClean="0">
              <a:latin typeface="+mn-ea"/>
            </a:endParaRPr>
          </a:p>
          <a:p>
            <a:pPr algn="l" latinLnBrk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sz="1400" b="1" dirty="0" smtClean="0">
                <a:latin typeface="+mn-ea"/>
              </a:rPr>
              <a:t>발전한 </a:t>
            </a:r>
            <a:r>
              <a:rPr lang="ko-KR" altLang="en-US" sz="1400" b="1" dirty="0">
                <a:latin typeface="+mn-ea"/>
              </a:rPr>
              <a:t>것이 마을</a:t>
            </a:r>
            <a:r>
              <a:rPr lang="ko-KR" altLang="en-US" sz="1200" dirty="0">
                <a:latin typeface="+mn-ea"/>
              </a:rPr>
              <a:t>이라고 생각합니다</a:t>
            </a:r>
            <a:r>
              <a:rPr lang="en-US" altLang="ko-KR" sz="1200" dirty="0" smtClean="0">
                <a:latin typeface="+mn-ea"/>
              </a:rPr>
              <a:t>.”</a:t>
            </a:r>
            <a:endParaRPr lang="en-US" altLang="ko-KR" sz="1200" dirty="0">
              <a:latin typeface="+mn-ea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68300" y="1167635"/>
            <a:ext cx="1330926" cy="430954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200" b="1" kern="0" dirty="0">
                <a:solidFill>
                  <a:prstClr val="black"/>
                </a:solidFill>
                <a:latin typeface="+mn-ea"/>
              </a:rPr>
              <a:t>성미산마을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350838" y="1732136"/>
            <a:ext cx="6151562" cy="2353711"/>
            <a:chOff x="350838" y="1822450"/>
            <a:chExt cx="8397626" cy="3213100"/>
          </a:xfrm>
        </p:grpSpPr>
        <p:sp>
          <p:nvSpPr>
            <p:cNvPr id="13" name="Rectangle 68"/>
            <p:cNvSpPr>
              <a:spLocks noChangeArrowheads="1"/>
            </p:cNvSpPr>
            <p:nvPr/>
          </p:nvSpPr>
          <p:spPr bwMode="auto">
            <a:xfrm>
              <a:off x="4499992" y="1822451"/>
              <a:ext cx="4248472" cy="321309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80808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lIns="180000" tIns="108000" rIns="144000" bIns="108000" anchor="ctr"/>
            <a:lstStyle/>
            <a:p>
              <a:pPr marL="304800" indent="-304800" algn="l" latinLnBrk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lrTx/>
                <a:buSzPct val="90000"/>
                <a:buFontTx/>
                <a:buBlip>
                  <a:blip r:embed="rId3"/>
                </a:buBlip>
                <a:defRPr/>
              </a:pP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2000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여명이 살고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, 30</a:t>
              </a:r>
              <a:r>
                <a:rPr lang="ko-KR" altLang="en-US" sz="1100" dirty="0" err="1">
                  <a:solidFill>
                    <a:prstClr val="black"/>
                  </a:solidFill>
                  <a:latin typeface="+mn-ea"/>
                </a:rPr>
                <a:t>여개의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 </a:t>
              </a:r>
              <a:r>
                <a:rPr lang="ko-KR" altLang="en-US" sz="1100" dirty="0" err="1">
                  <a:solidFill>
                    <a:prstClr val="black"/>
                  </a:solidFill>
                  <a:latin typeface="+mn-ea"/>
                </a:rPr>
                <a:t>사회적경제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 조직이 존재함 </a:t>
              </a:r>
              <a:endParaRPr lang="en-US" altLang="ko-KR" sz="1100" dirty="0">
                <a:solidFill>
                  <a:prstClr val="black"/>
                </a:solidFill>
                <a:latin typeface="+mn-ea"/>
              </a:endParaRPr>
            </a:p>
            <a:p>
              <a:pPr marL="304800" indent="-304800" algn="l" latinLnBrk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lrTx/>
                <a:buSzPct val="90000"/>
                <a:buFontTx/>
                <a:buBlip>
                  <a:blip r:embed="rId3"/>
                </a:buBlip>
                <a:defRPr/>
              </a:pP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1994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년 공동육아 협동조합이 시작되고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, 2002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년 </a:t>
              </a:r>
              <a:r>
                <a:rPr lang="ko-KR" altLang="en-US" sz="1100" dirty="0" err="1">
                  <a:solidFill>
                    <a:prstClr val="black"/>
                  </a:solidFill>
                  <a:latin typeface="+mn-ea"/>
                </a:rPr>
                <a:t>성미산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 싸움이 모태가 됨  </a:t>
              </a:r>
              <a:endParaRPr lang="en-US" altLang="ko-KR" sz="1100" dirty="0">
                <a:solidFill>
                  <a:prstClr val="black"/>
                </a:solidFill>
                <a:latin typeface="+mn-ea"/>
              </a:endParaRPr>
            </a:p>
            <a:p>
              <a:pPr marL="304800" indent="-304800" algn="l" latinLnBrk="0">
                <a:lnSpc>
                  <a:spcPct val="130000"/>
                </a:lnSpc>
                <a:spcBef>
                  <a:spcPct val="70000"/>
                </a:spcBef>
                <a:spcAft>
                  <a:spcPct val="0"/>
                </a:spcAft>
                <a:buClrTx/>
                <a:buSzPct val="90000"/>
                <a:buFontTx/>
                <a:buBlip>
                  <a:blip r:embed="rId3"/>
                </a:buBlip>
                <a:defRPr/>
              </a:pPr>
              <a:r>
                <a:rPr lang="ko-KR" altLang="en-US" sz="1100" dirty="0" err="1">
                  <a:solidFill>
                    <a:prstClr val="black"/>
                  </a:solidFill>
                  <a:latin typeface="+mn-ea"/>
                </a:rPr>
                <a:t>생협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마을극장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dirty="0" err="1">
                  <a:solidFill>
                    <a:prstClr val="black"/>
                  </a:solidFill>
                  <a:latin typeface="+mn-ea"/>
                </a:rPr>
                <a:t>성미산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 학교 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4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개의 공동육아 협동조합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대동계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dirty="0" err="1" smtClean="0">
                  <a:solidFill>
                    <a:prstClr val="black"/>
                  </a:solidFill>
                  <a:latin typeface="+mn-ea"/>
                </a:rPr>
                <a:t>차병원</a:t>
              </a:r>
              <a:r>
                <a:rPr lang="en-US" altLang="ko-KR" sz="1100" dirty="0" smtClean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dirty="0" err="1" smtClean="0">
                  <a:solidFill>
                    <a:prstClr val="black"/>
                  </a:solidFill>
                  <a:latin typeface="+mn-ea"/>
                </a:rPr>
                <a:t>되살림가게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동네부엌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dirty="0" err="1">
                  <a:solidFill>
                    <a:prstClr val="black"/>
                  </a:solidFill>
                  <a:latin typeface="+mn-ea"/>
                </a:rPr>
                <a:t>성미산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 식당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dirty="0" err="1">
                  <a:solidFill>
                    <a:prstClr val="black"/>
                  </a:solidFill>
                  <a:latin typeface="+mn-ea"/>
                </a:rPr>
                <a:t>춤동아리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작은 나무</a:t>
              </a:r>
              <a:r>
                <a:rPr lang="en-US" altLang="ko-KR" sz="1100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</a:rPr>
                <a:t>비누 </a:t>
              </a:r>
              <a:r>
                <a:rPr lang="ko-KR" altLang="en-US" sz="1100" dirty="0">
                  <a:solidFill>
                    <a:prstClr val="black"/>
                  </a:solidFill>
                  <a:latin typeface="+mn-ea"/>
                </a:rPr>
                <a:t>두레</a:t>
              </a:r>
              <a:endParaRPr lang="en-US" altLang="ko-KR" sz="1100" dirty="0">
                <a:solidFill>
                  <a:prstClr val="black"/>
                </a:solidFill>
                <a:latin typeface="+mn-ea"/>
              </a:endParaRPr>
            </a:p>
          </p:txBody>
        </p:sp>
        <p:pic>
          <p:nvPicPr>
            <p:cNvPr id="14" name="그림 7" descr="성미산 마을축제2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838" y="1822450"/>
              <a:ext cx="4324350" cy="3213100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9824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VP : </a:t>
            </a:r>
            <a:r>
              <a:rPr lang="ko-KR" altLang="en-US" dirty="0" smtClean="0"/>
              <a:t>가치제언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150</a:t>
            </a:fld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565150" y="1053714"/>
            <a:ext cx="5925297" cy="470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 smtClean="0">
                <a:solidFill>
                  <a:schemeClr val="tx1"/>
                </a:solidFill>
              </a:rPr>
              <a:t>새로운 </a:t>
            </a:r>
            <a:r>
              <a:rPr lang="ko-KR" altLang="en-US" sz="1200" b="1" dirty="0">
                <a:solidFill>
                  <a:schemeClr val="tx1"/>
                </a:solidFill>
              </a:rPr>
              <a:t>가치 창출 요소</a:t>
            </a:r>
            <a:r>
              <a:rPr lang="en-US" altLang="ko-KR" sz="1200" b="1" dirty="0">
                <a:solidFill>
                  <a:schemeClr val="tx1"/>
                </a:solidFill>
              </a:rPr>
              <a:t>? 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제품과 서비스 </a:t>
            </a:r>
            <a:r>
              <a:rPr lang="ko-KR" altLang="en-US" sz="1200" b="1" dirty="0">
                <a:solidFill>
                  <a:schemeClr val="tx1"/>
                </a:solidFill>
              </a:rPr>
              <a:t>정의 및 가치 평가 </a:t>
            </a:r>
          </a:p>
        </p:txBody>
      </p:sp>
      <p:graphicFrame>
        <p:nvGraphicFramePr>
          <p:cNvPr id="9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046204"/>
              </p:ext>
            </p:extLst>
          </p:nvPr>
        </p:nvGraphicFramePr>
        <p:xfrm>
          <a:off x="565150" y="1564921"/>
          <a:ext cx="5925297" cy="3169003"/>
        </p:xfrm>
        <a:graphic>
          <a:graphicData uri="http://schemas.openxmlformats.org/drawingml/2006/table">
            <a:tbl>
              <a:tblPr/>
              <a:tblGrid>
                <a:gridCol w="2321681"/>
                <a:gridCol w="3603616"/>
              </a:tblGrid>
              <a:tr h="2964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주요 질문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가치 창출의 요소들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10930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어떤 가치가 고객에게 전달되어야 하는가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새로움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기술발전에 기인함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IT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성능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–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기존 제품의 성능 향상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CPU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속도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고객화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–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고개 참여 확대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플랫폼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4.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대행하기 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5.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디자인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6.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브랜드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0" lang="ko-K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위치재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7.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가격 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8.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비용감소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9.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위험감소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– A/S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보장 서비스 증가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10. </a:t>
                      </a:r>
                      <a:r>
                        <a:rPr kumimoji="0" lang="ko-K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접근성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–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제트기 분할 소유권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11.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편리성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– </a:t>
                      </a: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i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POD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DCF"/>
                    </a:solidFill>
                  </a:tcPr>
                </a:tc>
              </a:tr>
              <a:tr h="17795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각각의 고객 세부 집단에게 우리가 제공하고자 하는 제품과 서비스의 묶음은 무엇인가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제품과 서비스의 정의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504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http://pds2.egloos.com/logo/1/200609/27/95/c006459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/>
          <a:stretch/>
        </p:blipFill>
        <p:spPr bwMode="auto">
          <a:xfrm>
            <a:off x="828417" y="1204913"/>
            <a:ext cx="5201165" cy="541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무엇을 누구에게 그리고 왜</a:t>
            </a:r>
            <a:r>
              <a:rPr lang="en-US" altLang="ko-KR" dirty="0"/>
              <a:t>?  _ </a:t>
            </a:r>
            <a:r>
              <a:rPr lang="ko-KR" altLang="en-US" dirty="0"/>
              <a:t>커뮤니티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151</a:t>
            </a:fld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1962591" y="2550004"/>
            <a:ext cx="4259593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ko-KR" altLang="en-US" sz="1100" b="1" dirty="0"/>
              <a:t>잠재 고객의 관심을 끄는 것은 무엇인가</a:t>
            </a:r>
            <a:r>
              <a:rPr lang="en-US" altLang="ko-KR" sz="1100" b="1" dirty="0"/>
              <a:t>? </a:t>
            </a:r>
            <a:endParaRPr lang="en-US" altLang="ko-KR" sz="1100" b="1" dirty="0" smtClean="0"/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§"/>
            </a:pPr>
            <a:endParaRPr lang="en-US" altLang="ko-KR" sz="1100" b="1" dirty="0"/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ko-KR" altLang="en-US" sz="1100" b="1" dirty="0"/>
              <a:t>기존 대안을 분석하라 </a:t>
            </a:r>
            <a:r>
              <a:rPr lang="en-US" altLang="ko-KR" sz="1100" b="1" dirty="0"/>
              <a:t>/ </a:t>
            </a:r>
            <a:r>
              <a:rPr lang="ko-KR" altLang="en-US" sz="1100" b="1" dirty="0"/>
              <a:t>벤치마킹</a:t>
            </a: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§"/>
            </a:pPr>
            <a:endParaRPr lang="en-US" altLang="ko-KR" sz="1100" b="1" dirty="0" smtClean="0"/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ko-KR" altLang="en-US" sz="1100" b="1" dirty="0" smtClean="0"/>
              <a:t>고객이 </a:t>
            </a:r>
            <a:r>
              <a:rPr lang="ko-KR" altLang="en-US" sz="1100" b="1" dirty="0"/>
              <a:t>누릴 혜택은 무엇인가</a:t>
            </a:r>
            <a:r>
              <a:rPr lang="en-US" altLang="ko-KR" sz="1100" b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36236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CS : </a:t>
            </a:r>
            <a:r>
              <a:rPr lang="ko-KR" altLang="en-US" dirty="0" smtClean="0"/>
              <a:t>고객세분화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152</a:t>
            </a:fld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5747193" y="1639793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endParaRPr lang="ko-KR" altLang="en-US" sz="1400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249210"/>
              </p:ext>
            </p:extLst>
          </p:nvPr>
        </p:nvGraphicFramePr>
        <p:xfrm>
          <a:off x="377428" y="1583532"/>
          <a:ext cx="6103144" cy="3150393"/>
        </p:xfrm>
        <a:graphic>
          <a:graphicData uri="http://schemas.openxmlformats.org/drawingml/2006/table">
            <a:tbl>
              <a:tblPr/>
              <a:tblGrid>
                <a:gridCol w="2241482"/>
                <a:gridCol w="3861662"/>
              </a:tblGrid>
              <a:tr h="3310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Key Question </a:t>
                      </a:r>
                      <a:endParaRPr kumimoji="0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주요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결론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939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소셜미션의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수혜자는 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누구인가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기업이 서비스 하고자 하거나 목표로 하는 조직 또는 사람들을 정의함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  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공통된 욕구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행동방식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속성등을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기준으로 고객 분류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   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어떤 고객에게 집중하고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어떤 고객을 무시할지 결정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DCF"/>
                    </a:solidFill>
                  </a:tcPr>
                </a:tc>
              </a:tr>
              <a:tr h="939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우리는 누구를 위해서 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가치를 창출하는가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39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누가 우리의 가장 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중요한 고객인가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제목 1"/>
          <p:cNvSpPr txBox="1">
            <a:spLocks/>
          </p:cNvSpPr>
          <p:nvPr/>
        </p:nvSpPr>
        <p:spPr>
          <a:xfrm>
            <a:off x="565150" y="1053714"/>
            <a:ext cx="5925297" cy="470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 err="1">
                <a:solidFill>
                  <a:schemeClr val="tx1"/>
                </a:solidFill>
              </a:rPr>
              <a:t>타겟</a:t>
            </a:r>
            <a:r>
              <a:rPr lang="ko-KR" altLang="en-US" sz="1200" b="1" dirty="0">
                <a:solidFill>
                  <a:schemeClr val="tx1"/>
                </a:solidFill>
              </a:rPr>
              <a:t> 고객 </a:t>
            </a:r>
            <a:r>
              <a:rPr lang="ko-KR" altLang="en-US" sz="1200" b="1" dirty="0" err="1">
                <a:solidFill>
                  <a:schemeClr val="tx1"/>
                </a:solidFill>
              </a:rPr>
              <a:t>프로파일링</a:t>
            </a:r>
            <a:r>
              <a:rPr lang="en-US" altLang="ko-KR" sz="1200" b="1" dirty="0">
                <a:solidFill>
                  <a:schemeClr val="tx1"/>
                </a:solidFill>
              </a:rPr>
              <a:t>?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7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타겟</a:t>
            </a:r>
            <a:r>
              <a:rPr lang="ko-KR" altLang="en-US" dirty="0"/>
              <a:t> </a:t>
            </a:r>
            <a:r>
              <a:rPr lang="ko-KR" altLang="en-US" dirty="0" smtClean="0"/>
              <a:t>고객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153</a:t>
            </a:fld>
            <a:endParaRPr lang="ko-KR" altLang="en-US"/>
          </a:p>
        </p:txBody>
      </p:sp>
      <p:pic>
        <p:nvPicPr>
          <p:cNvPr id="10" name="Picture 5" descr="http://pds2.egloos.com/logo/1/200609/27/95/c006459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/>
          <a:stretch/>
        </p:blipFill>
        <p:spPr bwMode="auto">
          <a:xfrm>
            <a:off x="828417" y="1204913"/>
            <a:ext cx="5201165" cy="541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1962591" y="2550004"/>
            <a:ext cx="4259593" cy="1015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30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ko-KR" altLang="en-US" sz="1100" b="1" dirty="0" err="1"/>
              <a:t>얼리어답터에게</a:t>
            </a:r>
            <a:r>
              <a:rPr lang="ko-KR" altLang="en-US" sz="1100" b="1" dirty="0"/>
              <a:t> 우선 집중한다</a:t>
            </a:r>
            <a:r>
              <a:rPr lang="en-US" altLang="ko-KR" sz="1100" b="1" dirty="0" smtClean="0"/>
              <a:t>!</a:t>
            </a:r>
          </a:p>
          <a:p>
            <a:pPr marL="342900" indent="-342900">
              <a:lnSpc>
                <a:spcPct val="30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ko-KR" sz="1100" b="1" dirty="0"/>
              <a:t>20</a:t>
            </a:r>
            <a:r>
              <a:rPr lang="ko-KR" altLang="en-US" sz="1100" b="1" dirty="0"/>
              <a:t>대 여성보다는 김태희가 낫다</a:t>
            </a:r>
            <a:r>
              <a:rPr lang="en-US" altLang="ko-KR" sz="1100" b="1" dirty="0" smtClean="0"/>
              <a:t>! </a:t>
            </a:r>
            <a:endParaRPr lang="en-US" altLang="ko-KR" sz="1100" b="1" dirty="0"/>
          </a:p>
        </p:txBody>
      </p:sp>
    </p:spTree>
    <p:extLst>
      <p:ext uri="{BB962C8B-B14F-4D97-AF65-F5344CB8AC3E}">
        <p14:creationId xmlns:p14="http://schemas.microsoft.com/office/powerpoint/2010/main" val="319386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사회적경제조직</a:t>
            </a:r>
            <a:r>
              <a:rPr lang="ko-KR" altLang="en-US" dirty="0"/>
              <a:t> </a:t>
            </a:r>
            <a:r>
              <a:rPr lang="en-US" altLang="ko-KR" dirty="0"/>
              <a:t>BM </a:t>
            </a:r>
            <a:r>
              <a:rPr lang="ko-KR" altLang="en-US" dirty="0" err="1"/>
              <a:t>수립시</a:t>
            </a:r>
            <a:r>
              <a:rPr lang="ko-KR" altLang="en-US" dirty="0"/>
              <a:t> 추가 질문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154</a:t>
            </a:fld>
            <a:endParaRPr lang="ko-KR" altLang="en-US"/>
          </a:p>
        </p:txBody>
      </p:sp>
      <p:pic>
        <p:nvPicPr>
          <p:cNvPr id="10" name="Picture 5" descr="http://pds2.egloos.com/logo/1/200609/27/95/c006459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/>
          <a:stretch/>
        </p:blipFill>
        <p:spPr bwMode="auto">
          <a:xfrm>
            <a:off x="828417" y="1204913"/>
            <a:ext cx="5201165" cy="541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1962591" y="2550004"/>
            <a:ext cx="4259593" cy="1015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30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ko-KR" altLang="en-US" sz="1100" b="1" dirty="0"/>
              <a:t>호혜시장 </a:t>
            </a:r>
            <a:r>
              <a:rPr lang="ko-KR" altLang="en-US" sz="1100" b="1" dirty="0" err="1"/>
              <a:t>타겟</a:t>
            </a:r>
            <a:r>
              <a:rPr lang="ko-KR" altLang="en-US" sz="1100" b="1" dirty="0"/>
              <a:t> 고객 존재 여부와 명확화</a:t>
            </a:r>
          </a:p>
          <a:p>
            <a:pPr marL="342900" indent="-342900">
              <a:lnSpc>
                <a:spcPct val="30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ko-KR" altLang="en-US" sz="1100" b="1" dirty="0" smtClean="0"/>
              <a:t>고객과 </a:t>
            </a:r>
            <a:r>
              <a:rPr lang="ko-KR" altLang="en-US" sz="1100" b="1" dirty="0"/>
              <a:t>수혜자는 명확히 구분되는가</a:t>
            </a:r>
            <a:r>
              <a:rPr lang="en-US" altLang="ko-KR" sz="1100" b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12875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CH : Channels (</a:t>
            </a:r>
            <a:r>
              <a:rPr lang="ko-KR" altLang="en-US" dirty="0"/>
              <a:t>유통채널</a:t>
            </a:r>
            <a:r>
              <a:rPr lang="en-US" altLang="ko-KR" dirty="0"/>
              <a:t>) </a:t>
            </a:r>
            <a:r>
              <a:rPr lang="en-US" altLang="ko-KR" dirty="0" smtClean="0"/>
              <a:t> 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155</a:t>
            </a:fld>
            <a:endParaRPr lang="ko-KR" altLang="en-US"/>
          </a:p>
        </p:txBody>
      </p:sp>
      <p:graphicFrame>
        <p:nvGraphicFramePr>
          <p:cNvPr id="9" name="Group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162428"/>
              </p:ext>
            </p:extLst>
          </p:nvPr>
        </p:nvGraphicFramePr>
        <p:xfrm>
          <a:off x="368300" y="1558460"/>
          <a:ext cx="6122148" cy="3183072"/>
        </p:xfrm>
        <a:graphic>
          <a:graphicData uri="http://schemas.openxmlformats.org/drawingml/2006/table">
            <a:tbl>
              <a:tblPr/>
              <a:tblGrid>
                <a:gridCol w="3142102"/>
                <a:gridCol w="2980046"/>
              </a:tblGrid>
              <a:tr h="3657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질문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채널의</a:t>
                      </a: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기능 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7024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시장에서는 제품/서비스가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어떻게 고객들에게 도달하고 있는가?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고객의 인지도 향상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기업의 가치 제언을 평가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제품과 서비스의 구입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전달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고객지원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DCF"/>
                    </a:solidFill>
                  </a:tcPr>
                </a:tc>
              </a:tr>
              <a:tr h="7024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어떤 채널을 통해서 세분화 된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고객에게 도달되기를 원하는가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024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가장 효과적인 채널은 무엇인가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024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비용 효율적인 채널은 무엇인가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제목 1"/>
          <p:cNvSpPr txBox="1">
            <a:spLocks/>
          </p:cNvSpPr>
          <p:nvPr/>
        </p:nvSpPr>
        <p:spPr>
          <a:xfrm>
            <a:off x="565150" y="1053714"/>
            <a:ext cx="5925297" cy="470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채널 선정 기준</a:t>
            </a:r>
            <a:r>
              <a:rPr lang="en-US" altLang="ko-KR" sz="1200" b="1" dirty="0">
                <a:solidFill>
                  <a:schemeClr val="tx1"/>
                </a:solidFill>
              </a:rPr>
              <a:t>? 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47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/>
              <a:t>유통 채널 별 주요 </a:t>
            </a:r>
            <a:r>
              <a:rPr lang="ko-KR" altLang="en-US" dirty="0" smtClean="0"/>
              <a:t>내용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156</a:t>
            </a:fld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882209"/>
              </p:ext>
            </p:extLst>
          </p:nvPr>
        </p:nvGraphicFramePr>
        <p:xfrm>
          <a:off x="368300" y="1204913"/>
          <a:ext cx="6134099" cy="5219700"/>
        </p:xfrm>
        <a:graphic>
          <a:graphicData uri="http://schemas.openxmlformats.org/drawingml/2006/table">
            <a:tbl>
              <a:tblPr/>
              <a:tblGrid>
                <a:gridCol w="435045"/>
                <a:gridCol w="881447"/>
                <a:gridCol w="4817607"/>
              </a:tblGrid>
              <a:tr h="345591">
                <a:tc gridSpan="2">
                  <a:txBody>
                    <a:bodyPr/>
                    <a:lstStyle/>
                    <a:p>
                      <a:pPr algn="ctr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 분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채널별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주요내용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749862">
                <a:tc rowSpan="4">
                  <a:txBody>
                    <a:bodyPr/>
                    <a:lstStyle/>
                    <a:p>
                      <a:pPr algn="ctr"/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온</a:t>
                      </a:r>
                    </a:p>
                    <a:p>
                      <a:pPr algn="ctr"/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라</a:t>
                      </a:r>
                    </a:p>
                    <a:p>
                      <a:pPr algn="ctr"/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인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인터넷</a:t>
                      </a:r>
                    </a:p>
                    <a:p>
                      <a:pPr algn="ctr"/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쇼핑몰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상대적인 진입장벽이 낮고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가격경쟁이 치열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구매결정전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참고</a:t>
                      </a:r>
                    </a:p>
                    <a:p>
                      <a:pPr algn="just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자사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홈페이지내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쇼핑몰의 경우 유통마진이 없어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고마진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가능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88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홈쇼핑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짧은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시간안에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높은 매출을 올릴 수 있고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상세한 설명이 가능</a:t>
                      </a:r>
                    </a:p>
                    <a:p>
                      <a:pPr algn="just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판매부진시를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대비한 재고처리 계획이 필요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88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카달로그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각 유통채널의 보완적 성격으로 사용되고 있음 </a:t>
                      </a:r>
                    </a:p>
                    <a:p>
                      <a:pPr algn="just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상품 및 유통채널에 대한 신뢰도와 병행 성장 예상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986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SNS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스마트폰의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대중화와 함께 급성장하는 유통채널</a:t>
                      </a:r>
                    </a:p>
                    <a:p>
                      <a:pPr algn="just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구전마케팅이 중요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현재 상품의 폭과 넓이를 키우는데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주력중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9862"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오</a:t>
                      </a:r>
                    </a:p>
                    <a:p>
                      <a:pPr algn="ctr"/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프</a:t>
                      </a:r>
                      <a:endParaRPr lang="ko-KR" altLang="en-US" sz="11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라</a:t>
                      </a:r>
                    </a:p>
                    <a:p>
                      <a:pPr algn="ctr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인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백화점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샵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(shop)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구성이 가능케 상품이 풍부해야 하고 고급이미지 가능</a:t>
                      </a:r>
                    </a:p>
                    <a:p>
                      <a:pPr algn="just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판매원이 있어 상품의 상세설명이 가능하나 제반 비용이 높음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986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할인점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소비자가 직접 상품을 보고 구매하는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셀프형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저가격 정책 기반</a:t>
                      </a:r>
                    </a:p>
                    <a:p>
                      <a:pPr algn="just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한국형 할인점은 외국에 비해 상대적으로 화려함 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창고형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할인매장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 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88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카테고리</a:t>
                      </a:r>
                    </a:p>
                    <a:p>
                      <a:pPr algn="ctr"/>
                      <a:r>
                        <a:rPr lang="ko-KR" altLang="en-US" sz="11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킬러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특정 상품군만 취급 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․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판매 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토이져러스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홈디포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이케아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등</a:t>
                      </a:r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  </a:t>
                      </a:r>
                    </a:p>
                    <a:p>
                      <a:pPr algn="just"/>
                      <a:r>
                        <a:rPr lang="en-US" altLang="ko-KR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</a:t>
                      </a:r>
                      <a:r>
                        <a:rPr lang="ko-KR" altLang="en-US" sz="1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동종 상품군내 다양한 상품과 가격대가 장점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080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채널 </a:t>
            </a:r>
            <a:r>
              <a:rPr lang="ko-KR" altLang="en-US" dirty="0" smtClean="0"/>
              <a:t>선정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157</a:t>
            </a:fld>
            <a:endParaRPr lang="ko-KR" altLang="en-US"/>
          </a:p>
        </p:txBody>
      </p:sp>
      <p:pic>
        <p:nvPicPr>
          <p:cNvPr id="10" name="Picture 5" descr="http://pds2.egloos.com/logo/1/200609/27/95/c006459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/>
          <a:stretch/>
        </p:blipFill>
        <p:spPr bwMode="auto">
          <a:xfrm>
            <a:off x="828417" y="1204913"/>
            <a:ext cx="5201165" cy="541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1962591" y="2550004"/>
            <a:ext cx="4259593" cy="1015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30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ko-KR" altLang="en-US" sz="1100" b="1" dirty="0"/>
              <a:t>먼저 직접 판매하고 고객을 경험하라</a:t>
            </a:r>
            <a:r>
              <a:rPr lang="en-US" altLang="ko-KR" sz="1100" b="1" dirty="0"/>
              <a:t>!</a:t>
            </a:r>
          </a:p>
          <a:p>
            <a:pPr marL="342900" indent="-342900">
              <a:lnSpc>
                <a:spcPct val="30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ko-KR" altLang="en-US" sz="1100" b="1" dirty="0" smtClean="0"/>
              <a:t>추천과 </a:t>
            </a:r>
            <a:r>
              <a:rPr lang="ko-KR" altLang="en-US" sz="1100" b="1" dirty="0"/>
              <a:t>협력은 나중에</a:t>
            </a:r>
            <a:r>
              <a:rPr lang="en-US" altLang="ko-KR" sz="1100" b="1" dirty="0"/>
              <a:t>, </a:t>
            </a:r>
            <a:r>
              <a:rPr lang="ko-KR" altLang="en-US" sz="1100" b="1" dirty="0"/>
              <a:t>우선 고객을 보유해야 함</a:t>
            </a:r>
            <a:r>
              <a:rPr lang="en-US" altLang="ko-KR" sz="1100" b="1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90847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CR : </a:t>
            </a:r>
            <a:r>
              <a:rPr lang="ko-KR" altLang="en-US" dirty="0"/>
              <a:t>고객관계 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158</a:t>
            </a:fld>
            <a:endParaRPr lang="ko-KR" altLang="en-US"/>
          </a:p>
        </p:txBody>
      </p:sp>
      <p:graphicFrame>
        <p:nvGraphicFramePr>
          <p:cNvPr id="6" name="Group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62769"/>
              </p:ext>
            </p:extLst>
          </p:nvPr>
        </p:nvGraphicFramePr>
        <p:xfrm>
          <a:off x="377428" y="1573443"/>
          <a:ext cx="6103144" cy="3160481"/>
        </p:xfrm>
        <a:graphic>
          <a:graphicData uri="http://schemas.openxmlformats.org/drawingml/2006/table">
            <a:tbl>
              <a:tblPr/>
              <a:tblGrid>
                <a:gridCol w="3915668"/>
                <a:gridCol w="2187476"/>
              </a:tblGrid>
              <a:tr h="516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질문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 관계의 </a:t>
                      </a:r>
                      <a:r>
                        <a:rPr kumimoji="0" lang="en-US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가지 동기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89850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신규 고객 유치를 위해 하고 있는 </a:t>
                      </a:r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ko-KR" altLang="en-US" sz="11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활동이 </a:t>
                      </a:r>
                      <a:r>
                        <a:rPr lang="ko-KR" altLang="en-US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있다면 무엇인가</a:t>
                      </a:r>
                      <a:r>
                        <a:rPr lang="en-US" altLang="ko-KR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br>
                        <a:rPr lang="en-US" altLang="ko-KR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ko-KR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전단</a:t>
                      </a:r>
                      <a:r>
                        <a:rPr lang="en-US" altLang="ko-KR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광고</a:t>
                      </a:r>
                      <a:r>
                        <a:rPr lang="en-US" altLang="ko-KR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영업사원 영업활동</a:t>
                      </a:r>
                      <a:r>
                        <a:rPr lang="en-US" altLang="ko-KR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4590" marR="4590" marT="816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 확보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 보유 및 재 유치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판매 촉진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DCF"/>
                    </a:solidFill>
                  </a:tcPr>
                </a:tc>
              </a:tr>
              <a:tr h="1143628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기존 고객을 유지하기 위해 하고 있는 </a:t>
                      </a:r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ko-KR" altLang="en-US" sz="11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활동이 </a:t>
                      </a:r>
                      <a:r>
                        <a:rPr lang="ko-KR" altLang="en-US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있다면 무엇인가</a:t>
                      </a:r>
                      <a:r>
                        <a:rPr lang="en-US" altLang="ko-KR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br>
                        <a:rPr lang="en-US" altLang="ko-KR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ko-KR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뉴스레터</a:t>
                      </a:r>
                      <a:r>
                        <a:rPr lang="en-US" altLang="ko-KR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1" i="0" u="none" strike="noStrike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정기이메일</a:t>
                      </a:r>
                      <a:r>
                        <a:rPr lang="en-US" altLang="ko-KR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1" i="0" u="none" strike="noStrike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콜센터</a:t>
                      </a:r>
                      <a:r>
                        <a:rPr lang="ko-KR" altLang="en-US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관계 유지 및 관리 활동</a:t>
                      </a:r>
                      <a:r>
                        <a:rPr lang="en-US" altLang="ko-KR" sz="11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4590" marR="4590" marT="816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0220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1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판매 촉진을 위해 벌이고 있는 활동이 있는가</a:t>
                      </a:r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b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할인행사</a:t>
                      </a:r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판매전문직원투입 판촉활동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4590" marR="4590" marT="816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제목 1"/>
          <p:cNvSpPr txBox="1">
            <a:spLocks/>
          </p:cNvSpPr>
          <p:nvPr/>
        </p:nvSpPr>
        <p:spPr>
          <a:xfrm>
            <a:off x="565150" y="1053714"/>
            <a:ext cx="5925297" cy="470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이것을 꼭 넣어야 하나</a:t>
            </a:r>
            <a:r>
              <a:rPr lang="en-US" altLang="ko-KR" sz="1200" b="1" dirty="0">
                <a:solidFill>
                  <a:schemeClr val="tx1"/>
                </a:solidFill>
              </a:rPr>
              <a:t>? 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9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RS : Revenue Streams (</a:t>
            </a:r>
            <a:r>
              <a:rPr lang="ko-KR" altLang="en-US" dirty="0" err="1"/>
              <a:t>수익원</a:t>
            </a:r>
            <a:r>
              <a:rPr lang="en-US" altLang="ko-KR" dirty="0"/>
              <a:t>)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159</a:t>
            </a:fld>
            <a:endParaRPr lang="ko-KR" altLang="en-US"/>
          </a:p>
        </p:txBody>
      </p:sp>
      <p:graphicFrame>
        <p:nvGraphicFramePr>
          <p:cNvPr id="7" name="Group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017669"/>
              </p:ext>
            </p:extLst>
          </p:nvPr>
        </p:nvGraphicFramePr>
        <p:xfrm>
          <a:off x="368299" y="1524442"/>
          <a:ext cx="6134101" cy="3209483"/>
        </p:xfrm>
        <a:graphic>
          <a:graphicData uri="http://schemas.openxmlformats.org/drawingml/2006/table">
            <a:tbl>
              <a:tblPr/>
              <a:tblGrid>
                <a:gridCol w="2659137"/>
                <a:gridCol w="3474964"/>
              </a:tblGrid>
              <a:tr h="4018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질문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참고 사항 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7019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고객들이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정말로 지불하고자 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하는 가치는 무엇인가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매출 추정은 사업계획의 절반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비즈니스 </a:t>
                      </a:r>
                      <a:r>
                        <a:rPr kumimoji="0" lang="ko-KR" alt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모델시는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정량화까지는 아니라도 지속가능성에 대한 확신을 가질 수 있어야 함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창업기의 경우 초기 매출 추정 필요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b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년 뒤 의미 없어 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</a:pP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가격 검증 초기에 해야 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.. 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저가격 위험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다만 초기를 전제함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가격은 제품의 일부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고객을 정의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5. 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가격은 과학이 아니다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기술이다 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DCF"/>
                    </a:solidFill>
                  </a:tcPr>
                </a:tc>
              </a:tr>
              <a:tr h="7019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고객들은 현재 어떻게 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지불하고 있는가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019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고객들은 어떻게 지불하는 것을 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선호하는가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019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각각의 수익 원천이 전체 수익에 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어떻게 그리고 얼마나 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기여하고 있는가</a:t>
                      </a: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제목 1"/>
          <p:cNvSpPr txBox="1">
            <a:spLocks/>
          </p:cNvSpPr>
          <p:nvPr/>
        </p:nvSpPr>
        <p:spPr>
          <a:xfrm>
            <a:off x="565150" y="1053714"/>
            <a:ext cx="5925297" cy="470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재무 추정 방안</a:t>
            </a:r>
          </a:p>
        </p:txBody>
      </p:sp>
    </p:spTree>
    <p:extLst>
      <p:ext uri="{BB962C8B-B14F-4D97-AF65-F5344CB8AC3E}">
        <p14:creationId xmlns:p14="http://schemas.microsoft.com/office/powerpoint/2010/main" val="320421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사회적기업 사례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16</a:t>
            </a:fld>
            <a:endParaRPr lang="ko-KR" altLang="en-US" dirty="0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68300" y="1167635"/>
            <a:ext cx="1330926" cy="430954"/>
          </a:xfrm>
          <a:prstGeom prst="roundRect">
            <a:avLst>
              <a:gd name="adj" fmla="val 10995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200" b="1" kern="0" dirty="0">
                <a:solidFill>
                  <a:prstClr val="black"/>
                </a:solidFill>
                <a:latin typeface="+mn-ea"/>
              </a:rPr>
              <a:t>스위스 </a:t>
            </a:r>
            <a:r>
              <a:rPr lang="ko-KR" altLang="en-US" sz="1200" b="1" kern="0" dirty="0" err="1">
                <a:solidFill>
                  <a:prstClr val="black"/>
                </a:solidFill>
                <a:latin typeface="+mn-ea"/>
              </a:rPr>
              <a:t>미그로</a:t>
            </a:r>
            <a:endParaRPr lang="ko-KR" altLang="en-US" sz="1200" b="1" kern="0" dirty="0">
              <a:solidFill>
                <a:prstClr val="black"/>
              </a:solidFill>
              <a:latin typeface="+mn-ea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769288" y="1696097"/>
            <a:ext cx="5391318" cy="3223484"/>
            <a:chOff x="575602" y="1216370"/>
            <a:chExt cx="7915855" cy="4732911"/>
          </a:xfrm>
        </p:grpSpPr>
        <p:grpSp>
          <p:nvGrpSpPr>
            <p:cNvPr id="11" name="그룹 10"/>
            <p:cNvGrpSpPr/>
            <p:nvPr/>
          </p:nvGrpSpPr>
          <p:grpSpPr>
            <a:xfrm>
              <a:off x="575603" y="2369483"/>
              <a:ext cx="7915854" cy="843488"/>
              <a:chOff x="701528" y="1275088"/>
              <a:chExt cx="7517633" cy="801057"/>
            </a:xfrm>
          </p:grpSpPr>
          <p:sp>
            <p:nvSpPr>
              <p:cNvPr id="15" name="Rectangle 4"/>
              <p:cNvSpPr>
                <a:spLocks noChangeArrowheads="1"/>
              </p:cNvSpPr>
              <p:nvPr/>
            </p:nvSpPr>
            <p:spPr bwMode="auto">
              <a:xfrm>
                <a:off x="971600" y="1275088"/>
                <a:ext cx="7247561" cy="801057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16" name="Rectangle 6"/>
              <p:cNvSpPr>
                <a:spLocks noChangeArrowheads="1"/>
              </p:cNvSpPr>
              <p:nvPr/>
            </p:nvSpPr>
            <p:spPr bwMode="auto">
              <a:xfrm>
                <a:off x="1176150" y="1356404"/>
                <a:ext cx="4575570" cy="6148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atinLnBrk="0">
                  <a:lnSpc>
                    <a:spcPct val="130000"/>
                  </a:lnSpc>
                </a:pPr>
                <a:r>
                  <a:rPr lang="ko-KR" altLang="en-US" sz="1100" dirty="0" err="1">
                    <a:latin typeface="+mn-ea"/>
                  </a:rPr>
                  <a:t>까르푸</a:t>
                </a:r>
                <a:r>
                  <a:rPr lang="ko-KR" altLang="en-US" sz="1100" dirty="0">
                    <a:latin typeface="+mn-ea"/>
                  </a:rPr>
                  <a:t> 고용 승계</a:t>
                </a:r>
                <a:r>
                  <a:rPr lang="en-US" altLang="ko-KR" sz="1100" dirty="0">
                    <a:latin typeface="+mn-ea"/>
                  </a:rPr>
                  <a:t>, </a:t>
                </a:r>
                <a:r>
                  <a:rPr lang="ko-KR" altLang="en-US" sz="1100" dirty="0">
                    <a:latin typeface="+mn-ea"/>
                  </a:rPr>
                  <a:t>글로벌 전략 없음</a:t>
                </a:r>
                <a:r>
                  <a:rPr lang="en-US" altLang="ko-KR" sz="1100" dirty="0">
                    <a:latin typeface="+mn-ea"/>
                  </a:rPr>
                  <a:t>, </a:t>
                </a:r>
                <a:r>
                  <a:rPr lang="ko-KR" altLang="en-US" sz="1100" dirty="0">
                    <a:latin typeface="+mn-ea"/>
                  </a:rPr>
                  <a:t>술 담배 </a:t>
                </a:r>
                <a:r>
                  <a:rPr lang="ko-KR" altLang="en-US" sz="1100" dirty="0" smtClean="0">
                    <a:latin typeface="+mn-ea"/>
                  </a:rPr>
                  <a:t>성인잡지  </a:t>
                </a:r>
                <a:endParaRPr lang="ko-KR" altLang="en-US" sz="1100" dirty="0">
                  <a:latin typeface="+mn-ea"/>
                </a:endParaRPr>
              </a:p>
              <a:p>
                <a:pPr latinLnBrk="0">
                  <a:lnSpc>
                    <a:spcPct val="130000"/>
                  </a:lnSpc>
                </a:pPr>
                <a:r>
                  <a:rPr lang="en-US" altLang="ko-KR" sz="1100" dirty="0">
                    <a:latin typeface="+mn-ea"/>
                  </a:rPr>
                  <a:t>&lt;</a:t>
                </a:r>
                <a:r>
                  <a:rPr lang="ko-KR" altLang="en-US" sz="1100" dirty="0">
                    <a:latin typeface="+mn-ea"/>
                  </a:rPr>
                  <a:t>지역으로부터 지역을 위해</a:t>
                </a:r>
                <a:r>
                  <a:rPr lang="en-US" altLang="ko-KR" sz="1100" dirty="0">
                    <a:latin typeface="+mn-ea"/>
                  </a:rPr>
                  <a:t>&gt;</a:t>
                </a:r>
              </a:p>
            </p:txBody>
          </p:sp>
          <p:grpSp>
            <p:nvGrpSpPr>
              <p:cNvPr id="17" name="그룹 16"/>
              <p:cNvGrpSpPr/>
              <p:nvPr/>
            </p:nvGrpSpPr>
            <p:grpSpPr>
              <a:xfrm>
                <a:off x="701528" y="1347143"/>
                <a:ext cx="474622" cy="483946"/>
                <a:chOff x="-1125784" y="1681184"/>
                <a:chExt cx="474622" cy="483946"/>
              </a:xfrm>
            </p:grpSpPr>
            <p:sp>
              <p:nvSpPr>
                <p:cNvPr id="18" name="타원 17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19" name="Picture 32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681184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0" name="그룹 19"/>
            <p:cNvGrpSpPr/>
            <p:nvPr/>
          </p:nvGrpSpPr>
          <p:grpSpPr>
            <a:xfrm>
              <a:off x="575603" y="3733391"/>
              <a:ext cx="7915854" cy="838608"/>
              <a:chOff x="701528" y="2093952"/>
              <a:chExt cx="7517633" cy="796421"/>
            </a:xfrm>
          </p:grpSpPr>
          <p:sp>
            <p:nvSpPr>
              <p:cNvPr id="21" name="Rectangle 4"/>
              <p:cNvSpPr>
                <a:spLocks noChangeArrowheads="1"/>
              </p:cNvSpPr>
              <p:nvPr/>
            </p:nvSpPr>
            <p:spPr bwMode="auto">
              <a:xfrm>
                <a:off x="971600" y="2093952"/>
                <a:ext cx="7247561" cy="796421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25" name="Rectangle 6"/>
              <p:cNvSpPr>
                <a:spLocks noChangeArrowheads="1"/>
              </p:cNvSpPr>
              <p:nvPr/>
            </p:nvSpPr>
            <p:spPr bwMode="auto">
              <a:xfrm>
                <a:off x="1176150" y="2271717"/>
                <a:ext cx="4441457" cy="2664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atinLnBrk="0"/>
                <a:r>
                  <a:rPr lang="en-US" altLang="ko-KR" sz="1100" dirty="0">
                    <a:latin typeface="+mn-ea"/>
                  </a:rPr>
                  <a:t>1941</a:t>
                </a:r>
                <a:r>
                  <a:rPr lang="ko-KR" altLang="en-US" sz="1100" dirty="0">
                    <a:latin typeface="+mn-ea"/>
                  </a:rPr>
                  <a:t>년 협동조합 전환</a:t>
                </a:r>
                <a:r>
                  <a:rPr lang="en-US" altLang="ko-KR" sz="1100" dirty="0">
                    <a:latin typeface="+mn-ea"/>
                  </a:rPr>
                  <a:t>, 600</a:t>
                </a:r>
                <a:r>
                  <a:rPr lang="ko-KR" altLang="en-US" sz="1100" dirty="0">
                    <a:latin typeface="+mn-ea"/>
                  </a:rPr>
                  <a:t>개 매장</a:t>
                </a:r>
                <a:r>
                  <a:rPr lang="en-US" altLang="ko-KR" sz="1100" dirty="0">
                    <a:latin typeface="+mn-ea"/>
                  </a:rPr>
                  <a:t>, 700</a:t>
                </a:r>
                <a:r>
                  <a:rPr lang="ko-KR" altLang="en-US" sz="1100" dirty="0" err="1">
                    <a:latin typeface="+mn-ea"/>
                  </a:rPr>
                  <a:t>만명</a:t>
                </a:r>
                <a:r>
                  <a:rPr lang="ko-KR" altLang="en-US" sz="1100" dirty="0">
                    <a:latin typeface="+mn-ea"/>
                  </a:rPr>
                  <a:t> 중 </a:t>
                </a:r>
                <a:r>
                  <a:rPr lang="en-US" altLang="ko-KR" sz="1100" dirty="0">
                    <a:latin typeface="+mn-ea"/>
                  </a:rPr>
                  <a:t>200</a:t>
                </a:r>
                <a:r>
                  <a:rPr lang="ko-KR" altLang="en-US" sz="1100" dirty="0">
                    <a:latin typeface="+mn-ea"/>
                  </a:rPr>
                  <a:t>만</a:t>
                </a:r>
              </a:p>
            </p:txBody>
          </p:sp>
          <p:grpSp>
            <p:nvGrpSpPr>
              <p:cNvPr id="26" name="그룹 25"/>
              <p:cNvGrpSpPr/>
              <p:nvPr/>
            </p:nvGrpSpPr>
            <p:grpSpPr>
              <a:xfrm>
                <a:off x="701528" y="2166009"/>
                <a:ext cx="474622" cy="483946"/>
                <a:chOff x="-1125784" y="1681184"/>
                <a:chExt cx="474622" cy="483946"/>
              </a:xfrm>
            </p:grpSpPr>
            <p:sp>
              <p:nvSpPr>
                <p:cNvPr id="27" name="타원 26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28" name="Picture 32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681184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9" name="그룹 28"/>
            <p:cNvGrpSpPr/>
            <p:nvPr/>
          </p:nvGrpSpPr>
          <p:grpSpPr>
            <a:xfrm>
              <a:off x="575603" y="5097091"/>
              <a:ext cx="7915854" cy="852190"/>
              <a:chOff x="701528" y="2926468"/>
              <a:chExt cx="7517633" cy="809319"/>
            </a:xfrm>
          </p:grpSpPr>
          <p:sp>
            <p:nvSpPr>
              <p:cNvPr id="30" name="Rectangle 4"/>
              <p:cNvSpPr>
                <a:spLocks noChangeArrowheads="1"/>
              </p:cNvSpPr>
              <p:nvPr/>
            </p:nvSpPr>
            <p:spPr bwMode="auto">
              <a:xfrm>
                <a:off x="971600" y="2926468"/>
                <a:ext cx="7247561" cy="809319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6">
                    <a:lumMod val="50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31" name="Rectangle 6"/>
              <p:cNvSpPr>
                <a:spLocks noChangeArrowheads="1"/>
              </p:cNvSpPr>
              <p:nvPr/>
            </p:nvSpPr>
            <p:spPr bwMode="auto">
              <a:xfrm>
                <a:off x="1176150" y="3104231"/>
                <a:ext cx="4754387" cy="2664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atinLnBrk="0"/>
                <a:r>
                  <a:rPr lang="en-US" altLang="ko-KR" sz="1100" dirty="0">
                    <a:latin typeface="+mn-ea"/>
                  </a:rPr>
                  <a:t>8</a:t>
                </a:r>
                <a:r>
                  <a:rPr lang="ko-KR" altLang="en-US" sz="1100" dirty="0">
                    <a:latin typeface="+mn-ea"/>
                  </a:rPr>
                  <a:t>만 </a:t>
                </a:r>
                <a:r>
                  <a:rPr lang="en-US" altLang="ko-KR" sz="1100" dirty="0">
                    <a:latin typeface="+mn-ea"/>
                  </a:rPr>
                  <a:t>3</a:t>
                </a:r>
                <a:r>
                  <a:rPr lang="ko-KR" altLang="en-US" sz="1100" dirty="0">
                    <a:latin typeface="+mn-ea"/>
                  </a:rPr>
                  <a:t>천명 고용 </a:t>
                </a:r>
                <a:r>
                  <a:rPr lang="en-US" altLang="ko-KR" sz="1100" dirty="0">
                    <a:latin typeface="+mn-ea"/>
                  </a:rPr>
                  <a:t>32</a:t>
                </a:r>
                <a:r>
                  <a:rPr lang="ko-KR" altLang="en-US" sz="1100" dirty="0">
                    <a:latin typeface="+mn-ea"/>
                  </a:rPr>
                  <a:t>조 매출</a:t>
                </a:r>
                <a:r>
                  <a:rPr lang="en-US" altLang="ko-KR" sz="1100" dirty="0">
                    <a:latin typeface="+mn-ea"/>
                  </a:rPr>
                  <a:t>, </a:t>
                </a:r>
                <a:r>
                  <a:rPr lang="ko-KR" altLang="en-US" sz="1100" dirty="0">
                    <a:latin typeface="+mn-ea"/>
                  </a:rPr>
                  <a:t>수익의 </a:t>
                </a:r>
                <a:r>
                  <a:rPr lang="en-US" altLang="ko-KR" sz="1100" dirty="0">
                    <a:latin typeface="+mn-ea"/>
                  </a:rPr>
                  <a:t>1% </a:t>
                </a:r>
                <a:r>
                  <a:rPr lang="ko-KR" altLang="en-US" sz="1100" dirty="0">
                    <a:latin typeface="+mn-ea"/>
                  </a:rPr>
                  <a:t>사회공헌</a:t>
                </a:r>
                <a:r>
                  <a:rPr lang="en-US" altLang="ko-KR" sz="1100" dirty="0">
                    <a:latin typeface="+mn-ea"/>
                  </a:rPr>
                  <a:t>, </a:t>
                </a:r>
                <a:r>
                  <a:rPr lang="ko-KR" altLang="en-US" sz="1100" dirty="0">
                    <a:latin typeface="+mn-ea"/>
                  </a:rPr>
                  <a:t>야간학교</a:t>
                </a:r>
              </a:p>
            </p:txBody>
          </p:sp>
          <p:grpSp>
            <p:nvGrpSpPr>
              <p:cNvPr id="32" name="그룹 31"/>
              <p:cNvGrpSpPr/>
              <p:nvPr/>
            </p:nvGrpSpPr>
            <p:grpSpPr>
              <a:xfrm>
                <a:off x="701528" y="2998523"/>
                <a:ext cx="474622" cy="483946"/>
                <a:chOff x="-1125784" y="1681184"/>
                <a:chExt cx="474622" cy="483946"/>
              </a:xfrm>
            </p:grpSpPr>
            <p:sp>
              <p:nvSpPr>
                <p:cNvPr id="33" name="타원 32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34" name="Picture 32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681184"/>
                  <a:ext cx="474622" cy="483946"/>
                </a:xfrm>
                <a:prstGeom prst="rect">
                  <a:avLst/>
                </a:prstGeom>
              </p:spPr>
            </p:pic>
          </p:grpSp>
        </p:grpSp>
        <p:sp>
          <p:nvSpPr>
            <p:cNvPr id="35" name="모서리가 둥근 직사각형 34"/>
            <p:cNvSpPr/>
            <p:nvPr/>
          </p:nvSpPr>
          <p:spPr>
            <a:xfrm>
              <a:off x="3442383" y="1354416"/>
              <a:ext cx="5049074" cy="576064"/>
            </a:xfrm>
            <a:prstGeom prst="roundRect">
              <a:avLst>
                <a:gd name="adj" fmla="val 31241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anchor="ctr">
              <a:noAutofit/>
            </a:bodyPr>
            <a:lstStyle/>
            <a:p>
              <a:pPr lvl="0" algn="ctr" latinLnBrk="0">
                <a:defRPr/>
              </a:pPr>
              <a:r>
                <a:rPr lang="ko-KR" altLang="en-US" sz="1100" b="1" kern="0" dirty="0" err="1">
                  <a:solidFill>
                    <a:schemeClr val="bg1"/>
                  </a:solidFill>
                  <a:latin typeface="+mn-ea"/>
                </a:rPr>
                <a:t>고트리브두트바</a:t>
              </a:r>
              <a:r>
                <a:rPr lang="ko-KR" altLang="en-US" sz="1100" b="1" kern="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ko-KR" sz="1100" b="1" kern="0" dirty="0">
                  <a:solidFill>
                    <a:schemeClr val="bg1"/>
                  </a:solidFill>
                  <a:latin typeface="+mn-ea"/>
                </a:rPr>
                <a:t>2</a:t>
              </a:r>
              <a:r>
                <a:rPr lang="ko-KR" altLang="en-US" sz="1100" b="1" kern="0" dirty="0">
                  <a:solidFill>
                    <a:schemeClr val="bg1"/>
                  </a:solidFill>
                  <a:latin typeface="+mn-ea"/>
                </a:rPr>
                <a:t>위 </a:t>
              </a:r>
              <a:r>
                <a:rPr lang="en-US" altLang="ko-KR" sz="1100" b="1" kern="0" dirty="0">
                  <a:solidFill>
                    <a:schemeClr val="bg1"/>
                  </a:solidFill>
                  <a:latin typeface="+mn-ea"/>
                </a:rPr>
                <a:t>– </a:t>
              </a:r>
              <a:r>
                <a:rPr lang="ko-KR" altLang="en-US" sz="1100" b="1" kern="0" dirty="0">
                  <a:solidFill>
                    <a:schemeClr val="bg1"/>
                  </a:solidFill>
                  <a:latin typeface="+mn-ea"/>
                </a:rPr>
                <a:t>유통혁신 </a:t>
              </a:r>
              <a:r>
                <a:rPr lang="en-US" altLang="ko-KR" sz="1100" b="1" kern="0" dirty="0">
                  <a:solidFill>
                    <a:schemeClr val="bg1"/>
                  </a:solidFill>
                  <a:latin typeface="+mn-ea"/>
                </a:rPr>
                <a:t>40%</a:t>
              </a:r>
            </a:p>
          </p:txBody>
        </p:sp>
        <p:pic>
          <p:nvPicPr>
            <p:cNvPr id="36" name="Picture 4" descr="http://www.socialcenter.kr/xe/files/attach/images/4421/424/004/9ddb2c2bea1766c72fe097cdeae39451.png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602" y="1216370"/>
              <a:ext cx="2866781" cy="8444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4525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사회적경제조직</a:t>
            </a:r>
            <a:r>
              <a:rPr lang="ko-KR" altLang="en-US" dirty="0"/>
              <a:t> </a:t>
            </a:r>
            <a:r>
              <a:rPr lang="en-US" altLang="ko-KR" dirty="0"/>
              <a:t>BM </a:t>
            </a:r>
            <a:r>
              <a:rPr lang="ko-KR" altLang="en-US" dirty="0" err="1"/>
              <a:t>수립시</a:t>
            </a:r>
            <a:r>
              <a:rPr lang="ko-KR" altLang="en-US" dirty="0"/>
              <a:t> 추가 질문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160</a:t>
            </a:fld>
            <a:endParaRPr lang="ko-KR" altLang="en-US"/>
          </a:p>
        </p:txBody>
      </p:sp>
      <p:pic>
        <p:nvPicPr>
          <p:cNvPr id="9" name="Picture 5" descr="http://pds2.egloos.com/logo/1/200609/27/95/c006459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/>
          <a:stretch/>
        </p:blipFill>
        <p:spPr bwMode="auto">
          <a:xfrm>
            <a:off x="828417" y="1204913"/>
            <a:ext cx="5201165" cy="541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1962591" y="2550004"/>
            <a:ext cx="4259593" cy="507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30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ko-KR" altLang="en-US" sz="1100" b="1" dirty="0"/>
              <a:t>매출을 통한 </a:t>
            </a:r>
            <a:r>
              <a:rPr lang="ko-KR" altLang="en-US" sz="1100" b="1" dirty="0" err="1"/>
              <a:t>수익외</a:t>
            </a:r>
            <a:r>
              <a:rPr lang="ko-KR" altLang="en-US" sz="1100" b="1" dirty="0"/>
              <a:t> 기부나 후원 방안은</a:t>
            </a:r>
            <a:r>
              <a:rPr lang="en-US" altLang="ko-KR" sz="1100" b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426708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매출 추정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161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368301" y="1204913"/>
            <a:ext cx="6134100" cy="3627033"/>
            <a:chOff x="220671" y="1273171"/>
            <a:chExt cx="8599479" cy="5084787"/>
          </a:xfrm>
        </p:grpSpPr>
        <p:sp>
          <p:nvSpPr>
            <p:cNvPr id="7" name="직사각형 6"/>
            <p:cNvSpPr/>
            <p:nvPr/>
          </p:nvSpPr>
          <p:spPr>
            <a:xfrm>
              <a:off x="220671" y="1273171"/>
              <a:ext cx="1687033" cy="57150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>
                  <a:solidFill>
                    <a:schemeClr val="tx1"/>
                  </a:solidFill>
                </a:rPr>
                <a:t>현금유입 요인</a:t>
              </a:r>
              <a:endParaRPr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907704" y="1273171"/>
              <a:ext cx="6912446" cy="571504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rgbClr val="7030A0"/>
                  </a:solidFill>
                </a:rPr>
                <a:t>현금유입 요인 </a:t>
              </a:r>
              <a:r>
                <a:rPr lang="ko-KR" altLang="en-US" sz="1100" b="1" dirty="0" err="1" smtClean="0">
                  <a:solidFill>
                    <a:srgbClr val="7030A0"/>
                  </a:solidFill>
                </a:rPr>
                <a:t>이슈트리를</a:t>
              </a:r>
              <a:r>
                <a:rPr lang="ko-KR" altLang="en-US" sz="1100" b="1" dirty="0" smtClean="0">
                  <a:solidFill>
                    <a:srgbClr val="7030A0"/>
                  </a:solidFill>
                </a:rPr>
                <a:t> 참고해 예비기업의 매출 분석 및 추정</a:t>
              </a:r>
              <a:endParaRPr lang="en-US" altLang="ko-KR" sz="1100" b="1" dirty="0" smtClean="0">
                <a:solidFill>
                  <a:srgbClr val="7030A0"/>
                </a:solidFill>
              </a:endParaRPr>
            </a:p>
          </p:txBody>
        </p:sp>
        <p:pic>
          <p:nvPicPr>
            <p:cNvPr id="12" name="Picture 42"/>
            <p:cNvPicPr>
              <a:picLocks noChangeAspect="1" noChangeArrowheads="1"/>
            </p:cNvPicPr>
            <p:nvPr/>
          </p:nvPicPr>
          <p:blipFill>
            <a:blip r:embed="rId3" cstate="print"/>
            <a:srcRect l="2929" t="24375" r="30859" b="15625"/>
            <a:stretch>
              <a:fillRect/>
            </a:stretch>
          </p:blipFill>
          <p:spPr bwMode="auto">
            <a:xfrm>
              <a:off x="428596" y="1938285"/>
              <a:ext cx="8215370" cy="441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88077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/>
              <a:t>매출 추정 방법론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162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698651" y="1209220"/>
            <a:ext cx="3387263" cy="3448290"/>
            <a:chOff x="431702" y="1979712"/>
            <a:chExt cx="3387263" cy="6417003"/>
          </a:xfrm>
        </p:grpSpPr>
        <p:grpSp>
          <p:nvGrpSpPr>
            <p:cNvPr id="35" name="그룹 34"/>
            <p:cNvGrpSpPr/>
            <p:nvPr/>
          </p:nvGrpSpPr>
          <p:grpSpPr>
            <a:xfrm>
              <a:off x="431702" y="1979712"/>
              <a:ext cx="3387263" cy="881768"/>
              <a:chOff x="701528" y="1275088"/>
              <a:chExt cx="4289147" cy="628057"/>
            </a:xfrm>
          </p:grpSpPr>
          <p:sp>
            <p:nvSpPr>
              <p:cNvPr id="36" name="Rectangle 4"/>
              <p:cNvSpPr>
                <a:spLocks noChangeArrowheads="1"/>
              </p:cNvSpPr>
              <p:nvPr/>
            </p:nvSpPr>
            <p:spPr bwMode="auto">
              <a:xfrm>
                <a:off x="971600" y="1275088"/>
                <a:ext cx="4019075" cy="628057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rgbClr val="0070C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37" name="Rectangle 6"/>
              <p:cNvSpPr>
                <a:spLocks noChangeArrowheads="1"/>
              </p:cNvSpPr>
              <p:nvPr/>
            </p:nvSpPr>
            <p:spPr bwMode="auto">
              <a:xfrm>
                <a:off x="1176150" y="1459434"/>
                <a:ext cx="1282906" cy="25328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algn="ctr" latinLnBrk="0"/>
                <a:r>
                  <a:rPr lang="ko-KR" altLang="en-US" sz="1100" b="1" dirty="0">
                    <a:latin typeface="+mn-ea"/>
                  </a:rPr>
                  <a:t>과거실적 기준법</a:t>
                </a:r>
              </a:p>
            </p:txBody>
          </p:sp>
          <p:grpSp>
            <p:nvGrpSpPr>
              <p:cNvPr id="38" name="그룹 37"/>
              <p:cNvGrpSpPr/>
              <p:nvPr/>
            </p:nvGrpSpPr>
            <p:grpSpPr>
              <a:xfrm>
                <a:off x="701528" y="1347143"/>
                <a:ext cx="474622" cy="483946"/>
                <a:chOff x="-1125784" y="1681184"/>
                <a:chExt cx="474622" cy="483946"/>
              </a:xfrm>
            </p:grpSpPr>
            <p:sp>
              <p:nvSpPr>
                <p:cNvPr id="39" name="타원 38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40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681184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41" name="그룹 40"/>
            <p:cNvGrpSpPr/>
            <p:nvPr/>
          </p:nvGrpSpPr>
          <p:grpSpPr>
            <a:xfrm>
              <a:off x="431702" y="3363520"/>
              <a:ext cx="3387263" cy="881768"/>
              <a:chOff x="701528" y="2093953"/>
              <a:chExt cx="4289147" cy="628057"/>
            </a:xfrm>
          </p:grpSpPr>
          <p:sp>
            <p:nvSpPr>
              <p:cNvPr id="42" name="Rectangle 4"/>
              <p:cNvSpPr>
                <a:spLocks noChangeArrowheads="1"/>
              </p:cNvSpPr>
              <p:nvPr/>
            </p:nvSpPr>
            <p:spPr bwMode="auto">
              <a:xfrm>
                <a:off x="971600" y="2093953"/>
                <a:ext cx="4019075" cy="628057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rgbClr val="0070C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43" name="Rectangle 6"/>
              <p:cNvSpPr>
                <a:spLocks noChangeArrowheads="1"/>
              </p:cNvSpPr>
              <p:nvPr/>
            </p:nvSpPr>
            <p:spPr bwMode="auto">
              <a:xfrm>
                <a:off x="1176150" y="2278299"/>
                <a:ext cx="1573171" cy="25328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algn="ctr" latinLnBrk="0"/>
                <a:r>
                  <a:rPr lang="ko-KR" altLang="en-US" sz="1100" b="1" dirty="0">
                    <a:latin typeface="+mn-ea"/>
                  </a:rPr>
                  <a:t>목표 점유율 기준법 </a:t>
                </a:r>
              </a:p>
            </p:txBody>
          </p:sp>
          <p:grpSp>
            <p:nvGrpSpPr>
              <p:cNvPr id="44" name="그룹 43"/>
              <p:cNvGrpSpPr/>
              <p:nvPr/>
            </p:nvGrpSpPr>
            <p:grpSpPr>
              <a:xfrm>
                <a:off x="701528" y="2166009"/>
                <a:ext cx="474622" cy="483946"/>
                <a:chOff x="-1125784" y="1681184"/>
                <a:chExt cx="474622" cy="483946"/>
              </a:xfrm>
            </p:grpSpPr>
            <p:sp>
              <p:nvSpPr>
                <p:cNvPr id="45" name="타원 44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46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681184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47" name="그룹 46"/>
            <p:cNvGrpSpPr/>
            <p:nvPr/>
          </p:nvGrpSpPr>
          <p:grpSpPr>
            <a:xfrm>
              <a:off x="431702" y="4747328"/>
              <a:ext cx="3387263" cy="881768"/>
              <a:chOff x="701528" y="2926468"/>
              <a:chExt cx="4289147" cy="628057"/>
            </a:xfrm>
          </p:grpSpPr>
          <p:sp>
            <p:nvSpPr>
              <p:cNvPr id="48" name="Rectangle 4"/>
              <p:cNvSpPr>
                <a:spLocks noChangeArrowheads="1"/>
              </p:cNvSpPr>
              <p:nvPr/>
            </p:nvSpPr>
            <p:spPr bwMode="auto">
              <a:xfrm>
                <a:off x="971600" y="2926468"/>
                <a:ext cx="4019075" cy="628057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rgbClr val="0070C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49" name="Rectangle 6"/>
              <p:cNvSpPr>
                <a:spLocks noChangeArrowheads="1"/>
              </p:cNvSpPr>
              <p:nvPr/>
            </p:nvSpPr>
            <p:spPr bwMode="auto">
              <a:xfrm>
                <a:off x="1176150" y="3110814"/>
                <a:ext cx="1134731" cy="25328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algn="ctr" latinLnBrk="0"/>
                <a:r>
                  <a:rPr lang="ko-KR" altLang="en-US" sz="1100" b="1" dirty="0" err="1">
                    <a:latin typeface="+mn-ea"/>
                  </a:rPr>
                  <a:t>판매력</a:t>
                </a:r>
                <a:r>
                  <a:rPr lang="ko-KR" altLang="en-US" sz="1100" b="1" dirty="0">
                    <a:latin typeface="+mn-ea"/>
                  </a:rPr>
                  <a:t> 기준법</a:t>
                </a:r>
              </a:p>
            </p:txBody>
          </p:sp>
          <p:grpSp>
            <p:nvGrpSpPr>
              <p:cNvPr id="50" name="그룹 49"/>
              <p:cNvGrpSpPr/>
              <p:nvPr/>
            </p:nvGrpSpPr>
            <p:grpSpPr>
              <a:xfrm>
                <a:off x="701528" y="2998523"/>
                <a:ext cx="474622" cy="483946"/>
                <a:chOff x="-1125784" y="1681184"/>
                <a:chExt cx="474622" cy="483946"/>
              </a:xfrm>
            </p:grpSpPr>
            <p:sp>
              <p:nvSpPr>
                <p:cNvPr id="51" name="타원 50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52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681184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53" name="그룹 52"/>
            <p:cNvGrpSpPr/>
            <p:nvPr/>
          </p:nvGrpSpPr>
          <p:grpSpPr>
            <a:xfrm>
              <a:off x="431702" y="6131136"/>
              <a:ext cx="3387263" cy="881768"/>
              <a:chOff x="701528" y="3745333"/>
              <a:chExt cx="4289147" cy="628057"/>
            </a:xfrm>
          </p:grpSpPr>
          <p:sp>
            <p:nvSpPr>
              <p:cNvPr id="54" name="Rectangle 4"/>
              <p:cNvSpPr>
                <a:spLocks noChangeArrowheads="1"/>
              </p:cNvSpPr>
              <p:nvPr/>
            </p:nvSpPr>
            <p:spPr bwMode="auto">
              <a:xfrm>
                <a:off x="971600" y="3745333"/>
                <a:ext cx="4019075" cy="628057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rgbClr val="0070C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55" name="Rectangle 6"/>
              <p:cNvSpPr>
                <a:spLocks noChangeArrowheads="1"/>
              </p:cNvSpPr>
              <p:nvPr/>
            </p:nvSpPr>
            <p:spPr bwMode="auto">
              <a:xfrm>
                <a:off x="1176150" y="3929679"/>
                <a:ext cx="2793089" cy="25328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algn="ctr" latinLnBrk="0"/>
                <a:r>
                  <a:rPr lang="ko-KR" altLang="en-US" sz="1100" b="1" dirty="0">
                    <a:latin typeface="+mn-ea"/>
                  </a:rPr>
                  <a:t>상권 구매력 기준법 </a:t>
                </a:r>
                <a:r>
                  <a:rPr lang="en-US" altLang="ko-KR" sz="1100" b="1" dirty="0">
                    <a:latin typeface="+mn-ea"/>
                  </a:rPr>
                  <a:t>( </a:t>
                </a:r>
                <a:r>
                  <a:rPr lang="ko-KR" altLang="en-US" sz="1100" b="1" dirty="0">
                    <a:latin typeface="+mn-ea"/>
                  </a:rPr>
                  <a:t>상권분석 </a:t>
                </a:r>
                <a:r>
                  <a:rPr lang="en-US" altLang="ko-KR" sz="1100" b="1" dirty="0">
                    <a:latin typeface="+mn-ea"/>
                  </a:rPr>
                  <a:t>3</a:t>
                </a:r>
                <a:r>
                  <a:rPr lang="ko-KR" altLang="en-US" sz="1100" b="1" dirty="0">
                    <a:latin typeface="+mn-ea"/>
                  </a:rPr>
                  <a:t>일 </a:t>
                </a:r>
                <a:r>
                  <a:rPr lang="en-US" altLang="ko-KR" sz="1100" b="1" dirty="0">
                    <a:latin typeface="+mn-ea"/>
                  </a:rPr>
                  <a:t>) </a:t>
                </a:r>
                <a:endParaRPr lang="ko-KR" altLang="en-US" sz="1100" b="1" dirty="0">
                  <a:latin typeface="+mn-ea"/>
                </a:endParaRPr>
              </a:p>
            </p:txBody>
          </p:sp>
          <p:grpSp>
            <p:nvGrpSpPr>
              <p:cNvPr id="56" name="그룹 55"/>
              <p:cNvGrpSpPr/>
              <p:nvPr/>
            </p:nvGrpSpPr>
            <p:grpSpPr>
              <a:xfrm>
                <a:off x="701528" y="3817389"/>
                <a:ext cx="474622" cy="483946"/>
                <a:chOff x="-1125784" y="1681184"/>
                <a:chExt cx="474622" cy="483946"/>
              </a:xfrm>
            </p:grpSpPr>
            <p:sp>
              <p:nvSpPr>
                <p:cNvPr id="57" name="타원 56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58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681184"/>
                  <a:ext cx="474622" cy="48394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59" name="그룹 58"/>
            <p:cNvGrpSpPr/>
            <p:nvPr/>
          </p:nvGrpSpPr>
          <p:grpSpPr>
            <a:xfrm>
              <a:off x="431702" y="7514947"/>
              <a:ext cx="3387263" cy="881768"/>
              <a:chOff x="701528" y="3745333"/>
              <a:chExt cx="4289147" cy="628057"/>
            </a:xfrm>
          </p:grpSpPr>
          <p:sp>
            <p:nvSpPr>
              <p:cNvPr id="60" name="Rectangle 4"/>
              <p:cNvSpPr>
                <a:spLocks noChangeArrowheads="1"/>
              </p:cNvSpPr>
              <p:nvPr/>
            </p:nvSpPr>
            <p:spPr bwMode="auto">
              <a:xfrm>
                <a:off x="971600" y="3745333"/>
                <a:ext cx="4019075" cy="628057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rgbClr val="0070C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endParaRPr lang="ko-KR" altLang="en-US" sz="1100" dirty="0"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  <p:sp>
            <p:nvSpPr>
              <p:cNvPr id="61" name="Rectangle 6"/>
              <p:cNvSpPr>
                <a:spLocks noChangeArrowheads="1"/>
              </p:cNvSpPr>
              <p:nvPr/>
            </p:nvSpPr>
            <p:spPr bwMode="auto">
              <a:xfrm>
                <a:off x="1176150" y="3929679"/>
                <a:ext cx="3008249" cy="25328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algn="ctr" latinLnBrk="0"/>
                <a:r>
                  <a:rPr lang="ko-KR" altLang="en-US" sz="1100" b="1" dirty="0">
                    <a:latin typeface="+mn-ea"/>
                  </a:rPr>
                  <a:t>비용 </a:t>
                </a:r>
                <a:r>
                  <a:rPr lang="ko-KR" altLang="en-US" sz="1100" b="1" dirty="0" err="1">
                    <a:latin typeface="+mn-ea"/>
                  </a:rPr>
                  <a:t>역산법</a:t>
                </a:r>
                <a:r>
                  <a:rPr lang="ko-KR" altLang="en-US" sz="1100" b="1" dirty="0">
                    <a:latin typeface="+mn-ea"/>
                  </a:rPr>
                  <a:t> </a:t>
                </a:r>
                <a:r>
                  <a:rPr lang="en-US" altLang="ko-KR" sz="1100" b="1" dirty="0">
                    <a:latin typeface="+mn-ea"/>
                  </a:rPr>
                  <a:t>( </a:t>
                </a:r>
                <a:r>
                  <a:rPr lang="ko-KR" altLang="en-US" sz="1100" b="1" dirty="0">
                    <a:latin typeface="+mn-ea"/>
                  </a:rPr>
                  <a:t>비용추정 잘못되면 위험 </a:t>
                </a:r>
                <a:r>
                  <a:rPr lang="en-US" altLang="ko-KR" sz="1100" b="1" dirty="0">
                    <a:latin typeface="+mn-ea"/>
                  </a:rPr>
                  <a:t>) </a:t>
                </a:r>
              </a:p>
            </p:txBody>
          </p:sp>
          <p:grpSp>
            <p:nvGrpSpPr>
              <p:cNvPr id="62" name="그룹 61"/>
              <p:cNvGrpSpPr/>
              <p:nvPr/>
            </p:nvGrpSpPr>
            <p:grpSpPr>
              <a:xfrm>
                <a:off x="701528" y="3817389"/>
                <a:ext cx="474622" cy="483946"/>
                <a:chOff x="-1125784" y="1681184"/>
                <a:chExt cx="474622" cy="483946"/>
              </a:xfrm>
            </p:grpSpPr>
            <p:sp>
              <p:nvSpPr>
                <p:cNvPr id="63" name="타원 62"/>
                <p:cNvSpPr/>
                <p:nvPr/>
              </p:nvSpPr>
              <p:spPr>
                <a:xfrm>
                  <a:off x="-1044624" y="1781650"/>
                  <a:ext cx="312303" cy="3123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pic>
              <p:nvPicPr>
                <p:cNvPr id="64" name="Picture 32"/>
                <p:cNvPicPr>
                  <a:picLocks noChangeAspect="1"/>
                </p:cNvPicPr>
                <p:nvPr/>
              </p:nvPicPr>
              <p:blipFill rotWithShape="1">
                <a:blip r:embed="rId3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256" b="78837" l="30645" r="68871"/>
                          </a14:imgEffect>
                        </a14:imgLayer>
                      </a14:imgProps>
                    </a:ext>
                  </a:extLst>
                </a:blip>
                <a:srcRect l="30581" t="21875" r="30468" b="20860"/>
                <a:stretch/>
              </p:blipFill>
              <p:spPr>
                <a:xfrm>
                  <a:off x="-1125784" y="1681184"/>
                  <a:ext cx="474622" cy="483946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11853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다이어그램 8"/>
          <p:cNvGraphicFramePr/>
          <p:nvPr>
            <p:extLst>
              <p:ext uri="{D42A27DB-BD31-4B8C-83A1-F6EECF244321}">
                <p14:modId xmlns:p14="http://schemas.microsoft.com/office/powerpoint/2010/main" val="1630819335"/>
              </p:ext>
            </p:extLst>
          </p:nvPr>
        </p:nvGraphicFramePr>
        <p:xfrm>
          <a:off x="168331" y="1349643"/>
          <a:ext cx="6359413" cy="3634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KR : Key Resources (</a:t>
            </a:r>
            <a:r>
              <a:rPr lang="ko-KR" altLang="en-US" dirty="0"/>
              <a:t>핵심역량</a:t>
            </a:r>
            <a:r>
              <a:rPr lang="en-US" altLang="ko-KR" dirty="0" smtClean="0"/>
              <a:t>?)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163</a:t>
            </a:fld>
            <a:endParaRPr lang="ko-KR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4263887" y="4726548"/>
            <a:ext cx="235745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dirty="0" smtClean="0"/>
              <a:t>&lt;</a:t>
            </a:r>
            <a:r>
              <a:rPr lang="ko-KR" altLang="en-US" sz="1000" dirty="0" smtClean="0"/>
              <a:t>카이스트 장대철 교수</a:t>
            </a:r>
            <a:r>
              <a:rPr lang="en-US" altLang="ko-KR" sz="1000" dirty="0" smtClean="0"/>
              <a:t>&gt;</a:t>
            </a:r>
            <a:endParaRPr lang="ko-KR" altLang="en-US" sz="1000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565150" y="1053714"/>
            <a:ext cx="5925297" cy="470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자원 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정리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 </a:t>
            </a:r>
            <a:endParaRPr lang="en-US" altLang="ko-KR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11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사회적경제조직</a:t>
            </a:r>
            <a:r>
              <a:rPr lang="ko-KR" altLang="en-US" dirty="0"/>
              <a:t> </a:t>
            </a:r>
            <a:r>
              <a:rPr lang="en-US" altLang="ko-KR" dirty="0"/>
              <a:t>BM </a:t>
            </a:r>
            <a:r>
              <a:rPr lang="ko-KR" altLang="en-US" dirty="0" err="1"/>
              <a:t>수립시</a:t>
            </a:r>
            <a:r>
              <a:rPr lang="ko-KR" altLang="en-US" dirty="0"/>
              <a:t> 추가 질문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164</a:t>
            </a:fld>
            <a:endParaRPr lang="ko-KR" altLang="en-US"/>
          </a:p>
        </p:txBody>
      </p:sp>
      <p:pic>
        <p:nvPicPr>
          <p:cNvPr id="10" name="Picture 5" descr="http://pds2.egloos.com/logo/1/200609/27/95/c006459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/>
          <a:stretch/>
        </p:blipFill>
        <p:spPr bwMode="auto">
          <a:xfrm>
            <a:off x="828417" y="1204913"/>
            <a:ext cx="5201165" cy="541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1962591" y="2550004"/>
            <a:ext cx="4259593" cy="1015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30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ko-KR" altLang="en-US" sz="1100" b="1" dirty="0"/>
              <a:t>가장 중요한 일 중 하나가 가장 쉽게 정의됨</a:t>
            </a:r>
          </a:p>
          <a:p>
            <a:pPr marL="342900" indent="-342900">
              <a:lnSpc>
                <a:spcPct val="30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ko-KR" altLang="en-US" sz="1100" b="1" dirty="0" smtClean="0"/>
              <a:t>비영리 </a:t>
            </a:r>
            <a:r>
              <a:rPr lang="en-US" altLang="ko-KR" sz="1100" b="1" dirty="0"/>
              <a:t>/ </a:t>
            </a:r>
            <a:r>
              <a:rPr lang="ko-KR" altLang="en-US" sz="1100" b="1" dirty="0"/>
              <a:t>호혜시장 관련 핵심역량 존재 여부 </a:t>
            </a:r>
          </a:p>
        </p:txBody>
      </p:sp>
    </p:spTree>
    <p:extLst>
      <p:ext uri="{BB962C8B-B14F-4D97-AF65-F5344CB8AC3E}">
        <p14:creationId xmlns:p14="http://schemas.microsoft.com/office/powerpoint/2010/main" val="140911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KA : Key Activities (</a:t>
            </a:r>
            <a:r>
              <a:rPr lang="ko-KR" altLang="en-US" dirty="0"/>
              <a:t>핵심활동</a:t>
            </a:r>
            <a:r>
              <a:rPr lang="en-US" altLang="ko-KR" dirty="0"/>
              <a:t>)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165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265648"/>
              </p:ext>
            </p:extLst>
          </p:nvPr>
        </p:nvGraphicFramePr>
        <p:xfrm>
          <a:off x="351235" y="1524441"/>
          <a:ext cx="6103144" cy="4900172"/>
        </p:xfrm>
        <a:graphic>
          <a:graphicData uri="http://schemas.openxmlformats.org/drawingml/2006/table">
            <a:tbl>
              <a:tblPr/>
              <a:tblGrid>
                <a:gridCol w="3077765"/>
                <a:gridCol w="3025379"/>
              </a:tblGrid>
              <a:tr h="5441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질문 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검토결론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1018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가치 제언의 고객서비스의 </a:t>
                      </a:r>
                      <a:endParaRPr kumimoji="0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범위와 일관성이 있는가</a:t>
                      </a: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dell </a:t>
                      </a: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 가치 저비용 </a:t>
                      </a: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– </a:t>
                      </a: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기타 활동들이 저비용과 일관성이 있어야 함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9778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산업의 성공요인을 </a:t>
                      </a:r>
                      <a:endParaRPr kumimoji="0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활용하는가</a:t>
                      </a: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PC </a:t>
                      </a: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산업의 기술 발전 속도가 빠른 점을 </a:t>
                      </a:r>
                      <a:endParaRPr kumimoji="0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고려한 직판 전략 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128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활동들이 서로를 더 경쟁력 있게 </a:t>
                      </a:r>
                      <a:endParaRPr kumimoji="0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강화시키는가</a:t>
                      </a: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 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230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기업이 가지고 있거나 추구하고 있는 </a:t>
                      </a:r>
                      <a:endParaRPr kumimoji="0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역량과 일관성이 있는가</a:t>
                      </a: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 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Dell </a:t>
                      </a: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 조립 유통 판매에 강점이어서 </a:t>
                      </a:r>
                      <a:endParaRPr kumimoji="0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칩 설계를 하지 않음</a:t>
                      </a:r>
                    </a:p>
                  </a:txBody>
                  <a:tcPr marL="68580" marR="68580" marT="60960" marB="60960"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제목 1"/>
          <p:cNvSpPr txBox="1">
            <a:spLocks/>
          </p:cNvSpPr>
          <p:nvPr/>
        </p:nvSpPr>
        <p:spPr>
          <a:xfrm>
            <a:off x="565150" y="1053714"/>
            <a:ext cx="5925297" cy="470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업무 프로세스 정리</a:t>
            </a:r>
            <a:r>
              <a:rPr lang="en-US" altLang="ko-KR" sz="1200" b="1" dirty="0">
                <a:solidFill>
                  <a:schemeClr val="tx1"/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58216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KP : Key Partnerships (</a:t>
            </a:r>
            <a:r>
              <a:rPr lang="ko-KR" altLang="en-US" dirty="0"/>
              <a:t>주요 파트너</a:t>
            </a:r>
            <a:r>
              <a:rPr lang="en-US" altLang="ko-KR" dirty="0"/>
              <a:t>)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166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842668"/>
              </p:ext>
            </p:extLst>
          </p:nvPr>
        </p:nvGraphicFramePr>
        <p:xfrm>
          <a:off x="351235" y="1551406"/>
          <a:ext cx="6102678" cy="318251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51339"/>
                <a:gridCol w="3051339"/>
              </a:tblGrid>
              <a:tr h="39690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질문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검토결론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07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누가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주요한 파트너들인가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531813" indent="-354013" latinLnBrk="1">
                        <a:lnSpc>
                          <a:spcPct val="250000"/>
                        </a:lnSpc>
                        <a:buAutoNum type="arabicPeriod"/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전략적 제휴 </a:t>
                      </a:r>
                      <a:endParaRPr lang="en-US" altLang="ko-KR" sz="11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531813" indent="-354013" latinLnBrk="1">
                        <a:lnSpc>
                          <a:spcPct val="250000"/>
                        </a:lnSpc>
                        <a:buAutoNum type="arabicPeriod"/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협력과 경쟁 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– </a:t>
                      </a: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전자상가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가구의 거리 </a:t>
                      </a:r>
                      <a:endParaRPr lang="en-US" altLang="ko-KR" sz="11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531813" indent="-354013" latinLnBrk="1">
                        <a:lnSpc>
                          <a:spcPct val="250000"/>
                        </a:lnSpc>
                        <a:buAutoNum type="arabicPeriod"/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합작 투자</a:t>
                      </a:r>
                      <a:endParaRPr lang="en-US" altLang="ko-KR" sz="11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531813" indent="-354013" latinLnBrk="1">
                        <a:lnSpc>
                          <a:spcPct val="250000"/>
                        </a:lnSpc>
                        <a:buAutoNum type="arabicPeriod"/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공급안정성 확보를 위한 관계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1018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누가 우리의 주요한 공급자들인가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1018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우리의 파트너들로부터 확보하는 </a:t>
                      </a:r>
                      <a:endParaRPr lang="en-US" altLang="ko-KR" sz="11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핵심 자원은 무엇인가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1018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파트너들이 수행하는 </a:t>
                      </a:r>
                      <a:endParaRPr lang="en-US" altLang="ko-KR" sz="11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핵심 활동은 무엇인가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제목 1"/>
          <p:cNvSpPr txBox="1">
            <a:spLocks/>
          </p:cNvSpPr>
          <p:nvPr/>
        </p:nvSpPr>
        <p:spPr>
          <a:xfrm>
            <a:off x="565150" y="1053714"/>
            <a:ext cx="5925297" cy="470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전략적 제휴 방안 까지 명확화</a:t>
            </a:r>
            <a:r>
              <a:rPr lang="en-US" altLang="ko-KR" sz="1200" b="1" dirty="0">
                <a:solidFill>
                  <a:schemeClr val="tx1"/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67318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KP : Key Partnerships (</a:t>
            </a:r>
            <a:r>
              <a:rPr lang="ko-KR" altLang="en-US" dirty="0"/>
              <a:t>주요 파트너</a:t>
            </a:r>
            <a:r>
              <a:rPr lang="en-US" altLang="ko-KR" dirty="0"/>
              <a:t>)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167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358163" y="1167015"/>
            <a:ext cx="6465472" cy="5257598"/>
            <a:chOff x="250825" y="1268760"/>
            <a:chExt cx="9001695" cy="5071030"/>
          </a:xfrm>
        </p:grpSpPr>
        <p:sp>
          <p:nvSpPr>
            <p:cNvPr id="47" name="직사각형 46"/>
            <p:cNvSpPr/>
            <p:nvPr/>
          </p:nvSpPr>
          <p:spPr>
            <a:xfrm>
              <a:off x="395696" y="1268760"/>
              <a:ext cx="8352605" cy="385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200" b="1" dirty="0">
                  <a:solidFill>
                    <a:srgbClr val="C00000"/>
                  </a:solidFill>
                </a:rPr>
                <a:t> 기업 간의 제휴 강도에 따라 크게 컨소시엄</a:t>
              </a:r>
              <a:r>
                <a:rPr lang="en-US" altLang="ko-KR" sz="1200" b="1" dirty="0">
                  <a:solidFill>
                    <a:srgbClr val="C00000"/>
                  </a:solidFill>
                </a:rPr>
                <a:t>, </a:t>
              </a:r>
              <a:r>
                <a:rPr lang="ko-KR" altLang="en-US" sz="1200" b="1" dirty="0">
                  <a:solidFill>
                    <a:srgbClr val="C00000"/>
                  </a:solidFill>
                </a:rPr>
                <a:t>조인트 벤처</a:t>
              </a:r>
              <a:r>
                <a:rPr lang="en-US" altLang="ko-KR" sz="1200" b="1" dirty="0">
                  <a:solidFill>
                    <a:srgbClr val="C00000"/>
                  </a:solidFill>
                </a:rPr>
                <a:t>, </a:t>
              </a:r>
              <a:r>
                <a:rPr lang="ko-KR" altLang="en-US" sz="1200" b="1" dirty="0">
                  <a:solidFill>
                    <a:srgbClr val="C00000"/>
                  </a:solidFill>
                </a:rPr>
                <a:t>지분 제휴의 형태를 갖는다</a:t>
              </a:r>
              <a:r>
                <a:rPr lang="en-US" altLang="ko-KR" sz="1200" b="1" dirty="0">
                  <a:solidFill>
                    <a:srgbClr val="C00000"/>
                  </a:solidFill>
                </a:rPr>
                <a:t>.</a:t>
              </a:r>
            </a:p>
          </p:txBody>
        </p:sp>
        <p:grpSp>
          <p:nvGrpSpPr>
            <p:cNvPr id="48" name="그룹 47"/>
            <p:cNvGrpSpPr/>
            <p:nvPr/>
          </p:nvGrpSpPr>
          <p:grpSpPr>
            <a:xfrm>
              <a:off x="250825" y="1844824"/>
              <a:ext cx="9001695" cy="4494966"/>
              <a:chOff x="714348" y="2005868"/>
              <a:chExt cx="8215338" cy="4494966"/>
            </a:xfrm>
          </p:grpSpPr>
          <p:sp>
            <p:nvSpPr>
              <p:cNvPr id="49" name="직사각형 48"/>
              <p:cNvSpPr/>
              <p:nvPr/>
            </p:nvSpPr>
            <p:spPr>
              <a:xfrm>
                <a:off x="785786" y="2571744"/>
                <a:ext cx="2357454" cy="392909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직사각형 49"/>
              <p:cNvSpPr/>
              <p:nvPr/>
            </p:nvSpPr>
            <p:spPr>
              <a:xfrm>
                <a:off x="3357554" y="2571744"/>
                <a:ext cx="2357454" cy="392909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직사각형 50"/>
              <p:cNvSpPr/>
              <p:nvPr/>
            </p:nvSpPr>
            <p:spPr>
              <a:xfrm>
                <a:off x="5929322" y="2571744"/>
                <a:ext cx="2500330" cy="392909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785786" y="2571743"/>
                <a:ext cx="2357454" cy="81598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200" b="1" dirty="0" smtClean="0">
                    <a:solidFill>
                      <a:prstClr val="white"/>
                    </a:solidFill>
                  </a:rPr>
                  <a:t>컨소시엄</a:t>
                </a:r>
                <a:endParaRPr lang="ko-KR" altLang="en-US" sz="1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직사각형 52"/>
              <p:cNvSpPr/>
              <p:nvPr/>
            </p:nvSpPr>
            <p:spPr>
              <a:xfrm>
                <a:off x="3357554" y="2571744"/>
                <a:ext cx="2357454" cy="78581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b="1" dirty="0" smtClean="0">
                    <a:solidFill>
                      <a:prstClr val="white"/>
                    </a:solidFill>
                  </a:rPr>
                  <a:t>Joint Venture</a:t>
                </a:r>
                <a:endParaRPr lang="ko-KR" altLang="en-US" sz="1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직사각형 53"/>
              <p:cNvSpPr/>
              <p:nvPr/>
            </p:nvSpPr>
            <p:spPr>
              <a:xfrm>
                <a:off x="5929322" y="2571744"/>
                <a:ext cx="2500330" cy="78581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200" b="1" dirty="0" smtClean="0">
                    <a:solidFill>
                      <a:prstClr val="white"/>
                    </a:solidFill>
                  </a:rPr>
                  <a:t>지분</a:t>
                </a:r>
                <a:r>
                  <a:rPr lang="en-US" altLang="ko-KR" sz="1200" b="1" dirty="0" smtClean="0">
                    <a:solidFill>
                      <a:prstClr val="white"/>
                    </a:solidFill>
                  </a:rPr>
                  <a:t> </a:t>
                </a:r>
                <a:r>
                  <a:rPr lang="ko-KR" altLang="en-US" sz="1200" b="1" dirty="0" smtClean="0">
                    <a:solidFill>
                      <a:prstClr val="white"/>
                    </a:solidFill>
                  </a:rPr>
                  <a:t>제휴</a:t>
                </a:r>
                <a:endParaRPr lang="ko-KR" altLang="en-US" sz="1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직각 삼각형 54"/>
              <p:cNvSpPr>
                <a:spLocks noChangeAspect="1"/>
              </p:cNvSpPr>
              <p:nvPr/>
            </p:nvSpPr>
            <p:spPr>
              <a:xfrm>
                <a:off x="1285853" y="2005868"/>
                <a:ext cx="6643733" cy="423000"/>
              </a:xfrm>
              <a:prstGeom prst="rtTriangle">
                <a:avLst/>
              </a:prstGeom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7929586" y="2143115"/>
                <a:ext cx="1000100" cy="364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1100" b="1" dirty="0" smtClean="0">
                    <a:solidFill>
                      <a:prstClr val="black"/>
                    </a:solidFill>
                  </a:rPr>
                  <a:t>높음</a:t>
                </a:r>
                <a:endParaRPr lang="ko-KR" altLang="en-US" sz="11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714380" y="2161752"/>
                <a:ext cx="1000100" cy="364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1100" b="1" dirty="0" smtClean="0">
                    <a:solidFill>
                      <a:prstClr val="black"/>
                    </a:solidFill>
                  </a:rPr>
                  <a:t>낮음</a:t>
                </a:r>
                <a:endParaRPr lang="ko-KR" altLang="en-US" sz="11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785786" y="3357562"/>
                <a:ext cx="2357455" cy="1028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altLang="ko-KR" sz="1050" dirty="0" smtClean="0">
                    <a:solidFill>
                      <a:prstClr val="black"/>
                    </a:solidFill>
                  </a:rPr>
                  <a:t> </a:t>
                </a:r>
                <a:r>
                  <a:rPr lang="ko-KR" altLang="en-US" sz="1050" dirty="0" smtClean="0">
                    <a:solidFill>
                      <a:prstClr val="black"/>
                    </a:solidFill>
                  </a:rPr>
                  <a:t>동일 목적을 가진 회사들이 서로 자원을 공유함으로써 개별회사가 얻기 힘든 역량을 확보하기 위한 제휴</a:t>
                </a:r>
                <a:endParaRPr lang="ko-KR" altLang="en-US" sz="10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3357553" y="3357562"/>
                <a:ext cx="2357455" cy="803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altLang="ko-KR" sz="1050" dirty="0" smtClean="0">
                    <a:solidFill>
                      <a:prstClr val="black"/>
                    </a:solidFill>
                  </a:rPr>
                  <a:t> </a:t>
                </a:r>
                <a:r>
                  <a:rPr lang="ko-KR" altLang="en-US" sz="1050" dirty="0" smtClean="0">
                    <a:solidFill>
                      <a:prstClr val="black"/>
                    </a:solidFill>
                  </a:rPr>
                  <a:t>서로의 보완적 역량을 이용하기 위해 지분참여를 통해 신규법인을 설립</a:t>
                </a:r>
                <a:endParaRPr lang="ko-KR" altLang="en-US" sz="10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5929322" y="3357562"/>
                <a:ext cx="2500330" cy="1028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altLang="ko-KR" sz="1050" dirty="0" smtClean="0">
                    <a:solidFill>
                      <a:prstClr val="black"/>
                    </a:solidFill>
                  </a:rPr>
                  <a:t> </a:t>
                </a:r>
                <a:r>
                  <a:rPr lang="ko-KR" altLang="en-US" sz="1050" dirty="0" smtClean="0">
                    <a:solidFill>
                      <a:prstClr val="black"/>
                    </a:solidFill>
                  </a:rPr>
                  <a:t>파트너에 대한 지분출자를 통해 상호 관계를 공고히 함으로써 </a:t>
                </a:r>
                <a:r>
                  <a:rPr lang="ko-KR" altLang="en-US" sz="1050" dirty="0" err="1">
                    <a:solidFill>
                      <a:prstClr val="black"/>
                    </a:solidFill>
                  </a:rPr>
                  <a:t>각</a:t>
                </a:r>
                <a:r>
                  <a:rPr lang="ko-KR" altLang="en-US" sz="1050" dirty="0" err="1" smtClean="0">
                    <a:solidFill>
                      <a:prstClr val="black"/>
                    </a:solidFill>
                  </a:rPr>
                  <a:t>사의</a:t>
                </a:r>
                <a:r>
                  <a:rPr lang="ko-KR" altLang="en-US" sz="1050" dirty="0" smtClean="0">
                    <a:solidFill>
                      <a:prstClr val="black"/>
                    </a:solidFill>
                  </a:rPr>
                  <a:t> 핵심 비즈니스를 강화하기 위한 제휴</a:t>
                </a:r>
                <a:endParaRPr lang="ko-KR" altLang="en-US" sz="105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785786" y="4335669"/>
                <a:ext cx="2357455" cy="353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altLang="ko-KR" sz="1050" b="1" dirty="0" smtClean="0">
                    <a:solidFill>
                      <a:prstClr val="black"/>
                    </a:solidFill>
                  </a:rPr>
                  <a:t> </a:t>
                </a:r>
                <a:r>
                  <a:rPr lang="ko-KR" altLang="en-US" sz="1050" b="1" dirty="0" smtClean="0">
                    <a:solidFill>
                      <a:prstClr val="black"/>
                    </a:solidFill>
                  </a:rPr>
                  <a:t>업무제휴 사례</a:t>
                </a:r>
                <a:endParaRPr lang="en-US" altLang="ko-KR" sz="1050" b="1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3357553" y="4335669"/>
                <a:ext cx="2357455" cy="353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altLang="ko-KR" sz="1050" b="1" dirty="0" smtClean="0">
                    <a:solidFill>
                      <a:prstClr val="black"/>
                    </a:solidFill>
                  </a:rPr>
                  <a:t> </a:t>
                </a:r>
                <a:r>
                  <a:rPr lang="ko-KR" altLang="en-US" sz="1050" b="1" dirty="0" smtClean="0">
                    <a:solidFill>
                      <a:prstClr val="black"/>
                    </a:solidFill>
                  </a:rPr>
                  <a:t>신규출자 사례</a:t>
                </a:r>
                <a:endParaRPr lang="ko-KR" altLang="en-US" sz="105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5929322" y="4335669"/>
                <a:ext cx="2357455" cy="353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altLang="ko-KR" sz="1050" b="1" dirty="0" smtClean="0">
                    <a:solidFill>
                      <a:prstClr val="black"/>
                    </a:solidFill>
                  </a:rPr>
                  <a:t> </a:t>
                </a:r>
                <a:r>
                  <a:rPr lang="ko-KR" altLang="en-US" sz="1050" b="1" dirty="0" smtClean="0">
                    <a:solidFill>
                      <a:prstClr val="black"/>
                    </a:solidFill>
                  </a:rPr>
                  <a:t>상호출</a:t>
                </a:r>
                <a:r>
                  <a:rPr lang="ko-KR" altLang="en-US" sz="1050" b="1" dirty="0">
                    <a:solidFill>
                      <a:prstClr val="black"/>
                    </a:solidFill>
                  </a:rPr>
                  <a:t>자</a:t>
                </a:r>
                <a:r>
                  <a:rPr lang="ko-KR" altLang="en-US" sz="1050" b="1" dirty="0" smtClean="0">
                    <a:solidFill>
                      <a:prstClr val="black"/>
                    </a:solidFill>
                  </a:rPr>
                  <a:t> 사례</a:t>
                </a:r>
                <a:endParaRPr lang="ko-KR" altLang="en-US" sz="105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이등변 삼각형 63"/>
              <p:cNvSpPr/>
              <p:nvPr/>
            </p:nvSpPr>
            <p:spPr>
              <a:xfrm>
                <a:off x="1428728" y="4929198"/>
                <a:ext cx="1000132" cy="714380"/>
              </a:xfrm>
              <a:prstGeom prst="triangl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1428728" y="4643446"/>
                <a:ext cx="1000132" cy="557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현대중공업</a:t>
                </a:r>
                <a:endParaRPr lang="en-US" altLang="ko-KR" sz="1000" b="1" dirty="0" smtClean="0">
                  <a:solidFill>
                    <a:prstClr val="black"/>
                  </a:solidFill>
                </a:endParaRPr>
              </a:p>
              <a:p>
                <a:pPr algn="ctr"/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(</a:t>
                </a:r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플랜트</a:t>
                </a:r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)</a:t>
                </a:r>
                <a:endParaRPr lang="ko-KR" altLang="en-US" sz="10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826730" y="5357826"/>
                <a:ext cx="1071570" cy="7713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GE</a:t>
                </a:r>
              </a:p>
              <a:p>
                <a:pPr algn="ctr"/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(</a:t>
                </a:r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발전</a:t>
                </a:r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, </a:t>
                </a:r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에너지</a:t>
                </a:r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)</a:t>
                </a:r>
                <a:endParaRPr lang="ko-KR" altLang="en-US" sz="10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2143108" y="5357826"/>
                <a:ext cx="857257" cy="557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000" b="1" dirty="0" err="1" smtClean="0">
                    <a:solidFill>
                      <a:prstClr val="black"/>
                    </a:solidFill>
                  </a:rPr>
                  <a:t>Sidem</a:t>
                </a:r>
                <a:endParaRPr lang="en-US" altLang="ko-KR" sz="1000" b="1" dirty="0" smtClean="0">
                  <a:solidFill>
                    <a:prstClr val="black"/>
                  </a:solidFill>
                </a:endParaRPr>
              </a:p>
              <a:p>
                <a:pPr algn="ctr"/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(</a:t>
                </a:r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담수</a:t>
                </a:r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)</a:t>
                </a:r>
                <a:endParaRPr lang="ko-KR" altLang="en-US" sz="10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아래쪽 화살표 67"/>
              <p:cNvSpPr/>
              <p:nvPr/>
            </p:nvSpPr>
            <p:spPr>
              <a:xfrm>
                <a:off x="1643042" y="5857892"/>
                <a:ext cx="642942" cy="214314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714348" y="6050181"/>
                <a:ext cx="2500330" cy="353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50" b="1" dirty="0" smtClean="0">
                    <a:solidFill>
                      <a:prstClr val="black"/>
                    </a:solidFill>
                  </a:rPr>
                  <a:t>사우디</a:t>
                </a:r>
                <a:r>
                  <a:rPr lang="en-US" altLang="ko-KR" sz="1050" b="1" dirty="0" smtClean="0">
                    <a:solidFill>
                      <a:prstClr val="black"/>
                    </a:solidFill>
                  </a:rPr>
                  <a:t> </a:t>
                </a:r>
                <a:r>
                  <a:rPr lang="ko-KR" altLang="en-US" sz="1050" b="1" dirty="0" smtClean="0">
                    <a:solidFill>
                      <a:prstClr val="black"/>
                    </a:solidFill>
                  </a:rPr>
                  <a:t>가스복합발전소 수주</a:t>
                </a:r>
                <a:endParaRPr lang="ko-KR" altLang="en-US" sz="105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3428992" y="4714884"/>
                <a:ext cx="1000132" cy="342807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삼성전자</a:t>
                </a:r>
                <a:endParaRPr lang="ko-KR" altLang="en-US" sz="10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4572001" y="4714884"/>
                <a:ext cx="1000132" cy="342807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소니</a:t>
                </a:r>
                <a:endParaRPr lang="ko-KR" altLang="en-US" sz="10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4000496" y="5357826"/>
                <a:ext cx="1000132" cy="49131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S-LCD</a:t>
                </a:r>
                <a:endParaRPr lang="ko-KR" altLang="en-US" sz="10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73" name="꺾인 연결선 72"/>
              <p:cNvCxnSpPr>
                <a:stCxn id="70" idx="2"/>
                <a:endCxn id="72" idx="1"/>
              </p:cNvCxnSpPr>
              <p:nvPr/>
            </p:nvCxnSpPr>
            <p:spPr>
              <a:xfrm rot="16200000" flipH="1">
                <a:off x="3691881" y="5294867"/>
                <a:ext cx="545793" cy="71438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꺾인 연결선 73"/>
              <p:cNvCxnSpPr>
                <a:stCxn id="71" idx="2"/>
                <a:endCxn id="72" idx="3"/>
              </p:cNvCxnSpPr>
              <p:nvPr/>
            </p:nvCxnSpPr>
            <p:spPr>
              <a:xfrm rot="5400000">
                <a:off x="4763451" y="5294867"/>
                <a:ext cx="545793" cy="71438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>
                <a:off x="3428992" y="5143512"/>
                <a:ext cx="571504" cy="5570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50%</a:t>
                </a:r>
              </a:p>
              <a:p>
                <a:pPr algn="ctr"/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출</a:t>
                </a:r>
                <a:r>
                  <a:rPr lang="ko-KR" altLang="en-US" sz="1000" b="1" dirty="0">
                    <a:solidFill>
                      <a:prstClr val="black"/>
                    </a:solidFill>
                  </a:rPr>
                  <a:t>자</a:t>
                </a: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5000628" y="5143512"/>
                <a:ext cx="571504" cy="5570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000" b="1" smtClean="0">
                    <a:solidFill>
                      <a:prstClr val="black"/>
                    </a:solidFill>
                  </a:rPr>
                  <a:t>50%</a:t>
                </a:r>
              </a:p>
              <a:p>
                <a:pPr algn="ctr"/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출</a:t>
                </a:r>
                <a:r>
                  <a:rPr lang="ko-KR" altLang="en-US" sz="1000" b="1" dirty="0">
                    <a:solidFill>
                      <a:prstClr val="black"/>
                    </a:solidFill>
                  </a:rPr>
                  <a:t>자</a:t>
                </a:r>
              </a:p>
            </p:txBody>
          </p:sp>
          <p:sp>
            <p:nvSpPr>
              <p:cNvPr id="77" name="아래쪽 화살표 76"/>
              <p:cNvSpPr/>
              <p:nvPr/>
            </p:nvSpPr>
            <p:spPr>
              <a:xfrm>
                <a:off x="4143372" y="5857892"/>
                <a:ext cx="642942" cy="214314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3286116" y="6050181"/>
                <a:ext cx="2500330" cy="353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050" b="1" dirty="0" smtClean="0">
                    <a:solidFill>
                      <a:prstClr val="black"/>
                    </a:solidFill>
                  </a:rPr>
                  <a:t>LCD </a:t>
                </a:r>
                <a:r>
                  <a:rPr lang="ko-KR" altLang="en-US" sz="1050" b="1" dirty="0" smtClean="0">
                    <a:solidFill>
                      <a:prstClr val="black"/>
                    </a:solidFill>
                  </a:rPr>
                  <a:t>업계</a:t>
                </a:r>
                <a:r>
                  <a:rPr lang="en-US" altLang="ko-KR" sz="1050" b="1" dirty="0">
                    <a:solidFill>
                      <a:prstClr val="black"/>
                    </a:solidFill>
                  </a:rPr>
                  <a:t> </a:t>
                </a:r>
                <a:r>
                  <a:rPr lang="ko-KR" altLang="en-US" sz="1050" b="1" dirty="0" smtClean="0">
                    <a:solidFill>
                      <a:prstClr val="black"/>
                    </a:solidFill>
                  </a:rPr>
                  <a:t>경쟁력 제고</a:t>
                </a:r>
                <a:endParaRPr lang="ko-KR" altLang="en-US" sz="105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6215074" y="4714885"/>
                <a:ext cx="1857389" cy="342807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다임러 </a:t>
                </a:r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(</a:t>
                </a:r>
                <a:r>
                  <a:rPr lang="ko-KR" altLang="en-US" sz="1000" b="1" dirty="0" err="1" smtClean="0">
                    <a:solidFill>
                      <a:prstClr val="black"/>
                    </a:solidFill>
                  </a:rPr>
                  <a:t>벤츠</a:t>
                </a:r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 생산회사</a:t>
                </a:r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)</a:t>
                </a:r>
                <a:endParaRPr lang="ko-KR" altLang="en-US" sz="10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6215074" y="5572140"/>
                <a:ext cx="1857389" cy="342807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dirty="0" err="1" smtClean="0">
                    <a:solidFill>
                      <a:prstClr val="black"/>
                    </a:solidFill>
                  </a:rPr>
                  <a:t>르노</a:t>
                </a:r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 </a:t>
                </a:r>
                <a:r>
                  <a:rPr lang="ko-KR" altLang="en-US" sz="1000" b="1" dirty="0" err="1" smtClean="0">
                    <a:solidFill>
                      <a:prstClr val="black"/>
                    </a:solidFill>
                  </a:rPr>
                  <a:t>닛산</a:t>
                </a:r>
                <a:endParaRPr lang="ko-KR" altLang="en-US" sz="10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1" name="직선 화살표 연결선 80"/>
              <p:cNvCxnSpPr/>
              <p:nvPr/>
            </p:nvCxnSpPr>
            <p:spPr>
              <a:xfrm rot="5400000">
                <a:off x="6642908" y="5285594"/>
                <a:ext cx="571504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직선 화살표 연결선 81"/>
              <p:cNvCxnSpPr/>
              <p:nvPr/>
            </p:nvCxnSpPr>
            <p:spPr>
              <a:xfrm rot="5400000" flipH="1" flipV="1">
                <a:off x="7072330" y="5286388"/>
                <a:ext cx="571504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82"/>
              <p:cNvSpPr txBox="1"/>
              <p:nvPr/>
            </p:nvSpPr>
            <p:spPr>
              <a:xfrm>
                <a:off x="6286512" y="5072074"/>
                <a:ext cx="571504" cy="771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3.1%</a:t>
                </a:r>
              </a:p>
              <a:p>
                <a:pPr algn="ctr"/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소</a:t>
                </a:r>
                <a:r>
                  <a:rPr lang="ko-KR" altLang="en-US" sz="1000" b="1" dirty="0">
                    <a:solidFill>
                      <a:prstClr val="black"/>
                    </a:solidFill>
                  </a:rPr>
                  <a:t>유</a:t>
                </a: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7429520" y="5072074"/>
                <a:ext cx="571504" cy="771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000" b="1" dirty="0" smtClean="0">
                    <a:solidFill>
                      <a:prstClr val="black"/>
                    </a:solidFill>
                  </a:rPr>
                  <a:t>3.1%</a:t>
                </a:r>
              </a:p>
              <a:p>
                <a:pPr algn="ctr"/>
                <a:r>
                  <a:rPr lang="ko-KR" altLang="en-US" sz="1000" b="1" dirty="0" smtClean="0">
                    <a:solidFill>
                      <a:prstClr val="black"/>
                    </a:solidFill>
                  </a:rPr>
                  <a:t>소</a:t>
                </a:r>
                <a:r>
                  <a:rPr lang="ko-KR" altLang="en-US" sz="1000" b="1" dirty="0">
                    <a:solidFill>
                      <a:prstClr val="black"/>
                    </a:solidFill>
                  </a:rPr>
                  <a:t>유</a:t>
                </a:r>
              </a:p>
            </p:txBody>
          </p:sp>
          <p:sp>
            <p:nvSpPr>
              <p:cNvPr id="85" name="아래쪽 화살표 84"/>
              <p:cNvSpPr/>
              <p:nvPr/>
            </p:nvSpPr>
            <p:spPr>
              <a:xfrm>
                <a:off x="6786578" y="5857892"/>
                <a:ext cx="642942" cy="214314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5929322" y="6050181"/>
                <a:ext cx="2500330" cy="353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50" b="1" dirty="0" smtClean="0">
                    <a:solidFill>
                      <a:prstClr val="black"/>
                    </a:solidFill>
                  </a:rPr>
                  <a:t>생산기지 공유</a:t>
                </a:r>
                <a:r>
                  <a:rPr lang="en-US" altLang="ko-KR" sz="1050" b="1" dirty="0" smtClean="0">
                    <a:solidFill>
                      <a:prstClr val="black"/>
                    </a:solidFill>
                  </a:rPr>
                  <a:t>, </a:t>
                </a:r>
                <a:r>
                  <a:rPr lang="ko-KR" altLang="en-US" sz="1050" b="1" dirty="0" smtClean="0">
                    <a:solidFill>
                      <a:prstClr val="black"/>
                    </a:solidFill>
                  </a:rPr>
                  <a:t>비용절감</a:t>
                </a:r>
                <a:endParaRPr lang="ko-KR" altLang="en-US" sz="1050" b="1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186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전략적 </a:t>
            </a:r>
            <a:r>
              <a:rPr lang="ko-KR" altLang="en-US" dirty="0" err="1"/>
              <a:t>제휴시</a:t>
            </a:r>
            <a:r>
              <a:rPr lang="ko-KR" altLang="en-US" dirty="0"/>
              <a:t> 고려해야 할 질문들</a:t>
            </a:r>
            <a:r>
              <a:rPr lang="en-US" altLang="ko-KR" dirty="0"/>
              <a:t>…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168</a:t>
            </a:fld>
            <a:endParaRPr lang="ko-KR" altLang="en-US"/>
          </a:p>
        </p:txBody>
      </p:sp>
      <p:pic>
        <p:nvPicPr>
          <p:cNvPr id="5" name="Picture 25" descr="ㄷ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556165"/>
            <a:ext cx="6615113" cy="629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860424" y="1449357"/>
            <a:ext cx="507049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r>
              <a:rPr lang="ko-KR" altLang="en-US" sz="1100" dirty="0"/>
              <a:t>전략적 제휴를 필요로 하는 정확한 목적이 구체적으로 무엇인가</a:t>
            </a:r>
            <a:r>
              <a:rPr lang="en-US" altLang="ko-KR" sz="1100" dirty="0"/>
              <a:t>?</a:t>
            </a:r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endParaRPr lang="en-US" altLang="ko-KR" sz="1100" dirty="0"/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r>
              <a:rPr lang="ko-KR" altLang="en-US" sz="1100" dirty="0"/>
              <a:t>참여 사회적 기업들의 핵심역량을 고려할 때</a:t>
            </a:r>
            <a:r>
              <a:rPr lang="en-US" altLang="ko-KR" sz="1100" dirty="0"/>
              <a:t>, </a:t>
            </a:r>
            <a:r>
              <a:rPr lang="ko-KR" altLang="en-US" sz="1100" dirty="0"/>
              <a:t>참여 기업들이 올바른 파트너 인가</a:t>
            </a:r>
            <a:r>
              <a:rPr lang="en-US" altLang="ko-KR" sz="1100" dirty="0"/>
              <a:t>? </a:t>
            </a:r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endParaRPr lang="en-US" altLang="ko-KR" sz="1100" dirty="0"/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r>
              <a:rPr lang="ko-KR" altLang="en-US" sz="1100" dirty="0"/>
              <a:t>파트너들 간의 시너지 효과를 극대화할 수 있는 분야는 어디인가</a:t>
            </a:r>
            <a:r>
              <a:rPr lang="en-US" altLang="ko-KR" sz="1100" dirty="0"/>
              <a:t>?</a:t>
            </a:r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endParaRPr lang="en-US" altLang="ko-KR" sz="1100" dirty="0"/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r>
              <a:rPr lang="ko-KR" altLang="en-US" sz="1100" dirty="0"/>
              <a:t>전략적 제휴 시</a:t>
            </a:r>
            <a:r>
              <a:rPr lang="en-US" altLang="ko-KR" sz="1100" dirty="0"/>
              <a:t>, </a:t>
            </a:r>
            <a:r>
              <a:rPr lang="ko-KR" altLang="en-US" sz="1100" dirty="0"/>
              <a:t>제휴의 정도와 실질적인 경영과 의사결정 구조는 어떻게 가져갈 수 있는가</a:t>
            </a:r>
            <a:r>
              <a:rPr lang="en-US" altLang="ko-KR" sz="1100" dirty="0"/>
              <a:t>?</a:t>
            </a:r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endParaRPr lang="en-US" altLang="ko-KR" sz="1100" dirty="0"/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r>
              <a:rPr lang="ko-KR" altLang="en-US" sz="1100" dirty="0"/>
              <a:t>공동 마케팅과 영업을 이행할 경우</a:t>
            </a:r>
            <a:r>
              <a:rPr lang="en-US" altLang="ko-KR" sz="1100" dirty="0"/>
              <a:t>, </a:t>
            </a:r>
            <a:r>
              <a:rPr lang="ko-KR" altLang="en-US" sz="1100" dirty="0"/>
              <a:t>규모의 경제와 협상력 강화 등을 이룰 수 있는 방안은 무엇인가</a:t>
            </a:r>
            <a:r>
              <a:rPr lang="en-US" altLang="ko-KR" sz="1100" dirty="0"/>
              <a:t>?</a:t>
            </a:r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endParaRPr lang="en-US" altLang="ko-KR" sz="1100" dirty="0"/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r>
              <a:rPr lang="ko-KR" altLang="en-US" sz="1100" dirty="0"/>
              <a:t>공통적으로 추구하는 사회적 가치를 어떻게 활용할 것인가</a:t>
            </a:r>
            <a:r>
              <a:rPr lang="en-US" altLang="ko-KR" sz="1100" dirty="0"/>
              <a:t>?</a:t>
            </a:r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endParaRPr lang="en-US" altLang="ko-KR" sz="1100" dirty="0"/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r>
              <a:rPr lang="en-US" altLang="ko-KR" sz="1100" dirty="0"/>
              <a:t> </a:t>
            </a:r>
            <a:r>
              <a:rPr lang="ko-KR" altLang="en-US" sz="1100" dirty="0"/>
              <a:t>전략적 제휴를 통해 얻어지는 수익을 어떻게 분배할 것인가</a:t>
            </a:r>
            <a:r>
              <a:rPr lang="en-US" altLang="ko-KR" sz="11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9029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C$ : Cost Structure (</a:t>
            </a:r>
            <a:r>
              <a:rPr lang="ko-KR" altLang="en-US" dirty="0"/>
              <a:t>비용구조</a:t>
            </a:r>
            <a:r>
              <a:rPr lang="en-US" altLang="ko-KR" dirty="0"/>
              <a:t>)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169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127213"/>
              </p:ext>
            </p:extLst>
          </p:nvPr>
        </p:nvGraphicFramePr>
        <p:xfrm>
          <a:off x="377661" y="1622080"/>
          <a:ext cx="6102678" cy="311184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51339"/>
                <a:gridCol w="3051339"/>
              </a:tblGrid>
              <a:tr h="29758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질문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비용</a:t>
                      </a:r>
                      <a:r>
                        <a:rPr lang="ko-KR" altLang="en-US" sz="1100" b="1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추정의 기본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8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우리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비즈니스 모델에 내재되어 있는 </a:t>
                      </a:r>
                      <a:endParaRPr lang="en-US" altLang="ko-KR" sz="11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중요한 비용요소는 무엇인가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628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어떤 핵심 자원이 가장 비싼가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5628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어떤 핵심 활동이 가장 비싼가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5628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가장 높은 고정비가 들어가는 </a:t>
                      </a:r>
                      <a:endParaRPr lang="en-US" altLang="ko-KR" sz="11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자원 혹은 활동은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5628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가장 높은 변동비가 들어가는 </a:t>
                      </a:r>
                      <a:endParaRPr lang="en-US" altLang="ko-KR" sz="11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자원 혹은 활동은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9" name="Picture 27"/>
          <p:cNvPicPr>
            <a:picLocks noChangeAspect="1" noChangeArrowheads="1"/>
          </p:cNvPicPr>
          <p:nvPr/>
        </p:nvPicPr>
        <p:blipFill rotWithShape="1">
          <a:blip r:embed="rId3" cstate="print"/>
          <a:srcRect l="2278"/>
          <a:stretch/>
        </p:blipFill>
        <p:spPr bwMode="auto">
          <a:xfrm>
            <a:off x="3642679" y="2203593"/>
            <a:ext cx="2603885" cy="2207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7" name="제목 1"/>
          <p:cNvSpPr txBox="1">
            <a:spLocks/>
          </p:cNvSpPr>
          <p:nvPr/>
        </p:nvSpPr>
        <p:spPr>
          <a:xfrm>
            <a:off x="565150" y="1053714"/>
            <a:ext cx="5925297" cy="470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재무추정</a:t>
            </a:r>
            <a:r>
              <a:rPr lang="en-US" altLang="ko-KR" sz="1200" b="1" dirty="0">
                <a:solidFill>
                  <a:schemeClr val="tx1"/>
                </a:solidFill>
              </a:rPr>
              <a:t>. </a:t>
            </a:r>
            <a:r>
              <a:rPr lang="ko-KR" altLang="en-US" sz="1200" b="1" dirty="0">
                <a:solidFill>
                  <a:schemeClr val="tx1"/>
                </a:solidFill>
              </a:rPr>
              <a:t>조달비용 감소 방안도 명시</a:t>
            </a:r>
            <a:r>
              <a:rPr lang="en-US" altLang="ko-KR" sz="1200" b="1" dirty="0">
                <a:solidFill>
                  <a:schemeClr val="tx1"/>
                </a:solidFill>
              </a:rPr>
              <a:t>? 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67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창업 성공은</a:t>
            </a:r>
            <a:r>
              <a:rPr lang="en-US" altLang="ko-KR" dirty="0"/>
              <a:t>? 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17</a:t>
            </a:fld>
            <a:endParaRPr lang="ko-KR" altLang="en-US" dirty="0"/>
          </a:p>
        </p:txBody>
      </p:sp>
      <p:grpSp>
        <p:nvGrpSpPr>
          <p:cNvPr id="2" name="그룹 1"/>
          <p:cNvGrpSpPr/>
          <p:nvPr/>
        </p:nvGrpSpPr>
        <p:grpSpPr>
          <a:xfrm>
            <a:off x="776234" y="1106181"/>
            <a:ext cx="5390865" cy="3513493"/>
            <a:chOff x="613343" y="1298949"/>
            <a:chExt cx="7851733" cy="5117362"/>
          </a:xfrm>
        </p:grpSpPr>
        <p:pic>
          <p:nvPicPr>
            <p:cNvPr id="10" name="Picture 4" descr="타원3"/>
            <p:cNvPicPr>
              <a:picLocks noChangeAspect="1" noChangeArrowheads="1"/>
            </p:cNvPicPr>
            <p:nvPr/>
          </p:nvPicPr>
          <p:blipFill>
            <a:blip r:embed="rId2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4463" y="2473338"/>
              <a:ext cx="5393960" cy="2768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" name="그룹 10"/>
            <p:cNvGrpSpPr/>
            <p:nvPr/>
          </p:nvGrpSpPr>
          <p:grpSpPr>
            <a:xfrm>
              <a:off x="3261009" y="1298949"/>
              <a:ext cx="2460868" cy="2348778"/>
              <a:chOff x="6604001" y="552387"/>
              <a:chExt cx="3124202" cy="2981898"/>
            </a:xfrm>
          </p:grpSpPr>
          <p:pic>
            <p:nvPicPr>
              <p:cNvPr id="12" name="그림 11"/>
              <p:cNvPicPr>
                <a:picLocks noChangeAspect="1"/>
              </p:cNvPicPr>
              <p:nvPr/>
            </p:nvPicPr>
            <p:blipFill>
              <a:blip r:embed="rId3">
                <a:duotone>
                  <a:srgbClr val="F79646">
                    <a:shade val="45000"/>
                    <a:satMod val="135000"/>
                  </a:srgbClr>
                  <a:prstClr val="white"/>
                </a:duotone>
                <a:lum bright="-30000" contras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04001" y="552387"/>
                <a:ext cx="3124202" cy="2981898"/>
              </a:xfrm>
              <a:prstGeom prst="rect">
                <a:avLst/>
              </a:prstGeom>
            </p:spPr>
          </p:pic>
          <p:pic>
            <p:nvPicPr>
              <p:cNvPr id="13" name="Picture 6" descr="1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017" t="51054" r="33443" b="23419"/>
              <a:stretch>
                <a:fillRect/>
              </a:stretch>
            </p:blipFill>
            <p:spPr bwMode="auto">
              <a:xfrm>
                <a:off x="8922047" y="1061120"/>
                <a:ext cx="709263" cy="8123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4" name="그룹 13"/>
            <p:cNvGrpSpPr/>
            <p:nvPr/>
          </p:nvGrpSpPr>
          <p:grpSpPr>
            <a:xfrm>
              <a:off x="613343" y="2817066"/>
              <a:ext cx="2460868" cy="2348778"/>
              <a:chOff x="6604001" y="552387"/>
              <a:chExt cx="3124202" cy="2981898"/>
            </a:xfrm>
          </p:grpSpPr>
          <p:pic>
            <p:nvPicPr>
              <p:cNvPr id="15" name="그림 14"/>
              <p:cNvPicPr>
                <a:picLocks noChangeAspect="1"/>
              </p:cNvPicPr>
              <p:nvPr/>
            </p:nvPicPr>
            <p:blipFill>
              <a:blip r:embed="rId3">
                <a:duotone>
                  <a:srgbClr val="F79646">
                    <a:shade val="45000"/>
                    <a:satMod val="135000"/>
                  </a:srgbClr>
                  <a:prstClr val="white"/>
                </a:duotone>
                <a:lum bright="-30000" contras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04001" y="552387"/>
                <a:ext cx="3124202" cy="2981898"/>
              </a:xfrm>
              <a:prstGeom prst="rect">
                <a:avLst/>
              </a:prstGeom>
            </p:spPr>
          </p:pic>
          <p:pic>
            <p:nvPicPr>
              <p:cNvPr id="16" name="Picture 6" descr="1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017" t="51054" r="33443" b="23419"/>
              <a:stretch>
                <a:fillRect/>
              </a:stretch>
            </p:blipFill>
            <p:spPr bwMode="auto">
              <a:xfrm>
                <a:off x="8922047" y="1061120"/>
                <a:ext cx="709263" cy="8123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" name="그룹 16"/>
            <p:cNvGrpSpPr/>
            <p:nvPr/>
          </p:nvGrpSpPr>
          <p:grpSpPr>
            <a:xfrm>
              <a:off x="6004208" y="2817066"/>
              <a:ext cx="2460868" cy="2348778"/>
              <a:chOff x="6604001" y="552387"/>
              <a:chExt cx="3124202" cy="2981898"/>
            </a:xfrm>
          </p:grpSpPr>
          <p:pic>
            <p:nvPicPr>
              <p:cNvPr id="18" name="그림 17"/>
              <p:cNvPicPr>
                <a:picLocks noChangeAspect="1"/>
              </p:cNvPicPr>
              <p:nvPr/>
            </p:nvPicPr>
            <p:blipFill>
              <a:blip r:embed="rId3">
                <a:duotone>
                  <a:srgbClr val="F79646">
                    <a:shade val="45000"/>
                    <a:satMod val="135000"/>
                  </a:srgbClr>
                  <a:prstClr val="white"/>
                </a:duotone>
                <a:lum bright="-30000" contras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04001" y="552387"/>
                <a:ext cx="3124202" cy="2981898"/>
              </a:xfrm>
              <a:prstGeom prst="rect">
                <a:avLst/>
              </a:prstGeom>
            </p:spPr>
          </p:pic>
          <p:pic>
            <p:nvPicPr>
              <p:cNvPr id="19" name="Picture 6" descr="1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017" t="51054" r="33443" b="23419"/>
              <a:stretch>
                <a:fillRect/>
              </a:stretch>
            </p:blipFill>
            <p:spPr bwMode="auto">
              <a:xfrm>
                <a:off x="8922047" y="1061120"/>
                <a:ext cx="709263" cy="8123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0" name="그룹 19"/>
            <p:cNvGrpSpPr/>
            <p:nvPr/>
          </p:nvGrpSpPr>
          <p:grpSpPr>
            <a:xfrm>
              <a:off x="3261009" y="4067533"/>
              <a:ext cx="2460868" cy="2348778"/>
              <a:chOff x="6604001" y="552387"/>
              <a:chExt cx="3124202" cy="2981898"/>
            </a:xfrm>
          </p:grpSpPr>
          <p:pic>
            <p:nvPicPr>
              <p:cNvPr id="21" name="그림 20"/>
              <p:cNvPicPr>
                <a:picLocks noChangeAspect="1"/>
              </p:cNvPicPr>
              <p:nvPr/>
            </p:nvPicPr>
            <p:blipFill>
              <a:blip r:embed="rId3">
                <a:duotone>
                  <a:srgbClr val="F79646">
                    <a:shade val="45000"/>
                    <a:satMod val="135000"/>
                  </a:srgbClr>
                  <a:prstClr val="white"/>
                </a:duotone>
                <a:lum bright="-30000" contras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04001" y="552387"/>
                <a:ext cx="3124202" cy="2981898"/>
              </a:xfrm>
              <a:prstGeom prst="rect">
                <a:avLst/>
              </a:prstGeom>
            </p:spPr>
          </p:pic>
          <p:pic>
            <p:nvPicPr>
              <p:cNvPr id="25" name="Picture 6" descr="1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017" t="51054" r="33443" b="23419"/>
              <a:stretch>
                <a:fillRect/>
              </a:stretch>
            </p:blipFill>
            <p:spPr bwMode="auto">
              <a:xfrm>
                <a:off x="8922047" y="1061120"/>
                <a:ext cx="709263" cy="8123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6" name="Text Box 8"/>
            <p:cNvSpPr txBox="1">
              <a:spLocks noChangeArrowheads="1"/>
            </p:cNvSpPr>
            <p:nvPr/>
          </p:nvSpPr>
          <p:spPr bwMode="auto">
            <a:xfrm>
              <a:off x="1175929" y="3737816"/>
              <a:ext cx="1356961" cy="6275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ko-KR" sz="1100" b="1" dirty="0">
                  <a:latin typeface="+mn-ea"/>
                </a:rPr>
                <a:t>SV</a:t>
              </a:r>
              <a:r>
                <a:rPr kumimoji="0" lang="ko-KR" altLang="en-US" sz="1100" b="1" dirty="0">
                  <a:latin typeface="+mn-ea"/>
                </a:rPr>
                <a:t>형</a:t>
              </a:r>
              <a:endParaRPr kumimoji="0" lang="en-US" altLang="ko-KR" sz="1100" b="1" dirty="0">
                <a:latin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ko-KR" altLang="en-US" sz="1100" b="1" dirty="0">
                  <a:latin typeface="+mn-ea"/>
                </a:rPr>
                <a:t>비즈니스모델</a:t>
              </a:r>
            </a:p>
          </p:txBody>
        </p:sp>
        <p:sp>
          <p:nvSpPr>
            <p:cNvPr id="27" name="Text Box 13"/>
            <p:cNvSpPr txBox="1">
              <a:spLocks noChangeArrowheads="1"/>
            </p:cNvSpPr>
            <p:nvPr/>
          </p:nvSpPr>
          <p:spPr bwMode="auto">
            <a:xfrm>
              <a:off x="4136619" y="5160216"/>
              <a:ext cx="691555" cy="3810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ko-KR" sz="1100" b="1" dirty="0">
                  <a:latin typeface="+mn-ea"/>
                </a:rPr>
                <a:t>Infra</a:t>
              </a:r>
              <a:endParaRPr kumimoji="0" lang="ko-KR" altLang="en-US" sz="1100" b="1" dirty="0">
                <a:latin typeface="+mn-ea"/>
              </a:endParaRPr>
            </a:p>
          </p:txBody>
        </p:sp>
        <p:sp>
          <p:nvSpPr>
            <p:cNvPr id="28" name="Text Box 17"/>
            <p:cNvSpPr txBox="1">
              <a:spLocks noChangeArrowheads="1"/>
            </p:cNvSpPr>
            <p:nvPr/>
          </p:nvSpPr>
          <p:spPr bwMode="auto">
            <a:xfrm>
              <a:off x="6483350" y="3896650"/>
              <a:ext cx="1473025" cy="3810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ko-KR" altLang="en-US" sz="1100" b="1" dirty="0">
                  <a:latin typeface="+mn-ea"/>
                </a:rPr>
                <a:t>사업 역량</a:t>
              </a:r>
            </a:p>
          </p:txBody>
        </p:sp>
        <p:sp>
          <p:nvSpPr>
            <p:cNvPr id="29" name="Text Box 22"/>
            <p:cNvSpPr txBox="1">
              <a:spLocks noChangeArrowheads="1"/>
            </p:cNvSpPr>
            <p:nvPr/>
          </p:nvSpPr>
          <p:spPr bwMode="auto">
            <a:xfrm>
              <a:off x="3843248" y="2207898"/>
              <a:ext cx="1278302" cy="6275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ko-KR" altLang="en-US" sz="1100" b="1" dirty="0">
                  <a:latin typeface="+mn-ea"/>
                </a:rPr>
                <a:t>사회적 </a:t>
              </a:r>
              <a:r>
                <a:rPr kumimoji="0" lang="en-US" altLang="ko-KR" sz="1100" b="1" dirty="0" smtClean="0">
                  <a:latin typeface="+mn-ea"/>
                </a:rPr>
                <a:t/>
              </a:r>
              <a:br>
                <a:rPr kumimoji="0" lang="en-US" altLang="ko-KR" sz="1100" b="1" dirty="0" smtClean="0">
                  <a:latin typeface="+mn-ea"/>
                </a:rPr>
              </a:br>
              <a:r>
                <a:rPr kumimoji="0" lang="ko-KR" altLang="en-US" sz="1100" b="1" dirty="0" smtClean="0">
                  <a:latin typeface="+mn-ea"/>
                </a:rPr>
                <a:t>기업가</a:t>
              </a:r>
              <a:endParaRPr kumimoji="0" lang="ko-KR" altLang="en-US" sz="1100" b="1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84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사회적경제조직</a:t>
            </a:r>
            <a:r>
              <a:rPr lang="ko-KR" altLang="en-US" dirty="0"/>
              <a:t> </a:t>
            </a:r>
            <a:r>
              <a:rPr lang="en-US" altLang="ko-KR" dirty="0"/>
              <a:t>BM </a:t>
            </a:r>
            <a:r>
              <a:rPr lang="ko-KR" altLang="en-US" dirty="0" err="1"/>
              <a:t>수립시</a:t>
            </a:r>
            <a:r>
              <a:rPr lang="ko-KR" altLang="en-US" dirty="0"/>
              <a:t> 추가 질문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170</a:t>
            </a:fld>
            <a:endParaRPr lang="ko-KR" altLang="en-US"/>
          </a:p>
        </p:txBody>
      </p:sp>
      <p:pic>
        <p:nvPicPr>
          <p:cNvPr id="9" name="Picture 5" descr="http://pds2.egloos.com/logo/1/200609/27/95/c006459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/>
          <a:stretch/>
        </p:blipFill>
        <p:spPr bwMode="auto">
          <a:xfrm>
            <a:off x="828417" y="1204913"/>
            <a:ext cx="5201165" cy="541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1962591" y="2550004"/>
            <a:ext cx="4259593" cy="507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30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ko-KR" altLang="en-US" sz="1100" b="1" dirty="0"/>
              <a:t>비영리 방식의 조달 비용 감소 방안은</a:t>
            </a:r>
            <a:r>
              <a:rPr lang="en-US" altLang="ko-KR" sz="1100" b="1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94051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비용 추정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171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368301" y="1204913"/>
            <a:ext cx="6134100" cy="5219700"/>
            <a:chOff x="220671" y="1273171"/>
            <a:chExt cx="8599479" cy="5608356"/>
          </a:xfrm>
        </p:grpSpPr>
        <p:sp>
          <p:nvSpPr>
            <p:cNvPr id="12" name="직사각형 11"/>
            <p:cNvSpPr/>
            <p:nvPr/>
          </p:nvSpPr>
          <p:spPr>
            <a:xfrm>
              <a:off x="220671" y="1273171"/>
              <a:ext cx="1687033" cy="57150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>
                  <a:solidFill>
                    <a:schemeClr val="tx1"/>
                  </a:solidFill>
                </a:rPr>
                <a:t>현금유출 요인</a:t>
              </a: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907704" y="1273171"/>
              <a:ext cx="6912446" cy="571504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>
                  <a:solidFill>
                    <a:srgbClr val="7030A0"/>
                  </a:solidFill>
                </a:rPr>
                <a:t>현금유출 요인 </a:t>
              </a:r>
              <a:r>
                <a:rPr lang="ko-KR" altLang="en-US" sz="1100" b="1" dirty="0" err="1">
                  <a:solidFill>
                    <a:srgbClr val="7030A0"/>
                  </a:solidFill>
                </a:rPr>
                <a:t>이슈트리를</a:t>
              </a:r>
              <a:r>
                <a:rPr lang="ko-KR" altLang="en-US" sz="1100" b="1" dirty="0">
                  <a:solidFill>
                    <a:srgbClr val="7030A0"/>
                  </a:solidFill>
                </a:rPr>
                <a:t> 참고해 예비기업의 비용 분석 및 추정</a:t>
              </a:r>
              <a:endParaRPr lang="en-US" altLang="ko-KR" sz="1100" b="1" dirty="0">
                <a:solidFill>
                  <a:srgbClr val="7030A0"/>
                </a:solidFill>
              </a:endParaRPr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2929" t="24375" r="39648" b="12812"/>
            <a:stretch>
              <a:fillRect/>
            </a:stretch>
          </p:blipFill>
          <p:spPr bwMode="auto">
            <a:xfrm>
              <a:off x="428596" y="2020570"/>
              <a:ext cx="8215370" cy="4860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62643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SC : Social Costs (</a:t>
            </a:r>
            <a:r>
              <a:rPr lang="ko-KR" altLang="en-US" dirty="0" err="1"/>
              <a:t>사회적비용</a:t>
            </a:r>
            <a:r>
              <a:rPr lang="en-US" altLang="ko-KR" dirty="0"/>
              <a:t>)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172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828750"/>
              </p:ext>
            </p:extLst>
          </p:nvPr>
        </p:nvGraphicFramePr>
        <p:xfrm>
          <a:off x="399722" y="1204914"/>
          <a:ext cx="6102678" cy="352901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51339"/>
                <a:gridCol w="3051339"/>
              </a:tblGrid>
              <a:tr h="63922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질문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검토결론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978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우리 비즈니스 모델에 내재되어 있는 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중요한 사회적 비용요소는 무엇인가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869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SB : Social Benefits (</a:t>
            </a:r>
            <a:r>
              <a:rPr lang="ko-KR" altLang="en-US" dirty="0" err="1"/>
              <a:t>사회적편익</a:t>
            </a:r>
            <a:r>
              <a:rPr lang="en-US" altLang="ko-KR" dirty="0"/>
              <a:t>)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173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368814"/>
              </p:ext>
            </p:extLst>
          </p:nvPr>
        </p:nvGraphicFramePr>
        <p:xfrm>
          <a:off x="377661" y="1204913"/>
          <a:ext cx="6102678" cy="352901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51339"/>
                <a:gridCol w="3051339"/>
              </a:tblGrid>
              <a:tr h="63922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질문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검토결론</a:t>
                      </a:r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978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간접적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/2</a:t>
                      </a: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차적 편익은 무엇인가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(VP</a:t>
                      </a: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파트의 직접적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/1</a:t>
                      </a:r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차적 편익 외 기술</a:t>
                      </a: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331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 err="1"/>
              <a:t>그라민폰</a:t>
            </a:r>
            <a:r>
              <a:rPr lang="ko-KR" altLang="en-US" dirty="0"/>
              <a:t> 사례 실습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174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31740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err="1" smtClean="0">
                <a:latin typeface="+mn-ea"/>
              </a:rPr>
              <a:t>그라민폰</a:t>
            </a:r>
            <a:r>
              <a:rPr lang="ko-KR" altLang="en-US" sz="1200" dirty="0" smtClean="0">
                <a:latin typeface="+mn-ea"/>
              </a:rPr>
              <a:t> 사례를 통해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비즈니스 모델 수립에 대해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깊이 있게 이해해봅니다</a:t>
            </a:r>
            <a:r>
              <a:rPr lang="en-US" altLang="ko-KR" sz="1200" dirty="0" smtClean="0">
                <a:latin typeface="+mn-ea"/>
              </a:rPr>
              <a:t>.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640259" y="3258072"/>
            <a:ext cx="5769005" cy="5421470"/>
            <a:chOff x="1144897" y="4571067"/>
            <a:chExt cx="5125351" cy="4536063"/>
          </a:xfrm>
        </p:grpSpPr>
        <p:pic>
          <p:nvPicPr>
            <p:cNvPr id="19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1358434" y="5416328"/>
              <a:ext cx="4603321" cy="251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Activity Step</a:t>
              </a: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1224552" y="4678928"/>
            <a:ext cx="493812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>
                <a:latin typeface="+mn-ea"/>
              </a:rPr>
              <a:t>주어진 </a:t>
            </a:r>
            <a:r>
              <a:rPr lang="ko-KR" altLang="en-US" sz="1200" dirty="0" err="1">
                <a:latin typeface="+mn-ea"/>
              </a:rPr>
              <a:t>그라민폰의</a:t>
            </a:r>
            <a:r>
              <a:rPr lang="ko-KR" altLang="en-US" sz="1200" dirty="0">
                <a:latin typeface="+mn-ea"/>
              </a:rPr>
              <a:t> 사례를 각자 읽습니다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>
                <a:latin typeface="+mn-ea"/>
              </a:rPr>
              <a:t>팀원들과 함께 배포된 시트에 </a:t>
            </a:r>
            <a:r>
              <a:rPr lang="ko-KR" altLang="en-US" sz="1200" dirty="0" err="1">
                <a:latin typeface="+mn-ea"/>
              </a:rPr>
              <a:t>그라민폰의</a:t>
            </a:r>
            <a:r>
              <a:rPr lang="ko-KR" altLang="en-US" sz="1200" dirty="0">
                <a:latin typeface="+mn-ea"/>
              </a:rPr>
              <a:t> 비즈니스 캔버스 모델을 작성합니다</a:t>
            </a:r>
            <a:r>
              <a:rPr lang="en-US" altLang="ko-KR" sz="1200" dirty="0">
                <a:latin typeface="+mn-ea"/>
              </a:rPr>
              <a:t>. </a:t>
            </a:r>
            <a:endParaRPr lang="en-US" altLang="ko-KR" sz="12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r>
              <a:rPr lang="en-US" altLang="ko-KR" sz="1200" dirty="0"/>
              <a:t>3. </a:t>
            </a:r>
            <a:r>
              <a:rPr lang="ko-KR" altLang="en-US" sz="1200" dirty="0"/>
              <a:t>각 팀에서 작성한 비즈니스 모델 캔버스를 벽에 붙입니다</a:t>
            </a:r>
            <a:r>
              <a:rPr lang="en-US" altLang="ko-KR" sz="1200" dirty="0" smtClean="0"/>
              <a:t>.</a:t>
            </a:r>
          </a:p>
          <a:p>
            <a:endParaRPr lang="en-US" altLang="ko-KR" sz="1200" dirty="0"/>
          </a:p>
          <a:p>
            <a:endParaRPr lang="en-US" altLang="ko-KR" sz="1200" dirty="0"/>
          </a:p>
          <a:p>
            <a:r>
              <a:rPr lang="en-US" altLang="ko-KR" sz="1200" dirty="0"/>
              <a:t>4. Knowledge Fair</a:t>
            </a:r>
            <a:r>
              <a:rPr lang="ko-KR" altLang="en-US" sz="1200" dirty="0"/>
              <a:t>를 진행합니다</a:t>
            </a:r>
            <a:r>
              <a:rPr lang="en-US" altLang="ko-KR" sz="1200" dirty="0"/>
              <a:t>.</a:t>
            </a:r>
            <a:br>
              <a:rPr lang="en-US" altLang="ko-KR" sz="1200" dirty="0"/>
            </a:br>
            <a:r>
              <a:rPr lang="en-US" altLang="ko-KR" sz="1200" dirty="0"/>
              <a:t>   - </a:t>
            </a:r>
            <a:r>
              <a:rPr lang="ko-KR" altLang="en-US" sz="1200" dirty="0"/>
              <a:t>팀에서 발표자를 선정하여 발표자는 자신의 팀 </a:t>
            </a:r>
            <a:r>
              <a:rPr lang="en-US" altLang="ko-KR" sz="1200" dirty="0"/>
              <a:t>BMC</a:t>
            </a:r>
            <a:r>
              <a:rPr lang="ko-KR" altLang="en-US" sz="1200" dirty="0"/>
              <a:t>앞에서 </a:t>
            </a:r>
            <a:r>
              <a:rPr lang="en-US" altLang="ko-KR" sz="1200" dirty="0" smtClean="0"/>
              <a:t/>
            </a:r>
            <a:br>
              <a:rPr lang="en-US" altLang="ko-KR" sz="1200" dirty="0" smtClean="0"/>
            </a:br>
            <a:r>
              <a:rPr lang="en-US" altLang="ko-KR" sz="1200" dirty="0" smtClean="0"/>
              <a:t>     </a:t>
            </a:r>
            <a:r>
              <a:rPr lang="ko-KR" altLang="en-US" sz="1200" dirty="0" smtClean="0"/>
              <a:t>설명을 </a:t>
            </a:r>
            <a:r>
              <a:rPr lang="ko-KR" altLang="en-US" sz="1200" dirty="0"/>
              <a:t>합니다</a:t>
            </a:r>
            <a:r>
              <a:rPr lang="en-US" altLang="ko-KR" sz="1200" dirty="0"/>
              <a:t>.</a:t>
            </a:r>
            <a:br>
              <a:rPr lang="en-US" altLang="ko-KR" sz="1200" dirty="0"/>
            </a:br>
            <a:r>
              <a:rPr lang="en-US" altLang="ko-KR" sz="1200" dirty="0"/>
              <a:t>   - </a:t>
            </a:r>
            <a:r>
              <a:rPr lang="ko-KR" altLang="en-US" sz="1200" dirty="0"/>
              <a:t>발표자를 제외한 팀원들은 다른 팀의 </a:t>
            </a:r>
            <a:r>
              <a:rPr lang="en-US" altLang="ko-KR" sz="1200" dirty="0"/>
              <a:t>BMC</a:t>
            </a:r>
            <a:r>
              <a:rPr lang="ko-KR" altLang="en-US" sz="1200" dirty="0"/>
              <a:t>를 둘러보며</a:t>
            </a:r>
            <a:r>
              <a:rPr lang="en-US" altLang="ko-KR" sz="1200" dirty="0"/>
              <a:t/>
            </a:r>
            <a:br>
              <a:rPr lang="en-US" altLang="ko-KR" sz="1200" dirty="0"/>
            </a:br>
            <a:r>
              <a:rPr lang="en-US" altLang="ko-KR" sz="1200" dirty="0"/>
              <a:t>     </a:t>
            </a:r>
            <a:r>
              <a:rPr lang="ko-KR" altLang="en-US" sz="1200" dirty="0"/>
              <a:t>발표자와 질의응답을 합니다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dirty="0"/>
              <a:t>5. </a:t>
            </a:r>
            <a:r>
              <a:rPr lang="ko-KR" altLang="en-US" sz="1200" dirty="0" err="1"/>
              <a:t>팀별로</a:t>
            </a:r>
            <a:r>
              <a:rPr lang="ko-KR" altLang="en-US" sz="1200" dirty="0"/>
              <a:t> 의견을 듣고</a:t>
            </a:r>
            <a:r>
              <a:rPr lang="en-US" altLang="ko-KR" sz="1200" dirty="0"/>
              <a:t>, </a:t>
            </a:r>
            <a:r>
              <a:rPr lang="ko-KR" altLang="en-US" sz="1200" dirty="0"/>
              <a:t>강사의 피드백을 공유합니다</a:t>
            </a:r>
            <a:r>
              <a:rPr lang="en-US" altLang="ko-KR" sz="1200" dirty="0"/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220" y="1460550"/>
            <a:ext cx="2619375" cy="790575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65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 err="1"/>
              <a:t>그라민폰</a:t>
            </a:r>
            <a:r>
              <a:rPr lang="ko-KR" altLang="en-US" dirty="0"/>
              <a:t> 사례 실습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175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860875"/>
            <a:ext cx="5506807" cy="6010137"/>
          </a:xfrm>
          <a:prstGeom prst="roundRect">
            <a:avLst>
              <a:gd name="adj" fmla="val 4696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lnSpc>
                <a:spcPct val="200000"/>
              </a:lnSpc>
              <a:buFont typeface="Wingdings" pitchFamily="2" charset="2"/>
              <a:buChar char="§"/>
            </a:pPr>
            <a:r>
              <a:rPr lang="ko-KR" altLang="en-US" sz="1100" dirty="0">
                <a:solidFill>
                  <a:schemeClr val="tx1"/>
                </a:solidFill>
              </a:rPr>
              <a:t>방글라데시 주민들은 너무 가난해 이동전화를 구입할 수 없었다</a:t>
            </a:r>
            <a:r>
              <a:rPr lang="en-US" altLang="ko-KR" sz="1100" dirty="0">
                <a:solidFill>
                  <a:schemeClr val="tx1"/>
                </a:solidFill>
              </a:rPr>
              <a:t>. </a:t>
            </a:r>
            <a:r>
              <a:rPr lang="ko-KR" altLang="en-US" sz="1100" dirty="0">
                <a:solidFill>
                  <a:schemeClr val="tx1"/>
                </a:solidFill>
              </a:rPr>
              <a:t>그래서 </a:t>
            </a:r>
            <a:r>
              <a:rPr lang="ko-KR" altLang="en-US" sz="1100" dirty="0" err="1">
                <a:solidFill>
                  <a:schemeClr val="tx1"/>
                </a:solidFill>
              </a:rPr>
              <a:t>그라민폰은</a:t>
            </a:r>
            <a:r>
              <a:rPr lang="ko-KR" altLang="en-US" sz="1100" dirty="0">
                <a:solidFill>
                  <a:schemeClr val="tx1"/>
                </a:solidFill>
              </a:rPr>
              <a:t> </a:t>
            </a:r>
            <a:r>
              <a:rPr lang="ko-KR" altLang="en-US" sz="1100" dirty="0" err="1">
                <a:solidFill>
                  <a:schemeClr val="tx1"/>
                </a:solidFill>
              </a:rPr>
              <a:t>그라민</a:t>
            </a:r>
            <a:r>
              <a:rPr lang="ko-KR" altLang="en-US" sz="1100" dirty="0">
                <a:solidFill>
                  <a:schemeClr val="tx1"/>
                </a:solidFill>
              </a:rPr>
              <a:t> 은행과 </a:t>
            </a:r>
            <a:r>
              <a:rPr lang="ko-KR" altLang="en-US" sz="1100" dirty="0" err="1">
                <a:solidFill>
                  <a:schemeClr val="tx1"/>
                </a:solidFill>
              </a:rPr>
              <a:t>파트너쉽을</a:t>
            </a:r>
            <a:r>
              <a:rPr lang="ko-KR" altLang="en-US" sz="1100" dirty="0">
                <a:solidFill>
                  <a:schemeClr val="tx1"/>
                </a:solidFill>
              </a:rPr>
              <a:t> 맺고 소액대출기관을 설립해 지역여성들에게 이동전화를 구입할 수 있도록 대출을 해줬다</a:t>
            </a:r>
            <a:r>
              <a:rPr lang="en-US" altLang="ko-KR" sz="1100" dirty="0">
                <a:solidFill>
                  <a:schemeClr val="tx1"/>
                </a:solidFill>
              </a:rPr>
              <a:t>. </a:t>
            </a:r>
            <a:r>
              <a:rPr lang="ko-KR" altLang="en-US" sz="1100" dirty="0">
                <a:solidFill>
                  <a:schemeClr val="tx1"/>
                </a:solidFill>
              </a:rPr>
              <a:t>여성들은 전화서비스를 마을에서 판매했고</a:t>
            </a:r>
            <a:r>
              <a:rPr lang="en-US" altLang="ko-KR" sz="1100" dirty="0">
                <a:solidFill>
                  <a:schemeClr val="tx1"/>
                </a:solidFill>
              </a:rPr>
              <a:t>, </a:t>
            </a:r>
            <a:r>
              <a:rPr lang="ko-KR" altLang="en-US" sz="1100" dirty="0">
                <a:solidFill>
                  <a:schemeClr val="tx1"/>
                </a:solidFill>
              </a:rPr>
              <a:t>대출을 갚고도 추가수입을 얻었으며</a:t>
            </a:r>
            <a:r>
              <a:rPr lang="en-US" altLang="ko-KR" sz="1100" dirty="0">
                <a:solidFill>
                  <a:schemeClr val="tx1"/>
                </a:solidFill>
              </a:rPr>
              <a:t>, </a:t>
            </a:r>
            <a:r>
              <a:rPr lang="ko-KR" altLang="en-US" sz="1100" dirty="0">
                <a:solidFill>
                  <a:schemeClr val="tx1"/>
                </a:solidFill>
              </a:rPr>
              <a:t>이들의 생활과 사회적 지위는 현저히 향상됐다</a:t>
            </a:r>
            <a:r>
              <a:rPr lang="en-US" altLang="ko-KR" sz="1100" dirty="0" smtClean="0">
                <a:solidFill>
                  <a:schemeClr val="tx1"/>
                </a:solidFill>
              </a:rPr>
              <a:t>.</a:t>
            </a:r>
          </a:p>
          <a:p>
            <a:pPr marL="171450" indent="-171450">
              <a:lnSpc>
                <a:spcPct val="200000"/>
              </a:lnSpc>
              <a:buFont typeface="Wingdings" pitchFamily="2" charset="2"/>
              <a:buChar char="§"/>
            </a:pPr>
            <a:endParaRPr lang="en-US" altLang="ko-KR" sz="1100" dirty="0">
              <a:solidFill>
                <a:schemeClr val="tx1"/>
              </a:solidFill>
            </a:endParaRPr>
          </a:p>
          <a:p>
            <a:pPr marL="171450" indent="-171450">
              <a:lnSpc>
                <a:spcPct val="200000"/>
              </a:lnSpc>
              <a:buFont typeface="Wingdings" pitchFamily="2" charset="2"/>
              <a:buChar char="§"/>
            </a:pPr>
            <a:r>
              <a:rPr lang="ko-KR" altLang="en-US" sz="1100" dirty="0" err="1">
                <a:solidFill>
                  <a:schemeClr val="tx1"/>
                </a:solidFill>
              </a:rPr>
              <a:t>그라민폰은</a:t>
            </a:r>
            <a:r>
              <a:rPr lang="ko-KR" altLang="en-US" sz="1100" dirty="0">
                <a:solidFill>
                  <a:schemeClr val="tx1"/>
                </a:solidFill>
              </a:rPr>
              <a:t> 방글라데시의 외딴 시골지역에서도 누구나 보편적으로 통신서비스를 이용하게 하는 것이었다</a:t>
            </a:r>
            <a:r>
              <a:rPr lang="en-US" altLang="ko-KR" sz="1100" dirty="0">
                <a:solidFill>
                  <a:schemeClr val="tx1"/>
                </a:solidFill>
              </a:rPr>
              <a:t>. </a:t>
            </a:r>
            <a:r>
              <a:rPr lang="ko-KR" altLang="en-US" sz="1100" dirty="0">
                <a:solidFill>
                  <a:schemeClr val="tx1"/>
                </a:solidFill>
              </a:rPr>
              <a:t>이윤추구 모델을 통해 목표를 달성했는데</a:t>
            </a:r>
            <a:r>
              <a:rPr lang="en-US" altLang="ko-KR" sz="1100" dirty="0">
                <a:solidFill>
                  <a:schemeClr val="tx1"/>
                </a:solidFill>
              </a:rPr>
              <a:t>, </a:t>
            </a:r>
            <a:r>
              <a:rPr lang="ko-KR" altLang="en-US" sz="1100" dirty="0">
                <a:solidFill>
                  <a:schemeClr val="tx1"/>
                </a:solidFill>
              </a:rPr>
              <a:t>방글라데시 벽촌에까지 긍정적인 영향을 미쳤다</a:t>
            </a:r>
            <a:r>
              <a:rPr lang="en-US" altLang="ko-KR" sz="1100" dirty="0">
                <a:solidFill>
                  <a:schemeClr val="tx1"/>
                </a:solidFill>
              </a:rPr>
              <a:t>. 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marL="171450" indent="-171450">
              <a:lnSpc>
                <a:spcPct val="200000"/>
              </a:lnSpc>
              <a:buFont typeface="Wingdings" pitchFamily="2" charset="2"/>
              <a:buChar char="§"/>
            </a:pPr>
            <a:endParaRPr lang="en-US" altLang="ko-KR" sz="1100" dirty="0">
              <a:solidFill>
                <a:schemeClr val="tx1"/>
              </a:solidFill>
            </a:endParaRPr>
          </a:p>
          <a:p>
            <a:pPr marL="171450" indent="-171450">
              <a:lnSpc>
                <a:spcPct val="200000"/>
              </a:lnSpc>
              <a:buFont typeface="Wingdings" pitchFamily="2" charset="2"/>
              <a:buChar char="§"/>
            </a:pPr>
            <a:r>
              <a:rPr lang="ko-KR" altLang="en-US" sz="1100" dirty="0" err="1">
                <a:solidFill>
                  <a:schemeClr val="tx1"/>
                </a:solidFill>
              </a:rPr>
              <a:t>그라민폰은</a:t>
            </a:r>
            <a:r>
              <a:rPr lang="ko-KR" altLang="en-US" sz="1100" dirty="0">
                <a:solidFill>
                  <a:schemeClr val="tx1"/>
                </a:solidFill>
              </a:rPr>
              <a:t> 통신 서비스에 대한 대중들의 </a:t>
            </a:r>
            <a:r>
              <a:rPr lang="ko-KR" altLang="en-US" sz="1100" dirty="0" err="1">
                <a:solidFill>
                  <a:schemeClr val="tx1"/>
                </a:solidFill>
              </a:rPr>
              <a:t>접근성을</a:t>
            </a:r>
            <a:r>
              <a:rPr lang="ko-KR" altLang="en-US" sz="1100" dirty="0">
                <a:solidFill>
                  <a:schemeClr val="tx1"/>
                </a:solidFill>
              </a:rPr>
              <a:t> 높이는 동시에 수익을 벌어들였다</a:t>
            </a:r>
            <a:r>
              <a:rPr lang="en-US" altLang="ko-KR" sz="1100" dirty="0">
                <a:solidFill>
                  <a:schemeClr val="tx1"/>
                </a:solidFill>
              </a:rPr>
              <a:t>. </a:t>
            </a:r>
            <a:r>
              <a:rPr lang="ko-KR" altLang="en-US" sz="1100" dirty="0">
                <a:solidFill>
                  <a:schemeClr val="tx1"/>
                </a:solidFill>
              </a:rPr>
              <a:t>또한 마을 전화레이디들이 기회를 얻고 사회적 지위가 향상되는 사회적 영향까지도 만들어냈다</a:t>
            </a:r>
            <a:r>
              <a:rPr lang="en-US" altLang="ko-KR" sz="1100" dirty="0" smtClean="0">
                <a:solidFill>
                  <a:schemeClr val="tx1"/>
                </a:solidFill>
              </a:rPr>
              <a:t>.</a:t>
            </a:r>
          </a:p>
          <a:p>
            <a:pPr marL="171450" indent="-171450">
              <a:lnSpc>
                <a:spcPct val="200000"/>
              </a:lnSpc>
              <a:buFont typeface="Wingdings" pitchFamily="2" charset="2"/>
              <a:buChar char="§"/>
            </a:pPr>
            <a:endParaRPr lang="en-US" altLang="ko-KR" sz="1100" dirty="0">
              <a:solidFill>
                <a:schemeClr val="tx1"/>
              </a:solidFill>
            </a:endParaRPr>
          </a:p>
          <a:p>
            <a:pPr marL="171450" indent="-171450">
              <a:lnSpc>
                <a:spcPct val="200000"/>
              </a:lnSpc>
              <a:buFont typeface="Wingdings" pitchFamily="2" charset="2"/>
              <a:buChar char="§"/>
            </a:pPr>
            <a:r>
              <a:rPr lang="ko-KR" altLang="en-US" sz="1100" dirty="0" err="1">
                <a:solidFill>
                  <a:schemeClr val="tx1"/>
                </a:solidFill>
              </a:rPr>
              <a:t>그라민폰은</a:t>
            </a:r>
            <a:r>
              <a:rPr lang="ko-KR" altLang="en-US" sz="1100" dirty="0">
                <a:solidFill>
                  <a:schemeClr val="tx1"/>
                </a:solidFill>
              </a:rPr>
              <a:t> 결국 </a:t>
            </a:r>
            <a:r>
              <a:rPr lang="en-US" altLang="ko-KR" sz="1100" dirty="0">
                <a:solidFill>
                  <a:schemeClr val="tx1"/>
                </a:solidFill>
              </a:rPr>
              <a:t>20</a:t>
            </a:r>
            <a:r>
              <a:rPr lang="ko-KR" altLang="en-US" sz="1100" dirty="0" err="1">
                <a:solidFill>
                  <a:schemeClr val="tx1"/>
                </a:solidFill>
              </a:rPr>
              <a:t>만명이</a:t>
            </a:r>
            <a:r>
              <a:rPr lang="ko-KR" altLang="en-US" sz="1100" dirty="0">
                <a:solidFill>
                  <a:schemeClr val="tx1"/>
                </a:solidFill>
              </a:rPr>
              <a:t> 넘는 농촌여성들에게 소득을 올릴 기회를 제공하고 </a:t>
            </a:r>
            <a:r>
              <a:rPr lang="ko-KR" altLang="en-US" sz="1100" dirty="0" err="1">
                <a:solidFill>
                  <a:schemeClr val="tx1"/>
                </a:solidFill>
              </a:rPr>
              <a:t>사회적지위를</a:t>
            </a:r>
            <a:r>
              <a:rPr lang="ko-KR" altLang="en-US" sz="1100" dirty="0">
                <a:solidFill>
                  <a:schemeClr val="tx1"/>
                </a:solidFill>
              </a:rPr>
              <a:t> 높였으며</a:t>
            </a:r>
            <a:r>
              <a:rPr lang="en-US" altLang="ko-KR" sz="1100" dirty="0">
                <a:solidFill>
                  <a:schemeClr val="tx1"/>
                </a:solidFill>
              </a:rPr>
              <a:t>, 6</a:t>
            </a:r>
            <a:r>
              <a:rPr lang="ko-KR" altLang="en-US" sz="1100" dirty="0">
                <a:solidFill>
                  <a:schemeClr val="tx1"/>
                </a:solidFill>
              </a:rPr>
              <a:t>만개의 마을을 이동통신 네트워크로 연결했다</a:t>
            </a:r>
            <a:r>
              <a:rPr lang="en-US" altLang="ko-KR" sz="1100" dirty="0">
                <a:solidFill>
                  <a:schemeClr val="tx1"/>
                </a:solidFill>
              </a:rPr>
              <a:t>. </a:t>
            </a:r>
            <a:r>
              <a:rPr lang="ko-KR" altLang="en-US" sz="1100" dirty="0">
                <a:solidFill>
                  <a:schemeClr val="tx1"/>
                </a:solidFill>
              </a:rPr>
              <a:t>이용자 수가 </a:t>
            </a:r>
            <a:r>
              <a:rPr lang="en-US" altLang="ko-KR" sz="1100" dirty="0">
                <a:solidFill>
                  <a:schemeClr val="tx1"/>
                </a:solidFill>
              </a:rPr>
              <a:t>1</a:t>
            </a:r>
            <a:r>
              <a:rPr lang="ko-KR" altLang="en-US" sz="1100" dirty="0" err="1">
                <a:solidFill>
                  <a:schemeClr val="tx1"/>
                </a:solidFill>
              </a:rPr>
              <a:t>억명에</a:t>
            </a:r>
            <a:r>
              <a:rPr lang="ko-KR" altLang="en-US" sz="1100" dirty="0">
                <a:solidFill>
                  <a:schemeClr val="tx1"/>
                </a:solidFill>
              </a:rPr>
              <a:t> 이르렀고</a:t>
            </a:r>
            <a:r>
              <a:rPr lang="en-US" altLang="ko-KR" sz="1100" dirty="0">
                <a:solidFill>
                  <a:schemeClr val="tx1"/>
                </a:solidFill>
              </a:rPr>
              <a:t>, </a:t>
            </a:r>
            <a:r>
              <a:rPr lang="ko-KR" altLang="en-US" sz="1100" dirty="0">
                <a:solidFill>
                  <a:schemeClr val="tx1"/>
                </a:solidFill>
              </a:rPr>
              <a:t>수익이 발생하면서 방글라데시 최대의 납세자가 되었다</a:t>
            </a:r>
            <a:r>
              <a:rPr lang="en-US" altLang="ko-KR" sz="11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591" y="1204913"/>
            <a:ext cx="1516380" cy="457671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2598474" y="1295248"/>
            <a:ext cx="10567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b="1" dirty="0" err="1">
                <a:latin typeface="+mn-ea"/>
              </a:rPr>
              <a:t>그라민폰</a:t>
            </a:r>
            <a:r>
              <a:rPr lang="ko-KR" altLang="en-US" sz="1200" b="1" dirty="0">
                <a:latin typeface="+mn-ea"/>
              </a:rPr>
              <a:t> 사례</a:t>
            </a:r>
            <a:endParaRPr lang="ko-KR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52964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 err="1"/>
              <a:t>그라민폰</a:t>
            </a:r>
            <a:r>
              <a:rPr lang="ko-KR" altLang="en-US" dirty="0"/>
              <a:t> 사례 실습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176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0" name="직사각형 9"/>
          <p:cNvSpPr/>
          <p:nvPr/>
        </p:nvSpPr>
        <p:spPr>
          <a:xfrm>
            <a:off x="1096593" y="1285611"/>
            <a:ext cx="2550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sz="1200" b="1" u="sng" dirty="0" err="1">
                <a:latin typeface="+mn-ea"/>
              </a:rPr>
              <a:t>그라민폰</a:t>
            </a:r>
            <a:r>
              <a:rPr lang="ko-KR" altLang="en-US" sz="1200" b="1" u="sng" dirty="0">
                <a:latin typeface="+mn-ea"/>
              </a:rPr>
              <a:t> </a:t>
            </a:r>
            <a:r>
              <a:rPr lang="en-US" altLang="ko-KR" sz="1200" b="1" u="sng" dirty="0">
                <a:latin typeface="+mn-ea"/>
              </a:rPr>
              <a:t>Business Model Canvas</a:t>
            </a:r>
            <a:r>
              <a:rPr lang="ko-KR" altLang="en-US" sz="1200" b="1" u="sng" dirty="0">
                <a:latin typeface="+mn-ea"/>
              </a:rPr>
              <a:t>는</a:t>
            </a:r>
            <a:r>
              <a:rPr lang="en-US" altLang="ko-KR" sz="1200" b="1" u="sng" dirty="0" smtClean="0">
                <a:latin typeface="+mn-ea"/>
              </a:rPr>
              <a:t>?</a:t>
            </a:r>
            <a:endParaRPr lang="ko-KR" altLang="en-US" sz="1200" b="1" u="sng" dirty="0">
              <a:latin typeface="+mn-ea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368300" y="1857257"/>
            <a:ext cx="6101712" cy="6751756"/>
            <a:chOff x="611188" y="764704"/>
            <a:chExt cx="7926976" cy="5832648"/>
          </a:xfrm>
        </p:grpSpPr>
        <p:grpSp>
          <p:nvGrpSpPr>
            <p:cNvPr id="12" name="그룹 98"/>
            <p:cNvGrpSpPr/>
            <p:nvPr/>
          </p:nvGrpSpPr>
          <p:grpSpPr>
            <a:xfrm>
              <a:off x="611188" y="764704"/>
              <a:ext cx="7926976" cy="5832648"/>
              <a:chOff x="611188" y="476077"/>
              <a:chExt cx="7926976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19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33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직선 연결선 33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직선 연결선 34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직선 연결선 35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직선 연결선 36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직선 연결선 37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직선 연결선 38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직선 연결선 39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직선 연결선 40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직선 연결선 41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직선 연결선 42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직선 연결선 43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직선 연결선 44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그룹 29"/>
              <p:cNvGrpSpPr/>
              <p:nvPr/>
            </p:nvGrpSpPr>
            <p:grpSpPr>
              <a:xfrm>
                <a:off x="611747" y="1348247"/>
                <a:ext cx="7813816" cy="4236690"/>
                <a:chOff x="611747" y="1348247"/>
                <a:chExt cx="7813816" cy="4236690"/>
              </a:xfrm>
              <a:grpFill/>
            </p:grpSpPr>
            <p:sp>
              <p:nvSpPr>
                <p:cNvPr id="21" name="TextBox 20"/>
                <p:cNvSpPr txBox="1"/>
                <p:nvPr/>
              </p:nvSpPr>
              <p:spPr bwMode="auto">
                <a:xfrm>
                  <a:off x="611747" y="1350100"/>
                  <a:ext cx="1535238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 bwMode="auto">
                <a:xfrm>
                  <a:off x="2204844" y="1348247"/>
                  <a:ext cx="1252013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 bwMode="auto">
                <a:xfrm>
                  <a:off x="3784793" y="1350769"/>
                  <a:ext cx="1647694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 bwMode="auto">
                <a:xfrm>
                  <a:off x="5372946" y="1350769"/>
                  <a:ext cx="1266592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 bwMode="auto">
                <a:xfrm>
                  <a:off x="6956231" y="1353944"/>
                  <a:ext cx="1469332" cy="367624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수혜자 및 고객 명확화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 bwMode="auto">
                <a:xfrm>
                  <a:off x="2208026" y="2719193"/>
                  <a:ext cx="1239518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 bwMode="auto">
                <a:xfrm>
                  <a:off x="5376660" y="2714292"/>
                  <a:ext cx="950048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 bwMode="auto">
                <a:xfrm>
                  <a:off x="619312" y="4014593"/>
                  <a:ext cx="1243683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 bwMode="auto">
                <a:xfrm>
                  <a:off x="4581144" y="4011755"/>
                  <a:ext cx="1070835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 bwMode="auto">
                <a:xfrm>
                  <a:off x="620519" y="5365586"/>
                  <a:ext cx="1441524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 bwMode="auto">
                <a:xfrm>
                  <a:off x="4580950" y="5363885"/>
                  <a:ext cx="1422781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17" name="직선 연결선 16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 bwMode="auto">
            <a:xfrm>
              <a:off x="617840" y="773848"/>
              <a:ext cx="1256179" cy="219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05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105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105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1050" b="1" dirty="0">
                <a:solidFill>
                  <a:srgbClr val="00000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950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태양의 서커스 </a:t>
            </a:r>
            <a:r>
              <a:rPr lang="ko-KR" altLang="en-US" dirty="0" smtClean="0"/>
              <a:t>사례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177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368301" y="1194383"/>
            <a:ext cx="6157044" cy="3530352"/>
            <a:chOff x="468313" y="1412875"/>
            <a:chExt cx="8351837" cy="4984750"/>
          </a:xfrm>
        </p:grpSpPr>
        <p:pic>
          <p:nvPicPr>
            <p:cNvPr id="5" name="그림 4" descr="cirque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8313" y="1428750"/>
              <a:ext cx="1746250" cy="174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그림 7" descr="image_readmed_2011_321634_1305867835426351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43563" y="1414463"/>
              <a:ext cx="3176587" cy="4983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그림 10" descr="ScreenHunter_001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51075" y="1412875"/>
              <a:ext cx="3106738" cy="176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68"/>
            <p:cNvSpPr>
              <a:spLocks noChangeArrowheads="1"/>
            </p:cNvSpPr>
            <p:nvPr/>
          </p:nvSpPr>
          <p:spPr bwMode="auto">
            <a:xfrm>
              <a:off x="468313" y="3429000"/>
              <a:ext cx="4889500" cy="28575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80808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lIns="180000" tIns="108000" rIns="144000" bIns="108000"/>
            <a:lstStyle/>
            <a:p>
              <a:pPr marL="304800" indent="-304800" fontAlgn="base" latinLnBrk="0">
                <a:spcBef>
                  <a:spcPct val="70000"/>
                </a:spcBef>
                <a:spcAft>
                  <a:spcPct val="10000"/>
                </a:spcAft>
                <a:buClr>
                  <a:srgbClr val="00CC99"/>
                </a:buClr>
                <a:buSzPct val="90000"/>
                <a:buFontTx/>
                <a:buBlip>
                  <a:blip r:embed="rId6"/>
                </a:buBlip>
                <a:defRPr/>
              </a:pP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태양의 서커스는 한때 아코디언 연주자이자</a:t>
              </a: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, 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죽마 곡예사이며</a:t>
              </a: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, 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불 삼키기 묘기를 했던</a:t>
              </a: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 ‘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기 리베르떼</a:t>
              </a: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’ 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길거리의 서커스 단원 몇 사람과 함께 만든 단체</a:t>
              </a:r>
              <a:endParaRPr kumimoji="1" lang="en-US" altLang="ko-KR" sz="1000" dirty="0">
                <a:solidFill>
                  <a:srgbClr val="000000"/>
                </a:solidFill>
                <a:cs typeface="Arial" pitchFamily="34" charset="0"/>
              </a:endParaRPr>
            </a:p>
            <a:p>
              <a:pPr marL="304800" indent="-304800" fontAlgn="base" latinLnBrk="0">
                <a:spcBef>
                  <a:spcPct val="70000"/>
                </a:spcBef>
                <a:spcAft>
                  <a:spcPct val="10000"/>
                </a:spcAft>
                <a:buClr>
                  <a:srgbClr val="00CC99"/>
                </a:buClr>
                <a:buSzPct val="90000"/>
                <a:buFontTx/>
                <a:buBlip>
                  <a:blip r:embed="rId6"/>
                </a:buBlip>
                <a:defRPr/>
              </a:pP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1984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년 첫 작품을 선보인 뒤</a:t>
              </a: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, 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전 세계 </a:t>
              </a: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100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여 개 도시 에서 순회공연이 개최되고</a:t>
              </a: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, </a:t>
              </a:r>
              <a:r>
                <a:rPr kumimoji="1" lang="ko-KR" altLang="en-US" sz="1000" dirty="0" err="1">
                  <a:solidFill>
                    <a:srgbClr val="000000"/>
                  </a:solidFill>
                  <a:cs typeface="Arial" pitchFamily="34" charset="0"/>
                </a:rPr>
                <a:t>라스베이거스와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 </a:t>
              </a:r>
              <a:r>
                <a:rPr kumimoji="1" lang="ko-KR" altLang="en-US" sz="1000" dirty="0" err="1">
                  <a:solidFill>
                    <a:srgbClr val="000000"/>
                  </a:solidFill>
                  <a:cs typeface="Arial" pitchFamily="34" charset="0"/>
                </a:rPr>
                <a:t>올란도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 디즈니월드 등에서 상설공연이 개최되는 세계적 엔터테인먼트 기업으로 성장함</a:t>
              </a: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 </a:t>
              </a:r>
            </a:p>
            <a:p>
              <a:pPr marL="304800" indent="-304800" fontAlgn="base" latinLnBrk="0">
                <a:spcBef>
                  <a:spcPct val="70000"/>
                </a:spcBef>
                <a:spcAft>
                  <a:spcPct val="10000"/>
                </a:spcAft>
                <a:buClr>
                  <a:srgbClr val="00CC99"/>
                </a:buClr>
                <a:buSzPct val="90000"/>
                <a:buFontTx/>
                <a:buBlip>
                  <a:blip r:embed="rId6"/>
                </a:buBlip>
                <a:defRPr/>
              </a:pP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“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태양의 서커스는 서커스가 아니다</a:t>
              </a: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. 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지금까지 </a:t>
              </a: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  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상상할 수 없었던 </a:t>
              </a: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`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새로운</a:t>
              </a: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` </a:t>
              </a:r>
              <a:r>
                <a:rPr kumimoji="1" lang="ko-KR" altLang="en-US" sz="1000" dirty="0">
                  <a:solidFill>
                    <a:srgbClr val="000000"/>
                  </a:solidFill>
                  <a:cs typeface="Arial" pitchFamily="34" charset="0"/>
                </a:rPr>
                <a:t>엔터테인먼트로 우리 만의 방식으로 창조해낸 예술품이다</a:t>
              </a:r>
              <a:r>
                <a:rPr kumimoji="1" lang="en-US" altLang="ko-KR" sz="1000" dirty="0">
                  <a:solidFill>
                    <a:srgbClr val="000000"/>
                  </a:solidFill>
                  <a:cs typeface="Arial" pitchFamily="34" charset="0"/>
                </a:rPr>
                <a:t>”_</a:t>
              </a:r>
              <a:r>
                <a:rPr kumimoji="1" lang="ko-KR" altLang="en-US" sz="1000" i="1" dirty="0" err="1">
                  <a:solidFill>
                    <a:srgbClr val="000000"/>
                  </a:solidFill>
                  <a:cs typeface="Arial" pitchFamily="34" charset="0"/>
                </a:rPr>
                <a:t>라마르</a:t>
              </a:r>
              <a:r>
                <a:rPr kumimoji="1" lang="ko-KR" altLang="en-US" sz="1000" i="1" dirty="0">
                  <a:solidFill>
                    <a:srgbClr val="000000"/>
                  </a:solidFill>
                  <a:cs typeface="Arial" pitchFamily="34" charset="0"/>
                </a:rPr>
                <a:t> </a:t>
              </a:r>
              <a:r>
                <a:rPr kumimoji="1" lang="en-US" altLang="ko-KR" sz="1000" i="1" dirty="0">
                  <a:solidFill>
                    <a:srgbClr val="000000"/>
                  </a:solidFill>
                  <a:cs typeface="Arial" pitchFamily="34" charset="0"/>
                </a:rPr>
                <a:t>CEO</a:t>
              </a:r>
            </a:p>
          </p:txBody>
        </p:sp>
      </p:grpSp>
      <p:sp>
        <p:nvSpPr>
          <p:cNvPr id="10" name="Rectangle 68"/>
          <p:cNvSpPr>
            <a:spLocks noChangeArrowheads="1"/>
          </p:cNvSpPr>
          <p:nvPr/>
        </p:nvSpPr>
        <p:spPr bwMode="auto">
          <a:xfrm>
            <a:off x="362743" y="5156200"/>
            <a:ext cx="6132514" cy="3434883"/>
          </a:xfrm>
          <a:prstGeom prst="rect">
            <a:avLst/>
          </a:prstGeom>
          <a:solidFill>
            <a:srgbClr val="FFFFFF"/>
          </a:solidFill>
          <a:ln w="12700">
            <a:solidFill>
              <a:srgbClr val="80808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lIns="180000" tIns="108000" rIns="144000" bIns="108000"/>
          <a:lstStyle/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6"/>
              </a:buBlip>
              <a:defRPr/>
            </a:pP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제작자가 먼저 작품을 정하고 대본을 구하고 연출자를 찾고 배우를 고용 하는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`Top-down`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방식이 아니라 인재들의 능력에서 아이디어를 찾고 작품을 구성 해가는 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`Bottom-up`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방식  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+ 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상시 오디션을 통해 실력 있는 인재들을 고용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기량 닦을 수 있게 </a:t>
            </a:r>
            <a:r>
              <a:rPr kumimoji="1" lang="ko-KR" altLang="en-US" sz="1050" dirty="0" err="1">
                <a:solidFill>
                  <a:srgbClr val="000000"/>
                </a:solidFill>
                <a:cs typeface="Arial" pitchFamily="34" charset="0"/>
              </a:rPr>
              <a:t>인프라스트럭처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 제공 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(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새로운 공연을 올리기까지 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2~3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년 투자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)</a:t>
            </a:r>
          </a:p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6"/>
              </a:buBlip>
              <a:defRPr/>
            </a:pP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공연예술기업도 얼마든지 투자를 유치하고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투자자들에게 수익을 돌려줄 수 있다는 것을 증명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.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실제 우리나라 행정공제회는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‘</a:t>
            </a:r>
            <a:r>
              <a:rPr kumimoji="1" lang="ko-KR" altLang="en-US" sz="1050" dirty="0" err="1">
                <a:solidFill>
                  <a:srgbClr val="000000"/>
                </a:solidFill>
                <a:cs typeface="Arial" pitchFamily="34" charset="0"/>
              </a:rPr>
              <a:t>퀴담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’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공연에 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27</a:t>
            </a:r>
            <a:r>
              <a:rPr kumimoji="1" lang="ko-KR" altLang="en-US" sz="1050" dirty="0" err="1">
                <a:solidFill>
                  <a:srgbClr val="000000"/>
                </a:solidFill>
                <a:cs typeface="Arial" pitchFamily="34" charset="0"/>
              </a:rPr>
              <a:t>억원을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 투자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, 9.49%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의 수익률을 올림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     -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하나의 성공이 또 다른 투자를 끌어들이고 이익의 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70%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새로운 프로젝트에 재투자</a:t>
            </a:r>
            <a:endParaRPr kumimoji="1" lang="en-US" altLang="ko-KR" sz="1050" dirty="0">
              <a:solidFill>
                <a:srgbClr val="000000"/>
              </a:solidFill>
              <a:cs typeface="Arial" pitchFamily="34" charset="0"/>
            </a:endParaRPr>
          </a:p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6"/>
              </a:buBlip>
              <a:defRPr/>
            </a:pP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시장 변화를 읽고 미국 </a:t>
            </a:r>
            <a:r>
              <a:rPr kumimoji="1" lang="ko-KR" altLang="en-US" sz="1050" dirty="0" err="1">
                <a:solidFill>
                  <a:srgbClr val="000000"/>
                </a:solidFill>
                <a:cs typeface="Arial" pitchFamily="34" charset="0"/>
              </a:rPr>
              <a:t>라스베이거스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 업계와 맺은 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`</a:t>
            </a:r>
            <a:r>
              <a:rPr kumimoji="1" lang="ko-KR" altLang="en-US" sz="1050" dirty="0" err="1">
                <a:solidFill>
                  <a:srgbClr val="000000"/>
                </a:solidFill>
                <a:cs typeface="Arial" pitchFamily="34" charset="0"/>
              </a:rPr>
              <a:t>파트너십도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 성공 요인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 : 90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년대 들어 </a:t>
            </a:r>
            <a:r>
              <a:rPr kumimoji="1" lang="ko-KR" altLang="en-US" sz="1050" dirty="0" err="1">
                <a:solidFill>
                  <a:srgbClr val="000000"/>
                </a:solidFill>
                <a:cs typeface="Arial" pitchFamily="34" charset="0"/>
              </a:rPr>
              <a:t>라스베이거스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 호텔들은 </a:t>
            </a:r>
            <a:r>
              <a:rPr kumimoji="1" lang="ko-KR" altLang="en-US" sz="1050" dirty="0" err="1">
                <a:solidFill>
                  <a:srgbClr val="000000"/>
                </a:solidFill>
                <a:cs typeface="Arial" pitchFamily="34" charset="0"/>
              </a:rPr>
              <a:t>더이상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 카지노 기계만으로는 수지가 맞지 않자 각종 </a:t>
            </a:r>
            <a:r>
              <a:rPr kumimoji="1" lang="ko-KR" altLang="en-US" sz="1050" dirty="0" err="1">
                <a:solidFill>
                  <a:srgbClr val="000000"/>
                </a:solidFill>
                <a:cs typeface="Arial" pitchFamily="34" charset="0"/>
              </a:rPr>
              <a:t>컨벤션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 행사와 스포츠 경기 유치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공연을 올리기 시작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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이런 업계의 변화를 정확히 읽어낸 공연 기획함</a:t>
            </a:r>
            <a:endParaRPr kumimoji="1" lang="en-US" altLang="ko-KR" sz="1050" dirty="0">
              <a:solidFill>
                <a:srgbClr val="000000"/>
              </a:solidFill>
              <a:cs typeface="Arial" pitchFamily="34" charset="0"/>
            </a:endParaRPr>
          </a:p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6"/>
              </a:buBlip>
              <a:defRPr/>
            </a:pP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공연예술계는 공연을 하면 할수록 늘어나는 비용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줄어드는 외부 지원금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정체된 관객 수 등으로 수입과 지출 사이에 격차가 벌어지는 </a:t>
            </a:r>
            <a:r>
              <a:rPr kumimoji="1" lang="ko-KR" altLang="en-US" sz="1050" dirty="0" err="1">
                <a:solidFill>
                  <a:srgbClr val="000000"/>
                </a:solidFill>
                <a:cs typeface="Arial" pitchFamily="34" charset="0"/>
              </a:rPr>
              <a:t>인컴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 갭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(Income gap)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현상 겪게 됨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/>
            </a:r>
            <a:b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</a:b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/>
            </a:r>
            <a:b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</a:b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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그러나 태양의 서커스는 독자적 비즈니스 모델을 구축해 이러한 한계를 뛰어넘음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kumimoji="1" lang="ko-KR" altLang="en-US" sz="1050" dirty="0" err="1">
                <a:solidFill>
                  <a:srgbClr val="000000"/>
                </a:solidFill>
                <a:cs typeface="Arial" pitchFamily="34" charset="0"/>
              </a:rPr>
              <a:t>라마르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CEO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는 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"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우리는 순진하게 무조건 창조성만 강조하지는 않는다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.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비즈니스 측면으로 도 이익이 날 수 있도록 치밀하게 계획하고 있다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</a:rPr>
              <a:t>"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</a:rPr>
              <a:t>고 강조</a:t>
            </a:r>
            <a:endParaRPr kumimoji="1" lang="en-US" altLang="ko-KR" sz="1050" dirty="0">
              <a:solidFill>
                <a:srgbClr val="000000"/>
              </a:solidFill>
              <a:cs typeface="Arial" pitchFamily="34" charset="0"/>
            </a:endParaRPr>
          </a:p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defRPr/>
            </a:pP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      </a:t>
            </a:r>
            <a:r>
              <a:rPr kumimoji="1" lang="ko-KR" altLang="en-US" sz="1050" dirty="0" err="1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블루오션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 전략 취함 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: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기존 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BMC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상 문제요소 제거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,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감소 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&amp;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새로운 혁신요소 증가</a:t>
            </a:r>
            <a:r>
              <a:rPr kumimoji="1" lang="en-US" altLang="ko-KR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, </a:t>
            </a:r>
            <a:r>
              <a:rPr kumimoji="1" lang="ko-KR" altLang="en-US" sz="1050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창조</a:t>
            </a:r>
            <a:endParaRPr kumimoji="1" lang="en-US" altLang="ko-KR" sz="105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62743" y="4835978"/>
            <a:ext cx="18069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ko-KR" altLang="en-US" sz="1200" b="1" dirty="0"/>
              <a:t>태양의 서커스 성공요인</a:t>
            </a:r>
          </a:p>
        </p:txBody>
      </p:sp>
    </p:spTree>
    <p:extLst>
      <p:ext uri="{BB962C8B-B14F-4D97-AF65-F5344CB8AC3E}">
        <p14:creationId xmlns:p14="http://schemas.microsoft.com/office/powerpoint/2010/main" val="179338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블루오션</a:t>
            </a:r>
            <a:r>
              <a:rPr lang="ko-KR" altLang="en-US" dirty="0"/>
              <a:t> 전략 </a:t>
            </a:r>
            <a:r>
              <a:rPr lang="en-US" altLang="ko-KR" dirty="0"/>
              <a:t>_ BMC </a:t>
            </a:r>
            <a:r>
              <a:rPr lang="ko-KR" altLang="en-US" dirty="0"/>
              <a:t>요소의 제거</a:t>
            </a:r>
            <a:r>
              <a:rPr lang="en-US" altLang="ko-KR" dirty="0"/>
              <a:t>, </a:t>
            </a:r>
            <a:r>
              <a:rPr lang="ko-KR" altLang="en-US" dirty="0"/>
              <a:t>감소</a:t>
            </a:r>
            <a:r>
              <a:rPr lang="en-US" altLang="ko-KR" dirty="0"/>
              <a:t>, </a:t>
            </a:r>
            <a:r>
              <a:rPr lang="ko-KR" altLang="en-US" dirty="0"/>
              <a:t>증가</a:t>
            </a:r>
            <a:r>
              <a:rPr lang="en-US" altLang="ko-KR" dirty="0"/>
              <a:t>, </a:t>
            </a:r>
            <a:r>
              <a:rPr lang="ko-KR" altLang="en-US" dirty="0"/>
              <a:t>창조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178</a:t>
            </a:fld>
            <a:endParaRPr lang="ko-KR" altLang="en-US"/>
          </a:p>
        </p:txBody>
      </p:sp>
      <p:sp>
        <p:nvSpPr>
          <p:cNvPr id="12" name="Rectangle 68"/>
          <p:cNvSpPr>
            <a:spLocks noChangeArrowheads="1"/>
          </p:cNvSpPr>
          <p:nvPr/>
        </p:nvSpPr>
        <p:spPr bwMode="auto">
          <a:xfrm>
            <a:off x="390525" y="1204912"/>
            <a:ext cx="6111875" cy="4586288"/>
          </a:xfrm>
          <a:prstGeom prst="rect">
            <a:avLst/>
          </a:prstGeom>
          <a:solidFill>
            <a:srgbClr val="FFFFFF"/>
          </a:solidFill>
          <a:ln w="12700">
            <a:solidFill>
              <a:srgbClr val="80808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lIns="180000" tIns="108000" rIns="144000" bIns="108000"/>
          <a:lstStyle/>
          <a:p>
            <a:pPr marL="304800" indent="-304800" fontAlgn="base" latinLnBrk="0">
              <a:lnSpc>
                <a:spcPct val="200000"/>
              </a:lnSpc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3"/>
              </a:buBlip>
              <a:defRPr/>
            </a:pP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제일 먼저 비용이 큰 요소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즉 스타 곡예사나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동물 묘기 쇼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, 3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중 멀티 쇼 무대 등 전통 서커스단에서 당연했던 주요 요소를 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제거’</a:t>
            </a:r>
            <a:r>
              <a:rPr kumimoji="1" lang="en-US" altLang="ko-KR" sz="1100" i="1" dirty="0">
                <a:solidFill>
                  <a:srgbClr val="FF0000"/>
                </a:solidFill>
                <a:cs typeface="Arial" pitchFamily="34" charset="0"/>
                <a:sym typeface="Wingdings" pitchFamily="2" charset="2"/>
              </a:rPr>
              <a:t> </a:t>
            </a:r>
            <a:r>
              <a:rPr kumimoji="1" lang="ko-KR" altLang="en-US" sz="1100" i="1" dirty="0">
                <a:solidFill>
                  <a:srgbClr val="FF0000"/>
                </a:solidFill>
                <a:cs typeface="Arial" pitchFamily="34" charset="0"/>
                <a:sym typeface="Wingdings" pitchFamily="2" charset="2"/>
              </a:rPr>
              <a:t>비용 </a:t>
            </a:r>
            <a:r>
              <a:rPr kumimoji="1" lang="ko-KR" altLang="en-US" sz="1100" i="1" dirty="0" err="1">
                <a:solidFill>
                  <a:srgbClr val="FF0000"/>
                </a:solidFill>
                <a:cs typeface="Arial" pitchFamily="34" charset="0"/>
                <a:sym typeface="Wingdings" pitchFamily="2" charset="2"/>
              </a:rPr>
              <a:t>큰폭</a:t>
            </a:r>
            <a:r>
              <a:rPr kumimoji="1" lang="ko-KR" altLang="en-US" sz="1100" i="1" dirty="0">
                <a:solidFill>
                  <a:srgbClr val="FF0000"/>
                </a:solidFill>
                <a:cs typeface="Arial" pitchFamily="34" charset="0"/>
                <a:sym typeface="Wingdings" pitchFamily="2" charset="2"/>
              </a:rPr>
              <a:t> 감소</a:t>
            </a:r>
            <a:endParaRPr kumimoji="1" lang="en-US" altLang="ko-KR" sz="1100" i="1" dirty="0">
              <a:solidFill>
                <a:srgbClr val="FF0000"/>
              </a:solidFill>
              <a:cs typeface="Arial" pitchFamily="34" charset="0"/>
            </a:endParaRPr>
          </a:p>
          <a:p>
            <a:pPr marL="304800" indent="-304800" fontAlgn="base" latinLnBrk="0">
              <a:lnSpc>
                <a:spcPct val="200000"/>
              </a:lnSpc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3"/>
              </a:buBlip>
              <a:defRPr/>
            </a:pP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전통 서커스에서 가장 중요시했던 재미와 유머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스릴과 위험의 요소들을 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감소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시키고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그 대신 천막 극장의 디자인과 시설들을 아름답고 독특하게 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증가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시킴</a:t>
            </a:r>
            <a:endParaRPr kumimoji="1" lang="en-US" altLang="ko-KR" sz="1100" dirty="0">
              <a:solidFill>
                <a:srgbClr val="000000"/>
              </a:solidFill>
              <a:cs typeface="Arial" pitchFamily="34" charset="0"/>
            </a:endParaRPr>
          </a:p>
          <a:p>
            <a:pPr marL="304800" indent="-304800" fontAlgn="base" latinLnBrk="0">
              <a:lnSpc>
                <a:spcPct val="200000"/>
              </a:lnSpc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3"/>
              </a:buBlip>
              <a:defRPr/>
            </a:pP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기존 서커스에서는 볼 수 없던 테마와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세련된 관람 환경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다양한 </a:t>
            </a:r>
            <a:r>
              <a:rPr kumimoji="1" lang="ko-KR" altLang="en-US" sz="1100" dirty="0" err="1">
                <a:solidFill>
                  <a:srgbClr val="000000"/>
                </a:solidFill>
                <a:cs typeface="Arial" pitchFamily="34" charset="0"/>
              </a:rPr>
              <a:t>레퍼터리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세련된 음악과 예술적 무용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,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 분장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조명 등을 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창조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하여 전통적 서커스와 전혀 다른 공연 상영 </a:t>
            </a:r>
            <a:r>
              <a:rPr kumimoji="1" lang="en-US" altLang="ko-KR" sz="1100" i="1" dirty="0">
                <a:solidFill>
                  <a:srgbClr val="FF0000"/>
                </a:solidFill>
                <a:cs typeface="Arial" pitchFamily="34" charset="0"/>
                <a:sym typeface="Wingdings" pitchFamily="2" charset="2"/>
              </a:rPr>
              <a:t> </a:t>
            </a:r>
            <a:r>
              <a:rPr kumimoji="1" lang="ko-KR" altLang="en-US" sz="1100" i="1" dirty="0">
                <a:solidFill>
                  <a:srgbClr val="FF0000"/>
                </a:solidFill>
                <a:cs typeface="Arial" pitchFamily="34" charset="0"/>
                <a:sym typeface="Wingdings" pitchFamily="2" charset="2"/>
              </a:rPr>
              <a:t>예술적 요소를 더함으로써 핵심활동과 비용이 변화했음 </a:t>
            </a:r>
            <a:endParaRPr kumimoji="1" lang="en-US" altLang="ko-KR" sz="1100" i="1" dirty="0">
              <a:solidFill>
                <a:srgbClr val="FF0000"/>
              </a:solidFill>
              <a:cs typeface="Arial" pitchFamily="34" charset="0"/>
            </a:endParaRPr>
          </a:p>
          <a:p>
            <a:pPr marL="304800" indent="-304800" fontAlgn="base" latinLnBrk="0">
              <a:lnSpc>
                <a:spcPct val="200000"/>
              </a:lnSpc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3"/>
              </a:buBlip>
              <a:defRPr/>
            </a:pP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이 개조된 </a:t>
            </a:r>
            <a:r>
              <a:rPr kumimoji="1" lang="ko-KR" altLang="en-US" sz="1100" dirty="0" err="1">
                <a:solidFill>
                  <a:srgbClr val="000000"/>
                </a:solidFill>
                <a:cs typeface="Arial" pitchFamily="34" charset="0"/>
              </a:rPr>
              <a:t>밸류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 프로포지션으로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,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‘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어른들을 위한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이야기가 있는 공연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’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이라는 발상의 전환으로 </a:t>
            </a:r>
            <a:r>
              <a:rPr kumimoji="1" lang="ko-KR" altLang="en-US" sz="1100" i="1" dirty="0">
                <a:solidFill>
                  <a:srgbClr val="FF0000"/>
                </a:solidFill>
                <a:cs typeface="Arial" pitchFamily="34" charset="0"/>
              </a:rPr>
              <a:t>극장이나 오페라 관객들과 세련된 엔터테인먼트를 찾는 성인들</a:t>
            </a:r>
            <a:r>
              <a:rPr kumimoji="1" lang="en-US" altLang="ko-KR" sz="1100" i="1" dirty="0">
                <a:solidFill>
                  <a:srgbClr val="FF0000"/>
                </a:solidFill>
                <a:cs typeface="Arial" pitchFamily="34" charset="0"/>
              </a:rPr>
              <a:t>(</a:t>
            </a:r>
            <a:r>
              <a:rPr kumimoji="1" lang="ko-KR" altLang="en-US" sz="1100" i="1" dirty="0">
                <a:solidFill>
                  <a:srgbClr val="FF0000"/>
                </a:solidFill>
                <a:cs typeface="Arial" pitchFamily="34" charset="0"/>
              </a:rPr>
              <a:t>더 비싼 입장료 지불하는 고급관객</a:t>
            </a:r>
            <a:r>
              <a:rPr kumimoji="1" lang="en-US" altLang="ko-KR" sz="1100" i="1" dirty="0">
                <a:solidFill>
                  <a:srgbClr val="FF0000"/>
                </a:solidFill>
                <a:cs typeface="Arial" pitchFamily="34" charset="0"/>
              </a:rPr>
              <a:t>)</a:t>
            </a:r>
            <a:r>
              <a:rPr kumimoji="1" lang="ko-KR" altLang="en-US" sz="1100" i="1" dirty="0">
                <a:solidFill>
                  <a:srgbClr val="FF0000"/>
                </a:solidFill>
                <a:cs typeface="Arial" pitchFamily="34" charset="0"/>
              </a:rPr>
              <a:t>에게로 대상 넓혔으며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100" dirty="0">
                <a:solidFill>
                  <a:srgbClr val="000000"/>
                </a:solidFill>
                <a:cs typeface="Arial" pitchFamily="34" charset="0"/>
              </a:rPr>
              <a:t>새로운 형태의 엔터테인먼트 창출</a:t>
            </a:r>
            <a: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  <a:t/>
            </a:r>
            <a:br>
              <a:rPr kumimoji="1" lang="en-US" altLang="ko-KR" sz="1100" dirty="0">
                <a:solidFill>
                  <a:srgbClr val="000000"/>
                </a:solidFill>
                <a:cs typeface="Arial" pitchFamily="34" charset="0"/>
              </a:rPr>
            </a:br>
            <a:endParaRPr kumimoji="1" lang="en-US" altLang="ko-KR" sz="1100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553663"/>
              </p:ext>
            </p:extLst>
          </p:nvPr>
        </p:nvGraphicFramePr>
        <p:xfrm>
          <a:off x="390525" y="6204045"/>
          <a:ext cx="6111876" cy="2349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7969"/>
                <a:gridCol w="1527969"/>
                <a:gridCol w="1527969"/>
                <a:gridCol w="1527969"/>
              </a:tblGrid>
              <a:tr h="38051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</a:rPr>
                        <a:t>ELIMINATE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180000" marR="180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REDUCE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180000" marR="180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RAISE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180000" marR="180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CREATE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180000" marR="180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9690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ko-KR" altLang="en-US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스타연기자</a:t>
                      </a:r>
                      <a:endParaRPr lang="en-US" altLang="ko-KR" sz="11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ko-KR" altLang="en-US" sz="1100" b="1" dirty="0" err="1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동물쇼</a:t>
                      </a:r>
                      <a:endParaRPr lang="en-US" altLang="ko-KR" sz="11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ko-KR" altLang="en-US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할인티켓</a:t>
                      </a:r>
                      <a:endParaRPr lang="en-US" altLang="ko-KR" sz="11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ko-KR" altLang="en-US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복합적 </a:t>
                      </a:r>
                      <a:r>
                        <a:rPr lang="ko-KR" altLang="en-US" sz="1100" b="1" dirty="0" err="1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쇼공연장</a:t>
                      </a:r>
                      <a:endParaRPr lang="ko-KR" altLang="en-US" sz="1100" b="1" dirty="0">
                        <a:latin typeface="+mn-ea"/>
                        <a:ea typeface="+mn-ea"/>
                      </a:endParaRPr>
                    </a:p>
                  </a:txBody>
                  <a:tcPr marL="180000" marR="180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ko-KR" altLang="en-US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재미 </a:t>
                      </a:r>
                      <a:r>
                        <a:rPr lang="en-US" altLang="ko-KR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&amp; </a:t>
                      </a:r>
                      <a:r>
                        <a:rPr lang="ko-KR" altLang="en-US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유머</a:t>
                      </a:r>
                      <a:endParaRPr lang="en-US" altLang="ko-KR" sz="11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ko-KR" altLang="en-US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스릴 </a:t>
                      </a:r>
                      <a:r>
                        <a:rPr lang="en-US" altLang="ko-KR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&amp; </a:t>
                      </a:r>
                      <a:r>
                        <a:rPr lang="ko-KR" altLang="en-US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위험</a:t>
                      </a:r>
                      <a:endParaRPr lang="ko-KR" altLang="en-US" sz="1100" b="1" dirty="0">
                        <a:latin typeface="+mn-ea"/>
                        <a:ea typeface="+mn-ea"/>
                      </a:endParaRPr>
                    </a:p>
                  </a:txBody>
                  <a:tcPr marL="180000" marR="180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독특한 공연장</a:t>
                      </a:r>
                      <a:endParaRPr lang="ko-KR" altLang="en-US" sz="1100" b="1" dirty="0">
                        <a:latin typeface="+mn-ea"/>
                        <a:ea typeface="+mn-ea"/>
                      </a:endParaRPr>
                    </a:p>
                  </a:txBody>
                  <a:tcPr marL="180000" marR="180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ko-KR" altLang="en-US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테마</a:t>
                      </a:r>
                      <a:endParaRPr lang="en-US" altLang="ko-KR" sz="11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ko-KR" altLang="en-US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세련된 환경</a:t>
                      </a:r>
                      <a:endParaRPr lang="en-US" altLang="ko-KR" sz="11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ko-KR" altLang="en-US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다양한 공연프로그램</a:t>
                      </a:r>
                      <a:endParaRPr lang="en-US" altLang="ko-KR" sz="11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lang="ko-KR" altLang="en-US" sz="11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예술적인 음악과 댄스</a:t>
                      </a:r>
                      <a:endParaRPr lang="ko-KR" altLang="en-US" sz="1100" b="1" dirty="0">
                        <a:latin typeface="+mn-ea"/>
                        <a:ea typeface="+mn-ea"/>
                      </a:endParaRPr>
                    </a:p>
                  </a:txBody>
                  <a:tcPr marL="180000" marR="180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55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일반 서커스단의 </a:t>
            </a:r>
            <a:r>
              <a:rPr lang="en-US" altLang="ko-KR" dirty="0"/>
              <a:t>Business Model Canvas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179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526793" y="1183338"/>
            <a:ext cx="5975608" cy="5286625"/>
            <a:chOff x="490934" y="1400197"/>
            <a:chExt cx="8310165" cy="4972049"/>
          </a:xfrm>
        </p:grpSpPr>
        <p:grpSp>
          <p:nvGrpSpPr>
            <p:cNvPr id="6" name="그룹 31"/>
            <p:cNvGrpSpPr/>
            <p:nvPr/>
          </p:nvGrpSpPr>
          <p:grpSpPr>
            <a:xfrm>
              <a:off x="490934" y="1400197"/>
              <a:ext cx="8310165" cy="4972049"/>
              <a:chOff x="611188" y="1341438"/>
              <a:chExt cx="7920037" cy="4972049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7" name="그룹 28"/>
              <p:cNvGrpSpPr/>
              <p:nvPr/>
            </p:nvGrpSpPr>
            <p:grpSpPr>
              <a:xfrm>
                <a:off x="611188" y="1341438"/>
                <a:ext cx="7920037" cy="4972049"/>
                <a:chOff x="611188" y="1341438"/>
                <a:chExt cx="7920037" cy="4972049"/>
              </a:xfrm>
              <a:grpFill/>
            </p:grpSpPr>
            <p:cxnSp>
              <p:nvCxnSpPr>
                <p:cNvPr id="20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직선 연결선 20"/>
                <p:cNvCxnSpPr/>
                <p:nvPr/>
              </p:nvCxnSpPr>
              <p:spPr bwMode="auto">
                <a:xfrm>
                  <a:off x="611188" y="5025254"/>
                  <a:ext cx="7920037" cy="0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직선 연결선 21"/>
                <p:cNvCxnSpPr/>
                <p:nvPr/>
              </p:nvCxnSpPr>
              <p:spPr bwMode="auto">
                <a:xfrm>
                  <a:off x="611188" y="1341438"/>
                  <a:ext cx="0" cy="4967287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직선 연결선 22"/>
                <p:cNvCxnSpPr/>
                <p:nvPr/>
              </p:nvCxnSpPr>
              <p:spPr bwMode="auto">
                <a:xfrm>
                  <a:off x="8531225" y="1341438"/>
                  <a:ext cx="0" cy="4967287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직선 연결선 23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직선 연결선 24"/>
                <p:cNvCxnSpPr/>
                <p:nvPr/>
              </p:nvCxnSpPr>
              <p:spPr bwMode="auto">
                <a:xfrm rot="10800000" flipV="1">
                  <a:off x="4572000" y="5036267"/>
                  <a:ext cx="0" cy="1277220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직선 연결선 25"/>
                <p:cNvCxnSpPr/>
                <p:nvPr/>
              </p:nvCxnSpPr>
              <p:spPr bwMode="auto">
                <a:xfrm>
                  <a:off x="2049631" y="3010702"/>
                  <a:ext cx="1584325" cy="0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직선 연결선 26"/>
                <p:cNvCxnSpPr/>
                <p:nvPr/>
              </p:nvCxnSpPr>
              <p:spPr bwMode="auto">
                <a:xfrm>
                  <a:off x="5364163" y="3010702"/>
                  <a:ext cx="1582737" cy="0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직선 연결선 27"/>
                <p:cNvCxnSpPr/>
                <p:nvPr/>
              </p:nvCxnSpPr>
              <p:spPr bwMode="auto">
                <a:xfrm rot="5400000">
                  <a:off x="215284" y="3178962"/>
                  <a:ext cx="3668701" cy="5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직선 연결선 28"/>
                <p:cNvCxnSpPr/>
                <p:nvPr/>
              </p:nvCxnSpPr>
              <p:spPr bwMode="auto">
                <a:xfrm rot="5400000">
                  <a:off x="1812998" y="3178963"/>
                  <a:ext cx="3668701" cy="3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직선 연결선 29"/>
                <p:cNvCxnSpPr/>
                <p:nvPr/>
              </p:nvCxnSpPr>
              <p:spPr bwMode="auto">
                <a:xfrm rot="5400000">
                  <a:off x="3524178" y="3178963"/>
                  <a:ext cx="3668701" cy="3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직선 연결선 30"/>
                <p:cNvCxnSpPr/>
                <p:nvPr/>
              </p:nvCxnSpPr>
              <p:spPr bwMode="auto">
                <a:xfrm rot="5400000">
                  <a:off x="5112811" y="3178963"/>
                  <a:ext cx="3668701" cy="3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그룹 29"/>
              <p:cNvGrpSpPr/>
              <p:nvPr/>
            </p:nvGrpSpPr>
            <p:grpSpPr>
              <a:xfrm>
                <a:off x="619125" y="1341438"/>
                <a:ext cx="6808363" cy="3963381"/>
                <a:chOff x="619125" y="1341438"/>
                <a:chExt cx="6808363" cy="3963381"/>
              </a:xfrm>
              <a:grpFill/>
            </p:grpSpPr>
            <p:sp>
              <p:nvSpPr>
                <p:cNvPr id="9" name="TextBox 8"/>
                <p:cNvSpPr txBox="1"/>
                <p:nvPr/>
              </p:nvSpPr>
              <p:spPr bwMode="auto">
                <a:xfrm>
                  <a:off x="619125" y="1341438"/>
                  <a:ext cx="478462" cy="26051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200" dirty="0">
                      <a:solidFill>
                        <a:srgbClr val="FF0000"/>
                      </a:solidFill>
                      <a:latin typeface="+mn-ea"/>
                    </a:rPr>
                    <a:t>KP</a:t>
                  </a:r>
                  <a:endParaRPr kumimoji="1" lang="ko-KR" altLang="en-US" sz="1200" dirty="0">
                    <a:solidFill>
                      <a:srgbClr val="FF0000"/>
                    </a:solidFill>
                    <a:latin typeface="+mn-ea"/>
                  </a:endParaRPr>
                </a:p>
              </p:txBody>
            </p:sp>
            <p:sp>
              <p:nvSpPr>
                <p:cNvPr id="10" name="TextBox 9"/>
                <p:cNvSpPr txBox="1"/>
                <p:nvPr/>
              </p:nvSpPr>
              <p:spPr bwMode="auto">
                <a:xfrm>
                  <a:off x="2040553" y="1344613"/>
                  <a:ext cx="489086" cy="26051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200" dirty="0">
                      <a:solidFill>
                        <a:srgbClr val="FF0000"/>
                      </a:solidFill>
                      <a:latin typeface="+mn-ea"/>
                    </a:rPr>
                    <a:t>KA</a:t>
                  </a:r>
                  <a:endParaRPr kumimoji="1" lang="ko-KR" altLang="en-US" sz="1200" dirty="0">
                    <a:solidFill>
                      <a:srgbClr val="FF0000"/>
                    </a:solidFill>
                    <a:latin typeface="+mn-ea"/>
                  </a:endParaRPr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 bwMode="auto">
                <a:xfrm>
                  <a:off x="3642803" y="1341438"/>
                  <a:ext cx="476339" cy="26051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200" dirty="0">
                      <a:solidFill>
                        <a:srgbClr val="FF0000"/>
                      </a:solidFill>
                      <a:latin typeface="+mn-ea"/>
                    </a:rPr>
                    <a:t>VP</a:t>
                  </a:r>
                  <a:endParaRPr kumimoji="1" lang="ko-KR" altLang="en-US" sz="1200" dirty="0">
                    <a:solidFill>
                      <a:srgbClr val="FF0000"/>
                    </a:solidFill>
                    <a:latin typeface="+mn-ea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 bwMode="auto">
                <a:xfrm>
                  <a:off x="5362575" y="1341438"/>
                  <a:ext cx="495459" cy="26051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200" dirty="0">
                      <a:solidFill>
                        <a:srgbClr val="FF0000"/>
                      </a:solidFill>
                      <a:latin typeface="+mn-ea"/>
                    </a:rPr>
                    <a:t>CR</a:t>
                  </a:r>
                  <a:endParaRPr kumimoji="1" lang="ko-KR" altLang="en-US" sz="1200" dirty="0">
                    <a:solidFill>
                      <a:srgbClr val="FF0000"/>
                    </a:solidFill>
                    <a:latin typeface="+mn-ea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 bwMode="auto">
                <a:xfrm>
                  <a:off x="6946900" y="1344613"/>
                  <a:ext cx="480588" cy="26051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200" dirty="0">
                      <a:solidFill>
                        <a:srgbClr val="FF0000"/>
                      </a:solidFill>
                      <a:latin typeface="+mn-ea"/>
                    </a:rPr>
                    <a:t>CS</a:t>
                  </a:r>
                  <a:endParaRPr kumimoji="1" lang="ko-KR" altLang="en-US" sz="1200" dirty="0">
                    <a:solidFill>
                      <a:srgbClr val="FF0000"/>
                    </a:solidFill>
                    <a:latin typeface="+mn-ea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 bwMode="auto">
                <a:xfrm>
                  <a:off x="2053253" y="3010702"/>
                  <a:ext cx="484837" cy="26051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200" dirty="0">
                      <a:solidFill>
                        <a:srgbClr val="FF0000"/>
                      </a:solidFill>
                      <a:latin typeface="+mn-ea"/>
                    </a:rPr>
                    <a:t>KR</a:t>
                  </a:r>
                  <a:endParaRPr kumimoji="1" lang="ko-KR" altLang="en-US" sz="1200" dirty="0">
                    <a:solidFill>
                      <a:srgbClr val="FF0000"/>
                    </a:solidFill>
                    <a:latin typeface="+mn-ea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 bwMode="auto">
                <a:xfrm>
                  <a:off x="5362575" y="3010702"/>
                  <a:ext cx="508207" cy="26051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200" dirty="0">
                      <a:solidFill>
                        <a:srgbClr val="FF0000"/>
                      </a:solidFill>
                      <a:latin typeface="+mn-ea"/>
                    </a:rPr>
                    <a:t>CH</a:t>
                  </a:r>
                  <a:endParaRPr kumimoji="1" lang="ko-KR" altLang="en-US" sz="1200" dirty="0">
                    <a:solidFill>
                      <a:srgbClr val="FF0000"/>
                    </a:solidFill>
                    <a:latin typeface="+mn-ea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 bwMode="auto">
                <a:xfrm>
                  <a:off x="619125" y="5039540"/>
                  <a:ext cx="480588" cy="26051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200" dirty="0">
                      <a:solidFill>
                        <a:srgbClr val="FF0000"/>
                      </a:solidFill>
                      <a:latin typeface="+mn-ea"/>
                    </a:rPr>
                    <a:t>CS</a:t>
                  </a:r>
                  <a:endParaRPr kumimoji="1" lang="ko-KR" altLang="en-US" sz="1200" dirty="0">
                    <a:solidFill>
                      <a:srgbClr val="FF0000"/>
                    </a:solidFill>
                    <a:latin typeface="+mn-ea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 bwMode="auto">
                <a:xfrm>
                  <a:off x="4572000" y="5044303"/>
                  <a:ext cx="472090" cy="26051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200" dirty="0">
                      <a:solidFill>
                        <a:srgbClr val="FF0000"/>
                      </a:solidFill>
                      <a:latin typeface="+mn-ea"/>
                    </a:rPr>
                    <a:t>RS</a:t>
                  </a:r>
                  <a:endParaRPr kumimoji="1" lang="ko-KR" altLang="en-US" sz="1200" dirty="0">
                    <a:solidFill>
                      <a:srgbClr val="FF0000"/>
                    </a:solidFill>
                    <a:latin typeface="+mn-ea"/>
                  </a:endParaRPr>
                </a:p>
              </p:txBody>
            </p:sp>
          </p:grpSp>
        </p:grpSp>
        <p:sp>
          <p:nvSpPr>
            <p:cNvPr id="32" name="TextBox 84"/>
            <p:cNvSpPr txBox="1">
              <a:spLocks noChangeArrowheads="1"/>
            </p:cNvSpPr>
            <p:nvPr/>
          </p:nvSpPr>
          <p:spPr bwMode="auto">
            <a:xfrm>
              <a:off x="2171700" y="2214563"/>
              <a:ext cx="1276350" cy="260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동물조련</a:t>
              </a:r>
              <a:endParaRPr kumimoji="1" lang="en-US" altLang="ko-KR" sz="120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3" name="TextBox 84"/>
            <p:cNvSpPr txBox="1">
              <a:spLocks noChangeArrowheads="1"/>
            </p:cNvSpPr>
            <p:nvPr/>
          </p:nvSpPr>
          <p:spPr bwMode="auto">
            <a:xfrm>
              <a:off x="2171700" y="3611563"/>
              <a:ext cx="1276350" cy="260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동물들</a:t>
              </a:r>
              <a:endParaRPr kumimoji="1" lang="en-US" altLang="ko-KR" sz="120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4" name="TextBox 84"/>
            <p:cNvSpPr txBox="1">
              <a:spLocks noChangeArrowheads="1"/>
            </p:cNvSpPr>
            <p:nvPr/>
          </p:nvSpPr>
          <p:spPr bwMode="auto">
            <a:xfrm>
              <a:off x="2171700" y="3929063"/>
              <a:ext cx="1276350" cy="434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200" dirty="0" smtClean="0">
                  <a:solidFill>
                    <a:srgbClr val="000000"/>
                  </a:solidFill>
                  <a:latin typeface="+mn-ea"/>
                </a:rPr>
                <a:t>스타 연기자들</a:t>
              </a:r>
              <a:endParaRPr kumimoji="1" lang="en-US" altLang="ko-KR" sz="1200" dirty="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5" name="TextBox 84"/>
            <p:cNvSpPr txBox="1">
              <a:spLocks noChangeArrowheads="1"/>
            </p:cNvSpPr>
            <p:nvPr/>
          </p:nvSpPr>
          <p:spPr bwMode="auto">
            <a:xfrm>
              <a:off x="1285875" y="5437188"/>
              <a:ext cx="1714500" cy="260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동물조련 비용</a:t>
              </a:r>
              <a:endParaRPr kumimoji="1" lang="en-US" altLang="ko-KR" sz="120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6" name="TextBox 84"/>
            <p:cNvSpPr txBox="1">
              <a:spLocks noChangeArrowheads="1"/>
            </p:cNvSpPr>
            <p:nvPr/>
          </p:nvSpPr>
          <p:spPr bwMode="auto">
            <a:xfrm>
              <a:off x="1285875" y="5826124"/>
              <a:ext cx="1714500" cy="434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스타연기자 출연료</a:t>
              </a:r>
              <a:endParaRPr kumimoji="1" lang="en-US" altLang="ko-KR" sz="120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7" name="TextBox 84"/>
            <p:cNvSpPr txBox="1">
              <a:spLocks noChangeArrowheads="1"/>
            </p:cNvSpPr>
            <p:nvPr/>
          </p:nvSpPr>
          <p:spPr bwMode="auto">
            <a:xfrm>
              <a:off x="5643563" y="5611813"/>
              <a:ext cx="1714500" cy="260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티켓가격</a:t>
              </a:r>
              <a:endParaRPr kumimoji="1" lang="en-US" altLang="ko-KR" sz="120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8" name="TextBox 84"/>
            <p:cNvSpPr txBox="1">
              <a:spLocks noChangeArrowheads="1"/>
            </p:cNvSpPr>
            <p:nvPr/>
          </p:nvSpPr>
          <p:spPr bwMode="auto">
            <a:xfrm>
              <a:off x="3857625" y="2071689"/>
              <a:ext cx="1428750" cy="260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스타연기자들</a:t>
              </a:r>
              <a:endParaRPr kumimoji="1" lang="en-US" altLang="ko-KR" sz="120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9" name="TextBox 84"/>
            <p:cNvSpPr txBox="1">
              <a:spLocks noChangeArrowheads="1"/>
            </p:cNvSpPr>
            <p:nvPr/>
          </p:nvSpPr>
          <p:spPr bwMode="auto">
            <a:xfrm>
              <a:off x="3857625" y="2468563"/>
              <a:ext cx="1428750" cy="260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동물쇼</a:t>
              </a:r>
              <a:endParaRPr kumimoji="1" lang="en-US" altLang="ko-KR" sz="120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0" name="TextBox 84"/>
            <p:cNvSpPr txBox="1">
              <a:spLocks noChangeArrowheads="1"/>
            </p:cNvSpPr>
            <p:nvPr/>
          </p:nvSpPr>
          <p:spPr bwMode="auto">
            <a:xfrm>
              <a:off x="3857625" y="2897188"/>
              <a:ext cx="1428750" cy="434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통로좌석 할인판매</a:t>
              </a:r>
              <a:endParaRPr kumimoji="1" lang="en-US" altLang="ko-KR" sz="120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1" name="TextBox 84"/>
            <p:cNvSpPr txBox="1">
              <a:spLocks noChangeArrowheads="1"/>
            </p:cNvSpPr>
            <p:nvPr/>
          </p:nvSpPr>
          <p:spPr bwMode="auto">
            <a:xfrm>
              <a:off x="3857625" y="3397250"/>
              <a:ext cx="1428750" cy="434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다용도의 공연장</a:t>
              </a:r>
              <a:endParaRPr kumimoji="1" lang="en-US" altLang="ko-KR" sz="120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2" name="TextBox 84"/>
            <p:cNvSpPr txBox="1">
              <a:spLocks noChangeArrowheads="1"/>
            </p:cNvSpPr>
            <p:nvPr/>
          </p:nvSpPr>
          <p:spPr bwMode="auto">
            <a:xfrm>
              <a:off x="3857625" y="3929063"/>
              <a:ext cx="1428750" cy="260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재미 </a:t>
              </a:r>
              <a:r>
                <a:rPr kumimoji="1" lang="en-US" altLang="ko-KR" sz="1200" smtClean="0">
                  <a:solidFill>
                    <a:srgbClr val="000000"/>
                  </a:solidFill>
                  <a:latin typeface="+mn-ea"/>
                </a:rPr>
                <a:t>&amp; </a:t>
              </a: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유머</a:t>
              </a:r>
              <a:endParaRPr kumimoji="1" lang="en-US" altLang="ko-KR" sz="120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3" name="TextBox 84"/>
            <p:cNvSpPr txBox="1">
              <a:spLocks noChangeArrowheads="1"/>
            </p:cNvSpPr>
            <p:nvPr/>
          </p:nvSpPr>
          <p:spPr bwMode="auto">
            <a:xfrm>
              <a:off x="7334250" y="2968625"/>
              <a:ext cx="1304925" cy="434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가족에 초점을 맞춤</a:t>
              </a:r>
              <a:endParaRPr kumimoji="1" lang="en-US" altLang="ko-KR" sz="1200" smtClean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4" name="TextBox 84"/>
            <p:cNvSpPr txBox="1">
              <a:spLocks noChangeArrowheads="1"/>
            </p:cNvSpPr>
            <p:nvPr/>
          </p:nvSpPr>
          <p:spPr bwMode="auto">
            <a:xfrm>
              <a:off x="3857625" y="4397375"/>
              <a:ext cx="1428750" cy="260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스릴 </a:t>
              </a:r>
              <a:r>
                <a:rPr kumimoji="1" lang="en-US" altLang="ko-KR" sz="1200" smtClean="0">
                  <a:solidFill>
                    <a:srgbClr val="000000"/>
                  </a:solidFill>
                  <a:latin typeface="+mn-ea"/>
                </a:rPr>
                <a:t>&amp; </a:t>
              </a:r>
              <a:r>
                <a:rPr kumimoji="1" lang="ko-KR" altLang="en-US" sz="1200" smtClean="0">
                  <a:solidFill>
                    <a:srgbClr val="000000"/>
                  </a:solidFill>
                  <a:latin typeface="+mn-ea"/>
                </a:rPr>
                <a:t>위험</a:t>
              </a:r>
              <a:endParaRPr kumimoji="1" lang="en-US" altLang="ko-KR" sz="1200" smtClean="0">
                <a:solidFill>
                  <a:srgbClr val="00000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715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사회적경제</a:t>
            </a:r>
            <a:r>
              <a:rPr lang="ko-KR" altLang="en-US" dirty="0"/>
              <a:t> 조직 성공 왜 어려운가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18</a:t>
            </a:fld>
            <a:endParaRPr lang="ko-KR" altLang="en-US" dirty="0"/>
          </a:p>
        </p:txBody>
      </p:sp>
      <p:sp>
        <p:nvSpPr>
          <p:cNvPr id="33" name="Rectangle 68"/>
          <p:cNvSpPr>
            <a:spLocks noChangeArrowheads="1"/>
          </p:cNvSpPr>
          <p:nvPr/>
        </p:nvSpPr>
        <p:spPr bwMode="auto">
          <a:xfrm>
            <a:off x="532258" y="1187450"/>
            <a:ext cx="5851079" cy="3600450"/>
          </a:xfrm>
          <a:prstGeom prst="rect">
            <a:avLst/>
          </a:prstGeom>
          <a:solidFill>
            <a:srgbClr val="FFFFFF"/>
          </a:solidFill>
          <a:ln w="12700">
            <a:solidFill>
              <a:srgbClr val="80808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lIns="180000" tIns="108000" rIns="144000" bIns="108000" anchor="t"/>
          <a:lstStyle/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2"/>
              </a:buBlip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승자독식의 경쟁 사회 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/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협동의 경험이 부족 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/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공동체 부족 </a:t>
            </a:r>
          </a:p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2"/>
              </a:buBlip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소기업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전체 기업의 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80%)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창업 </a:t>
            </a:r>
            <a:r>
              <a:rPr lang="ko-KR" altLang="en-US" sz="1100" dirty="0" err="1">
                <a:solidFill>
                  <a:prstClr val="black"/>
                </a:solidFill>
                <a:latin typeface="+mn-ea"/>
              </a:rPr>
              <a:t>성공율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 매우 낮음 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(600</a:t>
            </a:r>
            <a:r>
              <a:rPr lang="ko-KR" altLang="en-US" sz="1100" dirty="0" err="1">
                <a:solidFill>
                  <a:prstClr val="black"/>
                </a:solidFill>
                <a:latin typeface="+mn-ea"/>
              </a:rPr>
              <a:t>만명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 중 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229</a:t>
            </a:r>
            <a:r>
              <a:rPr lang="ko-KR" altLang="en-US" sz="1100" dirty="0" err="1">
                <a:solidFill>
                  <a:prstClr val="black"/>
                </a:solidFill>
                <a:latin typeface="+mn-ea"/>
              </a:rPr>
              <a:t>만명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 과잉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)</a:t>
            </a:r>
          </a:p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2"/>
              </a:buBlip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정부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시장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시민사회가 실패한 문제를 해결하고자 함</a:t>
            </a:r>
          </a:p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2"/>
              </a:buBlip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마을기업의 경우 작은 수요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낮은 </a:t>
            </a:r>
            <a:r>
              <a:rPr lang="ko-KR" altLang="en-US" sz="1100" dirty="0" err="1">
                <a:solidFill>
                  <a:prstClr val="black"/>
                </a:solidFill>
                <a:latin typeface="+mn-ea"/>
              </a:rPr>
              <a:t>성장율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공급 과잉 시장일 경우 多</a:t>
            </a:r>
          </a:p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2"/>
              </a:buBlip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협동의 가치가 높은 성과를 내기까지는 장기적 시간이 필요</a:t>
            </a:r>
          </a:p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2"/>
              </a:buBlip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영리 기업보다 훨씬 비판적이고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광범위한 이해관계자를 만족시켜야 함 </a:t>
            </a:r>
            <a:r>
              <a:rPr lang="en-US" altLang="ko-KR" sz="1100" dirty="0" smtClean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1100" dirty="0" smtClean="0">
                <a:solidFill>
                  <a:prstClr val="black"/>
                </a:solidFill>
                <a:latin typeface="+mn-ea"/>
              </a:rPr>
            </a:br>
            <a:r>
              <a:rPr lang="ko-KR" altLang="en-US" sz="1100" dirty="0" smtClean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→ 고객 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+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수혜자 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+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조합원 </a:t>
            </a:r>
          </a:p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2"/>
              </a:buBlip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경쟁 기업보다 코스트 경쟁력이 낮아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반드시 혁신이 요구됨</a:t>
            </a:r>
          </a:p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2"/>
              </a:buBlip>
              <a:defRPr/>
            </a:pP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의사결정의 민주성</a:t>
            </a:r>
            <a:r>
              <a:rPr lang="en-US" altLang="ko-KR" sz="1100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100" dirty="0">
                <a:solidFill>
                  <a:prstClr val="black"/>
                </a:solidFill>
                <a:latin typeface="+mn-ea"/>
              </a:rPr>
              <a:t>민주적 조직운영이라는 과정과 고성과의 동시 추구</a:t>
            </a:r>
          </a:p>
        </p:txBody>
      </p:sp>
    </p:spTree>
    <p:extLst>
      <p:ext uri="{BB962C8B-B14F-4D97-AF65-F5344CB8AC3E}">
        <p14:creationId xmlns:p14="http://schemas.microsoft.com/office/powerpoint/2010/main" val="15478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332019" y="1208555"/>
            <a:ext cx="6170381" cy="5553472"/>
            <a:chOff x="490934" y="1400197"/>
            <a:chExt cx="8310165" cy="4972049"/>
          </a:xfrm>
        </p:grpSpPr>
        <p:cxnSp>
          <p:nvCxnSpPr>
            <p:cNvPr id="45" name="꺾인 연결선 44"/>
            <p:cNvCxnSpPr/>
            <p:nvPr/>
          </p:nvCxnSpPr>
          <p:spPr>
            <a:xfrm rot="10800000" flipV="1">
              <a:off x="2786063" y="2252663"/>
              <a:ext cx="4500562" cy="2533650"/>
            </a:xfrm>
            <a:prstGeom prst="bentConnector3">
              <a:avLst>
                <a:gd name="adj1" fmla="val 99947"/>
              </a:avLst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그룹 31"/>
            <p:cNvGrpSpPr/>
            <p:nvPr/>
          </p:nvGrpSpPr>
          <p:grpSpPr>
            <a:xfrm>
              <a:off x="490934" y="1400197"/>
              <a:ext cx="8310165" cy="4972049"/>
              <a:chOff x="611188" y="1341438"/>
              <a:chExt cx="7920037" cy="4972049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47" name="그룹 28"/>
              <p:cNvGrpSpPr/>
              <p:nvPr/>
            </p:nvGrpSpPr>
            <p:grpSpPr>
              <a:xfrm>
                <a:off x="611188" y="1341438"/>
                <a:ext cx="7920037" cy="4972049"/>
                <a:chOff x="611188" y="1341438"/>
                <a:chExt cx="7920037" cy="4972049"/>
              </a:xfrm>
              <a:grpFill/>
            </p:grpSpPr>
            <p:cxnSp>
              <p:nvCxnSpPr>
                <p:cNvPr id="58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/>
                <p:cNvCxnSpPr/>
                <p:nvPr/>
              </p:nvCxnSpPr>
              <p:spPr bwMode="auto">
                <a:xfrm>
                  <a:off x="611188" y="5025254"/>
                  <a:ext cx="7920037" cy="0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직선 연결선 59"/>
                <p:cNvCxnSpPr/>
                <p:nvPr/>
              </p:nvCxnSpPr>
              <p:spPr bwMode="auto">
                <a:xfrm>
                  <a:off x="611188" y="1341438"/>
                  <a:ext cx="0" cy="4967287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직선 연결선 60"/>
                <p:cNvCxnSpPr/>
                <p:nvPr/>
              </p:nvCxnSpPr>
              <p:spPr bwMode="auto">
                <a:xfrm>
                  <a:off x="8531225" y="1341438"/>
                  <a:ext cx="0" cy="4967287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직선 연결선 61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직선 연결선 62"/>
                <p:cNvCxnSpPr/>
                <p:nvPr/>
              </p:nvCxnSpPr>
              <p:spPr bwMode="auto">
                <a:xfrm rot="10800000" flipV="1">
                  <a:off x="4572000" y="5036267"/>
                  <a:ext cx="0" cy="1277220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직선 연결선 63"/>
                <p:cNvCxnSpPr/>
                <p:nvPr/>
              </p:nvCxnSpPr>
              <p:spPr bwMode="auto">
                <a:xfrm>
                  <a:off x="2049631" y="3010702"/>
                  <a:ext cx="1584325" cy="0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직선 연결선 64"/>
                <p:cNvCxnSpPr/>
                <p:nvPr/>
              </p:nvCxnSpPr>
              <p:spPr bwMode="auto">
                <a:xfrm>
                  <a:off x="5364163" y="3010702"/>
                  <a:ext cx="1582737" cy="0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직선 연결선 65"/>
                <p:cNvCxnSpPr/>
                <p:nvPr/>
              </p:nvCxnSpPr>
              <p:spPr bwMode="auto">
                <a:xfrm rot="5400000">
                  <a:off x="215284" y="3178962"/>
                  <a:ext cx="3668701" cy="5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직선 연결선 66"/>
                <p:cNvCxnSpPr/>
                <p:nvPr/>
              </p:nvCxnSpPr>
              <p:spPr bwMode="auto">
                <a:xfrm rot="5400000">
                  <a:off x="1812998" y="3178963"/>
                  <a:ext cx="3668701" cy="3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직선 연결선 67"/>
                <p:cNvCxnSpPr/>
                <p:nvPr/>
              </p:nvCxnSpPr>
              <p:spPr bwMode="auto">
                <a:xfrm rot="5400000">
                  <a:off x="3524178" y="3178963"/>
                  <a:ext cx="3668701" cy="3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직선 연결선 68"/>
                <p:cNvCxnSpPr/>
                <p:nvPr/>
              </p:nvCxnSpPr>
              <p:spPr bwMode="auto">
                <a:xfrm rot="5400000">
                  <a:off x="5112811" y="3178963"/>
                  <a:ext cx="3668701" cy="3"/>
                </a:xfrm>
                <a:prstGeom prst="line">
                  <a:avLst/>
                </a:prstGeom>
                <a:grpFill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그룹 29"/>
              <p:cNvGrpSpPr/>
              <p:nvPr/>
            </p:nvGrpSpPr>
            <p:grpSpPr>
              <a:xfrm>
                <a:off x="619125" y="1341438"/>
                <a:ext cx="6774674" cy="3937086"/>
                <a:chOff x="619125" y="1341438"/>
                <a:chExt cx="6774674" cy="3937086"/>
              </a:xfrm>
              <a:grpFill/>
            </p:grpSpPr>
            <p:sp>
              <p:nvSpPr>
                <p:cNvPr id="49" name="TextBox 48"/>
                <p:cNvSpPr txBox="1"/>
                <p:nvPr/>
              </p:nvSpPr>
              <p:spPr bwMode="auto">
                <a:xfrm>
                  <a:off x="619125" y="1341438"/>
                  <a:ext cx="442784" cy="23422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100" dirty="0">
                      <a:solidFill>
                        <a:srgbClr val="FF0000"/>
                      </a:solidFill>
                    </a:rPr>
                    <a:t>KP</a:t>
                  </a:r>
                  <a:endParaRPr kumimoji="1" lang="ko-KR" altLang="en-US" sz="11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 bwMode="auto">
                <a:xfrm>
                  <a:off x="2040553" y="1344613"/>
                  <a:ext cx="453073" cy="23422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100" dirty="0">
                      <a:solidFill>
                        <a:srgbClr val="FF0000"/>
                      </a:solidFill>
                    </a:rPr>
                    <a:t>KA</a:t>
                  </a:r>
                  <a:endParaRPr kumimoji="1" lang="ko-KR" altLang="en-US" sz="11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 bwMode="auto">
                <a:xfrm>
                  <a:off x="3642803" y="1341438"/>
                  <a:ext cx="440727" cy="23422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100" dirty="0">
                      <a:solidFill>
                        <a:srgbClr val="FF0000"/>
                      </a:solidFill>
                    </a:rPr>
                    <a:t>VP</a:t>
                  </a:r>
                  <a:endParaRPr kumimoji="1" lang="ko-KR" altLang="en-US" sz="11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 bwMode="auto">
                <a:xfrm>
                  <a:off x="5362575" y="1341438"/>
                  <a:ext cx="459244" cy="23422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100" dirty="0">
                      <a:solidFill>
                        <a:srgbClr val="FF0000"/>
                      </a:solidFill>
                    </a:rPr>
                    <a:t>CR</a:t>
                  </a:r>
                  <a:endParaRPr kumimoji="1" lang="ko-KR" altLang="en-US" sz="11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" name="TextBox 52"/>
                <p:cNvSpPr txBox="1"/>
                <p:nvPr/>
              </p:nvSpPr>
              <p:spPr bwMode="auto">
                <a:xfrm>
                  <a:off x="6946900" y="1344613"/>
                  <a:ext cx="446899" cy="23422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100" dirty="0">
                      <a:solidFill>
                        <a:srgbClr val="FF0000"/>
                      </a:solidFill>
                    </a:rPr>
                    <a:t>CS</a:t>
                  </a:r>
                  <a:endParaRPr kumimoji="1" lang="ko-KR" altLang="en-US" sz="11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4" name="TextBox 53"/>
                <p:cNvSpPr txBox="1"/>
                <p:nvPr/>
              </p:nvSpPr>
              <p:spPr bwMode="auto">
                <a:xfrm>
                  <a:off x="2053252" y="3010702"/>
                  <a:ext cx="448958" cy="23422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100" dirty="0">
                      <a:solidFill>
                        <a:srgbClr val="FF0000"/>
                      </a:solidFill>
                    </a:rPr>
                    <a:t>KR</a:t>
                  </a:r>
                  <a:endParaRPr kumimoji="1" lang="ko-KR" altLang="en-US" sz="11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 bwMode="auto">
                <a:xfrm>
                  <a:off x="5362575" y="3010702"/>
                  <a:ext cx="471589" cy="23422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100" dirty="0">
                      <a:solidFill>
                        <a:srgbClr val="FF0000"/>
                      </a:solidFill>
                    </a:rPr>
                    <a:t>CH</a:t>
                  </a:r>
                  <a:endParaRPr kumimoji="1" lang="ko-KR" altLang="en-US" sz="11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 bwMode="auto">
                <a:xfrm>
                  <a:off x="619125" y="5039540"/>
                  <a:ext cx="446899" cy="23422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100" dirty="0">
                      <a:solidFill>
                        <a:srgbClr val="FF0000"/>
                      </a:solidFill>
                    </a:rPr>
                    <a:t>CS</a:t>
                  </a:r>
                  <a:endParaRPr kumimoji="1" lang="ko-KR" altLang="en-US" sz="11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7" name="TextBox 56"/>
                <p:cNvSpPr txBox="1"/>
                <p:nvPr/>
              </p:nvSpPr>
              <p:spPr bwMode="auto">
                <a:xfrm>
                  <a:off x="4572000" y="5044303"/>
                  <a:ext cx="438669" cy="23422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kumimoji="1" lang="en-US" altLang="ko-KR" sz="1100" dirty="0">
                      <a:solidFill>
                        <a:srgbClr val="FF0000"/>
                      </a:solidFill>
                    </a:rPr>
                    <a:t>RS</a:t>
                  </a:r>
                  <a:endParaRPr kumimoji="1" lang="ko-KR" altLang="en-US" sz="1100" dirty="0">
                    <a:solidFill>
                      <a:srgbClr val="FF0000"/>
                    </a:solidFill>
                  </a:endParaRPr>
                </a:p>
              </p:txBody>
            </p:sp>
          </p:grpSp>
        </p:grpSp>
        <p:sp>
          <p:nvSpPr>
            <p:cNvPr id="70" name="TextBox 84"/>
            <p:cNvSpPr txBox="1">
              <a:spLocks noChangeArrowheads="1"/>
            </p:cNvSpPr>
            <p:nvPr/>
          </p:nvSpPr>
          <p:spPr bwMode="auto">
            <a:xfrm>
              <a:off x="2171700" y="1928813"/>
              <a:ext cx="1276350" cy="3857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예술적인 개발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71" name="TextBox 84"/>
            <p:cNvSpPr txBox="1">
              <a:spLocks noChangeArrowheads="1"/>
            </p:cNvSpPr>
            <p:nvPr/>
          </p:nvSpPr>
          <p:spPr bwMode="auto">
            <a:xfrm>
              <a:off x="2171700" y="2349500"/>
              <a:ext cx="1276350" cy="234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>
                  <a:solidFill>
                    <a:prstClr val="black"/>
                  </a:solidFill>
                </a:rPr>
                <a:t>동물조련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72" name="TextBox 84"/>
            <p:cNvSpPr txBox="1">
              <a:spLocks noChangeArrowheads="1"/>
            </p:cNvSpPr>
            <p:nvPr/>
          </p:nvSpPr>
          <p:spPr bwMode="auto">
            <a:xfrm>
              <a:off x="2171700" y="3611563"/>
              <a:ext cx="1276350" cy="234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동물들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73" name="TextBox 84"/>
            <p:cNvSpPr txBox="1">
              <a:spLocks noChangeArrowheads="1"/>
            </p:cNvSpPr>
            <p:nvPr/>
          </p:nvSpPr>
          <p:spPr bwMode="auto">
            <a:xfrm>
              <a:off x="2171700" y="3968750"/>
              <a:ext cx="1276350" cy="385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스타 연기자들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74" name="TextBox 84"/>
            <p:cNvSpPr txBox="1">
              <a:spLocks noChangeArrowheads="1"/>
            </p:cNvSpPr>
            <p:nvPr/>
          </p:nvSpPr>
          <p:spPr bwMode="auto">
            <a:xfrm>
              <a:off x="2171700" y="4357688"/>
              <a:ext cx="1276350" cy="23422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환경개선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75" name="TextBox 84"/>
            <p:cNvSpPr txBox="1">
              <a:spLocks noChangeArrowheads="1"/>
            </p:cNvSpPr>
            <p:nvPr/>
          </p:nvSpPr>
          <p:spPr bwMode="auto">
            <a:xfrm>
              <a:off x="1285875" y="5267325"/>
              <a:ext cx="1714499" cy="234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동물조련 비용 절감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76" name="TextBox 84"/>
            <p:cNvSpPr txBox="1">
              <a:spLocks noChangeArrowheads="1"/>
            </p:cNvSpPr>
            <p:nvPr/>
          </p:nvSpPr>
          <p:spPr bwMode="auto">
            <a:xfrm>
              <a:off x="1285875" y="5656263"/>
              <a:ext cx="1714499" cy="385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스타연기자 출연료 절감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77" name="TextBox 84"/>
            <p:cNvSpPr txBox="1">
              <a:spLocks noChangeArrowheads="1"/>
            </p:cNvSpPr>
            <p:nvPr/>
          </p:nvSpPr>
          <p:spPr bwMode="auto">
            <a:xfrm>
              <a:off x="1285875" y="6013450"/>
              <a:ext cx="1714499" cy="23422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예술적인 프로덕션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78" name="TextBox 84"/>
            <p:cNvSpPr txBox="1">
              <a:spLocks noChangeArrowheads="1"/>
            </p:cNvSpPr>
            <p:nvPr/>
          </p:nvSpPr>
          <p:spPr bwMode="auto">
            <a:xfrm>
              <a:off x="5643563" y="5373688"/>
              <a:ext cx="1714499" cy="23422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40000"/>
                  <a:lumOff val="60000"/>
                </a:schemeClr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티켓가격 인상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79" name="TextBox 84"/>
            <p:cNvSpPr txBox="1">
              <a:spLocks noChangeArrowheads="1"/>
            </p:cNvSpPr>
            <p:nvPr/>
          </p:nvSpPr>
          <p:spPr bwMode="auto">
            <a:xfrm>
              <a:off x="5643563" y="5730875"/>
              <a:ext cx="1714499" cy="234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통로좌석 할인판매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80" name="TextBox 84"/>
            <p:cNvSpPr txBox="1">
              <a:spLocks noChangeArrowheads="1"/>
            </p:cNvSpPr>
            <p:nvPr/>
          </p:nvSpPr>
          <p:spPr bwMode="auto">
            <a:xfrm>
              <a:off x="3857625" y="3209925"/>
              <a:ext cx="1428750" cy="2342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bg1">
                  <a:lumMod val="95000"/>
                </a:schemeClr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스릴 </a:t>
              </a:r>
              <a:r>
                <a:rPr kumimoji="1" lang="en-US" altLang="ko-KR" sz="1100" dirty="0">
                  <a:solidFill>
                    <a:prstClr val="black"/>
                  </a:solidFill>
                </a:rPr>
                <a:t>&amp; </a:t>
              </a:r>
              <a:r>
                <a:rPr kumimoji="1" lang="ko-KR" altLang="en-US" sz="1100" dirty="0">
                  <a:solidFill>
                    <a:prstClr val="black"/>
                  </a:solidFill>
                </a:rPr>
                <a:t>위험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81" name="TextBox 84"/>
            <p:cNvSpPr txBox="1">
              <a:spLocks noChangeArrowheads="1"/>
            </p:cNvSpPr>
            <p:nvPr/>
          </p:nvSpPr>
          <p:spPr bwMode="auto">
            <a:xfrm>
              <a:off x="3857625" y="3513138"/>
              <a:ext cx="1428750" cy="23422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>
                  <a:solidFill>
                    <a:prstClr val="black"/>
                  </a:solidFill>
                </a:rPr>
                <a:t>테마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82" name="TextBox 84"/>
            <p:cNvSpPr txBox="1">
              <a:spLocks noChangeArrowheads="1"/>
            </p:cNvSpPr>
            <p:nvPr/>
          </p:nvSpPr>
          <p:spPr bwMode="auto">
            <a:xfrm>
              <a:off x="3857625" y="3817938"/>
              <a:ext cx="1428750" cy="23422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환경 개선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83" name="TextBox 84"/>
            <p:cNvSpPr txBox="1">
              <a:spLocks noChangeArrowheads="1"/>
            </p:cNvSpPr>
            <p:nvPr/>
          </p:nvSpPr>
          <p:spPr bwMode="auto">
            <a:xfrm>
              <a:off x="3857625" y="4121150"/>
              <a:ext cx="1428750" cy="3857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여러 개의 프로덕션들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84" name="TextBox 84"/>
            <p:cNvSpPr txBox="1">
              <a:spLocks noChangeArrowheads="1"/>
            </p:cNvSpPr>
            <p:nvPr/>
          </p:nvSpPr>
          <p:spPr bwMode="auto">
            <a:xfrm>
              <a:off x="3857625" y="4432300"/>
              <a:ext cx="1428750" cy="3857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accent1">
                  <a:lumMod val="40000"/>
                  <a:lumOff val="60000"/>
                </a:schemeClr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예술적인 음악 </a:t>
              </a:r>
              <a:r>
                <a:rPr kumimoji="1" lang="en-US" altLang="ko-KR" sz="1100" dirty="0">
                  <a:solidFill>
                    <a:prstClr val="black"/>
                  </a:solidFill>
                </a:rPr>
                <a:t>&amp; </a:t>
              </a:r>
              <a:r>
                <a:rPr kumimoji="1" lang="ko-KR" altLang="en-US" sz="1100" dirty="0">
                  <a:solidFill>
                    <a:prstClr val="black"/>
                  </a:solidFill>
                </a:rPr>
                <a:t>춤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85" name="TextBox 84"/>
            <p:cNvSpPr txBox="1">
              <a:spLocks noChangeArrowheads="1"/>
            </p:cNvSpPr>
            <p:nvPr/>
          </p:nvSpPr>
          <p:spPr bwMode="auto">
            <a:xfrm>
              <a:off x="3857625" y="4740275"/>
              <a:ext cx="1428750" cy="23422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40000"/>
                  <a:lumOff val="60000"/>
                </a:schemeClr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독특한 장소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86" name="TextBox 84"/>
            <p:cNvSpPr txBox="1">
              <a:spLocks noChangeArrowheads="1"/>
            </p:cNvSpPr>
            <p:nvPr/>
          </p:nvSpPr>
          <p:spPr bwMode="auto">
            <a:xfrm>
              <a:off x="3857625" y="1677988"/>
              <a:ext cx="1428750" cy="234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스타연기자들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87" name="TextBox 84"/>
            <p:cNvSpPr txBox="1">
              <a:spLocks noChangeArrowheads="1"/>
            </p:cNvSpPr>
            <p:nvPr/>
          </p:nvSpPr>
          <p:spPr bwMode="auto">
            <a:xfrm>
              <a:off x="3857625" y="1971675"/>
              <a:ext cx="1428750" cy="234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 err="1">
                  <a:solidFill>
                    <a:prstClr val="black"/>
                  </a:solidFill>
                </a:rPr>
                <a:t>동물쇼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88" name="TextBox 84"/>
            <p:cNvSpPr txBox="1">
              <a:spLocks noChangeArrowheads="1"/>
            </p:cNvSpPr>
            <p:nvPr/>
          </p:nvSpPr>
          <p:spPr bwMode="auto">
            <a:xfrm>
              <a:off x="3857625" y="2276475"/>
              <a:ext cx="1428750" cy="385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통로좌석 할인판매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89" name="TextBox 84"/>
            <p:cNvSpPr txBox="1">
              <a:spLocks noChangeArrowheads="1"/>
            </p:cNvSpPr>
            <p:nvPr/>
          </p:nvSpPr>
          <p:spPr bwMode="auto">
            <a:xfrm>
              <a:off x="3857625" y="2571750"/>
              <a:ext cx="1428750" cy="385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다용도의 공연장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90" name="TextBox 84"/>
            <p:cNvSpPr txBox="1">
              <a:spLocks noChangeArrowheads="1"/>
            </p:cNvSpPr>
            <p:nvPr/>
          </p:nvSpPr>
          <p:spPr bwMode="auto">
            <a:xfrm>
              <a:off x="3857625" y="2857500"/>
              <a:ext cx="1428750" cy="2342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재미 </a:t>
              </a:r>
              <a:r>
                <a:rPr kumimoji="1" lang="en-US" altLang="ko-KR" sz="1100" dirty="0">
                  <a:solidFill>
                    <a:prstClr val="black"/>
                  </a:solidFill>
                </a:rPr>
                <a:t>&amp; </a:t>
              </a:r>
              <a:r>
                <a:rPr kumimoji="1" lang="ko-KR" altLang="en-US" sz="1100" dirty="0">
                  <a:solidFill>
                    <a:prstClr val="black"/>
                  </a:solidFill>
                </a:rPr>
                <a:t>유머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91" name="TextBox 84"/>
            <p:cNvSpPr txBox="1">
              <a:spLocks noChangeArrowheads="1"/>
            </p:cNvSpPr>
            <p:nvPr/>
          </p:nvSpPr>
          <p:spPr bwMode="auto">
            <a:xfrm>
              <a:off x="7224486" y="2733675"/>
              <a:ext cx="1500166" cy="385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가족에 초점을 맞춤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92" name="TextBox 84"/>
            <p:cNvSpPr txBox="1">
              <a:spLocks noChangeArrowheads="1"/>
            </p:cNvSpPr>
            <p:nvPr/>
          </p:nvSpPr>
          <p:spPr bwMode="auto">
            <a:xfrm>
              <a:off x="7248298" y="3140968"/>
              <a:ext cx="1500166" cy="23422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극장 </a:t>
              </a:r>
              <a:r>
                <a:rPr kumimoji="1" lang="en-US" altLang="ko-KR" sz="1100" dirty="0">
                  <a:solidFill>
                    <a:prstClr val="black"/>
                  </a:solidFill>
                </a:rPr>
                <a:t>&amp; </a:t>
              </a:r>
              <a:r>
                <a:rPr kumimoji="1" lang="ko-KR" altLang="en-US" sz="1100" dirty="0">
                  <a:solidFill>
                    <a:prstClr val="black"/>
                  </a:solidFill>
                </a:rPr>
                <a:t>오페라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93" name="TextBox 84"/>
            <p:cNvSpPr txBox="1">
              <a:spLocks noChangeArrowheads="1"/>
            </p:cNvSpPr>
            <p:nvPr/>
          </p:nvSpPr>
          <p:spPr bwMode="auto">
            <a:xfrm>
              <a:off x="7248298" y="3366393"/>
              <a:ext cx="1500166" cy="3857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100" dirty="0">
                  <a:solidFill>
                    <a:prstClr val="black"/>
                  </a:solidFill>
                </a:rPr>
                <a:t>관객에 초점을 맞춤</a:t>
              </a:r>
              <a:endParaRPr kumimoji="1" lang="en-US" altLang="ko-KR" sz="1100" dirty="0">
                <a:solidFill>
                  <a:prstClr val="black"/>
                </a:solidFill>
              </a:endParaRPr>
            </a:p>
          </p:txBody>
        </p:sp>
        <p:sp>
          <p:nvSpPr>
            <p:cNvPr id="94" name="십자형 93"/>
            <p:cNvSpPr/>
            <p:nvPr/>
          </p:nvSpPr>
          <p:spPr>
            <a:xfrm>
              <a:off x="5329238" y="3557588"/>
              <a:ext cx="357187" cy="357187"/>
            </a:xfrm>
            <a:prstGeom prst="plus">
              <a:avLst>
                <a:gd name="adj" fmla="val 3077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1100">
                <a:solidFill>
                  <a:prstClr val="white"/>
                </a:solidFill>
              </a:endParaRPr>
            </a:p>
          </p:txBody>
        </p:sp>
        <p:cxnSp>
          <p:nvCxnSpPr>
            <p:cNvPr id="95" name="Shape 86"/>
            <p:cNvCxnSpPr>
              <a:stCxn id="94" idx="3"/>
            </p:cNvCxnSpPr>
            <p:nvPr/>
          </p:nvCxnSpPr>
          <p:spPr>
            <a:xfrm>
              <a:off x="5686425" y="3736975"/>
              <a:ext cx="2000250" cy="2106613"/>
            </a:xfrm>
            <a:prstGeom prst="curvedConnector2">
              <a:avLst/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십자형 95"/>
            <p:cNvSpPr/>
            <p:nvPr/>
          </p:nvSpPr>
          <p:spPr>
            <a:xfrm>
              <a:off x="7358063" y="2185988"/>
              <a:ext cx="642937" cy="142875"/>
            </a:xfrm>
            <a:prstGeom prst="plus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ko-KR" altLang="en-US" sz="1100">
                <a:solidFill>
                  <a:prstClr val="white"/>
                </a:solidFill>
              </a:endParaRP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태양의서커스</a:t>
            </a:r>
            <a:r>
              <a:rPr lang="ko-KR" altLang="en-US" dirty="0"/>
              <a:t> </a:t>
            </a:r>
            <a:r>
              <a:rPr lang="en-US" altLang="ko-KR" dirty="0"/>
              <a:t>Business Model Canvas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562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비즈니스 모델 수립의 핵심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181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580165" y="1316132"/>
            <a:ext cx="3688165" cy="2948631"/>
            <a:chOff x="1106743" y="1685296"/>
            <a:chExt cx="4341427" cy="6505146"/>
          </a:xfrm>
        </p:grpSpPr>
        <p:sp>
          <p:nvSpPr>
            <p:cNvPr id="8" name="타원 7"/>
            <p:cNvSpPr/>
            <p:nvPr>
              <p:custDataLst>
                <p:tags r:id="rId1"/>
              </p:custDataLst>
            </p:nvPr>
          </p:nvSpPr>
          <p:spPr>
            <a:xfrm>
              <a:off x="1786198" y="3070225"/>
              <a:ext cx="3008710" cy="4940300"/>
            </a:xfrm>
            <a:prstGeom prst="ellipse">
              <a:avLst/>
            </a:prstGeom>
            <a:noFill/>
            <a:ln w="25400">
              <a:solidFill>
                <a:schemeClr val="accent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타원 23"/>
            <p:cNvSpPr/>
            <p:nvPr>
              <p:custDataLst>
                <p:tags r:id="rId2"/>
              </p:custDataLst>
            </p:nvPr>
          </p:nvSpPr>
          <p:spPr>
            <a:xfrm>
              <a:off x="2560104" y="1685296"/>
              <a:ext cx="1468041" cy="2406651"/>
            </a:xfrm>
            <a:prstGeom prst="ellipse">
              <a:avLst/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타원 24"/>
            <p:cNvSpPr/>
            <p:nvPr>
              <p:custDataLst>
                <p:tags r:id="rId3"/>
              </p:custDataLst>
            </p:nvPr>
          </p:nvSpPr>
          <p:spPr>
            <a:xfrm>
              <a:off x="1106743" y="5781675"/>
              <a:ext cx="1469231" cy="2408767"/>
            </a:xfrm>
            <a:prstGeom prst="ellipse">
              <a:avLst/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타원 25"/>
            <p:cNvSpPr/>
            <p:nvPr>
              <p:custDataLst>
                <p:tags r:id="rId4"/>
              </p:custDataLst>
            </p:nvPr>
          </p:nvSpPr>
          <p:spPr>
            <a:xfrm>
              <a:off x="3980130" y="5771091"/>
              <a:ext cx="1468040" cy="2408767"/>
            </a:xfrm>
            <a:prstGeom prst="ellipse">
              <a:avLst/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952777" y="2498770"/>
              <a:ext cx="760813" cy="611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200" b="1" dirty="0"/>
                <a:t>차별화 </a:t>
              </a: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1437325" y="6599983"/>
              <a:ext cx="707979" cy="611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200" b="1" dirty="0" smtClean="0"/>
                <a:t>단순화</a:t>
              </a:r>
              <a:endParaRPr lang="ko-KR" altLang="en-US" sz="1200" b="1" dirty="0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374612" y="6599983"/>
              <a:ext cx="704205" cy="611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200" b="1" dirty="0" smtClean="0"/>
                <a:t>명확화</a:t>
              </a:r>
              <a:endParaRPr lang="ko-KR" alt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1707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꽃들에게 희망을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182</a:t>
            </a:fld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8" y="1205662"/>
            <a:ext cx="441424" cy="432769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995592" y="1195388"/>
            <a:ext cx="5506807" cy="3411537"/>
          </a:xfrm>
          <a:prstGeom prst="roundRect">
            <a:avLst>
              <a:gd name="adj" fmla="val 4574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3125" y="1612608"/>
            <a:ext cx="5309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M" pitchFamily="18" charset="-127"/>
                <a:ea typeface="서울남산체 M" pitchFamily="18" charset="-127"/>
              </a:rPr>
              <a:t>동영상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053093" y="1210813"/>
            <a:ext cx="5449306" cy="316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 영상을 보며 기억에 남는 부분을 적어보세요</a:t>
            </a:r>
            <a:r>
              <a:rPr lang="en-US" altLang="ko-KR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265092" y="1627701"/>
            <a:ext cx="1115110" cy="789082"/>
            <a:chOff x="970141" y="1410093"/>
            <a:chExt cx="7228738" cy="5115252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141" y="1410093"/>
              <a:ext cx="7228738" cy="5115252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1133475" y="1524000"/>
              <a:ext cx="6915150" cy="4353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592" y="1726432"/>
            <a:ext cx="900280" cy="505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16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429802" y="1196244"/>
            <a:ext cx="448842" cy="596266"/>
            <a:chOff x="5492584" y="7177960"/>
            <a:chExt cx="448842" cy="59626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9037" y="7177960"/>
              <a:ext cx="380655" cy="35583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492584" y="7528005"/>
              <a:ext cx="448842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생각거리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1059542" y="1755420"/>
            <a:ext cx="5268687" cy="5033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300" dirty="0"/>
              <a:t>"</a:t>
            </a:r>
            <a:r>
              <a:rPr lang="ko-KR" altLang="en-US" sz="1300" dirty="0"/>
              <a:t>힘든 때일수록 근본을 살펴봐야 합니다</a:t>
            </a:r>
            <a:r>
              <a:rPr lang="en-US" altLang="ko-KR" sz="1300" dirty="0"/>
              <a:t>. </a:t>
            </a:r>
            <a:r>
              <a:rPr lang="ko-KR" altLang="en-US" sz="1300" dirty="0"/>
              <a:t>위로는 한 번으로 족합니다</a:t>
            </a:r>
            <a:r>
              <a:rPr lang="en-US" altLang="ko-KR" sz="1300" dirty="0"/>
              <a:t>. </a:t>
            </a:r>
          </a:p>
          <a:p>
            <a:pPr>
              <a:lnSpc>
                <a:spcPct val="130000"/>
              </a:lnSpc>
            </a:pPr>
            <a:r>
              <a:rPr lang="ko-KR" altLang="en-US" sz="1300" dirty="0" err="1"/>
              <a:t>발밑을</a:t>
            </a:r>
            <a:r>
              <a:rPr lang="ko-KR" altLang="en-US" sz="1300" dirty="0"/>
              <a:t> 살피고 삶의 혁명이 일어나도록 바른 견해를 갖는 게 더욱 중요합니다</a:t>
            </a:r>
            <a:r>
              <a:rPr lang="en-US" altLang="ko-KR" sz="1300" dirty="0"/>
              <a:t>." </a:t>
            </a:r>
            <a:endParaRPr lang="en-US" altLang="ko-KR" sz="1300" dirty="0" smtClean="0"/>
          </a:p>
          <a:p>
            <a:pPr>
              <a:lnSpc>
                <a:spcPct val="130000"/>
              </a:lnSpc>
            </a:pPr>
            <a:endParaRPr lang="en-US" altLang="ko-KR" sz="1300" dirty="0"/>
          </a:p>
          <a:p>
            <a:pPr marL="285750" indent="-285750">
              <a:lnSpc>
                <a:spcPct val="130000"/>
              </a:lnSpc>
              <a:buFontTx/>
              <a:buChar char="-"/>
            </a:pPr>
            <a:r>
              <a:rPr lang="ko-KR" altLang="en-US" sz="1300" dirty="0" smtClean="0"/>
              <a:t>도법스님 </a:t>
            </a:r>
            <a:endParaRPr lang="en-US" altLang="ko-KR" sz="1300" dirty="0" smtClean="0"/>
          </a:p>
          <a:p>
            <a:pPr marL="285750" indent="-285750">
              <a:lnSpc>
                <a:spcPct val="130000"/>
              </a:lnSpc>
              <a:buFontTx/>
              <a:buChar char="-"/>
            </a:pPr>
            <a:endParaRPr lang="ko-KR" altLang="en-US" sz="1300" dirty="0"/>
          </a:p>
          <a:p>
            <a:pPr>
              <a:lnSpc>
                <a:spcPct val="130000"/>
              </a:lnSpc>
            </a:pPr>
            <a:endParaRPr lang="ko-KR" altLang="en-US" sz="1300" dirty="0"/>
          </a:p>
          <a:p>
            <a:pPr>
              <a:lnSpc>
                <a:spcPct val="130000"/>
              </a:lnSpc>
            </a:pPr>
            <a:r>
              <a:rPr lang="ko-KR" altLang="en-US" sz="1300" dirty="0"/>
              <a:t>“산천의 봄은 흙에서 가장 가까운 곳에서 옵니다</a:t>
            </a:r>
            <a:r>
              <a:rPr lang="en-US" altLang="ko-KR" sz="1300" dirty="0"/>
              <a:t>. </a:t>
            </a:r>
            <a:endParaRPr lang="en-US" altLang="ko-KR" sz="1300" dirty="0" smtClean="0"/>
          </a:p>
          <a:p>
            <a:pPr>
              <a:lnSpc>
                <a:spcPct val="130000"/>
              </a:lnSpc>
            </a:pPr>
            <a:r>
              <a:rPr lang="ko-KR" altLang="en-US" sz="1300" dirty="0" smtClean="0"/>
              <a:t>얼음이 </a:t>
            </a:r>
            <a:r>
              <a:rPr lang="ko-KR" altLang="en-US" sz="1300" dirty="0"/>
              <a:t>박힌 흙 살을 헤치고 </a:t>
            </a:r>
            <a:r>
              <a:rPr lang="ko-KR" altLang="en-US" sz="1300" dirty="0" smtClean="0"/>
              <a:t>제힘으로 </a:t>
            </a:r>
            <a:r>
              <a:rPr lang="ko-KR" altLang="en-US" sz="1300" dirty="0"/>
              <a:t>일어서는 들풀들의 합창 속에서 옵니다</a:t>
            </a:r>
            <a:r>
              <a:rPr lang="en-US" altLang="ko-KR" sz="1300" dirty="0"/>
              <a:t>. </a:t>
            </a:r>
            <a:r>
              <a:rPr lang="ko-KR" altLang="en-US" sz="1300" dirty="0"/>
              <a:t>세상의 봄도 다르지 않습니다” </a:t>
            </a:r>
            <a:endParaRPr lang="en-US" altLang="ko-KR" sz="1300" dirty="0" smtClean="0"/>
          </a:p>
          <a:p>
            <a:pPr>
              <a:lnSpc>
                <a:spcPct val="130000"/>
              </a:lnSpc>
            </a:pPr>
            <a:endParaRPr lang="ko-KR" altLang="en-US" sz="1300" dirty="0"/>
          </a:p>
          <a:p>
            <a:pPr>
              <a:lnSpc>
                <a:spcPct val="130000"/>
              </a:lnSpc>
            </a:pPr>
            <a:r>
              <a:rPr lang="en-US" altLang="ko-KR" sz="1300" dirty="0"/>
              <a:t>- </a:t>
            </a:r>
            <a:r>
              <a:rPr lang="ko-KR" altLang="en-US" sz="1300" dirty="0"/>
              <a:t>신영복 </a:t>
            </a:r>
          </a:p>
          <a:p>
            <a:pPr>
              <a:lnSpc>
                <a:spcPct val="130000"/>
              </a:lnSpc>
            </a:pPr>
            <a:endParaRPr lang="ko-KR" altLang="en-US" sz="1300" dirty="0"/>
          </a:p>
          <a:p>
            <a:pPr>
              <a:lnSpc>
                <a:spcPct val="130000"/>
              </a:lnSpc>
            </a:pPr>
            <a:endParaRPr lang="ko-KR" altLang="en-US" sz="1300" dirty="0"/>
          </a:p>
          <a:p>
            <a:pPr>
              <a:lnSpc>
                <a:spcPct val="130000"/>
              </a:lnSpc>
            </a:pPr>
            <a:r>
              <a:rPr lang="ko-KR" altLang="en-US" sz="1300" dirty="0"/>
              <a:t>“</a:t>
            </a:r>
            <a:r>
              <a:rPr lang="ko-KR" altLang="en-US" sz="1300" dirty="0" err="1"/>
              <a:t>에벌레는</a:t>
            </a:r>
            <a:r>
              <a:rPr lang="ko-KR" altLang="en-US" sz="1300" dirty="0"/>
              <a:t> 깨달았습니다</a:t>
            </a:r>
            <a:r>
              <a:rPr lang="en-US" altLang="ko-KR" sz="1300" dirty="0"/>
              <a:t>. </a:t>
            </a:r>
            <a:endParaRPr lang="en-US" altLang="ko-KR" sz="1300" dirty="0" smtClean="0"/>
          </a:p>
          <a:p>
            <a:pPr>
              <a:lnSpc>
                <a:spcPct val="130000"/>
              </a:lnSpc>
            </a:pPr>
            <a:r>
              <a:rPr lang="ko-KR" altLang="en-US" sz="1300" dirty="0" smtClean="0"/>
              <a:t>그 </a:t>
            </a:r>
            <a:r>
              <a:rPr lang="ko-KR" altLang="en-US" sz="1300" dirty="0"/>
              <a:t>동안 높이 오르려는 본능을 얼마나 잘못 생각했는지 꼭대기에 오르려면 </a:t>
            </a:r>
            <a:r>
              <a:rPr lang="ko-KR" altLang="en-US" sz="1300" dirty="0" err="1"/>
              <a:t>기어오르는게</a:t>
            </a:r>
            <a:r>
              <a:rPr lang="ko-KR" altLang="en-US" sz="1300" dirty="0"/>
              <a:t> 아니라 날아야 하는 것이었습니다</a:t>
            </a:r>
            <a:r>
              <a:rPr lang="en-US" altLang="ko-KR" sz="1300" dirty="0"/>
              <a:t>.“ </a:t>
            </a:r>
            <a:endParaRPr lang="en-US" altLang="ko-KR" sz="1300" dirty="0" smtClean="0"/>
          </a:p>
          <a:p>
            <a:pPr>
              <a:lnSpc>
                <a:spcPct val="130000"/>
              </a:lnSpc>
            </a:pPr>
            <a:endParaRPr lang="en-US" altLang="ko-KR" sz="1300" dirty="0"/>
          </a:p>
          <a:p>
            <a:pPr>
              <a:lnSpc>
                <a:spcPct val="130000"/>
              </a:lnSpc>
            </a:pPr>
            <a:r>
              <a:rPr lang="en-US" altLang="ko-KR" sz="1300" dirty="0"/>
              <a:t>- </a:t>
            </a:r>
            <a:r>
              <a:rPr lang="ko-KR" altLang="en-US" sz="1300" dirty="0"/>
              <a:t>꽃들에게 희망을 중에서</a:t>
            </a:r>
          </a:p>
        </p:txBody>
      </p:sp>
      <p:cxnSp>
        <p:nvCxnSpPr>
          <p:cNvPr id="13" name="직선 연결선 12"/>
          <p:cNvCxnSpPr/>
          <p:nvPr/>
        </p:nvCxnSpPr>
        <p:spPr>
          <a:xfrm>
            <a:off x="1059542" y="1432215"/>
            <a:ext cx="494937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015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251520" y="2743200"/>
            <a:ext cx="6358984" cy="2796987"/>
          </a:xfrm>
        </p:spPr>
        <p:txBody>
          <a:bodyPr/>
          <a:lstStyle/>
          <a:p>
            <a:r>
              <a:rPr lang="ko-KR" altLang="en-US" dirty="0"/>
              <a:t>모듈</a:t>
            </a:r>
            <a:r>
              <a:rPr lang="en-US" altLang="ko-KR" dirty="0"/>
              <a:t>6.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비즈니스 </a:t>
            </a:r>
            <a:r>
              <a:rPr lang="ko-KR" altLang="en-US" dirty="0"/>
              <a:t>모델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/>
              <a:t>방법론 ➋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23235540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비즈니스 모델 </a:t>
            </a:r>
            <a:r>
              <a:rPr lang="ko-KR" altLang="en-US" dirty="0" smtClean="0"/>
              <a:t>캔버스 리뷰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185</a:t>
            </a:fld>
            <a:endParaRPr lang="ko-KR" altLang="en-US"/>
          </a:p>
        </p:txBody>
      </p:sp>
      <p:grpSp>
        <p:nvGrpSpPr>
          <p:cNvPr id="49" name="그룹 48"/>
          <p:cNvGrpSpPr/>
          <p:nvPr/>
        </p:nvGrpSpPr>
        <p:grpSpPr>
          <a:xfrm>
            <a:off x="368300" y="1647102"/>
            <a:ext cx="6134100" cy="3086823"/>
            <a:chOff x="611188" y="764704"/>
            <a:chExt cx="7926976" cy="5832648"/>
          </a:xfrm>
        </p:grpSpPr>
        <p:grpSp>
          <p:nvGrpSpPr>
            <p:cNvPr id="50" name="그룹 98"/>
            <p:cNvGrpSpPr/>
            <p:nvPr/>
          </p:nvGrpSpPr>
          <p:grpSpPr>
            <a:xfrm>
              <a:off x="611188" y="764704"/>
              <a:ext cx="7926976" cy="5832648"/>
              <a:chOff x="611188" y="476077"/>
              <a:chExt cx="7926976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53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66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직선 연결선 66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직선 연결선 67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직선 연결선 68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직선 연결선 69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직선 연결선 70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직선 연결선 71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직선 연결선 72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직선 연결선 73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직선 연결선 74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직선 연결선 75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직선 연결선 76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직선 연결선 77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" name="그룹 29"/>
              <p:cNvGrpSpPr/>
              <p:nvPr/>
            </p:nvGrpSpPr>
            <p:grpSpPr>
              <a:xfrm>
                <a:off x="611747" y="1348247"/>
                <a:ext cx="7741109" cy="4450765"/>
                <a:chOff x="611747" y="1348247"/>
                <a:chExt cx="7741109" cy="4450765"/>
              </a:xfrm>
              <a:grpFill/>
            </p:grpSpPr>
            <p:sp>
              <p:nvSpPr>
                <p:cNvPr id="55" name="TextBox 54"/>
                <p:cNvSpPr txBox="1"/>
                <p:nvPr/>
              </p:nvSpPr>
              <p:spPr bwMode="auto">
                <a:xfrm>
                  <a:off x="611747" y="1350099"/>
                  <a:ext cx="1460843" cy="43342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 bwMode="auto">
                <a:xfrm>
                  <a:off x="2204844" y="1348247"/>
                  <a:ext cx="1191543" cy="43342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57" name="TextBox 56"/>
                <p:cNvSpPr txBox="1"/>
                <p:nvPr/>
              </p:nvSpPr>
              <p:spPr bwMode="auto">
                <a:xfrm>
                  <a:off x="3784794" y="1350768"/>
                  <a:ext cx="1566491" cy="43342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 bwMode="auto">
                <a:xfrm>
                  <a:off x="5372947" y="1350768"/>
                  <a:ext cx="1203972" cy="43342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59" name="TextBox 58"/>
                <p:cNvSpPr txBox="1"/>
                <p:nvPr/>
              </p:nvSpPr>
              <p:spPr bwMode="auto">
                <a:xfrm>
                  <a:off x="6956231" y="1353943"/>
                  <a:ext cx="1396625" cy="43342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 세분화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 bwMode="auto">
                <a:xfrm>
                  <a:off x="2208026" y="2719192"/>
                  <a:ext cx="1179114" cy="43342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61" name="TextBox 60"/>
                <p:cNvSpPr txBox="1"/>
                <p:nvPr/>
              </p:nvSpPr>
              <p:spPr bwMode="auto">
                <a:xfrm>
                  <a:off x="5376661" y="2714293"/>
                  <a:ext cx="905673" cy="43342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62" name="TextBox 61"/>
                <p:cNvSpPr txBox="1"/>
                <p:nvPr/>
              </p:nvSpPr>
              <p:spPr bwMode="auto">
                <a:xfrm>
                  <a:off x="619312" y="4014595"/>
                  <a:ext cx="1183257" cy="43342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63" name="TextBox 62"/>
                <p:cNvSpPr txBox="1"/>
                <p:nvPr/>
              </p:nvSpPr>
              <p:spPr bwMode="auto">
                <a:xfrm>
                  <a:off x="4581145" y="4011753"/>
                  <a:ext cx="1021678" cy="43342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64" name="TextBox 63"/>
                <p:cNvSpPr txBox="1"/>
                <p:nvPr/>
              </p:nvSpPr>
              <p:spPr bwMode="auto">
                <a:xfrm>
                  <a:off x="620519" y="5365586"/>
                  <a:ext cx="1371767" cy="43342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65" name="TextBox 64"/>
                <p:cNvSpPr txBox="1"/>
                <p:nvPr/>
              </p:nvSpPr>
              <p:spPr bwMode="auto">
                <a:xfrm>
                  <a:off x="4580948" y="5363883"/>
                  <a:ext cx="1355195" cy="43342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51" name="직선 연결선 50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 bwMode="auto">
            <a:xfrm>
              <a:off x="617839" y="773849"/>
              <a:ext cx="1197759" cy="4334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00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100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100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1000" b="1" dirty="0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79" name="직사각형 78"/>
          <p:cNvSpPr/>
          <p:nvPr/>
        </p:nvSpPr>
        <p:spPr>
          <a:xfrm>
            <a:off x="602192" y="1210934"/>
            <a:ext cx="5671684" cy="205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>
                <a:solidFill>
                  <a:srgbClr val="C00000"/>
                </a:solidFill>
              </a:rPr>
              <a:t>비즈니스 모델을 </a:t>
            </a:r>
            <a:r>
              <a:rPr lang="ko-KR" altLang="en-US" sz="1200" b="1" u="sng" dirty="0">
                <a:solidFill>
                  <a:srgbClr val="FF0000"/>
                </a:solidFill>
              </a:rPr>
              <a:t>설명</a:t>
            </a:r>
            <a:r>
              <a:rPr lang="ko-KR" altLang="en-US" sz="1200" b="1" dirty="0">
                <a:solidFill>
                  <a:srgbClr val="C00000"/>
                </a:solidFill>
              </a:rPr>
              <a:t>하고</a:t>
            </a:r>
            <a:r>
              <a:rPr lang="en-US" altLang="ko-KR" sz="1200" b="1" dirty="0">
                <a:solidFill>
                  <a:srgbClr val="C00000"/>
                </a:solidFill>
              </a:rPr>
              <a:t>, </a:t>
            </a:r>
            <a:r>
              <a:rPr lang="ko-KR" altLang="en-US" sz="1200" b="1" u="sng" dirty="0">
                <a:solidFill>
                  <a:srgbClr val="FF0000"/>
                </a:solidFill>
              </a:rPr>
              <a:t>시각화</a:t>
            </a:r>
            <a:r>
              <a:rPr lang="ko-KR" altLang="en-US" sz="1200" b="1" dirty="0">
                <a:solidFill>
                  <a:srgbClr val="C00000"/>
                </a:solidFill>
              </a:rPr>
              <a:t>하고</a:t>
            </a:r>
            <a:r>
              <a:rPr lang="en-US" altLang="ko-KR" sz="1200" b="1" dirty="0">
                <a:solidFill>
                  <a:srgbClr val="C00000"/>
                </a:solidFill>
              </a:rPr>
              <a:t>, </a:t>
            </a:r>
            <a:r>
              <a:rPr lang="ko-KR" altLang="en-US" sz="1200" b="1" u="sng" dirty="0">
                <a:solidFill>
                  <a:srgbClr val="FF0000"/>
                </a:solidFill>
              </a:rPr>
              <a:t>평가</a:t>
            </a:r>
            <a:r>
              <a:rPr lang="ko-KR" altLang="en-US" sz="1200" b="1" dirty="0">
                <a:solidFill>
                  <a:srgbClr val="C00000"/>
                </a:solidFill>
              </a:rPr>
              <a:t>하고 </a:t>
            </a:r>
            <a:r>
              <a:rPr lang="ko-KR" altLang="en-US" sz="1200" b="1" u="sng" dirty="0">
                <a:solidFill>
                  <a:srgbClr val="FF0000"/>
                </a:solidFill>
              </a:rPr>
              <a:t>변화</a:t>
            </a:r>
            <a:r>
              <a:rPr lang="ko-KR" altLang="en-US" sz="1200" b="1" dirty="0">
                <a:solidFill>
                  <a:srgbClr val="C00000"/>
                </a:solidFill>
              </a:rPr>
              <a:t>시키는 </a:t>
            </a:r>
            <a:r>
              <a:rPr lang="en-US" altLang="ko-KR" sz="1200" b="1" dirty="0">
                <a:solidFill>
                  <a:srgbClr val="C00000"/>
                </a:solidFill>
              </a:rPr>
              <a:t>TOOL 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975033" y="1078455"/>
            <a:ext cx="268736" cy="4796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F0000"/>
                </a:solidFill>
              </a:rPr>
              <a:t>“</a:t>
            </a:r>
            <a:endParaRPr lang="ko-KR" altLang="en-US" sz="3600" b="1" dirty="0">
              <a:solidFill>
                <a:srgbClr val="FF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37127" y="1078455"/>
            <a:ext cx="268736" cy="4796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FF0000"/>
                </a:solidFill>
              </a:rPr>
              <a:t>”</a:t>
            </a:r>
            <a:endParaRPr lang="ko-KR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25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비즈니스 모델 수립 개별과제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186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49381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 smtClean="0">
                <a:latin typeface="+mn-ea"/>
              </a:rPr>
              <a:t>KIVA </a:t>
            </a:r>
            <a:r>
              <a:rPr lang="ko-KR" altLang="en-US" sz="1200" dirty="0" smtClean="0">
                <a:latin typeface="+mn-ea"/>
              </a:rPr>
              <a:t>사례연구를 통해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비즈니스 모델 수립에 대해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이해합니다</a:t>
            </a:r>
            <a:r>
              <a:rPr lang="en-US" altLang="ko-KR" sz="1200" dirty="0" smtClean="0">
                <a:latin typeface="+mn-ea"/>
              </a:rPr>
              <a:t>.</a:t>
            </a:r>
            <a:endParaRPr lang="en-US" altLang="ko-KR" sz="1200" dirty="0">
              <a:latin typeface="+mn-ea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640259" y="3258072"/>
            <a:ext cx="5769005" cy="5421470"/>
            <a:chOff x="1144897" y="4571067"/>
            <a:chExt cx="5125351" cy="4536063"/>
          </a:xfrm>
        </p:grpSpPr>
        <p:pic>
          <p:nvPicPr>
            <p:cNvPr id="19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1358434" y="5416328"/>
              <a:ext cx="4603321" cy="251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Activity Step</a:t>
              </a: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1224552" y="4678928"/>
            <a:ext cx="493812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200" dirty="0" smtClean="0">
                <a:latin typeface="+mn-ea"/>
              </a:rPr>
              <a:t>KIVA </a:t>
            </a:r>
            <a:r>
              <a:rPr lang="ko-KR" altLang="en-US" sz="1200" dirty="0">
                <a:latin typeface="+mn-ea"/>
              </a:rPr>
              <a:t>사례를 읽고 내용을 간략하게 정리합니다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en-US" altLang="ko-KR" sz="1200" dirty="0" smtClean="0"/>
              <a:t>KIVA </a:t>
            </a:r>
            <a:r>
              <a:rPr lang="ko-KR" altLang="en-US" sz="1200" dirty="0"/>
              <a:t>사례에 대한 추가적인 </a:t>
            </a:r>
            <a:r>
              <a:rPr lang="ko-KR" altLang="en-US" sz="1200" dirty="0" err="1"/>
              <a:t>소강의를</a:t>
            </a:r>
            <a:r>
              <a:rPr lang="ko-KR" altLang="en-US" sz="1200" dirty="0"/>
              <a:t> 들으며 필요한 내용을 메모합니다</a:t>
            </a:r>
            <a:r>
              <a:rPr lang="en-US" altLang="ko-KR" sz="1200" dirty="0" smtClean="0"/>
              <a:t>.</a:t>
            </a: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endParaRPr lang="en-US" altLang="ko-KR" sz="1200" dirty="0"/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en-US" altLang="ko-KR" sz="1200" dirty="0" smtClean="0"/>
              <a:t>KIVA</a:t>
            </a:r>
            <a:r>
              <a:rPr lang="ko-KR" altLang="en-US" sz="1200" dirty="0"/>
              <a:t>의 비즈니스 모델 캔버스를 작성합니다</a:t>
            </a:r>
            <a:r>
              <a:rPr lang="en-US" altLang="ko-KR" sz="1200" dirty="0" smtClean="0"/>
              <a:t>.</a:t>
            </a: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endParaRPr lang="en-US" altLang="ko-KR" sz="1200" dirty="0"/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ko-KR" altLang="en-US" sz="1200" dirty="0" smtClean="0"/>
              <a:t>작성한 </a:t>
            </a:r>
            <a:r>
              <a:rPr lang="ko-KR" altLang="en-US" sz="1200" dirty="0"/>
              <a:t>내용을 팀에서 공유하며 상호 피드백을 합니다</a:t>
            </a:r>
            <a:r>
              <a:rPr lang="en-US" altLang="ko-KR" sz="1200" dirty="0"/>
              <a:t>.</a:t>
            </a: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endParaRPr lang="en-US" altLang="ko-KR" sz="1200" dirty="0"/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615" y="1386989"/>
            <a:ext cx="1109411" cy="1109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696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비즈니스 모델 수립 개별과제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187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995591" y="1172484"/>
            <a:ext cx="3147467" cy="385515"/>
            <a:chOff x="452264" y="962290"/>
            <a:chExt cx="5730080" cy="701845"/>
          </a:xfrm>
        </p:grpSpPr>
        <p:pic>
          <p:nvPicPr>
            <p:cNvPr id="23" name="Picture 2" descr="Kiva Logo">
              <a:hlinkClick r:id="rId3" tooltip="Kiva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6200" y="962290"/>
              <a:ext cx="1296144" cy="685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직사각형 23"/>
            <p:cNvSpPr/>
            <p:nvPr/>
          </p:nvSpPr>
          <p:spPr>
            <a:xfrm>
              <a:off x="452264" y="1159848"/>
              <a:ext cx="4243830" cy="5042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buFont typeface="Wingdings" pitchFamily="2" charset="2"/>
                <a:buChar char="u"/>
              </a:pPr>
              <a:r>
                <a:rPr lang="en-US" altLang="ko-KR" sz="1200" dirty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t>KIVA </a:t>
              </a:r>
              <a:r>
                <a:rPr lang="en-US" altLang="ko-KR" sz="1200" dirty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t>(</a:t>
              </a:r>
              <a:r>
                <a:rPr lang="ko-KR" altLang="en-US" sz="1200" dirty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t>온라인 소액대출 회사</a:t>
              </a:r>
              <a:r>
                <a:rPr lang="en-US" altLang="ko-KR" sz="1200" dirty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t>)</a:t>
              </a: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452265" y="5389563"/>
            <a:ext cx="6050136" cy="3219450"/>
            <a:chOff x="857224" y="1009932"/>
            <a:chExt cx="7572428" cy="3990704"/>
          </a:xfrm>
        </p:grpSpPr>
        <p:grpSp>
          <p:nvGrpSpPr>
            <p:cNvPr id="26" name="그룹 14"/>
            <p:cNvGrpSpPr/>
            <p:nvPr/>
          </p:nvGrpSpPr>
          <p:grpSpPr>
            <a:xfrm>
              <a:off x="857224" y="1009932"/>
              <a:ext cx="7572428" cy="1276060"/>
              <a:chOff x="1052104" y="785794"/>
              <a:chExt cx="6948920" cy="1276060"/>
            </a:xfrm>
          </p:grpSpPr>
          <p:sp>
            <p:nvSpPr>
              <p:cNvPr id="41" name="모서리가 둥근 직사각형 40"/>
              <p:cNvSpPr/>
              <p:nvPr/>
            </p:nvSpPr>
            <p:spPr>
              <a:xfrm>
                <a:off x="1184290" y="885498"/>
                <a:ext cx="6816734" cy="1076652"/>
              </a:xfrm>
              <a:prstGeom prst="roundRect">
                <a:avLst>
                  <a:gd name="adj" fmla="val 26143"/>
                </a:avLst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모서리가 둥근 직사각형 41"/>
              <p:cNvSpPr/>
              <p:nvPr/>
            </p:nvSpPr>
            <p:spPr>
              <a:xfrm>
                <a:off x="1969886" y="918846"/>
                <a:ext cx="5970606" cy="1000132"/>
              </a:xfrm>
              <a:prstGeom prst="roundRect">
                <a:avLst>
                  <a:gd name="adj" fmla="val 26143"/>
                </a:avLst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타원 42"/>
              <p:cNvSpPr/>
              <p:nvPr/>
            </p:nvSpPr>
            <p:spPr>
              <a:xfrm>
                <a:off x="1052104" y="785794"/>
                <a:ext cx="1276060" cy="127606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7030A0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1000101" y="1488032"/>
              <a:ext cx="1143008" cy="327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dirty="0" smtClean="0"/>
                <a:t>연 혁</a:t>
              </a:r>
              <a:endParaRPr lang="ko-KR" altLang="en-US" sz="11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357422" y="1214422"/>
              <a:ext cx="5643602" cy="7511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ko-KR" altLang="en-US" sz="1100" dirty="0" smtClean="0"/>
                <a:t> 설립연도</a:t>
              </a:r>
              <a:r>
                <a:rPr lang="en-US" altLang="ko-KR" sz="1100" dirty="0" smtClean="0"/>
                <a:t>: 2004</a:t>
              </a:r>
              <a:r>
                <a:rPr lang="ko-KR" altLang="en-US" sz="1100" dirty="0" smtClean="0"/>
                <a:t>년 </a:t>
              </a:r>
              <a:r>
                <a:rPr lang="en-US" altLang="ko-KR" sz="1100" dirty="0" smtClean="0"/>
                <a:t>4</a:t>
              </a:r>
              <a:r>
                <a:rPr lang="ko-KR" altLang="en-US" sz="1100" dirty="0" smtClean="0"/>
                <a:t>월</a:t>
              </a:r>
              <a:r>
                <a:rPr lang="en-US" altLang="ko-KR" sz="1100" dirty="0" smtClean="0"/>
                <a:t>, 2005</a:t>
              </a:r>
              <a:r>
                <a:rPr lang="ko-KR" altLang="en-US" sz="1100" dirty="0" smtClean="0"/>
                <a:t>년부터 활동 시작</a:t>
              </a:r>
              <a:endParaRPr lang="en-US" altLang="ko-KR" sz="1100" dirty="0" smtClean="0"/>
            </a:p>
            <a:p>
              <a:pPr>
                <a:buFont typeface="Arial" pitchFamily="34" charset="0"/>
                <a:buChar char="•"/>
              </a:pPr>
              <a:r>
                <a:rPr lang="en-US" altLang="ko-KR" sz="1100" dirty="0" smtClean="0"/>
                <a:t> </a:t>
              </a:r>
              <a:r>
                <a:rPr lang="ko-KR" altLang="en-US" sz="1100" dirty="0" smtClean="0"/>
                <a:t>설립자</a:t>
              </a:r>
              <a:r>
                <a:rPr lang="en-US" altLang="ko-KR" sz="1100" dirty="0" smtClean="0"/>
                <a:t>: Jessica </a:t>
              </a:r>
              <a:r>
                <a:rPr lang="en-US" altLang="ko-KR" sz="1100" dirty="0" err="1" smtClean="0"/>
                <a:t>Jackley</a:t>
              </a:r>
              <a:r>
                <a:rPr lang="en-US" altLang="ko-KR" sz="1100" dirty="0" smtClean="0"/>
                <a:t> &amp; Matt Flannery</a:t>
              </a:r>
            </a:p>
            <a:p>
              <a:pPr>
                <a:buFont typeface="Arial" pitchFamily="34" charset="0"/>
                <a:buChar char="•"/>
              </a:pPr>
              <a:r>
                <a:rPr lang="en-US" altLang="ko-KR" sz="1100" dirty="0" smtClean="0"/>
                <a:t> </a:t>
              </a:r>
              <a:r>
                <a:rPr lang="ko-KR" altLang="en-US" sz="1100" dirty="0" smtClean="0"/>
                <a:t>현재까지 </a:t>
              </a:r>
              <a:r>
                <a:rPr lang="en-US" altLang="ko-KR" sz="1100" dirty="0" smtClean="0"/>
                <a:t>82</a:t>
              </a:r>
              <a:r>
                <a:rPr lang="ko-KR" altLang="en-US" sz="1100" dirty="0" err="1" smtClean="0"/>
                <a:t>만명에게</a:t>
              </a:r>
              <a:r>
                <a:rPr lang="ko-KR" altLang="en-US" sz="1100" dirty="0" smtClean="0"/>
                <a:t> </a:t>
              </a:r>
              <a:r>
                <a:rPr lang="en-US" altLang="ko-KR" sz="1100" dirty="0" smtClean="0"/>
                <a:t>345</a:t>
              </a:r>
              <a:r>
                <a:rPr lang="ko-KR" altLang="en-US" sz="1100" dirty="0" smtClean="0"/>
                <a:t>백만 달러를 대출</a:t>
              </a:r>
              <a:r>
                <a:rPr lang="en-US" altLang="ko-KR" sz="1100" dirty="0" smtClean="0"/>
                <a:t>, </a:t>
              </a:r>
              <a:r>
                <a:rPr lang="ko-KR" altLang="en-US" sz="1100" dirty="0" smtClean="0"/>
                <a:t>회수율</a:t>
              </a:r>
              <a:r>
                <a:rPr lang="en-US" altLang="ko-KR" sz="1100" dirty="0" smtClean="0"/>
                <a:t>: 99%</a:t>
              </a:r>
              <a:endParaRPr lang="ko-KR" altLang="en-US" sz="1100" dirty="0"/>
            </a:p>
          </p:txBody>
        </p:sp>
        <p:grpSp>
          <p:nvGrpSpPr>
            <p:cNvPr id="29" name="그룹 14"/>
            <p:cNvGrpSpPr/>
            <p:nvPr/>
          </p:nvGrpSpPr>
          <p:grpSpPr>
            <a:xfrm>
              <a:off x="857224" y="2357430"/>
              <a:ext cx="7572428" cy="1276060"/>
              <a:chOff x="1052104" y="785794"/>
              <a:chExt cx="6948920" cy="1276060"/>
            </a:xfrm>
          </p:grpSpPr>
          <p:sp>
            <p:nvSpPr>
              <p:cNvPr id="38" name="모서리가 둥근 직사각형 37"/>
              <p:cNvSpPr/>
              <p:nvPr/>
            </p:nvSpPr>
            <p:spPr>
              <a:xfrm>
                <a:off x="1184290" y="885498"/>
                <a:ext cx="6816734" cy="1076652"/>
              </a:xfrm>
              <a:prstGeom prst="roundRect">
                <a:avLst>
                  <a:gd name="adj" fmla="val 26143"/>
                </a:avLst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모서리가 둥근 직사각형 38"/>
              <p:cNvSpPr/>
              <p:nvPr/>
            </p:nvSpPr>
            <p:spPr>
              <a:xfrm>
                <a:off x="1969886" y="918846"/>
                <a:ext cx="5970606" cy="1000132"/>
              </a:xfrm>
              <a:prstGeom prst="roundRect">
                <a:avLst>
                  <a:gd name="adj" fmla="val 26143"/>
                </a:avLst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타원 39"/>
              <p:cNvSpPr/>
              <p:nvPr/>
            </p:nvSpPr>
            <p:spPr>
              <a:xfrm>
                <a:off x="1052104" y="785794"/>
                <a:ext cx="1276060" cy="127606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7030A0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1000101" y="2835530"/>
              <a:ext cx="1143008" cy="327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 smtClean="0"/>
                <a:t>Mission</a:t>
              </a:r>
              <a:endParaRPr lang="ko-KR" altLang="en-US" sz="1100" dirty="0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2285984" y="2633358"/>
              <a:ext cx="6000792" cy="539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smtClean="0">
                  <a:latin typeface="Arial" pitchFamily="34" charset="0"/>
                  <a:cs typeface="Arial" pitchFamily="34" charset="0"/>
                </a:rPr>
                <a:t>Connect people through lending to alleviate poverty</a:t>
              </a:r>
            </a:p>
            <a:p>
              <a:pPr algn="ctr"/>
              <a:r>
                <a:rPr lang="ko-KR" altLang="en-US" sz="1100" dirty="0" smtClean="0">
                  <a:latin typeface="Arial" pitchFamily="34" charset="0"/>
                  <a:cs typeface="Arial" pitchFamily="34" charset="0"/>
                </a:rPr>
                <a:t>빈곤을 극복을 돕는 대출을 통한 사람의 연결</a:t>
              </a:r>
              <a:endParaRPr lang="ko-KR" altLang="en-US" sz="1100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2" name="그룹 14"/>
            <p:cNvGrpSpPr/>
            <p:nvPr/>
          </p:nvGrpSpPr>
          <p:grpSpPr>
            <a:xfrm>
              <a:off x="857224" y="3724576"/>
              <a:ext cx="7572428" cy="1276060"/>
              <a:chOff x="1052104" y="785794"/>
              <a:chExt cx="6948920" cy="1276060"/>
            </a:xfrm>
          </p:grpSpPr>
          <p:sp>
            <p:nvSpPr>
              <p:cNvPr id="35" name="모서리가 둥근 직사각형 34"/>
              <p:cNvSpPr/>
              <p:nvPr/>
            </p:nvSpPr>
            <p:spPr>
              <a:xfrm>
                <a:off x="1184290" y="885498"/>
                <a:ext cx="6816734" cy="1076652"/>
              </a:xfrm>
              <a:prstGeom prst="roundRect">
                <a:avLst>
                  <a:gd name="adj" fmla="val 26143"/>
                </a:avLst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모서리가 둥근 직사각형 35"/>
              <p:cNvSpPr/>
              <p:nvPr/>
            </p:nvSpPr>
            <p:spPr>
              <a:xfrm>
                <a:off x="1969886" y="918846"/>
                <a:ext cx="5970606" cy="1000132"/>
              </a:xfrm>
              <a:prstGeom prst="roundRect">
                <a:avLst>
                  <a:gd name="adj" fmla="val 26143"/>
                </a:avLst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타원 36"/>
              <p:cNvSpPr/>
              <p:nvPr/>
            </p:nvSpPr>
            <p:spPr>
              <a:xfrm>
                <a:off x="1052104" y="785794"/>
                <a:ext cx="1276060" cy="127606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7030A0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1000101" y="4202676"/>
              <a:ext cx="1143008" cy="327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 smtClean="0"/>
                <a:t>Vision</a:t>
              </a:r>
              <a:endParaRPr lang="ko-KR" altLang="en-US" sz="1100" dirty="0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2285984" y="4000503"/>
              <a:ext cx="6000792" cy="539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100" dirty="0" smtClean="0">
                  <a:latin typeface="Arial" pitchFamily="34" charset="0"/>
                  <a:cs typeface="Arial" pitchFamily="34" charset="0"/>
                </a:rPr>
                <a:t>안전하고 믿을 수 있는 자본을 필요로 하는 이에게 </a:t>
              </a:r>
              <a:endParaRPr lang="en-US" altLang="ko-KR" sz="1100" dirty="0" smtClean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ko-KR" altLang="en-US" sz="1100" dirty="0" smtClean="0">
                  <a:latin typeface="Arial" pitchFamily="34" charset="0"/>
                  <a:cs typeface="Arial" pitchFamily="34" charset="0"/>
                </a:rPr>
                <a:t>제공함으로써 더 나은 삶을 만들 수 있다는 믿음</a:t>
              </a:r>
              <a:endParaRPr lang="ko-KR" altLang="en-US" sz="11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654986" y="1754989"/>
            <a:ext cx="5667691" cy="3152143"/>
            <a:chOff x="400891" y="1533520"/>
            <a:chExt cx="8388739" cy="4665481"/>
          </a:xfrm>
        </p:grpSpPr>
        <p:pic>
          <p:nvPicPr>
            <p:cNvPr id="54" name="그림 5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891" y="1844675"/>
              <a:ext cx="5667691" cy="328026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5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 l="2929" t="22500" r="32617" b="21250"/>
            <a:stretch>
              <a:fillRect/>
            </a:stretch>
          </p:blipFill>
          <p:spPr bwMode="auto">
            <a:xfrm>
              <a:off x="4851420" y="4050887"/>
              <a:ext cx="3938210" cy="214811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9057" y="1533520"/>
              <a:ext cx="2218821" cy="22188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7111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비즈니스 모델 수립 개별과제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188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995591" y="1172484"/>
            <a:ext cx="3147467" cy="385515"/>
            <a:chOff x="452264" y="962290"/>
            <a:chExt cx="5730080" cy="701845"/>
          </a:xfrm>
        </p:grpSpPr>
        <p:pic>
          <p:nvPicPr>
            <p:cNvPr id="23" name="Picture 2" descr="Kiva Logo">
              <a:hlinkClick r:id="rId3" tooltip="Kiva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6200" y="962290"/>
              <a:ext cx="1296144" cy="685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직사각형 23"/>
            <p:cNvSpPr/>
            <p:nvPr/>
          </p:nvSpPr>
          <p:spPr>
            <a:xfrm>
              <a:off x="452264" y="1159848"/>
              <a:ext cx="4243830" cy="5042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buFont typeface="Wingdings" pitchFamily="2" charset="2"/>
                <a:buChar char="u"/>
              </a:pPr>
              <a:r>
                <a:rPr lang="en-US" altLang="ko-KR" sz="1200" dirty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t>KIVA </a:t>
              </a:r>
              <a:r>
                <a:rPr lang="en-US" altLang="ko-KR" sz="1200" dirty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t>(</a:t>
              </a:r>
              <a:r>
                <a:rPr lang="ko-KR" altLang="en-US" sz="1200" dirty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t>온라인 소액대출 회사</a:t>
              </a:r>
              <a:r>
                <a:rPr lang="en-US" altLang="ko-KR" sz="1200" dirty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t>)</a:t>
              </a: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336982" y="1986243"/>
            <a:ext cx="6192194" cy="4593852"/>
            <a:chOff x="336982" y="1986242"/>
            <a:chExt cx="6192194" cy="5221381"/>
          </a:xfrm>
        </p:grpSpPr>
        <p:grpSp>
          <p:nvGrpSpPr>
            <p:cNvPr id="5" name="그룹 4"/>
            <p:cNvGrpSpPr/>
            <p:nvPr/>
          </p:nvGrpSpPr>
          <p:grpSpPr>
            <a:xfrm>
              <a:off x="336982" y="1986242"/>
              <a:ext cx="6165418" cy="2503430"/>
              <a:chOff x="336982" y="1949892"/>
              <a:chExt cx="8429684" cy="4143404"/>
            </a:xfrm>
          </p:grpSpPr>
          <p:sp>
            <p:nvSpPr>
              <p:cNvPr id="44" name="직사각형 43"/>
              <p:cNvSpPr/>
              <p:nvPr/>
            </p:nvSpPr>
            <p:spPr>
              <a:xfrm>
                <a:off x="336982" y="1949892"/>
                <a:ext cx="1475862" cy="71438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rgbClr val="D43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smtClean="0">
                    <a:solidFill>
                      <a:schemeClr val="bg1"/>
                    </a:solidFill>
                  </a:rPr>
                  <a:t>창업 동기</a:t>
                </a:r>
                <a:endParaRPr lang="ko-KR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직사각형 44"/>
              <p:cNvSpPr/>
              <p:nvPr/>
            </p:nvSpPr>
            <p:spPr>
              <a:xfrm>
                <a:off x="2051494" y="1949892"/>
                <a:ext cx="6715172" cy="71438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ko-KR" sz="1100" dirty="0" smtClean="0">
                    <a:solidFill>
                      <a:schemeClr val="tx1"/>
                    </a:solidFill>
                  </a:rPr>
                  <a:t>2003</a:t>
                </a:r>
                <a:r>
                  <a:rPr lang="ko-KR" altLang="en-US" sz="1100" dirty="0" smtClean="0">
                    <a:solidFill>
                      <a:schemeClr val="tx1"/>
                    </a:solidFill>
                  </a:rPr>
                  <a:t>년</a:t>
                </a:r>
                <a:r>
                  <a:rPr lang="en-US" altLang="ko-KR" sz="1100" dirty="0" smtClean="0">
                    <a:solidFill>
                      <a:schemeClr val="tx1"/>
                    </a:solidFill>
                  </a:rPr>
                  <a:t>, </a:t>
                </a:r>
                <a:r>
                  <a:rPr lang="ko-KR" altLang="en-US" sz="1100" dirty="0" err="1" smtClean="0">
                    <a:solidFill>
                      <a:schemeClr val="tx1"/>
                    </a:solidFill>
                  </a:rPr>
                  <a:t>무하마드</a:t>
                </a:r>
                <a:r>
                  <a:rPr lang="ko-KR" altLang="en-US" sz="1100" dirty="0" smtClean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100" dirty="0" err="1" smtClean="0">
                    <a:solidFill>
                      <a:schemeClr val="tx1"/>
                    </a:solidFill>
                  </a:rPr>
                  <a:t>유누스</a:t>
                </a:r>
                <a:r>
                  <a:rPr lang="ko-KR" altLang="en-US" sz="1100" dirty="0" smtClean="0">
                    <a:solidFill>
                      <a:schemeClr val="tx1"/>
                    </a:solidFill>
                  </a:rPr>
                  <a:t> 총재로부터 소액대출에 대한 강연을 듣게 됨 </a:t>
                </a:r>
                <a:endParaRPr lang="ko-KR" altLang="en-U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직사각형 45"/>
              <p:cNvSpPr/>
              <p:nvPr/>
            </p:nvSpPr>
            <p:spPr>
              <a:xfrm>
                <a:off x="336982" y="2807148"/>
                <a:ext cx="1475862" cy="71438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rgbClr val="D43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smtClean="0">
                    <a:solidFill>
                      <a:schemeClr val="bg1"/>
                    </a:solidFill>
                  </a:rPr>
                  <a:t>시장 조사</a:t>
                </a:r>
                <a:endParaRPr lang="ko-KR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직사각형 46"/>
              <p:cNvSpPr/>
              <p:nvPr/>
            </p:nvSpPr>
            <p:spPr>
              <a:xfrm>
                <a:off x="2051494" y="2807148"/>
                <a:ext cx="6715172" cy="71438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ko-KR" sz="1100" dirty="0" err="1" smtClean="0">
                    <a:solidFill>
                      <a:schemeClr val="tx1"/>
                    </a:solidFill>
                  </a:rPr>
                  <a:t>Jackley</a:t>
                </a:r>
                <a:r>
                  <a:rPr lang="ko-KR" altLang="en-US" sz="1100" dirty="0" smtClean="0">
                    <a:solidFill>
                      <a:schemeClr val="tx1"/>
                    </a:solidFill>
                  </a:rPr>
                  <a:t>는 우간다</a:t>
                </a:r>
                <a:r>
                  <a:rPr lang="en-US" altLang="ko-KR" sz="1100" dirty="0" smtClean="0">
                    <a:solidFill>
                      <a:schemeClr val="tx1"/>
                    </a:solidFill>
                  </a:rPr>
                  <a:t>,</a:t>
                </a:r>
                <a:r>
                  <a:rPr lang="ko-KR" altLang="en-US" sz="1100" dirty="0" smtClean="0">
                    <a:solidFill>
                      <a:schemeClr val="tx1"/>
                    </a:solidFill>
                  </a:rPr>
                  <a:t> 탄자니아 등 대출금 수령인 인터뷰를 떠남  </a:t>
                </a:r>
                <a:endParaRPr lang="ko-KR" altLang="en-U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직사각형 47"/>
              <p:cNvSpPr/>
              <p:nvPr/>
            </p:nvSpPr>
            <p:spPr>
              <a:xfrm>
                <a:off x="336982" y="3664404"/>
                <a:ext cx="1475862" cy="71438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rgbClr val="D43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smtClean="0">
                    <a:solidFill>
                      <a:schemeClr val="bg1"/>
                    </a:solidFill>
                  </a:rPr>
                  <a:t>시범 운영</a:t>
                </a:r>
                <a:endParaRPr lang="ko-KR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직사각형 48"/>
              <p:cNvSpPr/>
              <p:nvPr/>
            </p:nvSpPr>
            <p:spPr>
              <a:xfrm>
                <a:off x="2051494" y="3664404"/>
                <a:ext cx="6715172" cy="71438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ko-KR" sz="1100" dirty="0" smtClean="0">
                    <a:solidFill>
                      <a:schemeClr val="tx1"/>
                    </a:solidFill>
                  </a:rPr>
                  <a:t>8</a:t>
                </a:r>
                <a:r>
                  <a:rPr lang="ko-KR" altLang="en-US" sz="1100" dirty="0" smtClean="0">
                    <a:solidFill>
                      <a:schemeClr val="tx1"/>
                    </a:solidFill>
                  </a:rPr>
                  <a:t>인의 </a:t>
                </a:r>
                <a:r>
                  <a:rPr lang="ko-KR" altLang="en-US" sz="1100" dirty="0" err="1" smtClean="0">
                    <a:solidFill>
                      <a:schemeClr val="tx1"/>
                    </a:solidFill>
                  </a:rPr>
                  <a:t>우간다</a:t>
                </a:r>
                <a:r>
                  <a:rPr lang="ko-KR" altLang="en-US" sz="1100" dirty="0" smtClean="0">
                    <a:solidFill>
                      <a:schemeClr val="tx1"/>
                    </a:solidFill>
                  </a:rPr>
                  <a:t> 기업가를 대상으로 소액대출사업을 성공적으로 시범 운영</a:t>
                </a:r>
                <a:endParaRPr lang="ko-KR" altLang="en-U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직사각형 49"/>
              <p:cNvSpPr/>
              <p:nvPr/>
            </p:nvSpPr>
            <p:spPr>
              <a:xfrm>
                <a:off x="336982" y="5378916"/>
                <a:ext cx="1475862" cy="71438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rgbClr val="D43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smtClean="0">
                    <a:solidFill>
                      <a:schemeClr val="bg1"/>
                    </a:solidFill>
                  </a:rPr>
                  <a:t>창 업</a:t>
                </a:r>
                <a:endParaRPr lang="ko-KR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직사각형 50"/>
              <p:cNvSpPr/>
              <p:nvPr/>
            </p:nvSpPr>
            <p:spPr>
              <a:xfrm>
                <a:off x="2051494" y="5378916"/>
                <a:ext cx="6715172" cy="71438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ko-KR" altLang="en-US" sz="1100" dirty="0" smtClean="0">
                    <a:solidFill>
                      <a:schemeClr val="tx1"/>
                    </a:solidFill>
                  </a:rPr>
                  <a:t>법률적 보조를 받아 제도적 장벽을 극복하고 비영리 단체로 창업</a:t>
                </a:r>
                <a:endParaRPr lang="ko-KR" altLang="en-U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336982" y="4521660"/>
                <a:ext cx="1475862" cy="71438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rgbClr val="D43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smtClean="0">
                    <a:solidFill>
                      <a:schemeClr val="bg1"/>
                    </a:solidFill>
                  </a:rPr>
                  <a:t>사전 </a:t>
                </a:r>
                <a:r>
                  <a:rPr lang="en-US" altLang="ko-KR" sz="1100" dirty="0" smtClean="0">
                    <a:solidFill>
                      <a:schemeClr val="bg1"/>
                    </a:solidFill>
                  </a:rPr>
                  <a:t>PR</a:t>
                </a:r>
                <a:endParaRPr lang="ko-KR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직사각형 52"/>
              <p:cNvSpPr/>
              <p:nvPr/>
            </p:nvSpPr>
            <p:spPr>
              <a:xfrm>
                <a:off x="2051494" y="4521660"/>
                <a:ext cx="6715172" cy="71438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ko-KR" altLang="en-US" sz="1100" dirty="0" smtClean="0">
                    <a:solidFill>
                      <a:schemeClr val="tx1"/>
                    </a:solidFill>
                  </a:rPr>
                  <a:t>이 성공을 홍보해</a:t>
                </a:r>
                <a:r>
                  <a:rPr lang="en-US" altLang="ko-KR" sz="1100" dirty="0" smtClean="0">
                    <a:solidFill>
                      <a:schemeClr val="tx1"/>
                    </a:solidFill>
                  </a:rPr>
                  <a:t> 10,000</a:t>
                </a:r>
                <a:r>
                  <a:rPr lang="ko-KR" altLang="en-US" sz="1100" dirty="0" smtClean="0">
                    <a:solidFill>
                      <a:schemeClr val="tx1"/>
                    </a:solidFill>
                  </a:rPr>
                  <a:t>달러 기금 조성</a:t>
                </a:r>
                <a:endParaRPr lang="ko-KR" altLang="en-US" sz="11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" name="그룹 5"/>
            <p:cNvGrpSpPr/>
            <p:nvPr/>
          </p:nvGrpSpPr>
          <p:grpSpPr>
            <a:xfrm>
              <a:off x="336982" y="4608512"/>
              <a:ext cx="6192194" cy="2599111"/>
              <a:chOff x="357158" y="1951032"/>
              <a:chExt cx="8429684" cy="4286280"/>
            </a:xfrm>
          </p:grpSpPr>
          <p:sp>
            <p:nvSpPr>
              <p:cNvPr id="54" name="직사각형 53"/>
              <p:cNvSpPr/>
              <p:nvPr/>
            </p:nvSpPr>
            <p:spPr>
              <a:xfrm>
                <a:off x="357158" y="1951032"/>
                <a:ext cx="1475862" cy="1000132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rgbClr val="D43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smtClean="0">
                    <a:solidFill>
                      <a:schemeClr val="bg1"/>
                    </a:solidFill>
                  </a:rPr>
                  <a:t>사업 확장</a:t>
                </a:r>
                <a:endParaRPr lang="ko-KR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직사각형 54"/>
              <p:cNvSpPr/>
              <p:nvPr/>
            </p:nvSpPr>
            <p:spPr>
              <a:xfrm>
                <a:off x="2071670" y="1951032"/>
                <a:ext cx="6715172" cy="1000132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ko-KR" altLang="en-US" sz="1100" dirty="0" err="1" smtClean="0">
                    <a:solidFill>
                      <a:schemeClr val="tx1"/>
                    </a:solidFill>
                  </a:rPr>
                  <a:t>오프라쇼</a:t>
                </a:r>
                <a:r>
                  <a:rPr lang="en-US" altLang="ko-KR" sz="1100" dirty="0" smtClean="0">
                    <a:solidFill>
                      <a:schemeClr val="tx1"/>
                    </a:solidFill>
                  </a:rPr>
                  <a:t> </a:t>
                </a:r>
                <a:r>
                  <a:rPr lang="ko-KR" altLang="en-US" sz="1100" dirty="0" smtClean="0">
                    <a:solidFill>
                      <a:schemeClr val="tx1"/>
                    </a:solidFill>
                  </a:rPr>
                  <a:t>출연</a:t>
                </a:r>
                <a:r>
                  <a:rPr lang="en-US" altLang="ko-KR" sz="1100" dirty="0" smtClean="0">
                    <a:solidFill>
                      <a:schemeClr val="tx1"/>
                    </a:solidFill>
                  </a:rPr>
                  <a:t>, </a:t>
                </a:r>
                <a:r>
                  <a:rPr lang="ko-KR" altLang="en-US" sz="1100" dirty="0" smtClean="0">
                    <a:solidFill>
                      <a:schemeClr val="tx1"/>
                    </a:solidFill>
                  </a:rPr>
                  <a:t>클린턴 저서에  등장 등 마케팅 효과로 사업 확장</a:t>
                </a:r>
                <a:endParaRPr lang="en-US" altLang="ko-KR" sz="1100" dirty="0" smtClean="0">
                  <a:solidFill>
                    <a:schemeClr val="tx1"/>
                  </a:solidFill>
                </a:endParaRPr>
              </a:p>
              <a:p>
                <a:r>
                  <a:rPr lang="ko-KR" altLang="en-US" sz="1100" dirty="0" smtClean="0">
                    <a:solidFill>
                      <a:schemeClr val="tx1"/>
                    </a:solidFill>
                  </a:rPr>
                  <a:t>상품권 개발 등 판촉 활동 등으로도 성공을 거둠</a:t>
                </a:r>
                <a:endParaRPr lang="ko-KR" altLang="en-U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직사각형 55"/>
              <p:cNvSpPr/>
              <p:nvPr/>
            </p:nvSpPr>
            <p:spPr>
              <a:xfrm>
                <a:off x="357158" y="3094040"/>
                <a:ext cx="1475862" cy="71438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rgbClr val="D43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smtClean="0">
                    <a:solidFill>
                      <a:schemeClr val="bg1"/>
                    </a:solidFill>
                  </a:rPr>
                  <a:t>인재 영입</a:t>
                </a:r>
                <a:endParaRPr lang="ko-KR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직사각형 56"/>
              <p:cNvSpPr/>
              <p:nvPr/>
            </p:nvSpPr>
            <p:spPr>
              <a:xfrm>
                <a:off x="2071670" y="3094040"/>
                <a:ext cx="6715172" cy="71438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ko-KR" altLang="en-US" sz="1100" dirty="0" smtClean="0">
                    <a:solidFill>
                      <a:schemeClr val="tx1"/>
                    </a:solidFill>
                  </a:rPr>
                  <a:t>원활한 온라인 거래와 사업의 안정화를 위해 </a:t>
                </a:r>
                <a:r>
                  <a:rPr lang="ko-KR" altLang="en-US" sz="1100" dirty="0" err="1" smtClean="0">
                    <a:solidFill>
                      <a:schemeClr val="tx1"/>
                    </a:solidFill>
                  </a:rPr>
                  <a:t>페이팔에서</a:t>
                </a:r>
                <a:r>
                  <a:rPr lang="ko-KR" altLang="en-US" sz="1100" dirty="0" smtClean="0">
                    <a:solidFill>
                      <a:schemeClr val="tx1"/>
                    </a:solidFill>
                  </a:rPr>
                  <a:t> 인재 영입</a:t>
                </a:r>
                <a:endParaRPr lang="ko-KR" altLang="en-U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직사각형 57"/>
              <p:cNvSpPr/>
              <p:nvPr/>
            </p:nvSpPr>
            <p:spPr>
              <a:xfrm>
                <a:off x="357158" y="3951296"/>
                <a:ext cx="1475862" cy="71438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rgbClr val="D43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smtClean="0">
                    <a:solidFill>
                      <a:schemeClr val="bg1"/>
                    </a:solidFill>
                  </a:rPr>
                  <a:t>제도 혁신</a:t>
                </a:r>
                <a:endParaRPr lang="ko-KR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직사각형 58"/>
              <p:cNvSpPr/>
              <p:nvPr/>
            </p:nvSpPr>
            <p:spPr>
              <a:xfrm>
                <a:off x="2071670" y="3951296"/>
                <a:ext cx="6715172" cy="71438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ko-KR" altLang="en-US" sz="1100" dirty="0" smtClean="0">
                    <a:solidFill>
                      <a:schemeClr val="tx1"/>
                    </a:solidFill>
                  </a:rPr>
                  <a:t>사연에 따른 대출 격차 해소를 위해 차등 이자 지급 등을 검토</a:t>
                </a:r>
                <a:endParaRPr lang="ko-KR" altLang="en-U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직사각형 59"/>
              <p:cNvSpPr/>
              <p:nvPr/>
            </p:nvSpPr>
            <p:spPr>
              <a:xfrm>
                <a:off x="357158" y="4808552"/>
                <a:ext cx="1475862" cy="142876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rgbClr val="D43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smtClean="0">
                    <a:solidFill>
                      <a:schemeClr val="bg1"/>
                    </a:solidFill>
                  </a:rPr>
                  <a:t>가치 창출</a:t>
                </a:r>
                <a:endParaRPr lang="ko-KR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직사각형 60"/>
              <p:cNvSpPr/>
              <p:nvPr/>
            </p:nvSpPr>
            <p:spPr>
              <a:xfrm>
                <a:off x="2071670" y="4808552"/>
                <a:ext cx="6715172" cy="142876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ko-KR" altLang="en-US" sz="1100" dirty="0" smtClean="0">
                    <a:solidFill>
                      <a:schemeClr val="tx1"/>
                    </a:solidFill>
                  </a:rPr>
                  <a:t>온라인을 통해 남을 돕고 싶어하는 사람과 제</a:t>
                </a:r>
                <a:r>
                  <a:rPr lang="en-US" altLang="ko-KR" sz="1100" dirty="0" smtClean="0">
                    <a:solidFill>
                      <a:schemeClr val="tx1"/>
                    </a:solidFill>
                  </a:rPr>
                  <a:t>3</a:t>
                </a:r>
                <a:r>
                  <a:rPr lang="ko-KR" altLang="en-US" sz="1100" dirty="0" smtClean="0">
                    <a:solidFill>
                      <a:schemeClr val="tx1"/>
                    </a:solidFill>
                  </a:rPr>
                  <a:t>세계 기업가를 </a:t>
                </a:r>
                <a:r>
                  <a:rPr lang="ko-KR" altLang="en-US" sz="1100" dirty="0" err="1" smtClean="0">
                    <a:solidFill>
                      <a:schemeClr val="tx1"/>
                    </a:solidFill>
                  </a:rPr>
                  <a:t>매칭</a:t>
                </a:r>
                <a:endParaRPr lang="en-US" altLang="ko-KR" sz="1100" dirty="0" smtClean="0">
                  <a:solidFill>
                    <a:schemeClr val="tx1"/>
                  </a:solidFill>
                </a:endParaRPr>
              </a:p>
              <a:p>
                <a:r>
                  <a:rPr lang="ko-KR" altLang="en-US" sz="1100" dirty="0" smtClean="0">
                    <a:solidFill>
                      <a:schemeClr val="tx1"/>
                    </a:solidFill>
                  </a:rPr>
                  <a:t>남을 돕고자 하는 사람들에게는 확실한 결과를 보여줘 만족감 상승</a:t>
                </a:r>
                <a:endParaRPr lang="en-US" altLang="ko-KR" sz="1100" dirty="0" smtClean="0">
                  <a:solidFill>
                    <a:schemeClr val="tx1"/>
                  </a:solidFill>
                </a:endParaRPr>
              </a:p>
              <a:p>
                <a:r>
                  <a:rPr lang="ko-KR" altLang="en-US" sz="1100" dirty="0" smtClean="0">
                    <a:solidFill>
                      <a:schemeClr val="tx1"/>
                    </a:solidFill>
                  </a:rPr>
                  <a:t>제</a:t>
                </a:r>
                <a:r>
                  <a:rPr lang="en-US" altLang="ko-KR" sz="1100" dirty="0" smtClean="0">
                    <a:solidFill>
                      <a:schemeClr val="tx1"/>
                    </a:solidFill>
                  </a:rPr>
                  <a:t>3</a:t>
                </a:r>
                <a:r>
                  <a:rPr lang="ko-KR" altLang="en-US" sz="1100" dirty="0" smtClean="0">
                    <a:solidFill>
                      <a:schemeClr val="tx1"/>
                    </a:solidFill>
                  </a:rPr>
                  <a:t>세계 기업가들은 창업자금 마련을 통해 삶의 질 변화</a:t>
                </a:r>
                <a:endParaRPr lang="en-US" altLang="ko-KR" sz="1100" dirty="0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" name="그룹 6"/>
          <p:cNvGrpSpPr/>
          <p:nvPr/>
        </p:nvGrpSpPr>
        <p:grpSpPr>
          <a:xfrm>
            <a:off x="339229" y="6672726"/>
            <a:ext cx="6189947" cy="1936287"/>
            <a:chOff x="357158" y="1951032"/>
            <a:chExt cx="8429684" cy="4286280"/>
          </a:xfrm>
        </p:grpSpPr>
        <p:sp>
          <p:nvSpPr>
            <p:cNvPr id="62" name="직사각형 61"/>
            <p:cNvSpPr/>
            <p:nvPr/>
          </p:nvSpPr>
          <p:spPr>
            <a:xfrm>
              <a:off x="357158" y="1951032"/>
              <a:ext cx="1475862" cy="135732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rgbClr val="D434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dirty="0" smtClean="0">
                  <a:solidFill>
                    <a:schemeClr val="bg1"/>
                  </a:solidFill>
                </a:rPr>
                <a:t>파트너 십</a:t>
              </a:r>
              <a:endParaRPr lang="ko-KR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2071670" y="1951032"/>
              <a:ext cx="6715172" cy="1357322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100" dirty="0" smtClean="0">
                  <a:solidFill>
                    <a:schemeClr val="tx1"/>
                  </a:solidFill>
                </a:rPr>
                <a:t>온라인으로 대출된 돈을 전달하기 위해 현지의 </a:t>
              </a:r>
              <a:r>
                <a:rPr lang="en-US" altLang="ko-KR" sz="1100" dirty="0" smtClean="0">
                  <a:solidFill>
                    <a:schemeClr val="tx1"/>
                  </a:solidFill>
                </a:rPr>
                <a:t>NGO</a:t>
              </a:r>
              <a:r>
                <a:rPr lang="ko-KR" altLang="en-US" sz="1100" dirty="0" smtClean="0">
                  <a:solidFill>
                    <a:schemeClr val="tx1"/>
                  </a:solidFill>
                </a:rPr>
                <a:t>들과 </a:t>
              </a:r>
              <a:r>
                <a:rPr lang="ko-KR" altLang="en-US" sz="1100" dirty="0" err="1" smtClean="0">
                  <a:solidFill>
                    <a:schemeClr val="tx1"/>
                  </a:solidFill>
                </a:rPr>
                <a:t>파트너십</a:t>
              </a:r>
              <a:r>
                <a:rPr lang="ko-KR" altLang="en-US" sz="1100" dirty="0" smtClean="0">
                  <a:solidFill>
                    <a:schemeClr val="tx1"/>
                  </a:solidFill>
                </a:rPr>
                <a:t> 체결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  <a:p>
              <a:r>
                <a:rPr lang="ko-KR" altLang="en-US" sz="1100" dirty="0" smtClean="0">
                  <a:solidFill>
                    <a:schemeClr val="tx1"/>
                  </a:solidFill>
                </a:rPr>
                <a:t>파트너들의 등급 관리를 통해 안정적이고 투명한 대출 제도 유지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  <a:p>
              <a:r>
                <a:rPr lang="ko-KR" altLang="en-US" sz="1100" dirty="0" smtClean="0">
                  <a:solidFill>
                    <a:schemeClr val="tx1"/>
                  </a:solidFill>
                </a:rPr>
                <a:t>현지 대출이자를 파트너에게 제공해 안정적인 파트너 십 유지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357158" y="3522668"/>
              <a:ext cx="1475862" cy="100013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rgbClr val="D434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dirty="0" err="1" smtClean="0">
                  <a:solidFill>
                    <a:schemeClr val="bg1"/>
                  </a:solidFill>
                </a:rPr>
                <a:t>수익원</a:t>
              </a:r>
              <a:endParaRPr lang="ko-KR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2071670" y="3522668"/>
              <a:ext cx="6715172" cy="1000132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100" dirty="0" smtClean="0">
                  <a:solidFill>
                    <a:schemeClr val="tx1"/>
                  </a:solidFill>
                </a:rPr>
                <a:t>빌려주는 돈의 </a:t>
              </a:r>
              <a:r>
                <a:rPr lang="en-US" altLang="ko-KR" sz="1100" dirty="0" smtClean="0">
                  <a:solidFill>
                    <a:schemeClr val="tx1"/>
                  </a:solidFill>
                </a:rPr>
                <a:t>10%</a:t>
              </a:r>
              <a:r>
                <a:rPr lang="ko-KR" altLang="en-US" sz="1100" dirty="0" smtClean="0">
                  <a:solidFill>
                    <a:schemeClr val="tx1"/>
                  </a:solidFill>
                </a:rPr>
                <a:t>를 </a:t>
              </a:r>
              <a:r>
                <a:rPr lang="en-US" altLang="ko-KR" sz="1100" dirty="0" smtClean="0">
                  <a:solidFill>
                    <a:schemeClr val="tx1"/>
                  </a:solidFill>
                </a:rPr>
                <a:t>KIVA </a:t>
              </a:r>
              <a:r>
                <a:rPr lang="ko-KR" altLang="en-US" sz="1100" dirty="0" smtClean="0">
                  <a:solidFill>
                    <a:schemeClr val="tx1"/>
                  </a:solidFill>
                </a:rPr>
                <a:t>기부금으로 받음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  <a:p>
              <a:r>
                <a:rPr lang="ko-KR" altLang="en-US" sz="1100" dirty="0" smtClean="0">
                  <a:solidFill>
                    <a:schemeClr val="tx1"/>
                  </a:solidFill>
                </a:rPr>
                <a:t>실리콘밸리 기업들의 기부를 통해 수익 확보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357158" y="4808552"/>
              <a:ext cx="1475862" cy="142876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rgbClr val="D434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bg1"/>
                  </a:solidFill>
                </a:rPr>
                <a:t>Risk </a:t>
              </a:r>
              <a:r>
                <a:rPr lang="ko-KR" altLang="en-US" sz="1100" dirty="0" smtClean="0">
                  <a:solidFill>
                    <a:schemeClr val="bg1"/>
                  </a:solidFill>
                </a:rPr>
                <a:t>관리</a:t>
              </a:r>
              <a:endParaRPr lang="ko-KR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2071670" y="4808552"/>
              <a:ext cx="6715172" cy="142876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100" dirty="0" smtClean="0">
                  <a:solidFill>
                    <a:schemeClr val="tx1"/>
                  </a:solidFill>
                </a:rPr>
                <a:t>최장 상환 기간 </a:t>
              </a:r>
              <a:r>
                <a:rPr lang="en-US" altLang="ko-KR" sz="1100" dirty="0" smtClean="0">
                  <a:solidFill>
                    <a:schemeClr val="tx1"/>
                  </a:solidFill>
                </a:rPr>
                <a:t>6~12</a:t>
              </a:r>
              <a:r>
                <a:rPr lang="ko-KR" altLang="en-US" sz="1100" dirty="0" smtClean="0">
                  <a:solidFill>
                    <a:schemeClr val="tx1"/>
                  </a:solidFill>
                </a:rPr>
                <a:t>개월의 단기 대출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  <a:p>
              <a:r>
                <a:rPr lang="ko-KR" altLang="en-US" sz="1100" dirty="0" smtClean="0">
                  <a:solidFill>
                    <a:schemeClr val="tx1"/>
                  </a:solidFill>
                </a:rPr>
                <a:t>돈을 빌리는 사람들의 신용기록 공개 및 엄격한 심사과정 유지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27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비즈니스 모델 수립 개별과제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189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995591" y="1172484"/>
            <a:ext cx="3147467" cy="385515"/>
            <a:chOff x="452264" y="962290"/>
            <a:chExt cx="5730080" cy="701845"/>
          </a:xfrm>
        </p:grpSpPr>
        <p:pic>
          <p:nvPicPr>
            <p:cNvPr id="23" name="Picture 2" descr="Kiva Logo">
              <a:hlinkClick r:id="rId3" tooltip="Kiva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6200" y="962290"/>
              <a:ext cx="1296144" cy="685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직사각형 23"/>
            <p:cNvSpPr/>
            <p:nvPr/>
          </p:nvSpPr>
          <p:spPr>
            <a:xfrm>
              <a:off x="452264" y="1159848"/>
              <a:ext cx="4039548" cy="5042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buFont typeface="Wingdings" pitchFamily="2" charset="2"/>
                <a:buChar char="u"/>
              </a:pPr>
              <a:r>
                <a:rPr lang="en-US" altLang="ko-KR" sz="1200" dirty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t>KIVA </a:t>
              </a:r>
              <a:r>
                <a:rPr lang="ko-KR" altLang="en-US" sz="1200" dirty="0" smtClean="0">
                  <a:ln w="17780" cmpd="sng">
                    <a:solidFill>
                      <a:schemeClr val="tx1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</a:rPr>
                <a:t>비즈니스 모델 캔버스</a:t>
              </a:r>
              <a:endParaRPr lang="en-US" altLang="ko-KR" sz="1200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endParaRPr>
            </a:p>
          </p:txBody>
        </p:sp>
      </p:grpSp>
      <p:grpSp>
        <p:nvGrpSpPr>
          <p:cNvPr id="92" name="그룹 91"/>
          <p:cNvGrpSpPr/>
          <p:nvPr/>
        </p:nvGrpSpPr>
        <p:grpSpPr>
          <a:xfrm>
            <a:off x="368300" y="1857257"/>
            <a:ext cx="6101712" cy="6751756"/>
            <a:chOff x="611188" y="764704"/>
            <a:chExt cx="7926976" cy="5832648"/>
          </a:xfrm>
        </p:grpSpPr>
        <p:grpSp>
          <p:nvGrpSpPr>
            <p:cNvPr id="93" name="그룹 98"/>
            <p:cNvGrpSpPr/>
            <p:nvPr/>
          </p:nvGrpSpPr>
          <p:grpSpPr>
            <a:xfrm>
              <a:off x="611188" y="764704"/>
              <a:ext cx="7926976" cy="5832648"/>
              <a:chOff x="611188" y="476077"/>
              <a:chExt cx="7926976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96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109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직선 연결선 109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직선 연결선 110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직선 연결선 111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직선 연결선 112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직선 연결선 113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직선 연결선 114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직선 연결선 115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직선 연결선 116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직선 연결선 117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직선 연결선 118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직선 연결선 119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직선 연결선 120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7" name="그룹 29"/>
              <p:cNvGrpSpPr/>
              <p:nvPr/>
            </p:nvGrpSpPr>
            <p:grpSpPr>
              <a:xfrm>
                <a:off x="611747" y="1348247"/>
                <a:ext cx="7813816" cy="4236690"/>
                <a:chOff x="611747" y="1348247"/>
                <a:chExt cx="7813816" cy="4236690"/>
              </a:xfrm>
              <a:grpFill/>
            </p:grpSpPr>
            <p:sp>
              <p:nvSpPr>
                <p:cNvPr id="98" name="TextBox 97"/>
                <p:cNvSpPr txBox="1"/>
                <p:nvPr/>
              </p:nvSpPr>
              <p:spPr bwMode="auto">
                <a:xfrm>
                  <a:off x="611747" y="1350100"/>
                  <a:ext cx="1535238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99" name="TextBox 98"/>
                <p:cNvSpPr txBox="1"/>
                <p:nvPr/>
              </p:nvSpPr>
              <p:spPr bwMode="auto">
                <a:xfrm>
                  <a:off x="2204844" y="1348247"/>
                  <a:ext cx="1252013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0" name="TextBox 99"/>
                <p:cNvSpPr txBox="1"/>
                <p:nvPr/>
              </p:nvSpPr>
              <p:spPr bwMode="auto">
                <a:xfrm>
                  <a:off x="3784793" y="1350769"/>
                  <a:ext cx="1647694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1" name="TextBox 100"/>
                <p:cNvSpPr txBox="1"/>
                <p:nvPr/>
              </p:nvSpPr>
              <p:spPr bwMode="auto">
                <a:xfrm>
                  <a:off x="5372946" y="1350769"/>
                  <a:ext cx="1266592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2" name="TextBox 101"/>
                <p:cNvSpPr txBox="1"/>
                <p:nvPr/>
              </p:nvSpPr>
              <p:spPr bwMode="auto">
                <a:xfrm>
                  <a:off x="6956231" y="1353944"/>
                  <a:ext cx="1469332" cy="367624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수혜자 및 고객 명확화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3" name="TextBox 102"/>
                <p:cNvSpPr txBox="1"/>
                <p:nvPr/>
              </p:nvSpPr>
              <p:spPr bwMode="auto">
                <a:xfrm>
                  <a:off x="2208026" y="2719193"/>
                  <a:ext cx="1239518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4" name="TextBox 103"/>
                <p:cNvSpPr txBox="1"/>
                <p:nvPr/>
              </p:nvSpPr>
              <p:spPr bwMode="auto">
                <a:xfrm>
                  <a:off x="5376660" y="2714292"/>
                  <a:ext cx="950048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5" name="TextBox 104"/>
                <p:cNvSpPr txBox="1"/>
                <p:nvPr/>
              </p:nvSpPr>
              <p:spPr bwMode="auto">
                <a:xfrm>
                  <a:off x="619312" y="4014593"/>
                  <a:ext cx="1243683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6" name="TextBox 105"/>
                <p:cNvSpPr txBox="1"/>
                <p:nvPr/>
              </p:nvSpPr>
              <p:spPr bwMode="auto">
                <a:xfrm>
                  <a:off x="4581144" y="4011755"/>
                  <a:ext cx="1070835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7" name="TextBox 106"/>
                <p:cNvSpPr txBox="1"/>
                <p:nvPr/>
              </p:nvSpPr>
              <p:spPr bwMode="auto">
                <a:xfrm>
                  <a:off x="620519" y="5365586"/>
                  <a:ext cx="1441524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8" name="TextBox 107"/>
                <p:cNvSpPr txBox="1"/>
                <p:nvPr/>
              </p:nvSpPr>
              <p:spPr bwMode="auto">
                <a:xfrm>
                  <a:off x="4580950" y="5363885"/>
                  <a:ext cx="1422781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94" name="직선 연결선 93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 bwMode="auto">
            <a:xfrm>
              <a:off x="617840" y="773848"/>
              <a:ext cx="1256179" cy="219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05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105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105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1050" b="1" dirty="0">
                <a:solidFill>
                  <a:srgbClr val="00000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177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사회적 경제 기업 창업 성공을 위한 </a:t>
            </a:r>
            <a:r>
              <a:rPr lang="en-US" altLang="ko-KR" dirty="0"/>
              <a:t>7</a:t>
            </a:r>
            <a:r>
              <a:rPr lang="ko-KR" altLang="en-US" dirty="0"/>
              <a:t>가지 키워드 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19</a:t>
            </a:fld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1010960" y="1123028"/>
            <a:ext cx="4836079" cy="3840858"/>
            <a:chOff x="1043608" y="1100985"/>
            <a:chExt cx="6768752" cy="5375804"/>
          </a:xfrm>
        </p:grpSpPr>
        <p:grpSp>
          <p:nvGrpSpPr>
            <p:cNvPr id="33" name="그룹 32"/>
            <p:cNvGrpSpPr/>
            <p:nvPr/>
          </p:nvGrpSpPr>
          <p:grpSpPr>
            <a:xfrm>
              <a:off x="1852686" y="1628800"/>
              <a:ext cx="5184576" cy="4469462"/>
              <a:chOff x="1852686" y="1628800"/>
              <a:chExt cx="5184576" cy="4469462"/>
            </a:xfrm>
          </p:grpSpPr>
          <p:sp>
            <p:nvSpPr>
              <p:cNvPr id="34" name="육각형 33"/>
              <p:cNvSpPr/>
              <p:nvPr/>
            </p:nvSpPr>
            <p:spPr>
              <a:xfrm>
                <a:off x="1852686" y="1628800"/>
                <a:ext cx="5184576" cy="4469462"/>
              </a:xfrm>
              <a:prstGeom prst="hexagon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cxnSp>
            <p:nvCxnSpPr>
              <p:cNvPr id="35" name="직선 화살표 연결선 34"/>
              <p:cNvCxnSpPr>
                <a:stCxn id="34" idx="4"/>
              </p:cNvCxnSpPr>
              <p:nvPr/>
            </p:nvCxnSpPr>
            <p:spPr>
              <a:xfrm>
                <a:off x="2970052" y="1628801"/>
                <a:ext cx="1474922" cy="2234730"/>
              </a:xfrm>
              <a:prstGeom prst="straightConnector1">
                <a:avLst/>
              </a:prstGeom>
              <a:ln w="28575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직선 화살표 연결선 35"/>
              <p:cNvCxnSpPr>
                <a:stCxn id="34" idx="5"/>
              </p:cNvCxnSpPr>
              <p:nvPr/>
            </p:nvCxnSpPr>
            <p:spPr>
              <a:xfrm flipH="1">
                <a:off x="4446965" y="1628801"/>
                <a:ext cx="1472932" cy="2234730"/>
              </a:xfrm>
              <a:prstGeom prst="straightConnector1">
                <a:avLst/>
              </a:prstGeom>
              <a:ln w="28575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직선 화살표 연결선 36"/>
              <p:cNvCxnSpPr>
                <a:stCxn id="34" idx="3"/>
              </p:cNvCxnSpPr>
              <p:nvPr/>
            </p:nvCxnSpPr>
            <p:spPr>
              <a:xfrm>
                <a:off x="1852686" y="3863531"/>
                <a:ext cx="2592288" cy="0"/>
              </a:xfrm>
              <a:prstGeom prst="straightConnector1">
                <a:avLst/>
              </a:prstGeom>
              <a:ln w="28575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화살표 연결선 37"/>
              <p:cNvCxnSpPr>
                <a:stCxn id="34" idx="0"/>
              </p:cNvCxnSpPr>
              <p:nvPr/>
            </p:nvCxnSpPr>
            <p:spPr>
              <a:xfrm flipH="1">
                <a:off x="4444974" y="3863531"/>
                <a:ext cx="2592288" cy="0"/>
              </a:xfrm>
              <a:prstGeom prst="straightConnector1">
                <a:avLst/>
              </a:prstGeom>
              <a:ln w="28575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직선 화살표 연결선 38"/>
              <p:cNvCxnSpPr/>
              <p:nvPr/>
            </p:nvCxnSpPr>
            <p:spPr>
              <a:xfrm flipV="1">
                <a:off x="2970052" y="3863531"/>
                <a:ext cx="1474922" cy="2234730"/>
              </a:xfrm>
              <a:prstGeom prst="straightConnector1">
                <a:avLst/>
              </a:prstGeom>
              <a:ln w="28575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화살표 연결선 39"/>
              <p:cNvCxnSpPr/>
              <p:nvPr/>
            </p:nvCxnSpPr>
            <p:spPr>
              <a:xfrm flipH="1" flipV="1">
                <a:off x="4446965" y="3863531"/>
                <a:ext cx="1472932" cy="2234730"/>
              </a:xfrm>
              <a:prstGeom prst="straightConnector1">
                <a:avLst/>
              </a:prstGeom>
              <a:ln w="28575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1" name="그림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2020" y="2708920"/>
              <a:ext cx="2185908" cy="2086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그림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736" y="1100985"/>
              <a:ext cx="1800200" cy="17182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그림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24" y="1100985"/>
              <a:ext cx="1800200" cy="17182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그림 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8" y="3053301"/>
              <a:ext cx="1800200" cy="17182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" name="그림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2160" y="3077060"/>
              <a:ext cx="1800200" cy="17182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그림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736" y="4758585"/>
              <a:ext cx="1800200" cy="17182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" name="그림 4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24" y="4758585"/>
              <a:ext cx="1800200" cy="17182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" name="직사각형 47"/>
            <p:cNvSpPr/>
            <p:nvPr/>
          </p:nvSpPr>
          <p:spPr>
            <a:xfrm>
              <a:off x="2562826" y="1659027"/>
              <a:ext cx="10660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ko-KR" altLang="en-US" sz="1200" b="1" dirty="0" err="1" smtClean="0">
                  <a:latin typeface="+mn-ea"/>
                </a:rPr>
                <a:t>소셜미션</a:t>
              </a:r>
              <a:r>
                <a:rPr lang="ko-KR" altLang="en-US" sz="1200" b="1" dirty="0" smtClean="0">
                  <a:latin typeface="+mn-ea"/>
                </a:rPr>
                <a:t> </a:t>
              </a:r>
              <a:endParaRPr lang="en-US" altLang="ko-KR" sz="1200" b="1" dirty="0">
                <a:latin typeface="+mn-ea"/>
              </a:endParaRPr>
            </a:p>
            <a:p>
              <a:pPr lvl="0" algn="ctr">
                <a:defRPr/>
              </a:pPr>
              <a:r>
                <a:rPr lang="ko-KR" altLang="en-US" sz="1200" b="1" dirty="0">
                  <a:latin typeface="+mn-ea"/>
                </a:rPr>
                <a:t>명확화</a:t>
              </a: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5155901" y="1751360"/>
              <a:ext cx="1066020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>
                <a:defRPr/>
              </a:pPr>
              <a:r>
                <a:rPr lang="ko-KR" altLang="en-US" sz="1200" b="1" dirty="0">
                  <a:latin typeface="+mn-ea"/>
                </a:rPr>
                <a:t>비즈니스</a:t>
              </a:r>
              <a:endParaRPr lang="en-US" altLang="ko-KR" sz="1200" b="1" dirty="0">
                <a:latin typeface="+mn-ea"/>
              </a:endParaRPr>
            </a:p>
            <a:p>
              <a:pPr lvl="0" algn="ctr">
                <a:defRPr/>
              </a:pPr>
              <a:r>
                <a:rPr lang="ko-KR" altLang="en-US" sz="1200" b="1" dirty="0">
                  <a:latin typeface="+mn-ea"/>
                </a:rPr>
                <a:t>모델</a:t>
              </a:r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3913955" y="3544407"/>
              <a:ext cx="1066020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>
                <a:defRPr/>
              </a:pPr>
              <a:r>
                <a:rPr lang="ko-KR" altLang="en-US" sz="1200" b="1" dirty="0" smtClean="0">
                  <a:latin typeface="+mn-ea"/>
                </a:rPr>
                <a:t>사회적</a:t>
              </a:r>
              <a:endParaRPr lang="en-US" altLang="ko-KR" sz="1200" b="1" dirty="0" smtClean="0">
                <a:latin typeface="+mn-ea"/>
              </a:endParaRPr>
            </a:p>
            <a:p>
              <a:pPr lvl="0" algn="ctr">
                <a:defRPr/>
              </a:pPr>
              <a:r>
                <a:rPr lang="ko-KR" altLang="en-US" sz="1200" b="1" dirty="0" smtClean="0">
                  <a:latin typeface="+mn-ea"/>
                </a:rPr>
                <a:t>기업</a:t>
              </a:r>
              <a:r>
                <a:rPr lang="ko-KR" altLang="en-US" sz="1200" b="1" dirty="0">
                  <a:latin typeface="+mn-ea"/>
                </a:rPr>
                <a:t>가</a:t>
              </a: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1402767" y="3773217"/>
              <a:ext cx="1066020" cy="2769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>
                <a:defRPr/>
              </a:pPr>
              <a:r>
                <a:rPr lang="ko-KR" altLang="en-US" sz="1200" b="1" dirty="0" smtClean="0">
                  <a:latin typeface="+mn-ea"/>
                </a:rPr>
                <a:t>네트워</a:t>
              </a:r>
              <a:r>
                <a:rPr lang="ko-KR" altLang="en-US" sz="1200" b="1" dirty="0">
                  <a:latin typeface="+mn-ea"/>
                </a:rPr>
                <a:t>크</a:t>
              </a:r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6397848" y="3773217"/>
              <a:ext cx="1066020" cy="2769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>
                <a:defRPr/>
              </a:pPr>
              <a:r>
                <a:rPr lang="ko-KR" altLang="en-US" sz="1200" b="1" dirty="0" smtClean="0">
                  <a:latin typeface="+mn-ea"/>
                </a:rPr>
                <a:t>팀 빌딩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53" name="직사각형 52"/>
            <p:cNvSpPr/>
            <p:nvPr/>
          </p:nvSpPr>
          <p:spPr>
            <a:xfrm>
              <a:off x="2562826" y="5414150"/>
              <a:ext cx="1066020" cy="46166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>
                <a:defRPr/>
              </a:pPr>
              <a:r>
                <a:rPr lang="ko-KR" altLang="en-US" sz="1200" b="1" dirty="0" smtClean="0">
                  <a:latin typeface="+mn-ea"/>
                </a:rPr>
                <a:t>시제품</a:t>
              </a:r>
              <a:endParaRPr lang="en-US" altLang="ko-KR" sz="1200" b="1" dirty="0" smtClean="0">
                <a:latin typeface="+mn-ea"/>
              </a:endParaRPr>
            </a:p>
            <a:p>
              <a:pPr lvl="0" algn="ctr">
                <a:defRPr/>
              </a:pPr>
              <a:r>
                <a:rPr lang="ko-KR" altLang="en-US" sz="1200" b="1" dirty="0" smtClean="0">
                  <a:latin typeface="+mn-ea"/>
                </a:rPr>
                <a:t>개발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5155901" y="5506482"/>
              <a:ext cx="1066020" cy="2769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>
                <a:defRPr/>
              </a:pPr>
              <a:r>
                <a:rPr lang="ko-KR" altLang="en-US" sz="1200" b="1" dirty="0" smtClean="0">
                  <a:latin typeface="+mn-ea"/>
                </a:rPr>
                <a:t>조사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149447" y="2852936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01</a:t>
              </a:r>
              <a:endParaRPr lang="ko-KR" altLang="en-US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784672" y="1187909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02</a:t>
              </a:r>
              <a:endParaRPr lang="ko-KR" altLang="en-US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377744" y="1187909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03</a:t>
              </a:r>
              <a:endParaRPr lang="ko-KR" altLang="en-US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84672" y="4818214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06</a:t>
              </a:r>
              <a:endParaRPr lang="ko-KR" altLang="en-US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377744" y="4818214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05</a:t>
              </a:r>
              <a:endParaRPr lang="ko-KR" altLang="en-US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619692" y="3125891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04</a:t>
              </a:r>
              <a:endParaRPr lang="ko-KR" altLang="en-US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38260" y="3125891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07</a:t>
              </a:r>
              <a:endParaRPr lang="ko-KR" altLang="en-US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612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나의 </a:t>
            </a:r>
            <a:r>
              <a:rPr lang="ko-KR" altLang="en-US" dirty="0" err="1"/>
              <a:t>인큐베이팅</a:t>
            </a:r>
            <a:r>
              <a:rPr lang="ko-KR" altLang="en-US" dirty="0"/>
              <a:t> 기업의 비즈니스 모델 수립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190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49381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자신이 </a:t>
            </a:r>
            <a:r>
              <a:rPr lang="ko-KR" altLang="en-US" sz="1200" dirty="0" err="1" smtClean="0">
                <a:latin typeface="+mn-ea"/>
              </a:rPr>
              <a:t>인큐베이팅</a:t>
            </a:r>
            <a:r>
              <a:rPr lang="ko-KR" altLang="en-US" sz="1200" dirty="0" smtClean="0">
                <a:latin typeface="+mn-ea"/>
              </a:rPr>
              <a:t> 하는 기업의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비즈니스 모델 수립과정을 이해하고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err="1" smtClean="0">
                <a:latin typeface="+mn-ea"/>
              </a:rPr>
              <a:t>인큐베이팅</a:t>
            </a:r>
            <a:r>
              <a:rPr lang="ko-KR" altLang="en-US" sz="1200" dirty="0" smtClean="0">
                <a:latin typeface="+mn-ea"/>
              </a:rPr>
              <a:t> 방안을 생각해봅니다</a:t>
            </a:r>
            <a:r>
              <a:rPr lang="en-US" altLang="ko-KR" sz="1200" dirty="0" smtClean="0">
                <a:latin typeface="+mn-ea"/>
              </a:rPr>
              <a:t>.</a:t>
            </a:r>
            <a:endParaRPr lang="en-US" altLang="ko-KR" sz="1200" dirty="0">
              <a:latin typeface="+mn-ea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640259" y="3258072"/>
            <a:ext cx="5769005" cy="5421470"/>
            <a:chOff x="1144897" y="4571067"/>
            <a:chExt cx="5125351" cy="4536063"/>
          </a:xfrm>
        </p:grpSpPr>
        <p:pic>
          <p:nvPicPr>
            <p:cNvPr id="19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1358434" y="5416328"/>
              <a:ext cx="4603321" cy="251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Activity Step</a:t>
              </a: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1224552" y="4678928"/>
            <a:ext cx="49381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본인이 </a:t>
            </a:r>
            <a:r>
              <a:rPr lang="ko-KR" altLang="en-US" sz="1200" dirty="0" err="1">
                <a:latin typeface="+mn-ea"/>
              </a:rPr>
              <a:t>인큐베이팅</a:t>
            </a:r>
            <a:r>
              <a:rPr lang="ko-KR" altLang="en-US" sz="1200" dirty="0">
                <a:latin typeface="+mn-ea"/>
              </a:rPr>
              <a:t> 하는 기업에 대한 회사개요를 정리합니다</a:t>
            </a:r>
            <a:r>
              <a:rPr lang="en-US" altLang="ko-KR" sz="1200" dirty="0">
                <a:latin typeface="+mn-ea"/>
              </a:rPr>
              <a:t>. </a:t>
            </a: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ko-KR" altLang="en-US" sz="1200" dirty="0">
                <a:latin typeface="+mn-ea"/>
              </a:rPr>
              <a:t>본인이 </a:t>
            </a:r>
            <a:r>
              <a:rPr lang="ko-KR" altLang="en-US" sz="1200" dirty="0" err="1">
                <a:latin typeface="+mn-ea"/>
              </a:rPr>
              <a:t>인큐베이팅</a:t>
            </a:r>
            <a:r>
              <a:rPr lang="ko-KR" altLang="en-US" sz="1200" dirty="0">
                <a:latin typeface="+mn-ea"/>
              </a:rPr>
              <a:t> 하는 기업의 비즈니스 모델 캔버스를 작성합니다</a:t>
            </a:r>
            <a:r>
              <a:rPr lang="en-US" altLang="ko-KR" sz="1200" dirty="0">
                <a:latin typeface="+mn-ea"/>
              </a:rPr>
              <a:t>.</a:t>
            </a:r>
            <a:r>
              <a:rPr lang="ko-KR" altLang="en-US" sz="1200" dirty="0">
                <a:latin typeface="+mn-ea"/>
              </a:rPr>
              <a:t> </a:t>
            </a: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endParaRPr lang="en-US" altLang="ko-KR" sz="1200" dirty="0">
              <a:latin typeface="+mn-ea"/>
            </a:endParaRPr>
          </a:p>
          <a:p>
            <a:r>
              <a:rPr lang="en-US" altLang="ko-KR" sz="1200" dirty="0">
                <a:latin typeface="+mn-ea"/>
              </a:rPr>
              <a:t>3. </a:t>
            </a:r>
            <a:r>
              <a:rPr lang="ko-KR" altLang="en-US" sz="1200" dirty="0" err="1" smtClean="0"/>
              <a:t>팀내에서</a:t>
            </a:r>
            <a:r>
              <a:rPr lang="ko-KR" altLang="en-US" sz="1200" dirty="0" smtClean="0"/>
              <a:t> </a:t>
            </a:r>
            <a:r>
              <a:rPr lang="ko-KR" altLang="en-US" sz="1200" dirty="0"/>
              <a:t>각자 </a:t>
            </a:r>
            <a:r>
              <a:rPr lang="en-US" altLang="ko-KR" sz="1200" dirty="0"/>
              <a:t>3</a:t>
            </a:r>
            <a:r>
              <a:rPr lang="ko-KR" altLang="en-US" sz="1200" dirty="0"/>
              <a:t>분내로 자신이 </a:t>
            </a:r>
            <a:r>
              <a:rPr lang="ko-KR" altLang="en-US" sz="1200" dirty="0" err="1"/>
              <a:t>인큐베이팅하는</a:t>
            </a:r>
            <a:r>
              <a:rPr lang="ko-KR" altLang="en-US" sz="1200" dirty="0"/>
              <a:t> 기업의 </a:t>
            </a:r>
            <a:r>
              <a:rPr lang="en-US" altLang="ko-KR" sz="1200" dirty="0"/>
              <a:t>BMC</a:t>
            </a:r>
            <a:r>
              <a:rPr lang="ko-KR" altLang="en-US" sz="1200" dirty="0"/>
              <a:t>를 발표합니다</a:t>
            </a:r>
            <a:r>
              <a:rPr lang="en-US" altLang="ko-KR" sz="1200" dirty="0"/>
              <a:t>.</a:t>
            </a:r>
          </a:p>
          <a:p>
            <a:endParaRPr lang="en-US" altLang="ko-KR" sz="1200" dirty="0"/>
          </a:p>
          <a:p>
            <a:r>
              <a:rPr lang="en-US" altLang="ko-KR" sz="1200" dirty="0"/>
              <a:t>4. </a:t>
            </a:r>
            <a:r>
              <a:rPr lang="ko-KR" altLang="en-US" sz="1200" dirty="0"/>
              <a:t>비즈니스 모델 수립 시 </a:t>
            </a:r>
            <a:r>
              <a:rPr lang="ko-KR" altLang="en-US" sz="1200" dirty="0" err="1"/>
              <a:t>인큐베이팅</a:t>
            </a:r>
            <a:r>
              <a:rPr lang="ko-KR" altLang="en-US" sz="1200" dirty="0"/>
              <a:t> 포인트를 찾아내고</a:t>
            </a:r>
            <a:r>
              <a:rPr lang="en-US" altLang="ko-KR" sz="1200" dirty="0"/>
              <a:t>, </a:t>
            </a:r>
            <a:br>
              <a:rPr lang="en-US" altLang="ko-KR" sz="1200" dirty="0"/>
            </a:br>
            <a:r>
              <a:rPr lang="en-US" altLang="ko-KR" sz="1200" dirty="0"/>
              <a:t>    </a:t>
            </a:r>
            <a:r>
              <a:rPr lang="ko-KR" altLang="en-US" sz="1200" dirty="0"/>
              <a:t>방안에 대해서도 이야기합니다</a:t>
            </a:r>
            <a:r>
              <a:rPr lang="en-US" altLang="ko-KR" sz="1200" dirty="0"/>
              <a:t>. </a:t>
            </a:r>
          </a:p>
          <a:p>
            <a:endParaRPr lang="en-US" altLang="ko-KR" sz="1200" dirty="0"/>
          </a:p>
          <a:p>
            <a:r>
              <a:rPr lang="en-US" altLang="ko-KR" sz="1200" dirty="0"/>
              <a:t>5. </a:t>
            </a:r>
            <a:r>
              <a:rPr lang="ko-KR" altLang="en-US" sz="1200" dirty="0"/>
              <a:t>대표 발표를 선정해 전체 공유 후</a:t>
            </a:r>
            <a:r>
              <a:rPr lang="en-US" altLang="ko-KR" sz="1200" dirty="0"/>
              <a:t>, </a:t>
            </a:r>
            <a:br>
              <a:rPr lang="en-US" altLang="ko-KR" sz="1200" dirty="0"/>
            </a:br>
            <a:r>
              <a:rPr lang="en-US" altLang="ko-KR" sz="1200" dirty="0"/>
              <a:t>    </a:t>
            </a:r>
            <a:r>
              <a:rPr lang="ko-KR" altLang="en-US" sz="1200" dirty="0"/>
              <a:t>다른 팀에서 질의응답을 하며 팀간 피드백을 합니다</a:t>
            </a:r>
            <a:r>
              <a:rPr lang="en-US" altLang="ko-KR" sz="1200" dirty="0"/>
              <a:t>. </a:t>
            </a:r>
          </a:p>
          <a:p>
            <a:endParaRPr lang="en-US" altLang="ko-KR" sz="1200" dirty="0"/>
          </a:p>
          <a:p>
            <a:r>
              <a:rPr lang="en-US" altLang="ko-KR" sz="1200" dirty="0"/>
              <a:t>6. </a:t>
            </a:r>
            <a:r>
              <a:rPr lang="ko-KR" altLang="en-US" sz="1200" dirty="0"/>
              <a:t>마지막으로 강사의 피드백을 통해 정리합니다</a:t>
            </a:r>
            <a:r>
              <a:rPr lang="en-US" altLang="ko-KR" sz="1200" dirty="0"/>
              <a:t>.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205" y="1277082"/>
            <a:ext cx="1674824" cy="13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977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나의 </a:t>
            </a:r>
            <a:r>
              <a:rPr lang="ko-KR" altLang="en-US" dirty="0" err="1"/>
              <a:t>인큐베이팅</a:t>
            </a:r>
            <a:r>
              <a:rPr lang="ko-KR" altLang="en-US" dirty="0"/>
              <a:t> 기업의 비즈니스 모델 수립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191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860425" y="5952565"/>
            <a:ext cx="5641973" cy="2656447"/>
          </a:xfrm>
          <a:prstGeom prst="roundRect">
            <a:avLst>
              <a:gd name="adj" fmla="val 3719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ko-KR" altLang="en-US" sz="1200" b="1" i="1" u="sng" smtClean="0">
                <a:solidFill>
                  <a:schemeClr val="tx1"/>
                </a:solidFill>
              </a:rPr>
              <a:t>기타</a:t>
            </a:r>
            <a:endParaRPr lang="ko-KR" altLang="en-US" sz="1200" b="1" i="1" u="sng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4938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200" b="1" dirty="0" err="1" smtClean="0">
                <a:latin typeface="+mn-ea"/>
              </a:rPr>
              <a:t>사회적기업</a:t>
            </a:r>
            <a:r>
              <a:rPr lang="ko-KR" altLang="en-US" sz="1200" b="1" dirty="0" smtClean="0">
                <a:latin typeface="+mn-ea"/>
              </a:rPr>
              <a:t> 개요 정리</a:t>
            </a:r>
            <a:endParaRPr lang="en-US" altLang="ko-KR" sz="1200" b="1" dirty="0">
              <a:latin typeface="+mn-ea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946150" y="1825166"/>
            <a:ext cx="5437188" cy="3729998"/>
            <a:chOff x="857224" y="1196752"/>
            <a:chExt cx="7572428" cy="5369128"/>
          </a:xfrm>
        </p:grpSpPr>
        <p:grpSp>
          <p:nvGrpSpPr>
            <p:cNvPr id="22" name="그룹 14"/>
            <p:cNvGrpSpPr/>
            <p:nvPr/>
          </p:nvGrpSpPr>
          <p:grpSpPr>
            <a:xfrm>
              <a:off x="857224" y="1196752"/>
              <a:ext cx="7572428" cy="1276060"/>
              <a:chOff x="1052104" y="785794"/>
              <a:chExt cx="6948920" cy="1276060"/>
            </a:xfrm>
          </p:grpSpPr>
          <p:sp>
            <p:nvSpPr>
              <p:cNvPr id="24" name="모서리가 둥근 직사각형 23"/>
              <p:cNvSpPr/>
              <p:nvPr/>
            </p:nvSpPr>
            <p:spPr>
              <a:xfrm>
                <a:off x="1184290" y="885498"/>
                <a:ext cx="6816734" cy="1076652"/>
              </a:xfrm>
              <a:prstGeom prst="roundRect">
                <a:avLst>
                  <a:gd name="adj" fmla="val 26143"/>
                </a:avLst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모서리가 둥근 직사각형 24"/>
              <p:cNvSpPr/>
              <p:nvPr/>
            </p:nvSpPr>
            <p:spPr>
              <a:xfrm>
                <a:off x="1969886" y="918846"/>
                <a:ext cx="5970606" cy="1000132"/>
              </a:xfrm>
              <a:prstGeom prst="roundRect">
                <a:avLst>
                  <a:gd name="adj" fmla="val 26143"/>
                </a:avLst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" name="타원 25"/>
              <p:cNvSpPr/>
              <p:nvPr/>
            </p:nvSpPr>
            <p:spPr>
              <a:xfrm>
                <a:off x="1052104" y="785794"/>
                <a:ext cx="1276060" cy="127606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7030A0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7" name="그룹 14"/>
            <p:cNvGrpSpPr/>
            <p:nvPr/>
          </p:nvGrpSpPr>
          <p:grpSpPr>
            <a:xfrm>
              <a:off x="857224" y="2544250"/>
              <a:ext cx="7572428" cy="1276060"/>
              <a:chOff x="1052104" y="785794"/>
              <a:chExt cx="6948920" cy="1276060"/>
            </a:xfrm>
          </p:grpSpPr>
          <p:sp>
            <p:nvSpPr>
              <p:cNvPr id="28" name="모서리가 둥근 직사각형 27"/>
              <p:cNvSpPr/>
              <p:nvPr/>
            </p:nvSpPr>
            <p:spPr>
              <a:xfrm>
                <a:off x="1184290" y="885498"/>
                <a:ext cx="6816734" cy="1076652"/>
              </a:xfrm>
              <a:prstGeom prst="roundRect">
                <a:avLst>
                  <a:gd name="adj" fmla="val 26143"/>
                </a:avLst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" name="모서리가 둥근 직사각형 28"/>
              <p:cNvSpPr/>
              <p:nvPr/>
            </p:nvSpPr>
            <p:spPr>
              <a:xfrm>
                <a:off x="1969886" y="918846"/>
                <a:ext cx="5970606" cy="1000132"/>
              </a:xfrm>
              <a:prstGeom prst="roundRect">
                <a:avLst>
                  <a:gd name="adj" fmla="val 26143"/>
                </a:avLst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" name="타원 29"/>
              <p:cNvSpPr/>
              <p:nvPr/>
            </p:nvSpPr>
            <p:spPr>
              <a:xfrm>
                <a:off x="1052104" y="785794"/>
                <a:ext cx="1276060" cy="127606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7030A0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1" name="그룹 14"/>
            <p:cNvGrpSpPr/>
            <p:nvPr/>
          </p:nvGrpSpPr>
          <p:grpSpPr>
            <a:xfrm>
              <a:off x="857224" y="3911396"/>
              <a:ext cx="7572428" cy="1276060"/>
              <a:chOff x="1052104" y="785794"/>
              <a:chExt cx="6948920" cy="1276060"/>
            </a:xfrm>
          </p:grpSpPr>
          <p:sp>
            <p:nvSpPr>
              <p:cNvPr id="32" name="모서리가 둥근 직사각형 31"/>
              <p:cNvSpPr/>
              <p:nvPr/>
            </p:nvSpPr>
            <p:spPr>
              <a:xfrm>
                <a:off x="1184290" y="885498"/>
                <a:ext cx="6816734" cy="1076652"/>
              </a:xfrm>
              <a:prstGeom prst="roundRect">
                <a:avLst>
                  <a:gd name="adj" fmla="val 26143"/>
                </a:avLst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" name="모서리가 둥근 직사각형 32"/>
              <p:cNvSpPr/>
              <p:nvPr/>
            </p:nvSpPr>
            <p:spPr>
              <a:xfrm>
                <a:off x="1969886" y="918846"/>
                <a:ext cx="5970606" cy="1000132"/>
              </a:xfrm>
              <a:prstGeom prst="roundRect">
                <a:avLst>
                  <a:gd name="adj" fmla="val 26143"/>
                </a:avLst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타원 33"/>
              <p:cNvSpPr/>
              <p:nvPr/>
            </p:nvSpPr>
            <p:spPr>
              <a:xfrm>
                <a:off x="1052104" y="785794"/>
                <a:ext cx="1276060" cy="127606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7030A0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5" name="그룹 14"/>
            <p:cNvGrpSpPr/>
            <p:nvPr/>
          </p:nvGrpSpPr>
          <p:grpSpPr>
            <a:xfrm>
              <a:off x="857224" y="5289820"/>
              <a:ext cx="7572428" cy="1276060"/>
              <a:chOff x="1052104" y="785794"/>
              <a:chExt cx="6948920" cy="1276060"/>
            </a:xfrm>
          </p:grpSpPr>
          <p:sp>
            <p:nvSpPr>
              <p:cNvPr id="36" name="모서리가 둥근 직사각형 35"/>
              <p:cNvSpPr/>
              <p:nvPr/>
            </p:nvSpPr>
            <p:spPr>
              <a:xfrm>
                <a:off x="1184290" y="885498"/>
                <a:ext cx="6816734" cy="1076652"/>
              </a:xfrm>
              <a:prstGeom prst="roundRect">
                <a:avLst>
                  <a:gd name="adj" fmla="val 26143"/>
                </a:avLst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7" name="모서리가 둥근 직사각형 36"/>
              <p:cNvSpPr/>
              <p:nvPr/>
            </p:nvSpPr>
            <p:spPr>
              <a:xfrm>
                <a:off x="1969886" y="918846"/>
                <a:ext cx="5970606" cy="1000132"/>
              </a:xfrm>
              <a:prstGeom prst="roundRect">
                <a:avLst>
                  <a:gd name="adj" fmla="val 26143"/>
                </a:avLst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8" name="타원 37"/>
              <p:cNvSpPr/>
              <p:nvPr/>
            </p:nvSpPr>
            <p:spPr>
              <a:xfrm>
                <a:off x="1052104" y="785794"/>
                <a:ext cx="1276060" cy="127606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7030A0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5" name="그룹 4"/>
          <p:cNvGrpSpPr/>
          <p:nvPr/>
        </p:nvGrpSpPr>
        <p:grpSpPr>
          <a:xfrm>
            <a:off x="951667" y="2133961"/>
            <a:ext cx="988107" cy="3071452"/>
            <a:chOff x="1000100" y="1674852"/>
            <a:chExt cx="1143008" cy="4354678"/>
          </a:xfrm>
        </p:grpSpPr>
        <p:sp>
          <p:nvSpPr>
            <p:cNvPr id="39" name="TextBox 38"/>
            <p:cNvSpPr txBox="1"/>
            <p:nvPr/>
          </p:nvSpPr>
          <p:spPr>
            <a:xfrm>
              <a:off x="1000100" y="1674852"/>
              <a:ext cx="114300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>
                  <a:solidFill>
                    <a:srgbClr val="7030A0"/>
                  </a:solidFill>
                </a:rPr>
                <a:t>연 혁</a:t>
              </a:r>
              <a:endParaRPr lang="ko-KR" altLang="en-US" sz="1100" b="1" dirty="0">
                <a:solidFill>
                  <a:srgbClr val="7030A0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000100" y="3022350"/>
              <a:ext cx="114300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 smtClean="0">
                  <a:solidFill>
                    <a:srgbClr val="7030A0"/>
                  </a:solidFill>
                </a:rPr>
                <a:t>Mission</a:t>
              </a:r>
              <a:endParaRPr lang="ko-KR" altLang="en-US" sz="1100" b="1" dirty="0">
                <a:solidFill>
                  <a:srgbClr val="7030A0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00100" y="4389496"/>
              <a:ext cx="114300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dirty="0" smtClean="0">
                  <a:solidFill>
                    <a:srgbClr val="7030A0"/>
                  </a:solidFill>
                </a:rPr>
                <a:t>Vision</a:t>
              </a:r>
              <a:endParaRPr lang="ko-KR" altLang="en-US" sz="1100" b="1" dirty="0">
                <a:solidFill>
                  <a:srgbClr val="7030A0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000100" y="5767920"/>
              <a:ext cx="114300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>
                  <a:solidFill>
                    <a:srgbClr val="7030A0"/>
                  </a:solidFill>
                </a:rPr>
                <a:t>기타</a:t>
              </a:r>
              <a:endParaRPr lang="ko-KR" altLang="en-US" sz="1100" b="1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79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나의 </a:t>
            </a:r>
            <a:r>
              <a:rPr lang="ko-KR" altLang="en-US" dirty="0" err="1"/>
              <a:t>인큐베이팅</a:t>
            </a:r>
            <a:r>
              <a:rPr lang="ko-KR" altLang="en-US" dirty="0"/>
              <a:t> 기업의 비즈니스 모델 수립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192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92" name="그룹 91"/>
          <p:cNvGrpSpPr/>
          <p:nvPr/>
        </p:nvGrpSpPr>
        <p:grpSpPr>
          <a:xfrm>
            <a:off x="368300" y="1857257"/>
            <a:ext cx="6101712" cy="6751756"/>
            <a:chOff x="611188" y="764704"/>
            <a:chExt cx="7926976" cy="5832648"/>
          </a:xfrm>
        </p:grpSpPr>
        <p:grpSp>
          <p:nvGrpSpPr>
            <p:cNvPr id="93" name="그룹 98"/>
            <p:cNvGrpSpPr/>
            <p:nvPr/>
          </p:nvGrpSpPr>
          <p:grpSpPr>
            <a:xfrm>
              <a:off x="611188" y="764704"/>
              <a:ext cx="7926976" cy="5832648"/>
              <a:chOff x="611188" y="476077"/>
              <a:chExt cx="7926976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96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109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직선 연결선 109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직선 연결선 110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직선 연결선 111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직선 연결선 112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직선 연결선 113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직선 연결선 114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직선 연결선 115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직선 연결선 116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직선 연결선 117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직선 연결선 118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직선 연결선 119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직선 연결선 120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7" name="그룹 29"/>
              <p:cNvGrpSpPr/>
              <p:nvPr/>
            </p:nvGrpSpPr>
            <p:grpSpPr>
              <a:xfrm>
                <a:off x="611747" y="1348247"/>
                <a:ext cx="7813816" cy="4236690"/>
                <a:chOff x="611747" y="1348247"/>
                <a:chExt cx="7813816" cy="4236690"/>
              </a:xfrm>
              <a:grpFill/>
            </p:grpSpPr>
            <p:sp>
              <p:nvSpPr>
                <p:cNvPr id="98" name="TextBox 97"/>
                <p:cNvSpPr txBox="1"/>
                <p:nvPr/>
              </p:nvSpPr>
              <p:spPr bwMode="auto">
                <a:xfrm>
                  <a:off x="611747" y="1350100"/>
                  <a:ext cx="1535238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99" name="TextBox 98"/>
                <p:cNvSpPr txBox="1"/>
                <p:nvPr/>
              </p:nvSpPr>
              <p:spPr bwMode="auto">
                <a:xfrm>
                  <a:off x="2204844" y="1348247"/>
                  <a:ext cx="1252013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0" name="TextBox 99"/>
                <p:cNvSpPr txBox="1"/>
                <p:nvPr/>
              </p:nvSpPr>
              <p:spPr bwMode="auto">
                <a:xfrm>
                  <a:off x="3784793" y="1350769"/>
                  <a:ext cx="1647694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1" name="TextBox 100"/>
                <p:cNvSpPr txBox="1"/>
                <p:nvPr/>
              </p:nvSpPr>
              <p:spPr bwMode="auto">
                <a:xfrm>
                  <a:off x="5372946" y="1350769"/>
                  <a:ext cx="1266592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2" name="TextBox 101"/>
                <p:cNvSpPr txBox="1"/>
                <p:nvPr/>
              </p:nvSpPr>
              <p:spPr bwMode="auto">
                <a:xfrm>
                  <a:off x="6956231" y="1353944"/>
                  <a:ext cx="1469332" cy="367624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수혜자 및 고객 명확화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3" name="TextBox 102"/>
                <p:cNvSpPr txBox="1"/>
                <p:nvPr/>
              </p:nvSpPr>
              <p:spPr bwMode="auto">
                <a:xfrm>
                  <a:off x="2208026" y="2719193"/>
                  <a:ext cx="1239518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4" name="TextBox 103"/>
                <p:cNvSpPr txBox="1"/>
                <p:nvPr/>
              </p:nvSpPr>
              <p:spPr bwMode="auto">
                <a:xfrm>
                  <a:off x="5376660" y="2714292"/>
                  <a:ext cx="950048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5" name="TextBox 104"/>
                <p:cNvSpPr txBox="1"/>
                <p:nvPr/>
              </p:nvSpPr>
              <p:spPr bwMode="auto">
                <a:xfrm>
                  <a:off x="619312" y="4014593"/>
                  <a:ext cx="1243683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6" name="TextBox 105"/>
                <p:cNvSpPr txBox="1"/>
                <p:nvPr/>
              </p:nvSpPr>
              <p:spPr bwMode="auto">
                <a:xfrm>
                  <a:off x="4581144" y="4011755"/>
                  <a:ext cx="1070835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7" name="TextBox 106"/>
                <p:cNvSpPr txBox="1"/>
                <p:nvPr/>
              </p:nvSpPr>
              <p:spPr bwMode="auto">
                <a:xfrm>
                  <a:off x="620519" y="5365586"/>
                  <a:ext cx="1441524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8" name="TextBox 107"/>
                <p:cNvSpPr txBox="1"/>
                <p:nvPr/>
              </p:nvSpPr>
              <p:spPr bwMode="auto">
                <a:xfrm>
                  <a:off x="4580950" y="5363885"/>
                  <a:ext cx="1422781" cy="21935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5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105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105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94" name="직선 연결선 93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 bwMode="auto">
            <a:xfrm>
              <a:off x="617840" y="773848"/>
              <a:ext cx="1256179" cy="2193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05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105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105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1050" b="1" dirty="0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40" name="직사각형 39"/>
          <p:cNvSpPr/>
          <p:nvPr/>
        </p:nvSpPr>
        <p:spPr>
          <a:xfrm>
            <a:off x="1224552" y="1271013"/>
            <a:ext cx="4938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200" b="1" dirty="0" err="1" smtClean="0">
                <a:latin typeface="+mn-ea"/>
              </a:rPr>
              <a:t>사회적기업의</a:t>
            </a:r>
            <a:r>
              <a:rPr lang="ko-KR" altLang="en-US" sz="1200" b="1" dirty="0" smtClean="0">
                <a:latin typeface="+mn-ea"/>
              </a:rPr>
              <a:t> 비즈니스 모델 캔버스</a:t>
            </a:r>
            <a:endParaRPr lang="en-US" altLang="ko-KR" sz="1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5351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나의 </a:t>
            </a:r>
            <a:r>
              <a:rPr lang="ko-KR" altLang="en-US" dirty="0" err="1"/>
              <a:t>인큐베이팅</a:t>
            </a:r>
            <a:r>
              <a:rPr lang="ko-KR" altLang="en-US" dirty="0"/>
              <a:t> 기업의 비즈니스 모델 수립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193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1224552" y="1271013"/>
            <a:ext cx="4938123" cy="337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200" b="1" dirty="0" err="1" smtClean="0">
                <a:latin typeface="+mn-ea"/>
              </a:rPr>
              <a:t>사회적기업</a:t>
            </a:r>
            <a:r>
              <a:rPr lang="ko-KR" altLang="en-US" sz="1200" b="1" dirty="0" smtClean="0">
                <a:latin typeface="+mn-ea"/>
              </a:rPr>
              <a:t> 비즈니스 모델 수립 시 </a:t>
            </a:r>
            <a:r>
              <a:rPr lang="ko-KR" altLang="en-US" sz="1200" b="1" dirty="0" err="1" smtClean="0">
                <a:latin typeface="+mn-ea"/>
              </a:rPr>
              <a:t>인큐베이팅</a:t>
            </a:r>
            <a:r>
              <a:rPr lang="ko-KR" altLang="en-US" sz="1200" b="1" dirty="0" smtClean="0">
                <a:latin typeface="+mn-ea"/>
              </a:rPr>
              <a:t> 방안</a:t>
            </a:r>
            <a:endParaRPr lang="en-US" altLang="ko-KR" sz="1200" b="1" dirty="0">
              <a:latin typeface="+mn-ea"/>
            </a:endParaRPr>
          </a:p>
        </p:txBody>
      </p:sp>
      <p:grpSp>
        <p:nvGrpSpPr>
          <p:cNvPr id="43" name="그룹 42"/>
          <p:cNvGrpSpPr/>
          <p:nvPr/>
        </p:nvGrpSpPr>
        <p:grpSpPr>
          <a:xfrm>
            <a:off x="860843" y="1901879"/>
            <a:ext cx="5522496" cy="6707133"/>
            <a:chOff x="611560" y="1320497"/>
            <a:chExt cx="7934406" cy="8697113"/>
          </a:xfrm>
        </p:grpSpPr>
        <p:sp>
          <p:nvSpPr>
            <p:cNvPr id="44" name="자유형 43"/>
            <p:cNvSpPr/>
            <p:nvPr/>
          </p:nvSpPr>
          <p:spPr>
            <a:xfrm>
              <a:off x="2797944" y="1957875"/>
              <a:ext cx="5748022" cy="1178718"/>
            </a:xfrm>
            <a:custGeom>
              <a:avLst/>
              <a:gdLst>
                <a:gd name="connsiteX0" fmla="*/ 174628 w 1047750"/>
                <a:gd name="connsiteY0" fmla="*/ 0 h 5748021"/>
                <a:gd name="connsiteX1" fmla="*/ 873122 w 1047750"/>
                <a:gd name="connsiteY1" fmla="*/ 0 h 5748021"/>
                <a:gd name="connsiteX2" fmla="*/ 1047750 w 1047750"/>
                <a:gd name="connsiteY2" fmla="*/ 174628 h 5748021"/>
                <a:gd name="connsiteX3" fmla="*/ 1047750 w 1047750"/>
                <a:gd name="connsiteY3" fmla="*/ 5748021 h 5748021"/>
                <a:gd name="connsiteX4" fmla="*/ 1047750 w 1047750"/>
                <a:gd name="connsiteY4" fmla="*/ 5748021 h 5748021"/>
                <a:gd name="connsiteX5" fmla="*/ 0 w 1047750"/>
                <a:gd name="connsiteY5" fmla="*/ 5748021 h 5748021"/>
                <a:gd name="connsiteX6" fmla="*/ 0 w 1047750"/>
                <a:gd name="connsiteY6" fmla="*/ 5748021 h 5748021"/>
                <a:gd name="connsiteX7" fmla="*/ 0 w 1047750"/>
                <a:gd name="connsiteY7" fmla="*/ 174628 h 5748021"/>
                <a:gd name="connsiteX8" fmla="*/ 174628 w 1047750"/>
                <a:gd name="connsiteY8" fmla="*/ 0 h 574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0" h="5748021">
                  <a:moveTo>
                    <a:pt x="1047750" y="958022"/>
                  </a:moveTo>
                  <a:lnTo>
                    <a:pt x="1047750" y="4789999"/>
                  </a:lnTo>
                  <a:cubicBezTo>
                    <a:pt x="1047750" y="5319096"/>
                    <a:pt x="1033499" y="5748018"/>
                    <a:pt x="1015919" y="5748018"/>
                  </a:cubicBezTo>
                  <a:lnTo>
                    <a:pt x="0" y="5748018"/>
                  </a:lnTo>
                  <a:lnTo>
                    <a:pt x="0" y="5748018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15919" y="3"/>
                  </a:lnTo>
                  <a:cubicBezTo>
                    <a:pt x="1033499" y="3"/>
                    <a:pt x="1047750" y="428925"/>
                    <a:pt x="1047750" y="958022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7" rIns="127347" bIns="89248" numCol="1" spcCol="1270" anchor="ctr" anchorCtr="0">
              <a:noAutofit/>
            </a:bodyPr>
            <a:lstStyle/>
            <a:p>
              <a:pPr marL="182562" lvl="1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ko-KR" altLang="en-US" sz="1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</a:endParaRPr>
            </a:p>
          </p:txBody>
        </p:sp>
        <p:sp>
          <p:nvSpPr>
            <p:cNvPr id="45" name="자유형 44"/>
            <p:cNvSpPr/>
            <p:nvPr/>
          </p:nvSpPr>
          <p:spPr>
            <a:xfrm>
              <a:off x="2797944" y="3333047"/>
              <a:ext cx="5748022" cy="1178718"/>
            </a:xfrm>
            <a:custGeom>
              <a:avLst/>
              <a:gdLst>
                <a:gd name="connsiteX0" fmla="*/ 174628 w 1047750"/>
                <a:gd name="connsiteY0" fmla="*/ 0 h 5748021"/>
                <a:gd name="connsiteX1" fmla="*/ 873122 w 1047750"/>
                <a:gd name="connsiteY1" fmla="*/ 0 h 5748021"/>
                <a:gd name="connsiteX2" fmla="*/ 1047750 w 1047750"/>
                <a:gd name="connsiteY2" fmla="*/ 174628 h 5748021"/>
                <a:gd name="connsiteX3" fmla="*/ 1047750 w 1047750"/>
                <a:gd name="connsiteY3" fmla="*/ 5748021 h 5748021"/>
                <a:gd name="connsiteX4" fmla="*/ 1047750 w 1047750"/>
                <a:gd name="connsiteY4" fmla="*/ 5748021 h 5748021"/>
                <a:gd name="connsiteX5" fmla="*/ 0 w 1047750"/>
                <a:gd name="connsiteY5" fmla="*/ 5748021 h 5748021"/>
                <a:gd name="connsiteX6" fmla="*/ 0 w 1047750"/>
                <a:gd name="connsiteY6" fmla="*/ 5748021 h 5748021"/>
                <a:gd name="connsiteX7" fmla="*/ 0 w 1047750"/>
                <a:gd name="connsiteY7" fmla="*/ 174628 h 5748021"/>
                <a:gd name="connsiteX8" fmla="*/ 174628 w 1047750"/>
                <a:gd name="connsiteY8" fmla="*/ 0 h 574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0" h="5748021">
                  <a:moveTo>
                    <a:pt x="1047750" y="958022"/>
                  </a:moveTo>
                  <a:lnTo>
                    <a:pt x="1047750" y="4789999"/>
                  </a:lnTo>
                  <a:cubicBezTo>
                    <a:pt x="1047750" y="5319096"/>
                    <a:pt x="1033499" y="5748018"/>
                    <a:pt x="1015919" y="5748018"/>
                  </a:cubicBezTo>
                  <a:lnTo>
                    <a:pt x="0" y="5748018"/>
                  </a:lnTo>
                  <a:lnTo>
                    <a:pt x="0" y="5748018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15919" y="3"/>
                  </a:lnTo>
                  <a:cubicBezTo>
                    <a:pt x="1033499" y="3"/>
                    <a:pt x="1047750" y="428925"/>
                    <a:pt x="1047750" y="958022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7" rIns="127347" bIns="89248" numCol="1" spcCol="1270" anchor="ctr" anchorCtr="0">
              <a:noAutofit/>
            </a:bodyPr>
            <a:lstStyle/>
            <a:p>
              <a:pPr marL="228600" lvl="1" indent="-228600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</a:endParaRPr>
            </a:p>
            <a:p>
              <a:pPr marL="228600" lvl="1" indent="-228600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</a:endParaRPr>
            </a:p>
          </p:txBody>
        </p:sp>
        <p:sp>
          <p:nvSpPr>
            <p:cNvPr id="46" name="자유형 45"/>
            <p:cNvSpPr/>
            <p:nvPr/>
          </p:nvSpPr>
          <p:spPr>
            <a:xfrm>
              <a:off x="2797944" y="4708217"/>
              <a:ext cx="5748022" cy="1178718"/>
            </a:xfrm>
            <a:custGeom>
              <a:avLst/>
              <a:gdLst>
                <a:gd name="connsiteX0" fmla="*/ 174628 w 1047750"/>
                <a:gd name="connsiteY0" fmla="*/ 0 h 5748021"/>
                <a:gd name="connsiteX1" fmla="*/ 873122 w 1047750"/>
                <a:gd name="connsiteY1" fmla="*/ 0 h 5748021"/>
                <a:gd name="connsiteX2" fmla="*/ 1047750 w 1047750"/>
                <a:gd name="connsiteY2" fmla="*/ 174628 h 5748021"/>
                <a:gd name="connsiteX3" fmla="*/ 1047750 w 1047750"/>
                <a:gd name="connsiteY3" fmla="*/ 5748021 h 5748021"/>
                <a:gd name="connsiteX4" fmla="*/ 1047750 w 1047750"/>
                <a:gd name="connsiteY4" fmla="*/ 5748021 h 5748021"/>
                <a:gd name="connsiteX5" fmla="*/ 0 w 1047750"/>
                <a:gd name="connsiteY5" fmla="*/ 5748021 h 5748021"/>
                <a:gd name="connsiteX6" fmla="*/ 0 w 1047750"/>
                <a:gd name="connsiteY6" fmla="*/ 5748021 h 5748021"/>
                <a:gd name="connsiteX7" fmla="*/ 0 w 1047750"/>
                <a:gd name="connsiteY7" fmla="*/ 174628 h 5748021"/>
                <a:gd name="connsiteX8" fmla="*/ 174628 w 1047750"/>
                <a:gd name="connsiteY8" fmla="*/ 0 h 574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0" h="5748021">
                  <a:moveTo>
                    <a:pt x="1047750" y="958022"/>
                  </a:moveTo>
                  <a:lnTo>
                    <a:pt x="1047750" y="4789999"/>
                  </a:lnTo>
                  <a:cubicBezTo>
                    <a:pt x="1047750" y="5319096"/>
                    <a:pt x="1033499" y="5748018"/>
                    <a:pt x="1015919" y="5748018"/>
                  </a:cubicBezTo>
                  <a:lnTo>
                    <a:pt x="0" y="5748018"/>
                  </a:lnTo>
                  <a:lnTo>
                    <a:pt x="0" y="5748018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15919" y="3"/>
                  </a:lnTo>
                  <a:cubicBezTo>
                    <a:pt x="1033499" y="3"/>
                    <a:pt x="1047750" y="428925"/>
                    <a:pt x="1047750" y="958022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8" rIns="127347" bIns="89247" numCol="1" spcCol="1270" anchor="ctr" anchorCtr="0">
              <a:noAutofit/>
            </a:bodyPr>
            <a:lstStyle/>
            <a:p>
              <a:pPr marL="228600" lvl="1" indent="-228600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</a:endParaRPr>
            </a:p>
            <a:p>
              <a:pPr marL="228600" lvl="1" indent="-228600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</a:endParaRPr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2797944" y="1320497"/>
              <a:ext cx="5748022" cy="523876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7" rIns="127347" bIns="89248" numCol="1" spcCol="1270" anchor="ctr" anchorCtr="0">
              <a:noAutofit/>
            </a:bodyPr>
            <a:lstStyle/>
            <a:p>
              <a:pPr marL="182562" lvl="1" algn="ctr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ko-KR" altLang="en-US" sz="1100" kern="1200" dirty="0" err="1" smtClean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+mn-ea"/>
                </a:rPr>
                <a:t>인큐베이팅</a:t>
              </a:r>
              <a:r>
                <a:rPr lang="ko-KR" altLang="en-US" sz="1100" kern="1200" dirty="0" smtClean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+mn-ea"/>
                </a:rPr>
                <a:t> 방법</a:t>
              </a:r>
              <a:endParaRPr lang="ko-KR" altLang="en-US" sz="11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</a:endParaRPr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611560" y="1320497"/>
              <a:ext cx="1993736" cy="523876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7" rIns="127347" bIns="89248" numCol="1" spcCol="1270" anchor="ctr" anchorCtr="0">
              <a:noAutofit/>
            </a:bodyPr>
            <a:lstStyle/>
            <a:p>
              <a:pPr marL="182562" lvl="1" algn="ctr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ko-KR" altLang="en-US" sz="1100" kern="1200" dirty="0" err="1" smtClean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+mn-ea"/>
                </a:rPr>
                <a:t>인큐베이팅</a:t>
              </a:r>
              <a:r>
                <a:rPr lang="ko-KR" altLang="en-US" sz="1100" kern="1200" dirty="0" smtClean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+mn-ea"/>
                </a:rPr>
                <a:t> 포인트</a:t>
              </a:r>
              <a:endParaRPr lang="ko-KR" altLang="en-US" sz="11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</a:endParaRPr>
            </a:p>
          </p:txBody>
        </p:sp>
        <p:sp>
          <p:nvSpPr>
            <p:cNvPr id="49" name="자유형 48"/>
            <p:cNvSpPr/>
            <p:nvPr/>
          </p:nvSpPr>
          <p:spPr>
            <a:xfrm>
              <a:off x="611560" y="1957875"/>
              <a:ext cx="1993736" cy="1178716"/>
            </a:xfrm>
            <a:custGeom>
              <a:avLst/>
              <a:gdLst>
                <a:gd name="connsiteX0" fmla="*/ 174628 w 1047750"/>
                <a:gd name="connsiteY0" fmla="*/ 0 h 5748021"/>
                <a:gd name="connsiteX1" fmla="*/ 873122 w 1047750"/>
                <a:gd name="connsiteY1" fmla="*/ 0 h 5748021"/>
                <a:gd name="connsiteX2" fmla="*/ 1047750 w 1047750"/>
                <a:gd name="connsiteY2" fmla="*/ 174628 h 5748021"/>
                <a:gd name="connsiteX3" fmla="*/ 1047750 w 1047750"/>
                <a:gd name="connsiteY3" fmla="*/ 5748021 h 5748021"/>
                <a:gd name="connsiteX4" fmla="*/ 1047750 w 1047750"/>
                <a:gd name="connsiteY4" fmla="*/ 5748021 h 5748021"/>
                <a:gd name="connsiteX5" fmla="*/ 0 w 1047750"/>
                <a:gd name="connsiteY5" fmla="*/ 5748021 h 5748021"/>
                <a:gd name="connsiteX6" fmla="*/ 0 w 1047750"/>
                <a:gd name="connsiteY6" fmla="*/ 5748021 h 5748021"/>
                <a:gd name="connsiteX7" fmla="*/ 0 w 1047750"/>
                <a:gd name="connsiteY7" fmla="*/ 174628 h 5748021"/>
                <a:gd name="connsiteX8" fmla="*/ 174628 w 1047750"/>
                <a:gd name="connsiteY8" fmla="*/ 0 h 574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0" h="5748021">
                  <a:moveTo>
                    <a:pt x="1047750" y="958022"/>
                  </a:moveTo>
                  <a:lnTo>
                    <a:pt x="1047750" y="4789999"/>
                  </a:lnTo>
                  <a:cubicBezTo>
                    <a:pt x="1047750" y="5319096"/>
                    <a:pt x="1033499" y="5748018"/>
                    <a:pt x="1015919" y="5748018"/>
                  </a:cubicBezTo>
                  <a:lnTo>
                    <a:pt x="0" y="5748018"/>
                  </a:lnTo>
                  <a:lnTo>
                    <a:pt x="0" y="5748018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15919" y="3"/>
                  </a:lnTo>
                  <a:cubicBezTo>
                    <a:pt x="1033499" y="3"/>
                    <a:pt x="1047750" y="428925"/>
                    <a:pt x="1047750" y="958022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7" rIns="127347" bIns="89248" numCol="1" spcCol="1270" anchor="ctr" anchorCtr="0">
              <a:noAutofit/>
            </a:bodyPr>
            <a:lstStyle/>
            <a:p>
              <a:pPr marL="182562" lvl="1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ko-KR" altLang="en-US" sz="11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  <a:cs typeface="+mn-cs"/>
              </a:endParaRPr>
            </a:p>
          </p:txBody>
        </p:sp>
        <p:sp>
          <p:nvSpPr>
            <p:cNvPr id="51" name="자유형 50"/>
            <p:cNvSpPr/>
            <p:nvPr/>
          </p:nvSpPr>
          <p:spPr>
            <a:xfrm>
              <a:off x="611560" y="3333047"/>
              <a:ext cx="1993736" cy="1178718"/>
            </a:xfrm>
            <a:custGeom>
              <a:avLst/>
              <a:gdLst>
                <a:gd name="connsiteX0" fmla="*/ 174628 w 1047750"/>
                <a:gd name="connsiteY0" fmla="*/ 0 h 5748021"/>
                <a:gd name="connsiteX1" fmla="*/ 873122 w 1047750"/>
                <a:gd name="connsiteY1" fmla="*/ 0 h 5748021"/>
                <a:gd name="connsiteX2" fmla="*/ 1047750 w 1047750"/>
                <a:gd name="connsiteY2" fmla="*/ 174628 h 5748021"/>
                <a:gd name="connsiteX3" fmla="*/ 1047750 w 1047750"/>
                <a:gd name="connsiteY3" fmla="*/ 5748021 h 5748021"/>
                <a:gd name="connsiteX4" fmla="*/ 1047750 w 1047750"/>
                <a:gd name="connsiteY4" fmla="*/ 5748021 h 5748021"/>
                <a:gd name="connsiteX5" fmla="*/ 0 w 1047750"/>
                <a:gd name="connsiteY5" fmla="*/ 5748021 h 5748021"/>
                <a:gd name="connsiteX6" fmla="*/ 0 w 1047750"/>
                <a:gd name="connsiteY6" fmla="*/ 5748021 h 5748021"/>
                <a:gd name="connsiteX7" fmla="*/ 0 w 1047750"/>
                <a:gd name="connsiteY7" fmla="*/ 174628 h 5748021"/>
                <a:gd name="connsiteX8" fmla="*/ 174628 w 1047750"/>
                <a:gd name="connsiteY8" fmla="*/ 0 h 574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0" h="5748021">
                  <a:moveTo>
                    <a:pt x="1047750" y="958022"/>
                  </a:moveTo>
                  <a:lnTo>
                    <a:pt x="1047750" y="4789999"/>
                  </a:lnTo>
                  <a:cubicBezTo>
                    <a:pt x="1047750" y="5319096"/>
                    <a:pt x="1033499" y="5748018"/>
                    <a:pt x="1015919" y="5748018"/>
                  </a:cubicBezTo>
                  <a:lnTo>
                    <a:pt x="0" y="5748018"/>
                  </a:lnTo>
                  <a:lnTo>
                    <a:pt x="0" y="5748018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15919" y="3"/>
                  </a:lnTo>
                  <a:cubicBezTo>
                    <a:pt x="1033499" y="3"/>
                    <a:pt x="1047750" y="428925"/>
                    <a:pt x="1047750" y="958022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7" rIns="127347" bIns="89248" numCol="1" spcCol="1270" anchor="ctr" anchorCtr="0">
              <a:noAutofit/>
            </a:bodyPr>
            <a:lstStyle/>
            <a:p>
              <a:pPr marL="228600" lvl="1" indent="-228600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  <a:cs typeface="+mn-cs"/>
              </a:endParaRPr>
            </a:p>
            <a:p>
              <a:pPr marL="228600" lvl="1" indent="-228600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  <a:cs typeface="+mn-cs"/>
              </a:endParaRPr>
            </a:p>
          </p:txBody>
        </p:sp>
        <p:sp>
          <p:nvSpPr>
            <p:cNvPr id="53" name="자유형 52"/>
            <p:cNvSpPr/>
            <p:nvPr/>
          </p:nvSpPr>
          <p:spPr>
            <a:xfrm>
              <a:off x="611560" y="4708217"/>
              <a:ext cx="1993736" cy="1178719"/>
            </a:xfrm>
            <a:custGeom>
              <a:avLst/>
              <a:gdLst>
                <a:gd name="connsiteX0" fmla="*/ 174628 w 1047750"/>
                <a:gd name="connsiteY0" fmla="*/ 0 h 5748021"/>
                <a:gd name="connsiteX1" fmla="*/ 873122 w 1047750"/>
                <a:gd name="connsiteY1" fmla="*/ 0 h 5748021"/>
                <a:gd name="connsiteX2" fmla="*/ 1047750 w 1047750"/>
                <a:gd name="connsiteY2" fmla="*/ 174628 h 5748021"/>
                <a:gd name="connsiteX3" fmla="*/ 1047750 w 1047750"/>
                <a:gd name="connsiteY3" fmla="*/ 5748021 h 5748021"/>
                <a:gd name="connsiteX4" fmla="*/ 1047750 w 1047750"/>
                <a:gd name="connsiteY4" fmla="*/ 5748021 h 5748021"/>
                <a:gd name="connsiteX5" fmla="*/ 0 w 1047750"/>
                <a:gd name="connsiteY5" fmla="*/ 5748021 h 5748021"/>
                <a:gd name="connsiteX6" fmla="*/ 0 w 1047750"/>
                <a:gd name="connsiteY6" fmla="*/ 5748021 h 5748021"/>
                <a:gd name="connsiteX7" fmla="*/ 0 w 1047750"/>
                <a:gd name="connsiteY7" fmla="*/ 174628 h 5748021"/>
                <a:gd name="connsiteX8" fmla="*/ 174628 w 1047750"/>
                <a:gd name="connsiteY8" fmla="*/ 0 h 574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0" h="5748021">
                  <a:moveTo>
                    <a:pt x="1047750" y="958022"/>
                  </a:moveTo>
                  <a:lnTo>
                    <a:pt x="1047750" y="4789999"/>
                  </a:lnTo>
                  <a:cubicBezTo>
                    <a:pt x="1047750" y="5319096"/>
                    <a:pt x="1033499" y="5748018"/>
                    <a:pt x="1015919" y="5748018"/>
                  </a:cubicBezTo>
                  <a:lnTo>
                    <a:pt x="0" y="5748018"/>
                  </a:lnTo>
                  <a:lnTo>
                    <a:pt x="0" y="5748018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15919" y="3"/>
                  </a:lnTo>
                  <a:cubicBezTo>
                    <a:pt x="1033499" y="3"/>
                    <a:pt x="1047750" y="428925"/>
                    <a:pt x="1047750" y="958022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8" rIns="127347" bIns="89247" numCol="1" spcCol="1270" anchor="ctr" anchorCtr="0">
              <a:noAutofit/>
            </a:bodyPr>
            <a:lstStyle/>
            <a:p>
              <a:pPr marL="228600" lvl="1" indent="-228600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  <a:cs typeface="+mn-cs"/>
              </a:endParaRPr>
            </a:p>
            <a:p>
              <a:pPr marL="228600" lvl="1" indent="-228600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  <a:cs typeface="+mn-cs"/>
              </a:endParaRPr>
            </a:p>
          </p:txBody>
        </p:sp>
        <p:sp>
          <p:nvSpPr>
            <p:cNvPr id="55" name="자유형 54"/>
            <p:cNvSpPr/>
            <p:nvPr/>
          </p:nvSpPr>
          <p:spPr>
            <a:xfrm>
              <a:off x="2797945" y="6088548"/>
              <a:ext cx="5748021" cy="1178718"/>
            </a:xfrm>
            <a:custGeom>
              <a:avLst/>
              <a:gdLst>
                <a:gd name="connsiteX0" fmla="*/ 174628 w 1047750"/>
                <a:gd name="connsiteY0" fmla="*/ 0 h 5748021"/>
                <a:gd name="connsiteX1" fmla="*/ 873122 w 1047750"/>
                <a:gd name="connsiteY1" fmla="*/ 0 h 5748021"/>
                <a:gd name="connsiteX2" fmla="*/ 1047750 w 1047750"/>
                <a:gd name="connsiteY2" fmla="*/ 174628 h 5748021"/>
                <a:gd name="connsiteX3" fmla="*/ 1047750 w 1047750"/>
                <a:gd name="connsiteY3" fmla="*/ 5748021 h 5748021"/>
                <a:gd name="connsiteX4" fmla="*/ 1047750 w 1047750"/>
                <a:gd name="connsiteY4" fmla="*/ 5748021 h 5748021"/>
                <a:gd name="connsiteX5" fmla="*/ 0 w 1047750"/>
                <a:gd name="connsiteY5" fmla="*/ 5748021 h 5748021"/>
                <a:gd name="connsiteX6" fmla="*/ 0 w 1047750"/>
                <a:gd name="connsiteY6" fmla="*/ 5748021 h 5748021"/>
                <a:gd name="connsiteX7" fmla="*/ 0 w 1047750"/>
                <a:gd name="connsiteY7" fmla="*/ 174628 h 5748021"/>
                <a:gd name="connsiteX8" fmla="*/ 174628 w 1047750"/>
                <a:gd name="connsiteY8" fmla="*/ 0 h 574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0" h="5748021">
                  <a:moveTo>
                    <a:pt x="1047750" y="958022"/>
                  </a:moveTo>
                  <a:lnTo>
                    <a:pt x="1047750" y="4789999"/>
                  </a:lnTo>
                  <a:cubicBezTo>
                    <a:pt x="1047750" y="5319096"/>
                    <a:pt x="1033499" y="5748018"/>
                    <a:pt x="1015919" y="5748018"/>
                  </a:cubicBezTo>
                  <a:lnTo>
                    <a:pt x="0" y="5748018"/>
                  </a:lnTo>
                  <a:lnTo>
                    <a:pt x="0" y="5748018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15919" y="3"/>
                  </a:lnTo>
                  <a:cubicBezTo>
                    <a:pt x="1033499" y="3"/>
                    <a:pt x="1047750" y="428925"/>
                    <a:pt x="1047750" y="958022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7" rIns="127347" bIns="89248" numCol="1" spcCol="1270" anchor="ctr" anchorCtr="0">
              <a:noAutofit/>
            </a:bodyPr>
            <a:lstStyle/>
            <a:p>
              <a:pPr marL="182562" lvl="1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ko-KR" altLang="en-US" sz="1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</a:endParaRPr>
            </a:p>
          </p:txBody>
        </p:sp>
        <p:sp>
          <p:nvSpPr>
            <p:cNvPr id="56" name="자유형 55"/>
            <p:cNvSpPr/>
            <p:nvPr/>
          </p:nvSpPr>
          <p:spPr>
            <a:xfrm>
              <a:off x="2797945" y="7463721"/>
              <a:ext cx="5748021" cy="1178718"/>
            </a:xfrm>
            <a:custGeom>
              <a:avLst/>
              <a:gdLst>
                <a:gd name="connsiteX0" fmla="*/ 174628 w 1047750"/>
                <a:gd name="connsiteY0" fmla="*/ 0 h 5748021"/>
                <a:gd name="connsiteX1" fmla="*/ 873122 w 1047750"/>
                <a:gd name="connsiteY1" fmla="*/ 0 h 5748021"/>
                <a:gd name="connsiteX2" fmla="*/ 1047750 w 1047750"/>
                <a:gd name="connsiteY2" fmla="*/ 174628 h 5748021"/>
                <a:gd name="connsiteX3" fmla="*/ 1047750 w 1047750"/>
                <a:gd name="connsiteY3" fmla="*/ 5748021 h 5748021"/>
                <a:gd name="connsiteX4" fmla="*/ 1047750 w 1047750"/>
                <a:gd name="connsiteY4" fmla="*/ 5748021 h 5748021"/>
                <a:gd name="connsiteX5" fmla="*/ 0 w 1047750"/>
                <a:gd name="connsiteY5" fmla="*/ 5748021 h 5748021"/>
                <a:gd name="connsiteX6" fmla="*/ 0 w 1047750"/>
                <a:gd name="connsiteY6" fmla="*/ 5748021 h 5748021"/>
                <a:gd name="connsiteX7" fmla="*/ 0 w 1047750"/>
                <a:gd name="connsiteY7" fmla="*/ 174628 h 5748021"/>
                <a:gd name="connsiteX8" fmla="*/ 174628 w 1047750"/>
                <a:gd name="connsiteY8" fmla="*/ 0 h 574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0" h="5748021">
                  <a:moveTo>
                    <a:pt x="1047750" y="958022"/>
                  </a:moveTo>
                  <a:lnTo>
                    <a:pt x="1047750" y="4789999"/>
                  </a:lnTo>
                  <a:cubicBezTo>
                    <a:pt x="1047750" y="5319096"/>
                    <a:pt x="1033499" y="5748018"/>
                    <a:pt x="1015919" y="5748018"/>
                  </a:cubicBezTo>
                  <a:lnTo>
                    <a:pt x="0" y="5748018"/>
                  </a:lnTo>
                  <a:lnTo>
                    <a:pt x="0" y="5748018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15919" y="3"/>
                  </a:lnTo>
                  <a:cubicBezTo>
                    <a:pt x="1033499" y="3"/>
                    <a:pt x="1047750" y="428925"/>
                    <a:pt x="1047750" y="958022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7" rIns="127347" bIns="89248" numCol="1" spcCol="1270" anchor="ctr" anchorCtr="0">
              <a:noAutofit/>
            </a:bodyPr>
            <a:lstStyle/>
            <a:p>
              <a:pPr marL="228600" lvl="1" indent="-228600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</a:endParaRPr>
            </a:p>
            <a:p>
              <a:pPr marL="228600" lvl="1" indent="-228600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</a:endParaRPr>
            </a:p>
          </p:txBody>
        </p:sp>
        <p:sp>
          <p:nvSpPr>
            <p:cNvPr id="57" name="자유형 56"/>
            <p:cNvSpPr/>
            <p:nvPr/>
          </p:nvSpPr>
          <p:spPr>
            <a:xfrm>
              <a:off x="2797945" y="8838891"/>
              <a:ext cx="5748021" cy="1178718"/>
            </a:xfrm>
            <a:custGeom>
              <a:avLst/>
              <a:gdLst>
                <a:gd name="connsiteX0" fmla="*/ 174628 w 1047750"/>
                <a:gd name="connsiteY0" fmla="*/ 0 h 5748021"/>
                <a:gd name="connsiteX1" fmla="*/ 873122 w 1047750"/>
                <a:gd name="connsiteY1" fmla="*/ 0 h 5748021"/>
                <a:gd name="connsiteX2" fmla="*/ 1047750 w 1047750"/>
                <a:gd name="connsiteY2" fmla="*/ 174628 h 5748021"/>
                <a:gd name="connsiteX3" fmla="*/ 1047750 w 1047750"/>
                <a:gd name="connsiteY3" fmla="*/ 5748021 h 5748021"/>
                <a:gd name="connsiteX4" fmla="*/ 1047750 w 1047750"/>
                <a:gd name="connsiteY4" fmla="*/ 5748021 h 5748021"/>
                <a:gd name="connsiteX5" fmla="*/ 0 w 1047750"/>
                <a:gd name="connsiteY5" fmla="*/ 5748021 h 5748021"/>
                <a:gd name="connsiteX6" fmla="*/ 0 w 1047750"/>
                <a:gd name="connsiteY6" fmla="*/ 5748021 h 5748021"/>
                <a:gd name="connsiteX7" fmla="*/ 0 w 1047750"/>
                <a:gd name="connsiteY7" fmla="*/ 174628 h 5748021"/>
                <a:gd name="connsiteX8" fmla="*/ 174628 w 1047750"/>
                <a:gd name="connsiteY8" fmla="*/ 0 h 574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0" h="5748021">
                  <a:moveTo>
                    <a:pt x="1047750" y="958022"/>
                  </a:moveTo>
                  <a:lnTo>
                    <a:pt x="1047750" y="4789999"/>
                  </a:lnTo>
                  <a:cubicBezTo>
                    <a:pt x="1047750" y="5319096"/>
                    <a:pt x="1033499" y="5748018"/>
                    <a:pt x="1015919" y="5748018"/>
                  </a:cubicBezTo>
                  <a:lnTo>
                    <a:pt x="0" y="5748018"/>
                  </a:lnTo>
                  <a:lnTo>
                    <a:pt x="0" y="5748018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15919" y="3"/>
                  </a:lnTo>
                  <a:cubicBezTo>
                    <a:pt x="1033499" y="3"/>
                    <a:pt x="1047750" y="428925"/>
                    <a:pt x="1047750" y="958022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8" rIns="127347" bIns="89247" numCol="1" spcCol="1270" anchor="ctr" anchorCtr="0">
              <a:noAutofit/>
            </a:bodyPr>
            <a:lstStyle/>
            <a:p>
              <a:pPr marL="228600" lvl="1" indent="-228600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</a:endParaRPr>
            </a:p>
            <a:p>
              <a:pPr marL="228600" lvl="1" indent="-228600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</a:endParaRPr>
            </a:p>
          </p:txBody>
        </p:sp>
        <p:sp>
          <p:nvSpPr>
            <p:cNvPr id="58" name="자유형 57"/>
            <p:cNvSpPr/>
            <p:nvPr/>
          </p:nvSpPr>
          <p:spPr>
            <a:xfrm>
              <a:off x="611560" y="6088549"/>
              <a:ext cx="1993736" cy="1178717"/>
            </a:xfrm>
            <a:custGeom>
              <a:avLst/>
              <a:gdLst>
                <a:gd name="connsiteX0" fmla="*/ 174628 w 1047750"/>
                <a:gd name="connsiteY0" fmla="*/ 0 h 5748021"/>
                <a:gd name="connsiteX1" fmla="*/ 873122 w 1047750"/>
                <a:gd name="connsiteY1" fmla="*/ 0 h 5748021"/>
                <a:gd name="connsiteX2" fmla="*/ 1047750 w 1047750"/>
                <a:gd name="connsiteY2" fmla="*/ 174628 h 5748021"/>
                <a:gd name="connsiteX3" fmla="*/ 1047750 w 1047750"/>
                <a:gd name="connsiteY3" fmla="*/ 5748021 h 5748021"/>
                <a:gd name="connsiteX4" fmla="*/ 1047750 w 1047750"/>
                <a:gd name="connsiteY4" fmla="*/ 5748021 h 5748021"/>
                <a:gd name="connsiteX5" fmla="*/ 0 w 1047750"/>
                <a:gd name="connsiteY5" fmla="*/ 5748021 h 5748021"/>
                <a:gd name="connsiteX6" fmla="*/ 0 w 1047750"/>
                <a:gd name="connsiteY6" fmla="*/ 5748021 h 5748021"/>
                <a:gd name="connsiteX7" fmla="*/ 0 w 1047750"/>
                <a:gd name="connsiteY7" fmla="*/ 174628 h 5748021"/>
                <a:gd name="connsiteX8" fmla="*/ 174628 w 1047750"/>
                <a:gd name="connsiteY8" fmla="*/ 0 h 574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0" h="5748021">
                  <a:moveTo>
                    <a:pt x="1047750" y="958022"/>
                  </a:moveTo>
                  <a:lnTo>
                    <a:pt x="1047750" y="4789999"/>
                  </a:lnTo>
                  <a:cubicBezTo>
                    <a:pt x="1047750" y="5319096"/>
                    <a:pt x="1033499" y="5748018"/>
                    <a:pt x="1015919" y="5748018"/>
                  </a:cubicBezTo>
                  <a:lnTo>
                    <a:pt x="0" y="5748018"/>
                  </a:lnTo>
                  <a:lnTo>
                    <a:pt x="0" y="5748018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15919" y="3"/>
                  </a:lnTo>
                  <a:cubicBezTo>
                    <a:pt x="1033499" y="3"/>
                    <a:pt x="1047750" y="428925"/>
                    <a:pt x="1047750" y="958022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7" rIns="127347" bIns="89248" numCol="1" spcCol="1270" anchor="ctr" anchorCtr="0">
              <a:noAutofit/>
            </a:bodyPr>
            <a:lstStyle/>
            <a:p>
              <a:pPr marL="182562" lvl="1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ko-KR" altLang="en-US" sz="11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  <a:cs typeface="+mn-cs"/>
              </a:endParaRPr>
            </a:p>
          </p:txBody>
        </p:sp>
        <p:sp>
          <p:nvSpPr>
            <p:cNvPr id="59" name="자유형 58"/>
            <p:cNvSpPr/>
            <p:nvPr/>
          </p:nvSpPr>
          <p:spPr>
            <a:xfrm>
              <a:off x="611560" y="7463721"/>
              <a:ext cx="1993736" cy="1178718"/>
            </a:xfrm>
            <a:custGeom>
              <a:avLst/>
              <a:gdLst>
                <a:gd name="connsiteX0" fmla="*/ 174628 w 1047750"/>
                <a:gd name="connsiteY0" fmla="*/ 0 h 5748021"/>
                <a:gd name="connsiteX1" fmla="*/ 873122 w 1047750"/>
                <a:gd name="connsiteY1" fmla="*/ 0 h 5748021"/>
                <a:gd name="connsiteX2" fmla="*/ 1047750 w 1047750"/>
                <a:gd name="connsiteY2" fmla="*/ 174628 h 5748021"/>
                <a:gd name="connsiteX3" fmla="*/ 1047750 w 1047750"/>
                <a:gd name="connsiteY3" fmla="*/ 5748021 h 5748021"/>
                <a:gd name="connsiteX4" fmla="*/ 1047750 w 1047750"/>
                <a:gd name="connsiteY4" fmla="*/ 5748021 h 5748021"/>
                <a:gd name="connsiteX5" fmla="*/ 0 w 1047750"/>
                <a:gd name="connsiteY5" fmla="*/ 5748021 h 5748021"/>
                <a:gd name="connsiteX6" fmla="*/ 0 w 1047750"/>
                <a:gd name="connsiteY6" fmla="*/ 5748021 h 5748021"/>
                <a:gd name="connsiteX7" fmla="*/ 0 w 1047750"/>
                <a:gd name="connsiteY7" fmla="*/ 174628 h 5748021"/>
                <a:gd name="connsiteX8" fmla="*/ 174628 w 1047750"/>
                <a:gd name="connsiteY8" fmla="*/ 0 h 574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0" h="5748021">
                  <a:moveTo>
                    <a:pt x="1047750" y="958022"/>
                  </a:moveTo>
                  <a:lnTo>
                    <a:pt x="1047750" y="4789999"/>
                  </a:lnTo>
                  <a:cubicBezTo>
                    <a:pt x="1047750" y="5319096"/>
                    <a:pt x="1033499" y="5748018"/>
                    <a:pt x="1015919" y="5748018"/>
                  </a:cubicBezTo>
                  <a:lnTo>
                    <a:pt x="0" y="5748018"/>
                  </a:lnTo>
                  <a:lnTo>
                    <a:pt x="0" y="5748018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15919" y="3"/>
                  </a:lnTo>
                  <a:cubicBezTo>
                    <a:pt x="1033499" y="3"/>
                    <a:pt x="1047750" y="428925"/>
                    <a:pt x="1047750" y="958022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7" rIns="127347" bIns="89248" numCol="1" spcCol="1270" anchor="ctr" anchorCtr="0">
              <a:noAutofit/>
            </a:bodyPr>
            <a:lstStyle/>
            <a:p>
              <a:pPr marL="228600" lvl="1" indent="-228600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  <a:cs typeface="+mn-cs"/>
              </a:endParaRPr>
            </a:p>
            <a:p>
              <a:pPr marL="228600" lvl="1" indent="-228600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  <a:cs typeface="+mn-cs"/>
              </a:endParaRPr>
            </a:p>
          </p:txBody>
        </p:sp>
        <p:sp>
          <p:nvSpPr>
            <p:cNvPr id="60" name="자유형 59"/>
            <p:cNvSpPr/>
            <p:nvPr/>
          </p:nvSpPr>
          <p:spPr>
            <a:xfrm>
              <a:off x="611560" y="8838891"/>
              <a:ext cx="1993736" cy="1178719"/>
            </a:xfrm>
            <a:custGeom>
              <a:avLst/>
              <a:gdLst>
                <a:gd name="connsiteX0" fmla="*/ 174628 w 1047750"/>
                <a:gd name="connsiteY0" fmla="*/ 0 h 5748021"/>
                <a:gd name="connsiteX1" fmla="*/ 873122 w 1047750"/>
                <a:gd name="connsiteY1" fmla="*/ 0 h 5748021"/>
                <a:gd name="connsiteX2" fmla="*/ 1047750 w 1047750"/>
                <a:gd name="connsiteY2" fmla="*/ 174628 h 5748021"/>
                <a:gd name="connsiteX3" fmla="*/ 1047750 w 1047750"/>
                <a:gd name="connsiteY3" fmla="*/ 5748021 h 5748021"/>
                <a:gd name="connsiteX4" fmla="*/ 1047750 w 1047750"/>
                <a:gd name="connsiteY4" fmla="*/ 5748021 h 5748021"/>
                <a:gd name="connsiteX5" fmla="*/ 0 w 1047750"/>
                <a:gd name="connsiteY5" fmla="*/ 5748021 h 5748021"/>
                <a:gd name="connsiteX6" fmla="*/ 0 w 1047750"/>
                <a:gd name="connsiteY6" fmla="*/ 5748021 h 5748021"/>
                <a:gd name="connsiteX7" fmla="*/ 0 w 1047750"/>
                <a:gd name="connsiteY7" fmla="*/ 174628 h 5748021"/>
                <a:gd name="connsiteX8" fmla="*/ 174628 w 1047750"/>
                <a:gd name="connsiteY8" fmla="*/ 0 h 5748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7750" h="5748021">
                  <a:moveTo>
                    <a:pt x="1047750" y="958022"/>
                  </a:moveTo>
                  <a:lnTo>
                    <a:pt x="1047750" y="4789999"/>
                  </a:lnTo>
                  <a:cubicBezTo>
                    <a:pt x="1047750" y="5319096"/>
                    <a:pt x="1033499" y="5748018"/>
                    <a:pt x="1015919" y="5748018"/>
                  </a:cubicBezTo>
                  <a:lnTo>
                    <a:pt x="0" y="5748018"/>
                  </a:lnTo>
                  <a:lnTo>
                    <a:pt x="0" y="5748018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15919" y="3"/>
                  </a:lnTo>
                  <a:cubicBezTo>
                    <a:pt x="1033499" y="3"/>
                    <a:pt x="1047750" y="428925"/>
                    <a:pt x="1047750" y="958022"/>
                  </a:cubicBezTo>
                  <a:close/>
                </a:path>
              </a:pathLst>
            </a:cu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76201" tIns="89248" rIns="127347" bIns="89247" numCol="1" spcCol="1270" anchor="ctr" anchorCtr="0">
              <a:noAutofit/>
            </a:bodyPr>
            <a:lstStyle/>
            <a:p>
              <a:pPr marL="228600" lvl="1" indent="-228600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  <a:cs typeface="+mn-cs"/>
              </a:endParaRPr>
            </a:p>
            <a:p>
              <a:pPr marL="228600" lvl="1" indent="-228600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ko-KR" altLang="en-US" sz="11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796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비즈니스 모델 </a:t>
            </a:r>
            <a:r>
              <a:rPr lang="ko-KR" altLang="en-US" dirty="0" err="1"/>
              <a:t>수립시</a:t>
            </a:r>
            <a:r>
              <a:rPr lang="ko-KR" altLang="en-US" dirty="0"/>
              <a:t> 이것만은 명확히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194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255157" y="1113436"/>
            <a:ext cx="6416417" cy="3607147"/>
            <a:chOff x="198695" y="1782416"/>
            <a:chExt cx="6416417" cy="6341980"/>
          </a:xfrm>
        </p:grpSpPr>
        <p:sp>
          <p:nvSpPr>
            <p:cNvPr id="12" name="Rectangle 29"/>
            <p:cNvSpPr>
              <a:spLocks noChangeArrowheads="1"/>
            </p:cNvSpPr>
            <p:nvPr/>
          </p:nvSpPr>
          <p:spPr bwMode="auto">
            <a:xfrm>
              <a:off x="709385" y="4523599"/>
              <a:ext cx="5736553" cy="798347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Rectangle 31"/>
            <p:cNvSpPr>
              <a:spLocks noChangeArrowheads="1"/>
            </p:cNvSpPr>
            <p:nvPr/>
          </p:nvSpPr>
          <p:spPr bwMode="auto">
            <a:xfrm>
              <a:off x="893366" y="4727085"/>
              <a:ext cx="3182012" cy="3359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en-US" altLang="ko-KR" sz="1100" dirty="0">
                  <a:latin typeface="+mj-ea"/>
                  <a:ea typeface="+mj-ea"/>
                </a:rPr>
                <a:t>B TO G, B, C</a:t>
              </a:r>
              <a:r>
                <a:rPr lang="ko-KR" altLang="en-US" sz="1100" dirty="0">
                  <a:latin typeface="+mj-ea"/>
                  <a:ea typeface="+mj-ea"/>
                </a:rPr>
                <a:t>의 사업 구조 잘 고민해야 </a:t>
              </a:r>
              <a:r>
                <a:rPr lang="en-US" altLang="ko-KR" sz="1100" dirty="0">
                  <a:latin typeface="+mj-ea"/>
                  <a:ea typeface="+mj-ea"/>
                </a:rPr>
                <a:t>( </a:t>
              </a:r>
              <a:r>
                <a:rPr lang="ko-KR" altLang="en-US" sz="1100" dirty="0">
                  <a:latin typeface="+mj-ea"/>
                  <a:ea typeface="+mj-ea"/>
                </a:rPr>
                <a:t>영국 </a:t>
              </a:r>
              <a:r>
                <a:rPr lang="en-US" altLang="ko-KR" sz="1100" dirty="0">
                  <a:latin typeface="+mj-ea"/>
                  <a:ea typeface="+mj-ea"/>
                </a:rPr>
                <a:t>40% ) </a:t>
              </a:r>
              <a:endParaRPr lang="en-US" altLang="ko-KR" sz="1100" dirty="0" smtClean="0">
                <a:latin typeface="+mj-ea"/>
                <a:ea typeface="+mj-ea"/>
              </a:endParaRPr>
            </a:p>
          </p:txBody>
        </p:sp>
        <p:grpSp>
          <p:nvGrpSpPr>
            <p:cNvPr id="14" name="그룹 13"/>
            <p:cNvGrpSpPr/>
            <p:nvPr/>
          </p:nvGrpSpPr>
          <p:grpSpPr>
            <a:xfrm>
              <a:off x="226926" y="4322886"/>
              <a:ext cx="676232" cy="1202189"/>
              <a:chOff x="3169122" y="3459809"/>
              <a:chExt cx="836612" cy="836613"/>
            </a:xfrm>
          </p:grpSpPr>
          <p:pic>
            <p:nvPicPr>
              <p:cNvPr id="15" name="Picture 35" descr="볼1-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9122" y="3459809"/>
                <a:ext cx="836612" cy="8366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Line 36"/>
              <p:cNvSpPr>
                <a:spLocks noChangeShapeType="1"/>
              </p:cNvSpPr>
              <p:nvPr/>
            </p:nvSpPr>
            <p:spPr bwMode="auto">
              <a:xfrm>
                <a:off x="3399309" y="3985272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dirty="0">
                  <a:latin typeface="+mj-ea"/>
                  <a:ea typeface="+mj-ea"/>
                </a:endParaRPr>
              </a:p>
            </p:txBody>
          </p:sp>
          <p:pic>
            <p:nvPicPr>
              <p:cNvPr id="17" name="Picture 37" descr="03"/>
              <p:cNvPicPr>
                <a:picLocks noChangeAspect="1" noChangeArrowheads="1"/>
              </p:cNvPicPr>
              <p:nvPr/>
            </p:nvPicPr>
            <p:blipFill>
              <a:blip r:embed="rId4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3756"/>
              <a:stretch>
                <a:fillRect/>
              </a:stretch>
            </p:blipFill>
            <p:spPr bwMode="auto">
              <a:xfrm>
                <a:off x="3391372" y="3697934"/>
                <a:ext cx="434975" cy="2905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746611" y="1984337"/>
              <a:ext cx="5700393" cy="798347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0" name="Rectangle 6"/>
            <p:cNvSpPr>
              <a:spLocks noChangeArrowheads="1"/>
            </p:cNvSpPr>
            <p:nvPr/>
          </p:nvSpPr>
          <p:spPr bwMode="auto">
            <a:xfrm>
              <a:off x="893364" y="2182734"/>
              <a:ext cx="5721748" cy="3359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square" lIns="54000" tIns="10800" rIns="54000" bIns="10800" anchor="ctr">
              <a:spAutoFit/>
            </a:bodyPr>
            <a:lstStyle/>
            <a:p>
              <a:pPr lvl="0" latinLnBrk="0"/>
              <a:r>
                <a:rPr lang="ko-KR" altLang="en-US" sz="1100" kern="0" dirty="0" err="1">
                  <a:solidFill>
                    <a:sysClr val="windowText" lastClr="000000"/>
                  </a:solidFill>
                  <a:latin typeface="+mj-ea"/>
                  <a:ea typeface="+mj-ea"/>
                </a:rPr>
                <a:t>소셜미션이</a:t>
              </a:r>
              <a:r>
                <a:rPr lang="ko-KR" altLang="en-US" sz="1100" kern="0" dirty="0">
                  <a:solidFill>
                    <a:sysClr val="windowText" lastClr="000000"/>
                  </a:solidFill>
                  <a:latin typeface="+mj-ea"/>
                  <a:ea typeface="+mj-ea"/>
                </a:rPr>
                <a:t> 주도하는 </a:t>
              </a:r>
              <a:r>
                <a:rPr lang="ko-KR" altLang="en-US" sz="1100" kern="0" dirty="0" err="1">
                  <a:solidFill>
                    <a:sysClr val="windowText" lastClr="000000"/>
                  </a:solidFill>
                  <a:latin typeface="+mj-ea"/>
                  <a:ea typeface="+mj-ea"/>
                </a:rPr>
                <a:t>지역형</a:t>
              </a:r>
              <a:r>
                <a:rPr lang="ko-KR" altLang="en-US" sz="1100" kern="0" dirty="0">
                  <a:solidFill>
                    <a:sysClr val="windowText" lastClr="000000"/>
                  </a:solidFill>
                  <a:latin typeface="+mj-ea"/>
                  <a:ea typeface="+mj-ea"/>
                </a:rPr>
                <a:t> </a:t>
              </a:r>
              <a:r>
                <a:rPr lang="ko-KR" altLang="en-US" sz="1100" kern="0" dirty="0" smtClean="0">
                  <a:solidFill>
                    <a:sysClr val="windowText" lastClr="000000"/>
                  </a:solidFill>
                  <a:latin typeface="+mj-ea"/>
                  <a:ea typeface="+mj-ea"/>
                </a:rPr>
                <a:t>비즈니스</a:t>
              </a:r>
              <a:r>
                <a:rPr lang="en-US" altLang="ko-KR" sz="1100" kern="0" dirty="0" smtClean="0">
                  <a:solidFill>
                    <a:sysClr val="windowText" lastClr="000000"/>
                  </a:solidFill>
                  <a:latin typeface="+mj-ea"/>
                  <a:ea typeface="+mj-ea"/>
                </a:rPr>
                <a:t>. </a:t>
              </a:r>
              <a:r>
                <a:rPr lang="ko-KR" altLang="en-US" sz="1100" kern="0" dirty="0" smtClean="0">
                  <a:solidFill>
                    <a:sysClr val="windowText" lastClr="000000"/>
                  </a:solidFill>
                  <a:latin typeface="+mj-ea"/>
                  <a:ea typeface="+mj-ea"/>
                </a:rPr>
                <a:t>수혜자와 </a:t>
              </a:r>
              <a:r>
                <a:rPr lang="ko-KR" altLang="en-US" sz="1100" kern="0" dirty="0">
                  <a:solidFill>
                    <a:sysClr val="windowText" lastClr="000000"/>
                  </a:solidFill>
                  <a:latin typeface="+mj-ea"/>
                  <a:ea typeface="+mj-ea"/>
                </a:rPr>
                <a:t>고객 구분 명확히 </a:t>
              </a:r>
            </a:p>
          </p:txBody>
        </p:sp>
        <p:grpSp>
          <p:nvGrpSpPr>
            <p:cNvPr id="21" name="그룹 20"/>
            <p:cNvGrpSpPr/>
            <p:nvPr/>
          </p:nvGrpSpPr>
          <p:grpSpPr>
            <a:xfrm>
              <a:off x="226926" y="1782416"/>
              <a:ext cx="676233" cy="1202189"/>
              <a:chOff x="2265834" y="1316401"/>
              <a:chExt cx="836613" cy="836612"/>
            </a:xfrm>
          </p:grpSpPr>
          <p:pic>
            <p:nvPicPr>
              <p:cNvPr id="22" name="Picture 57" descr="볼1-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5834" y="1316401"/>
                <a:ext cx="836613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Picture 58" descr="01"/>
              <p:cNvPicPr>
                <a:picLocks noChangeAspect="1" noChangeArrowheads="1"/>
              </p:cNvPicPr>
              <p:nvPr/>
            </p:nvPicPr>
            <p:blipFill>
              <a:blip r:embed="rId5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1713"/>
              <a:stretch>
                <a:fillRect/>
              </a:stretch>
            </p:blipFill>
            <p:spPr bwMode="auto">
              <a:xfrm>
                <a:off x="2483322" y="1570401"/>
                <a:ext cx="442913" cy="2635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" name="Line 59"/>
              <p:cNvSpPr>
                <a:spLocks noChangeShapeType="1"/>
              </p:cNvSpPr>
              <p:nvPr/>
            </p:nvSpPr>
            <p:spPr bwMode="auto">
              <a:xfrm>
                <a:off x="2497609" y="1837101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31" name="Rectangle 21"/>
            <p:cNvSpPr>
              <a:spLocks noChangeArrowheads="1"/>
            </p:cNvSpPr>
            <p:nvPr/>
          </p:nvSpPr>
          <p:spPr bwMode="auto">
            <a:xfrm>
              <a:off x="702001" y="3261911"/>
              <a:ext cx="5743725" cy="798347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2" name="Rectangle 23"/>
            <p:cNvSpPr>
              <a:spLocks noChangeArrowheads="1"/>
            </p:cNvSpPr>
            <p:nvPr/>
          </p:nvSpPr>
          <p:spPr bwMode="auto">
            <a:xfrm>
              <a:off x="893365" y="3468790"/>
              <a:ext cx="3024918" cy="3359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dirty="0" err="1">
                  <a:latin typeface="+mj-ea"/>
                  <a:ea typeface="+mj-ea"/>
                </a:rPr>
                <a:t>소셜미션</a:t>
              </a:r>
              <a:r>
                <a:rPr lang="ko-KR" altLang="en-US" sz="1100" dirty="0">
                  <a:latin typeface="+mj-ea"/>
                  <a:ea typeface="+mj-ea"/>
                </a:rPr>
                <a:t> 나와 구성원과 이해관계자가 공감해야 </a:t>
              </a:r>
              <a:r>
                <a:rPr lang="ko-KR" altLang="en-US" sz="1100" dirty="0" smtClean="0">
                  <a:latin typeface="+mj-ea"/>
                  <a:ea typeface="+mj-ea"/>
                </a:rPr>
                <a:t> 함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33" name="그룹 32"/>
            <p:cNvGrpSpPr/>
            <p:nvPr/>
          </p:nvGrpSpPr>
          <p:grpSpPr>
            <a:xfrm>
              <a:off x="226926" y="3081779"/>
              <a:ext cx="676232" cy="1202189"/>
              <a:chOff x="2940522" y="2346235"/>
              <a:chExt cx="836612" cy="836612"/>
            </a:xfrm>
          </p:grpSpPr>
          <p:pic>
            <p:nvPicPr>
              <p:cNvPr id="34" name="Picture 61" descr="볼1-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0522" y="2346235"/>
                <a:ext cx="836612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Line 62"/>
              <p:cNvSpPr>
                <a:spLocks noChangeShapeType="1"/>
              </p:cNvSpPr>
              <p:nvPr/>
            </p:nvSpPr>
            <p:spPr bwMode="auto">
              <a:xfrm>
                <a:off x="3170709" y="2871697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dirty="0">
                  <a:latin typeface="+mj-ea"/>
                  <a:ea typeface="+mj-ea"/>
                </a:endParaRPr>
              </a:p>
            </p:txBody>
          </p:sp>
          <p:pic>
            <p:nvPicPr>
              <p:cNvPr id="36" name="Picture 63" descr="02"/>
              <p:cNvPicPr>
                <a:picLocks noChangeAspect="1" noChangeArrowheads="1"/>
              </p:cNvPicPr>
              <p:nvPr/>
            </p:nvPicPr>
            <p:blipFill>
              <a:blip r:embed="rId6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1547"/>
              <a:stretch>
                <a:fillRect/>
              </a:stretch>
            </p:blipFill>
            <p:spPr bwMode="auto">
              <a:xfrm>
                <a:off x="3148484" y="2579597"/>
                <a:ext cx="434975" cy="290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7" name="Rectangle 29"/>
            <p:cNvSpPr>
              <a:spLocks noChangeArrowheads="1"/>
            </p:cNvSpPr>
            <p:nvPr/>
          </p:nvSpPr>
          <p:spPr bwMode="auto">
            <a:xfrm>
              <a:off x="709385" y="5830996"/>
              <a:ext cx="5736553" cy="798347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38" name="그룹 37"/>
            <p:cNvGrpSpPr/>
            <p:nvPr/>
          </p:nvGrpSpPr>
          <p:grpSpPr>
            <a:xfrm>
              <a:off x="216152" y="5605285"/>
              <a:ext cx="677213" cy="1203937"/>
              <a:chOff x="2921472" y="4432721"/>
              <a:chExt cx="836612" cy="836613"/>
            </a:xfrm>
          </p:grpSpPr>
          <p:pic>
            <p:nvPicPr>
              <p:cNvPr id="39" name="Picture 16" descr="볼1-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1472" y="4432721"/>
                <a:ext cx="836612" cy="8366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</p:pic>
          <p:sp>
            <p:nvSpPr>
              <p:cNvPr id="40" name="Line 17"/>
              <p:cNvSpPr>
                <a:spLocks noChangeShapeType="1"/>
              </p:cNvSpPr>
              <p:nvPr/>
            </p:nvSpPr>
            <p:spPr bwMode="auto">
              <a:xfrm>
                <a:off x="3151659" y="4958184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dirty="0">
                  <a:latin typeface="+mj-ea"/>
                  <a:ea typeface="+mj-ea"/>
                </a:endParaRPr>
              </a:p>
            </p:txBody>
          </p:sp>
          <p:pic>
            <p:nvPicPr>
              <p:cNvPr id="41" name="Picture 18" descr="04"/>
              <p:cNvPicPr>
                <a:picLocks noChangeAspect="1" noChangeArrowheads="1"/>
              </p:cNvPicPr>
              <p:nvPr/>
            </p:nvPicPr>
            <p:blipFill>
              <a:blip r:embed="rId7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3204"/>
              <a:stretch>
                <a:fillRect/>
              </a:stretch>
            </p:blipFill>
            <p:spPr bwMode="auto">
              <a:xfrm>
                <a:off x="3127847" y="4667671"/>
                <a:ext cx="434975" cy="2905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2" name="Rectangle 31"/>
            <p:cNvSpPr>
              <a:spLocks noChangeArrowheads="1"/>
            </p:cNvSpPr>
            <p:nvPr/>
          </p:nvSpPr>
          <p:spPr bwMode="auto">
            <a:xfrm>
              <a:off x="893366" y="6054032"/>
              <a:ext cx="3260558" cy="3359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dirty="0">
                  <a:latin typeface="+mj-ea"/>
                  <a:ea typeface="+mj-ea"/>
                </a:rPr>
                <a:t>지금 있는 대안보다 혁신적이어야 </a:t>
              </a:r>
              <a:r>
                <a:rPr lang="en-US" altLang="ko-KR" sz="1100" dirty="0">
                  <a:latin typeface="+mj-ea"/>
                  <a:ea typeface="+mj-ea"/>
                </a:rPr>
                <a:t>(</a:t>
              </a:r>
              <a:r>
                <a:rPr lang="ko-KR" altLang="en-US" sz="1100" dirty="0">
                  <a:latin typeface="+mj-ea"/>
                  <a:ea typeface="+mj-ea"/>
                </a:rPr>
                <a:t>제품 차별화</a:t>
              </a:r>
              <a:r>
                <a:rPr lang="en-US" altLang="ko-KR" sz="1100" dirty="0">
                  <a:latin typeface="+mj-ea"/>
                  <a:ea typeface="+mj-ea"/>
                </a:rPr>
                <a:t>? </a:t>
              </a:r>
              <a:r>
                <a:rPr lang="ko-KR" altLang="en-US" sz="1100" dirty="0">
                  <a:latin typeface="+mj-ea"/>
                  <a:ea typeface="+mj-ea"/>
                </a:rPr>
                <a:t>기타</a:t>
              </a:r>
              <a:r>
                <a:rPr lang="en-US" altLang="ko-KR" sz="1100" dirty="0">
                  <a:latin typeface="+mj-ea"/>
                  <a:ea typeface="+mj-ea"/>
                </a:rPr>
                <a:t>?) </a:t>
              </a:r>
              <a:endParaRPr lang="en-US" altLang="ko-KR" sz="1100" dirty="0" smtClean="0">
                <a:latin typeface="+mj-ea"/>
                <a:ea typeface="+mj-ea"/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709385" y="7130922"/>
              <a:ext cx="5736553" cy="798347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44" name="Rectangle 31"/>
            <p:cNvSpPr>
              <a:spLocks noChangeArrowheads="1"/>
            </p:cNvSpPr>
            <p:nvPr/>
          </p:nvSpPr>
          <p:spPr bwMode="auto">
            <a:xfrm>
              <a:off x="893365" y="7353959"/>
              <a:ext cx="2944767" cy="3359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dirty="0">
                  <a:latin typeface="+mj-ea"/>
                  <a:ea typeface="+mj-ea"/>
                </a:rPr>
                <a:t>절대는 없다</a:t>
              </a:r>
              <a:r>
                <a:rPr lang="en-US" altLang="ko-KR" sz="1100" dirty="0">
                  <a:latin typeface="+mj-ea"/>
                  <a:ea typeface="+mj-ea"/>
                </a:rPr>
                <a:t>. </a:t>
              </a:r>
              <a:r>
                <a:rPr lang="ko-KR" altLang="en-US" sz="1100" dirty="0">
                  <a:latin typeface="+mj-ea"/>
                  <a:ea typeface="+mj-ea"/>
                </a:rPr>
                <a:t>고객</a:t>
              </a:r>
              <a:r>
                <a:rPr lang="en-US" altLang="ko-KR" sz="1100" dirty="0">
                  <a:latin typeface="+mj-ea"/>
                  <a:ea typeface="+mj-ea"/>
                </a:rPr>
                <a:t>, </a:t>
              </a:r>
              <a:r>
                <a:rPr lang="ko-KR" altLang="en-US" sz="1100" dirty="0">
                  <a:latin typeface="+mj-ea"/>
                  <a:ea typeface="+mj-ea"/>
                </a:rPr>
                <a:t>시장</a:t>
              </a:r>
              <a:r>
                <a:rPr lang="en-US" altLang="ko-KR" sz="1100" dirty="0">
                  <a:latin typeface="+mj-ea"/>
                  <a:ea typeface="+mj-ea"/>
                </a:rPr>
                <a:t>, </a:t>
              </a:r>
              <a:r>
                <a:rPr lang="ko-KR" altLang="en-US" sz="1100" dirty="0">
                  <a:latin typeface="+mj-ea"/>
                  <a:ea typeface="+mj-ea"/>
                </a:rPr>
                <a:t>환경에 따라 변화해야 </a:t>
              </a:r>
              <a:r>
                <a:rPr lang="ko-KR" altLang="en-US" sz="1100" dirty="0" smtClean="0">
                  <a:latin typeface="+mj-ea"/>
                  <a:ea typeface="+mj-ea"/>
                </a:rPr>
                <a:t>함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45" name="그룹 44"/>
            <p:cNvGrpSpPr/>
            <p:nvPr/>
          </p:nvGrpSpPr>
          <p:grpSpPr>
            <a:xfrm>
              <a:off x="198695" y="6889429"/>
              <a:ext cx="694670" cy="1234967"/>
              <a:chOff x="2135659" y="5453426"/>
              <a:chExt cx="836613" cy="836612"/>
            </a:xfrm>
          </p:grpSpPr>
          <p:pic>
            <p:nvPicPr>
              <p:cNvPr id="46" name="Picture 65" descr="볼1-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5659" y="5453426"/>
                <a:ext cx="836613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" name="Line 66"/>
              <p:cNvSpPr>
                <a:spLocks noChangeShapeType="1"/>
              </p:cNvSpPr>
              <p:nvPr/>
            </p:nvSpPr>
            <p:spPr bwMode="auto">
              <a:xfrm>
                <a:off x="2365847" y="5978888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dirty="0">
                  <a:latin typeface="+mj-ea"/>
                  <a:ea typeface="+mj-ea"/>
                </a:endParaRPr>
              </a:p>
            </p:txBody>
          </p:sp>
          <p:pic>
            <p:nvPicPr>
              <p:cNvPr id="48" name="Picture 67" descr="4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0628"/>
              <a:stretch>
                <a:fillRect/>
              </a:stretch>
            </p:blipFill>
            <p:spPr bwMode="auto">
              <a:xfrm>
                <a:off x="2391247" y="5697901"/>
                <a:ext cx="376238" cy="2809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685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251520" y="2743200"/>
            <a:ext cx="6358984" cy="2796987"/>
          </a:xfrm>
        </p:spPr>
        <p:txBody>
          <a:bodyPr/>
          <a:lstStyle/>
          <a:p>
            <a:r>
              <a:rPr lang="ko-KR" altLang="en-US" dirty="0"/>
              <a:t>모듈</a:t>
            </a:r>
            <a:r>
              <a:rPr lang="en-US" altLang="ko-KR" dirty="0"/>
              <a:t>7.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사업계획서 </a:t>
            </a:r>
            <a:r>
              <a:rPr lang="ko-KR" altLang="en-US" dirty="0"/>
              <a:t>작성 </a:t>
            </a:r>
            <a:r>
              <a:rPr lang="ko-KR" altLang="en-US" dirty="0" err="1"/>
              <a:t>인큐베이팅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7297351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/>
              <a:t>사업계획서 작성 목적 </a:t>
            </a:r>
            <a:r>
              <a:rPr lang="en-US" altLang="ko-KR" dirty="0"/>
              <a:t>_ </a:t>
            </a:r>
            <a:r>
              <a:rPr lang="ko-KR" altLang="en-US" dirty="0"/>
              <a:t>중심 목적에 따라 내용</a:t>
            </a:r>
            <a:r>
              <a:rPr lang="en-US" altLang="ko-KR" dirty="0"/>
              <a:t>, </a:t>
            </a:r>
            <a:r>
              <a:rPr lang="ko-KR" altLang="en-US" dirty="0"/>
              <a:t>구성 깊이 다름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196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719572" y="1078648"/>
            <a:ext cx="5692215" cy="3655277"/>
            <a:chOff x="188119" y="1906868"/>
            <a:chExt cx="6319223" cy="5914667"/>
          </a:xfrm>
        </p:grpSpPr>
        <p:sp>
          <p:nvSpPr>
            <p:cNvPr id="40" name="TextBox 39"/>
            <p:cNvSpPr txBox="1"/>
            <p:nvPr/>
          </p:nvSpPr>
          <p:spPr>
            <a:xfrm>
              <a:off x="566682" y="2098225"/>
              <a:ext cx="5940660" cy="72268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anchor="ctr" anchorCtr="0">
              <a:no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b="1" dirty="0">
                  <a:solidFill>
                    <a:srgbClr val="FFFFFF"/>
                  </a:solidFill>
                  <a:latin typeface="+mn-ea"/>
                </a:rPr>
                <a:t>비전 달성을 위한 경영 성과 관리 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66682" y="3348381"/>
              <a:ext cx="5940660" cy="72268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anchor="ctr" anchorCtr="0">
              <a:no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b="1" dirty="0" err="1">
                  <a:solidFill>
                    <a:srgbClr val="FFFFFF"/>
                  </a:solidFill>
                  <a:latin typeface="+mn-ea"/>
                </a:rPr>
                <a:t>창업가의</a:t>
              </a:r>
              <a:r>
                <a:rPr lang="ko-KR" altLang="en-US" sz="1200" b="1" dirty="0">
                  <a:solidFill>
                    <a:srgbClr val="FFFFFF"/>
                  </a:solidFill>
                  <a:latin typeface="+mn-ea"/>
                </a:rPr>
                <a:t> 사업 구상을 구체적인 시뮬레이션을 통해 명확화 </a:t>
              </a:r>
              <a:endParaRPr kumimoji="0" lang="en-US" sz="12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66682" y="4598537"/>
              <a:ext cx="5940660" cy="72268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anchor="ctr" anchorCtr="0">
              <a:no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b="1" dirty="0">
                  <a:solidFill>
                    <a:srgbClr val="FFFFFF"/>
                  </a:solidFill>
                  <a:latin typeface="+mn-ea"/>
                </a:rPr>
                <a:t>경영 추진 실적과 성과에 대한 평가와 보상의 기준 </a:t>
              </a:r>
              <a:endParaRPr kumimoji="0" lang="en-US" sz="12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6682" y="5848693"/>
              <a:ext cx="5940660" cy="72268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anchor="ctr" anchorCtr="0">
              <a:no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b="1" dirty="0">
                  <a:solidFill>
                    <a:srgbClr val="FFFFFF"/>
                  </a:solidFill>
                  <a:latin typeface="+mn-ea"/>
                </a:rPr>
                <a:t>이해관계자에 대한 사업 이해와 홍보 </a:t>
              </a:r>
              <a:endParaRPr kumimoji="0" lang="en-US" sz="12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66682" y="7098852"/>
              <a:ext cx="5940660" cy="72268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anchor="ctr" anchorCtr="0">
              <a:no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b="1" dirty="0">
                  <a:solidFill>
                    <a:srgbClr val="FFFFFF"/>
                  </a:solidFill>
                  <a:latin typeface="+mn-ea"/>
                </a:rPr>
                <a:t>정책자금이나 투자자금 조달의 핵심 수단  </a:t>
              </a:r>
              <a:r>
                <a:rPr lang="en-US" altLang="ko-KR" sz="1200" b="1" dirty="0">
                  <a:solidFill>
                    <a:srgbClr val="FFFFFF"/>
                  </a:solidFill>
                  <a:latin typeface="+mn-ea"/>
                </a:rPr>
                <a:t>( </a:t>
              </a:r>
              <a:r>
                <a:rPr lang="ko-KR" altLang="en-US" sz="1200" b="1" dirty="0">
                  <a:solidFill>
                    <a:srgbClr val="FFFFFF"/>
                  </a:solidFill>
                  <a:latin typeface="+mn-ea"/>
                </a:rPr>
                <a:t>창업 대회 등 </a:t>
              </a:r>
              <a:r>
                <a:rPr lang="en-US" altLang="ko-KR" sz="1200" b="1" dirty="0">
                  <a:solidFill>
                    <a:srgbClr val="FFFFFF"/>
                  </a:solidFill>
                  <a:latin typeface="+mn-ea"/>
                </a:rPr>
                <a:t>) </a:t>
              </a:r>
              <a:endParaRPr kumimoji="0" lang="en-US" sz="12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88119" y="1906868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b="1" i="1" u="sng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1</a:t>
              </a:r>
              <a:endParaRPr lang="ko-KR" altLang="en-US" sz="3200" b="1" i="1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88119" y="3180234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b="1" i="1" u="sng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2</a:t>
              </a:r>
              <a:endParaRPr lang="ko-KR" altLang="en-US" sz="3200" b="1" i="1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88119" y="4435828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b="1" i="1" u="sng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3</a:t>
              </a:r>
              <a:endParaRPr lang="ko-KR" altLang="en-US" sz="3200" b="1" i="1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88119" y="5691421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b="1" i="1" u="sng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4</a:t>
              </a:r>
              <a:endParaRPr lang="ko-KR" altLang="en-US" sz="3200" b="1" i="1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88119" y="6928818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b="1" i="1" u="sng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5</a:t>
              </a:r>
              <a:endParaRPr lang="ko-KR" altLang="en-US" sz="3200" b="1" i="1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778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사업계획서 작성의 중요성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197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565150" y="1204913"/>
            <a:ext cx="5937250" cy="2922569"/>
            <a:chOff x="242647" y="2834080"/>
            <a:chExt cx="6396917" cy="3430628"/>
          </a:xfrm>
        </p:grpSpPr>
        <p:sp>
          <p:nvSpPr>
            <p:cNvPr id="15" name="모서리가 접힌 도형 14"/>
            <p:cNvSpPr/>
            <p:nvPr/>
          </p:nvSpPr>
          <p:spPr>
            <a:xfrm>
              <a:off x="242647" y="3075955"/>
              <a:ext cx="1944335" cy="3188753"/>
            </a:xfrm>
            <a:prstGeom prst="foldedCorner">
              <a:avLst/>
            </a:prstGeom>
            <a:solidFill>
              <a:srgbClr val="FFFFE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 latinLnBrk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000" dirty="0">
                <a:solidFill>
                  <a:prstClr val="white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80716" y="3683760"/>
              <a:ext cx="1868194" cy="1408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200" b="1" dirty="0">
                  <a:solidFill>
                    <a:srgbClr val="002060"/>
                  </a:solidFill>
                  <a:latin typeface="+mn-ea"/>
                </a:rPr>
                <a:t>무엇이 </a:t>
              </a:r>
              <a:endParaRPr lang="en-US" altLang="ko-KR" sz="1200" b="1" dirty="0" smtClean="0">
                <a:solidFill>
                  <a:srgbClr val="002060"/>
                </a:solidFill>
                <a:latin typeface="+mn-ea"/>
              </a:endParaRPr>
            </a:p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200" b="1" dirty="0" smtClean="0">
                  <a:solidFill>
                    <a:srgbClr val="002060"/>
                  </a:solidFill>
                  <a:latin typeface="+mn-ea"/>
                </a:rPr>
                <a:t>부족한지</a:t>
              </a:r>
              <a:endParaRPr lang="en-US" altLang="ko-KR" sz="1200" b="1" dirty="0" smtClean="0">
                <a:solidFill>
                  <a:srgbClr val="002060"/>
                </a:solidFill>
                <a:latin typeface="+mn-ea"/>
              </a:endParaRPr>
            </a:p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200" b="1" dirty="0" smtClean="0">
                  <a:solidFill>
                    <a:srgbClr val="002060"/>
                  </a:solidFill>
                  <a:latin typeface="+mn-ea"/>
                </a:rPr>
                <a:t>알 </a:t>
              </a:r>
              <a:r>
                <a:rPr lang="ko-KR" altLang="en-US" sz="1200" b="1" dirty="0">
                  <a:solidFill>
                    <a:srgbClr val="002060"/>
                  </a:solidFill>
                  <a:latin typeface="+mn-ea"/>
                </a:rPr>
                <a:t>수 </a:t>
              </a:r>
              <a:r>
                <a:rPr lang="ko-KR" altLang="en-US" sz="1200" b="1" dirty="0" smtClean="0">
                  <a:solidFill>
                    <a:srgbClr val="002060"/>
                  </a:solidFill>
                  <a:latin typeface="+mn-ea"/>
                </a:rPr>
                <a:t>있다</a:t>
              </a:r>
              <a:r>
                <a:rPr lang="en-US" altLang="ko-KR" sz="1200" b="1" dirty="0" smtClean="0">
                  <a:solidFill>
                    <a:srgbClr val="002060"/>
                  </a:solidFill>
                  <a:latin typeface="+mn-ea"/>
                </a:rPr>
                <a:t>!</a:t>
              </a:r>
              <a:endParaRPr lang="ko-KR" altLang="en-US" sz="1200" b="1" dirty="0">
                <a:solidFill>
                  <a:srgbClr val="002060"/>
                </a:solidFill>
                <a:latin typeface="+mn-ea"/>
              </a:endParaRPr>
            </a:p>
          </p:txBody>
        </p:sp>
        <p:pic>
          <p:nvPicPr>
            <p:cNvPr id="17" name="Picture 2" descr="D:\Works\db\04_확인불가 일러스트_PNG_Beta1006\포인트\NeedleLeftYellow2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2835" y="2834080"/>
              <a:ext cx="544219" cy="483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모서리가 접힌 도형 17"/>
            <p:cNvSpPr/>
            <p:nvPr/>
          </p:nvSpPr>
          <p:spPr>
            <a:xfrm>
              <a:off x="2474055" y="3075955"/>
              <a:ext cx="1944335" cy="3188753"/>
            </a:xfrm>
            <a:prstGeom prst="foldedCorner">
              <a:avLst/>
            </a:prstGeom>
            <a:solidFill>
              <a:srgbClr val="FFFFE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 latinLnBrk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000" dirty="0">
                <a:solidFill>
                  <a:prstClr val="white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2512125" y="3683760"/>
              <a:ext cx="1868194" cy="1344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200" b="1" dirty="0">
                  <a:solidFill>
                    <a:srgbClr val="002060"/>
                  </a:solidFill>
                  <a:latin typeface="+mn-ea"/>
                </a:rPr>
                <a:t>이해관계자 </a:t>
              </a:r>
              <a:endParaRPr lang="en-US" altLang="ko-KR" sz="1200" b="1" dirty="0" smtClean="0">
                <a:solidFill>
                  <a:srgbClr val="002060"/>
                </a:solidFill>
                <a:latin typeface="+mn-ea"/>
              </a:endParaRPr>
            </a:p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200" b="1" dirty="0" smtClean="0">
                  <a:solidFill>
                    <a:srgbClr val="002060"/>
                  </a:solidFill>
                  <a:latin typeface="+mn-ea"/>
                </a:rPr>
                <a:t>공감과 </a:t>
              </a:r>
              <a:endParaRPr lang="en-US" altLang="ko-KR" sz="1200" b="1" dirty="0" smtClean="0">
                <a:solidFill>
                  <a:srgbClr val="002060"/>
                </a:solidFill>
                <a:latin typeface="+mn-ea"/>
              </a:endParaRPr>
            </a:p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200" b="1" dirty="0" smtClean="0">
                  <a:solidFill>
                    <a:srgbClr val="002060"/>
                  </a:solidFill>
                  <a:latin typeface="+mn-ea"/>
                </a:rPr>
                <a:t>참여 </a:t>
              </a:r>
              <a:r>
                <a:rPr lang="ko-KR" altLang="en-US" sz="1200" b="1" dirty="0">
                  <a:solidFill>
                    <a:srgbClr val="002060"/>
                  </a:solidFill>
                  <a:latin typeface="+mn-ea"/>
                </a:rPr>
                <a:t>유도의 도구</a:t>
              </a:r>
            </a:p>
          </p:txBody>
        </p:sp>
        <p:pic>
          <p:nvPicPr>
            <p:cNvPr id="20" name="Picture 2" descr="D:\Works\db\04_확인불가 일러스트_PNG_Beta1006\포인트\NeedleLeftYellow2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4245" y="2834080"/>
              <a:ext cx="544219" cy="483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모서리가 접힌 도형 20"/>
            <p:cNvSpPr/>
            <p:nvPr/>
          </p:nvSpPr>
          <p:spPr>
            <a:xfrm>
              <a:off x="4695229" y="3075955"/>
              <a:ext cx="1944335" cy="3188753"/>
            </a:xfrm>
            <a:prstGeom prst="foldedCorner">
              <a:avLst/>
            </a:prstGeom>
            <a:solidFill>
              <a:srgbClr val="FFFFE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 latinLnBrk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000" dirty="0">
                <a:solidFill>
                  <a:prstClr val="white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4733298" y="3942371"/>
              <a:ext cx="1868194" cy="1408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200" b="1" dirty="0">
                  <a:solidFill>
                    <a:srgbClr val="002060"/>
                  </a:solidFill>
                  <a:latin typeface="+mn-ea"/>
                </a:rPr>
                <a:t>목표와 </a:t>
              </a:r>
              <a:endParaRPr lang="en-US" altLang="ko-KR" sz="1200" b="1" dirty="0" smtClean="0">
                <a:solidFill>
                  <a:srgbClr val="002060"/>
                </a:solidFill>
                <a:latin typeface="+mn-ea"/>
              </a:endParaRPr>
            </a:p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200" b="1" dirty="0" smtClean="0">
                  <a:solidFill>
                    <a:srgbClr val="002060"/>
                  </a:solidFill>
                  <a:latin typeface="+mn-ea"/>
                </a:rPr>
                <a:t>전략 </a:t>
              </a:r>
              <a:endParaRPr lang="en-US" altLang="ko-KR" sz="1200" b="1" dirty="0" smtClean="0">
                <a:solidFill>
                  <a:srgbClr val="002060"/>
                </a:solidFill>
                <a:latin typeface="+mn-ea"/>
              </a:endParaRPr>
            </a:p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200" b="1" dirty="0" smtClean="0">
                  <a:solidFill>
                    <a:srgbClr val="002060"/>
                  </a:solidFill>
                  <a:latin typeface="+mn-ea"/>
                </a:rPr>
                <a:t>명확화</a:t>
              </a:r>
              <a:endParaRPr lang="ko-KR" altLang="en-US" sz="1200" b="1" dirty="0">
                <a:solidFill>
                  <a:srgbClr val="002060"/>
                </a:solidFill>
                <a:latin typeface="+mn-ea"/>
              </a:endParaRPr>
            </a:p>
          </p:txBody>
        </p:sp>
        <p:pic>
          <p:nvPicPr>
            <p:cNvPr id="23" name="Picture 2" descr="D:\Works\db\04_확인불가 일러스트_PNG_Beta1006\포인트\NeedleLeftYellow2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5417" y="2834080"/>
              <a:ext cx="544219" cy="483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5422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 smtClean="0"/>
              <a:t>영리 </a:t>
            </a:r>
            <a:r>
              <a:rPr lang="ko-KR" altLang="en-US" dirty="0"/>
              <a:t>기업의 창업 성공 및 실패 요인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198</a:t>
            </a:fld>
            <a:endParaRPr lang="ko-KR" altLang="en-US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r="2460"/>
          <a:stretch/>
        </p:blipFill>
        <p:spPr bwMode="auto">
          <a:xfrm>
            <a:off x="368300" y="1010455"/>
            <a:ext cx="6242204" cy="3382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TextBox 2"/>
          <p:cNvSpPr txBox="1">
            <a:spLocks noChangeArrowheads="1"/>
          </p:cNvSpPr>
          <p:nvPr/>
        </p:nvSpPr>
        <p:spPr bwMode="auto">
          <a:xfrm>
            <a:off x="4204976" y="4429125"/>
            <a:ext cx="229742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dirty="0">
                <a:latin typeface="+mn-ea"/>
              </a:rPr>
              <a:t>&lt;2012.1 </a:t>
            </a:r>
            <a:r>
              <a:rPr lang="ko-KR" altLang="en-US" sz="1000" dirty="0">
                <a:latin typeface="+mn-ea"/>
              </a:rPr>
              <a:t>신보 창업성공 실패 사례 분석</a:t>
            </a:r>
            <a:r>
              <a:rPr lang="en-US" altLang="ko-KR" sz="1000" dirty="0">
                <a:latin typeface="+mn-ea"/>
              </a:rPr>
              <a:t>&gt;</a:t>
            </a:r>
            <a:r>
              <a:rPr lang="ko-KR" altLang="en-US" sz="1000" dirty="0">
                <a:latin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0023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사업계획서 리뷰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199</a:t>
            </a:fld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1397059149"/>
              </p:ext>
            </p:extLst>
          </p:nvPr>
        </p:nvGraphicFramePr>
        <p:xfrm>
          <a:off x="368301" y="1204914"/>
          <a:ext cx="6134100" cy="340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6582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395289" y="6400800"/>
            <a:ext cx="6107112" cy="1868993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35000">
                <a:srgbClr val="F0F0F0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95289" y="6486742"/>
            <a:ext cx="6107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「</a:t>
            </a:r>
            <a:r>
              <a:rPr lang="ko-KR" altLang="en-US" sz="1000" dirty="0" err="1" smtClean="0">
                <a:latin typeface="서울남산체 M" pitchFamily="18" charset="-127"/>
                <a:ea typeface="서울남산체 M" pitchFamily="18" charset="-127"/>
              </a:rPr>
              <a:t>사회적기업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 인큐베이터」교육과정에서는 다음에 </a:t>
            </a:r>
            <a:r>
              <a:rPr lang="ko-KR" altLang="en-US" sz="1000" dirty="0">
                <a:latin typeface="서울남산체 M" pitchFamily="18" charset="-127"/>
                <a:ea typeface="서울남산체 M" pitchFamily="18" charset="-127"/>
              </a:rPr>
              <a:t>표시된 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기호들을 사용합니다</a:t>
            </a:r>
            <a:r>
              <a:rPr lang="en-US" altLang="ko-KR" sz="1000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endParaRPr lang="en-US" altLang="ko-KR" sz="10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1000" dirty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en-US" altLang="ko-KR" sz="10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여러분이 </a:t>
            </a:r>
            <a:r>
              <a:rPr lang="ko-KR" altLang="en-US" sz="1000" dirty="0">
                <a:latin typeface="서울남산체 M" pitchFamily="18" charset="-127"/>
                <a:ea typeface="서울남산체 M" pitchFamily="18" charset="-127"/>
              </a:rPr>
              <a:t>학습해 나가는데 안내판 역할을 할 것입니다</a:t>
            </a:r>
            <a:r>
              <a:rPr lang="en-US" altLang="ko-KR" sz="1000" dirty="0">
                <a:latin typeface="서울남산체 M" pitchFamily="18" charset="-127"/>
                <a:ea typeface="서울남산체 M" pitchFamily="18" charset="-127"/>
              </a:rPr>
              <a:t>. </a:t>
            </a:r>
            <a:endParaRPr lang="ko-KR" altLang="en-US" sz="10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5"/>
          <a:stretch/>
        </p:blipFill>
        <p:spPr>
          <a:xfrm rot="21043920">
            <a:off x="5149549" y="1715677"/>
            <a:ext cx="1494686" cy="127213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-5614985" y="1379646"/>
            <a:ext cx="42082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8800" dirty="0" smtClean="0">
                <a:latin typeface="Yoon 봄날 B" pitchFamily="18" charset="-127"/>
                <a:ea typeface="Yoon 봄날 B" pitchFamily="18" charset="-127"/>
              </a:rPr>
              <a:t>환</a:t>
            </a:r>
            <a:r>
              <a:rPr lang="ko-KR" altLang="en-US" sz="9600" dirty="0" smtClean="0">
                <a:latin typeface="Yoon 봄날 B" pitchFamily="18" charset="-127"/>
                <a:ea typeface="Yoon 봄날 B" pitchFamily="18" charset="-127"/>
              </a:rPr>
              <a:t>영</a:t>
            </a:r>
            <a:r>
              <a:rPr lang="ko-KR" altLang="en-US" sz="8800" dirty="0" smtClean="0">
                <a:latin typeface="Yoon 봄날 B" pitchFamily="18" charset="-127"/>
                <a:ea typeface="Yoon 봄날 B" pitchFamily="18" charset="-127"/>
              </a:rPr>
              <a:t>합니다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54" y="1816377"/>
            <a:ext cx="5632450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6" name="그룹 35"/>
          <p:cNvGrpSpPr/>
          <p:nvPr/>
        </p:nvGrpSpPr>
        <p:grpSpPr>
          <a:xfrm>
            <a:off x="5171458" y="7327827"/>
            <a:ext cx="448842" cy="596266"/>
            <a:chOff x="5492584" y="7177960"/>
            <a:chExt cx="448842" cy="596266"/>
          </a:xfrm>
        </p:grpSpPr>
        <p:pic>
          <p:nvPicPr>
            <p:cNvPr id="37" name="그림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9037" y="7177960"/>
              <a:ext cx="380655" cy="355830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5492584" y="7528005"/>
              <a:ext cx="448842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생각거리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39" name="그룹 38"/>
          <p:cNvGrpSpPr/>
          <p:nvPr/>
        </p:nvGrpSpPr>
        <p:grpSpPr>
          <a:xfrm>
            <a:off x="1399863" y="7320042"/>
            <a:ext cx="465136" cy="604051"/>
            <a:chOff x="1716162" y="7198056"/>
            <a:chExt cx="465136" cy="604051"/>
          </a:xfrm>
        </p:grpSpPr>
        <p:pic>
          <p:nvPicPr>
            <p:cNvPr id="40" name="그림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42" name="그룹 41"/>
          <p:cNvGrpSpPr/>
          <p:nvPr/>
        </p:nvGrpSpPr>
        <p:grpSpPr>
          <a:xfrm>
            <a:off x="3986192" y="7267317"/>
            <a:ext cx="441424" cy="666824"/>
            <a:chOff x="4447263" y="7190594"/>
            <a:chExt cx="441424" cy="666824"/>
          </a:xfrm>
        </p:grpSpPr>
        <p:sp>
          <p:nvSpPr>
            <p:cNvPr id="43" name="TextBox 42"/>
            <p:cNvSpPr txBox="1"/>
            <p:nvPr/>
          </p:nvSpPr>
          <p:spPr>
            <a:xfrm>
              <a:off x="4521735" y="7611197"/>
              <a:ext cx="346250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동영상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4" name="그림 4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7263" y="7190594"/>
              <a:ext cx="441424" cy="432769"/>
            </a:xfrm>
            <a:prstGeom prst="rect">
              <a:avLst/>
            </a:prstGeom>
          </p:spPr>
        </p:pic>
      </p:grpSp>
      <p:grpSp>
        <p:nvGrpSpPr>
          <p:cNvPr id="45" name="그룹 44"/>
          <p:cNvGrpSpPr/>
          <p:nvPr/>
        </p:nvGrpSpPr>
        <p:grpSpPr>
          <a:xfrm>
            <a:off x="2608842" y="7358938"/>
            <a:ext cx="633507" cy="575203"/>
            <a:chOff x="2432410" y="7358938"/>
            <a:chExt cx="633507" cy="575203"/>
          </a:xfrm>
        </p:grpSpPr>
        <p:sp>
          <p:nvSpPr>
            <p:cNvPr id="46" name="TextBox 45"/>
            <p:cNvSpPr txBox="1"/>
            <p:nvPr/>
          </p:nvSpPr>
          <p:spPr>
            <a:xfrm>
              <a:off x="2432410" y="7687920"/>
              <a:ext cx="63350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공부거리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47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6595" y="7358938"/>
              <a:ext cx="405136" cy="30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5319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성공을 </a:t>
            </a:r>
            <a:r>
              <a:rPr lang="ko-KR" altLang="en-US" dirty="0"/>
              <a:t>위한 </a:t>
            </a:r>
            <a:r>
              <a:rPr lang="en-US" altLang="ko-KR" dirty="0"/>
              <a:t>7</a:t>
            </a:r>
            <a:r>
              <a:rPr lang="ko-KR" altLang="en-US" dirty="0"/>
              <a:t>가지 </a:t>
            </a:r>
            <a:r>
              <a:rPr lang="ko-KR" altLang="en-US" dirty="0" smtClean="0"/>
              <a:t>키워드</a:t>
            </a:r>
            <a:r>
              <a:rPr lang="en-US" altLang="ko-KR" dirty="0" smtClean="0"/>
              <a:t>_</a:t>
            </a:r>
            <a:r>
              <a:rPr lang="ko-KR" altLang="en-US" dirty="0" err="1" smtClean="0"/>
              <a:t>사회적기업가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20</a:t>
            </a:fld>
            <a:endParaRPr lang="ko-KR" altLang="en-US" dirty="0"/>
          </a:p>
        </p:txBody>
      </p:sp>
      <p:grpSp>
        <p:nvGrpSpPr>
          <p:cNvPr id="30" name="그룹 29"/>
          <p:cNvGrpSpPr/>
          <p:nvPr/>
        </p:nvGrpSpPr>
        <p:grpSpPr>
          <a:xfrm>
            <a:off x="1046132" y="1448823"/>
            <a:ext cx="5442587" cy="3515064"/>
            <a:chOff x="973494" y="707492"/>
            <a:chExt cx="7776863" cy="4495780"/>
          </a:xfrm>
        </p:grpSpPr>
        <p:pic>
          <p:nvPicPr>
            <p:cNvPr id="26" name="Picture 28" descr="D:\Works\db\04_확인불가 일러스트_PNG_Beta1006\사람\admin_128_hot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0780" y="1339032"/>
              <a:ext cx="771255" cy="674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5" descr="ㄷ1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36" t="-13190" r="13955" b="20864"/>
            <a:stretch/>
          </p:blipFill>
          <p:spPr bwMode="auto">
            <a:xfrm>
              <a:off x="973494" y="707492"/>
              <a:ext cx="7776863" cy="4495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</p:pic>
        <p:sp>
          <p:nvSpPr>
            <p:cNvPr id="28" name="직사각형 27"/>
            <p:cNvSpPr/>
            <p:nvPr/>
          </p:nvSpPr>
          <p:spPr>
            <a:xfrm>
              <a:off x="993956" y="2124464"/>
              <a:ext cx="7128792" cy="2218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  <a:cs typeface="나눔고딕" charset="0"/>
                </a:rPr>
                <a:t> 정부</a:t>
              </a:r>
              <a:r>
                <a:rPr lang="en-US" altLang="ko-KR" sz="1100" dirty="0" smtClean="0">
                  <a:solidFill>
                    <a:prstClr val="black"/>
                  </a:solidFill>
                  <a:latin typeface="+mn-ea"/>
                  <a:cs typeface="나눔고딕" charset="0"/>
                </a:rPr>
                <a:t>, </a:t>
              </a: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  <a:cs typeface="나눔고딕" charset="0"/>
                </a:rPr>
                <a:t>시장</a:t>
              </a:r>
              <a:r>
                <a:rPr lang="en-US" altLang="ko-KR" sz="1100" dirty="0" smtClean="0">
                  <a:solidFill>
                    <a:prstClr val="black"/>
                  </a:solidFill>
                  <a:latin typeface="+mn-ea"/>
                  <a:cs typeface="나눔고딕" charset="0"/>
                </a:rPr>
                <a:t>, </a:t>
              </a: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  <a:cs typeface="나눔고딕" charset="0"/>
                </a:rPr>
                <a:t>시민사회 그 누구도 해결하지 못한 사회적 문제를 </a:t>
              </a:r>
            </a:p>
            <a:p>
              <a:pPr>
                <a:lnSpc>
                  <a:spcPct val="200000"/>
                </a:lnSpc>
              </a:pP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  <a:cs typeface="나눔고딕" charset="0"/>
                </a:rPr>
                <a:t> 높은 위험과  불확실성 속에서도 </a:t>
              </a:r>
            </a:p>
            <a:p>
              <a:pPr>
                <a:lnSpc>
                  <a:spcPct val="200000"/>
                </a:lnSpc>
              </a:pP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  <a:cs typeface="나눔고딕" charset="0"/>
                </a:rPr>
                <a:t> 자기 스스로의 판단과 행동으로</a:t>
              </a:r>
            </a:p>
            <a:p>
              <a:pPr>
                <a:lnSpc>
                  <a:spcPct val="200000"/>
                </a:lnSpc>
              </a:pP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  <a:cs typeface="나눔고딕" charset="0"/>
                </a:rPr>
                <a:t> 근본적으로 해결해   </a:t>
              </a:r>
            </a:p>
            <a:p>
              <a:pPr>
                <a:lnSpc>
                  <a:spcPct val="200000"/>
                </a:lnSpc>
              </a:pPr>
              <a:r>
                <a:rPr lang="ko-KR" altLang="en-US" sz="1100" dirty="0" smtClean="0">
                  <a:solidFill>
                    <a:prstClr val="black"/>
                  </a:solidFill>
                  <a:latin typeface="+mn-ea"/>
                  <a:cs typeface="나눔고딕" charset="0"/>
                </a:rPr>
                <a:t> 새로운 가치나 일자리를 만들어 내는 사람</a:t>
              </a:r>
              <a:endParaRPr lang="ko-KR" altLang="en-US" sz="1100" dirty="0">
                <a:solidFill>
                  <a:prstClr val="black"/>
                </a:solidFill>
                <a:latin typeface="+mn-ea"/>
                <a:cs typeface="나눔고딕" charset="0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2074982" y="1394515"/>
              <a:ext cx="5760639" cy="4837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600" b="1" kern="0" dirty="0">
                  <a:latin typeface="+mj-ea"/>
                  <a:ea typeface="+mj-ea"/>
                  <a:cs typeface="Arial" pitchFamily="34" charset="0"/>
                </a:rPr>
                <a:t>사회적기업가란</a:t>
              </a:r>
              <a:r>
                <a:rPr lang="en-US" altLang="ko-KR" sz="1600" b="1" kern="0" dirty="0">
                  <a:latin typeface="+mj-ea"/>
                  <a:ea typeface="+mj-ea"/>
                  <a:cs typeface="Arial" pitchFamily="34" charset="0"/>
                </a:rPr>
                <a:t>...</a:t>
              </a:r>
            </a:p>
          </p:txBody>
        </p:sp>
      </p:grpSp>
      <p:grpSp>
        <p:nvGrpSpPr>
          <p:cNvPr id="74" name="그룹 73"/>
          <p:cNvGrpSpPr/>
          <p:nvPr/>
        </p:nvGrpSpPr>
        <p:grpSpPr>
          <a:xfrm>
            <a:off x="1225666" y="1244086"/>
            <a:ext cx="2948442" cy="349495"/>
            <a:chOff x="2226149" y="1370702"/>
            <a:chExt cx="4787900" cy="567536"/>
          </a:xfrm>
        </p:grpSpPr>
        <p:grpSp>
          <p:nvGrpSpPr>
            <p:cNvPr id="75" name="그룹 3"/>
            <p:cNvGrpSpPr>
              <a:grpSpLocks/>
            </p:cNvGrpSpPr>
            <p:nvPr/>
          </p:nvGrpSpPr>
          <p:grpSpPr bwMode="auto">
            <a:xfrm>
              <a:off x="2226149" y="1412776"/>
              <a:ext cx="4787900" cy="525462"/>
              <a:chOff x="-3658846" y="-754620"/>
              <a:chExt cx="4789146" cy="525151"/>
            </a:xfrm>
          </p:grpSpPr>
          <p:sp>
            <p:nvSpPr>
              <p:cNvPr id="78" name="Rounded Rectangle 1"/>
              <p:cNvSpPr/>
              <p:nvPr/>
            </p:nvSpPr>
            <p:spPr>
              <a:xfrm>
                <a:off x="-3658846" y="-754620"/>
                <a:ext cx="4789146" cy="525151"/>
              </a:xfrm>
              <a:prstGeom prst="roundRect">
                <a:avLst>
                  <a:gd name="adj" fmla="val 50000"/>
                </a:avLst>
              </a:prstGeom>
              <a:solidFill>
                <a:srgbClr val="08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Rounded Rectangle 10"/>
              <p:cNvSpPr/>
              <p:nvPr/>
            </p:nvSpPr>
            <p:spPr>
              <a:xfrm>
                <a:off x="-3574686" y="-722889"/>
                <a:ext cx="4647821" cy="45375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Oval 2"/>
              <p:cNvSpPr/>
              <p:nvPr/>
            </p:nvSpPr>
            <p:spPr>
              <a:xfrm>
                <a:off x="-3644554" y="-668946"/>
                <a:ext cx="220719" cy="350629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Oval 9"/>
              <p:cNvSpPr/>
              <p:nvPr/>
            </p:nvSpPr>
            <p:spPr>
              <a:xfrm rot="10800000">
                <a:off x="846064" y="-668946"/>
                <a:ext cx="239774" cy="356976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Rounded Rectangle 12"/>
              <p:cNvSpPr/>
              <p:nvPr/>
            </p:nvSpPr>
            <p:spPr>
              <a:xfrm>
                <a:off x="-3517521" y="-724476"/>
                <a:ext cx="3674431" cy="45534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Oval 13"/>
              <p:cNvSpPr/>
              <p:nvPr/>
            </p:nvSpPr>
            <p:spPr>
              <a:xfrm>
                <a:off x="469728" y="-724476"/>
                <a:ext cx="603407" cy="455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4" name="그룹 2"/>
              <p:cNvGrpSpPr>
                <a:grpSpLocks/>
              </p:cNvGrpSpPr>
              <p:nvPr/>
            </p:nvGrpSpPr>
            <p:grpSpPr bwMode="auto">
              <a:xfrm>
                <a:off x="-3300327" y="-719347"/>
                <a:ext cx="4146252" cy="440209"/>
                <a:chOff x="-3300327" y="-719347"/>
                <a:chExt cx="3206452" cy="440209"/>
              </a:xfrm>
            </p:grpSpPr>
            <p:sp>
              <p:nvSpPr>
                <p:cNvPr id="85" name="Trapezoid 3"/>
                <p:cNvSpPr/>
                <p:nvPr/>
              </p:nvSpPr>
              <p:spPr>
                <a:xfrm>
                  <a:off x="-3300327" y="-436772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Trapezoid 15"/>
                <p:cNvSpPr/>
                <p:nvPr/>
              </p:nvSpPr>
              <p:spPr>
                <a:xfrm rot="10800000">
                  <a:off x="-3300327" y="-719347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6" name="직사각형 75"/>
            <p:cNvSpPr/>
            <p:nvPr/>
          </p:nvSpPr>
          <p:spPr>
            <a:xfrm>
              <a:off x="4017448" y="1478264"/>
              <a:ext cx="1606618" cy="449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200" dirty="0" err="1" smtClean="0">
                  <a:latin typeface="+mj-ea"/>
                  <a:ea typeface="+mj-ea"/>
                </a:rPr>
                <a:t>사회적기업가</a:t>
              </a:r>
              <a:endParaRPr lang="ko-KR" altLang="en-US" sz="1200" dirty="0">
                <a:latin typeface="+mj-ea"/>
                <a:ea typeface="+mj-ea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476628" y="1370702"/>
              <a:ext cx="549769" cy="4498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01</a:t>
              </a:r>
              <a:endParaRPr lang="ko-KR" altLang="en-US" sz="1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93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</a:t>
            </a:r>
            <a:r>
              <a:rPr lang="ko-KR" altLang="en-US" dirty="0" smtClean="0"/>
              <a:t>사업계획서란</a:t>
            </a:r>
            <a:r>
              <a:rPr lang="en-US" altLang="ko-KR" dirty="0" smtClean="0"/>
              <a:t>?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200</a:t>
            </a:fld>
            <a:endParaRPr lang="ko-KR" altLang="en-US"/>
          </a:p>
        </p:txBody>
      </p:sp>
      <p:pic>
        <p:nvPicPr>
          <p:cNvPr id="7" name="Picture 25" descr="ㄷ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" r="15462" b="23196"/>
          <a:stretch/>
        </p:blipFill>
        <p:spPr bwMode="auto">
          <a:xfrm>
            <a:off x="0" y="609952"/>
            <a:ext cx="6610504" cy="454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946150" y="2183269"/>
            <a:ext cx="4608046" cy="19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80000"/>
              </a:lnSpc>
            </a:pP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사업 아이디어와 소셜미션을 명확히 한 후 </a:t>
            </a:r>
          </a:p>
          <a:p>
            <a:pPr lvl="0">
              <a:lnSpc>
                <a:spcPct val="180000"/>
              </a:lnSpc>
            </a:pP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외부 환경과 내부 역량을 분석 </a:t>
            </a:r>
            <a:r>
              <a:rPr lang="en-US" altLang="ko-KR" sz="1100" dirty="0">
                <a:solidFill>
                  <a:prstClr val="black"/>
                </a:solidFill>
                <a:cs typeface="나눔고딕" charset="0"/>
              </a:rPr>
              <a:t>( </a:t>
            </a: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현황</a:t>
            </a:r>
            <a:r>
              <a:rPr lang="en-US" altLang="ko-KR" sz="1100" dirty="0">
                <a:solidFill>
                  <a:prstClr val="black"/>
                </a:solidFill>
                <a:cs typeface="나눔고딕" charset="0"/>
              </a:rPr>
              <a:t>, </a:t>
            </a: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전망</a:t>
            </a:r>
            <a:r>
              <a:rPr lang="en-US" altLang="ko-KR" sz="1100" dirty="0">
                <a:solidFill>
                  <a:prstClr val="black"/>
                </a:solidFill>
                <a:cs typeface="나눔고딕" charset="0"/>
              </a:rPr>
              <a:t>, </a:t>
            </a:r>
            <a:r>
              <a:rPr lang="ko-KR" altLang="en-US" sz="1100" dirty="0" err="1">
                <a:solidFill>
                  <a:prstClr val="black"/>
                </a:solidFill>
                <a:cs typeface="나눔고딕" charset="0"/>
              </a:rPr>
              <a:t>강약점</a:t>
            </a: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 파악 </a:t>
            </a:r>
            <a:r>
              <a:rPr lang="en-US" altLang="ko-KR" sz="1100" dirty="0">
                <a:solidFill>
                  <a:prstClr val="black"/>
                </a:solidFill>
                <a:cs typeface="나눔고딕" charset="0"/>
              </a:rPr>
              <a:t>)</a:t>
            </a: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하고</a:t>
            </a:r>
            <a:r>
              <a:rPr lang="en-US" altLang="ko-KR" sz="1100" dirty="0">
                <a:solidFill>
                  <a:prstClr val="black"/>
                </a:solidFill>
                <a:cs typeface="나눔고딕" charset="0"/>
              </a:rPr>
              <a:t>, </a:t>
            </a:r>
          </a:p>
          <a:p>
            <a:pPr lvl="0">
              <a:lnSpc>
                <a:spcPct val="180000"/>
              </a:lnSpc>
            </a:pP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비즈니스 모델을 바탕으로 </a:t>
            </a:r>
            <a:endParaRPr lang="en-US" altLang="ko-KR" sz="1100" dirty="0">
              <a:solidFill>
                <a:prstClr val="black"/>
              </a:solidFill>
              <a:cs typeface="나눔고딕" charset="0"/>
            </a:endParaRPr>
          </a:p>
          <a:p>
            <a:pPr lvl="0">
              <a:lnSpc>
                <a:spcPct val="180000"/>
              </a:lnSpc>
            </a:pPr>
            <a:r>
              <a:rPr lang="ko-KR" altLang="en-US" sz="1100" dirty="0" err="1">
                <a:solidFill>
                  <a:prstClr val="black"/>
                </a:solidFill>
                <a:cs typeface="나눔고딕" charset="0"/>
              </a:rPr>
              <a:t>소셜미션과</a:t>
            </a: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 비즈니스 목표를 수립하고</a:t>
            </a:r>
            <a:r>
              <a:rPr lang="en-US" altLang="ko-KR" sz="1100" dirty="0">
                <a:solidFill>
                  <a:prstClr val="black"/>
                </a:solidFill>
                <a:cs typeface="나눔고딕" charset="0"/>
              </a:rPr>
              <a:t>, </a:t>
            </a: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이를 달성하기 위해   </a:t>
            </a:r>
          </a:p>
          <a:p>
            <a:pPr lvl="0">
              <a:lnSpc>
                <a:spcPct val="180000"/>
              </a:lnSpc>
            </a:pP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개발</a:t>
            </a:r>
            <a:r>
              <a:rPr lang="en-US" altLang="ko-KR" sz="1100" dirty="0">
                <a:solidFill>
                  <a:prstClr val="black"/>
                </a:solidFill>
                <a:cs typeface="나눔고딕" charset="0"/>
              </a:rPr>
              <a:t>/</a:t>
            </a: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생산</a:t>
            </a:r>
            <a:r>
              <a:rPr lang="en-US" altLang="ko-KR" sz="1100" dirty="0">
                <a:solidFill>
                  <a:prstClr val="black"/>
                </a:solidFill>
                <a:cs typeface="나눔고딕" charset="0"/>
              </a:rPr>
              <a:t>/</a:t>
            </a: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판매</a:t>
            </a:r>
            <a:r>
              <a:rPr lang="en-US" altLang="ko-KR" sz="1100" dirty="0">
                <a:solidFill>
                  <a:prstClr val="black"/>
                </a:solidFill>
                <a:cs typeface="나눔고딕" charset="0"/>
              </a:rPr>
              <a:t>/</a:t>
            </a: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재무 등의 세부경영 활동을 어떻게 수행할 것인지를 </a:t>
            </a:r>
            <a:endParaRPr lang="en-US" altLang="ko-KR" sz="1100" dirty="0">
              <a:solidFill>
                <a:prstClr val="black"/>
              </a:solidFill>
              <a:cs typeface="나눔고딕" charset="0"/>
            </a:endParaRPr>
          </a:p>
          <a:p>
            <a:pPr lvl="0">
              <a:lnSpc>
                <a:spcPct val="180000"/>
              </a:lnSpc>
            </a:pPr>
            <a:r>
              <a:rPr lang="ko-KR" altLang="en-US" sz="1100" dirty="0">
                <a:solidFill>
                  <a:prstClr val="black"/>
                </a:solidFill>
                <a:cs typeface="나눔고딕" charset="0"/>
              </a:rPr>
              <a:t>구체적이고 체계적으로 기술한 문서로 된 계획서</a:t>
            </a:r>
          </a:p>
        </p:txBody>
      </p:sp>
      <p:pic>
        <p:nvPicPr>
          <p:cNvPr id="2052" name="Picture 4" descr="C:\Users\meehoo\AppData\Local\Microsoft\Windows\Temporary Internet Files\Content.IE5\8IEB2329\dglxasset[1].aspx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1204913"/>
            <a:ext cx="598702" cy="692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1212296" y="1477349"/>
            <a:ext cx="3429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1200" b="1" dirty="0" err="1"/>
              <a:t>소셜미션을</a:t>
            </a:r>
            <a:r>
              <a:rPr lang="ko-KR" altLang="en-US" sz="1200" b="1" dirty="0"/>
              <a:t> 달성하기 위해 작성한 기업 경영의 설계도 </a:t>
            </a:r>
          </a:p>
        </p:txBody>
      </p:sp>
    </p:spTree>
    <p:extLst>
      <p:ext uri="{BB962C8B-B14F-4D97-AF65-F5344CB8AC3E}">
        <p14:creationId xmlns:p14="http://schemas.microsoft.com/office/powerpoint/2010/main" val="108301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사업계획서 작성 프로세스 </a:t>
            </a:r>
            <a:r>
              <a:rPr lang="en-US" altLang="ko-KR" dirty="0"/>
              <a:t>_ </a:t>
            </a:r>
            <a:r>
              <a:rPr lang="ko-KR" altLang="en-US" dirty="0"/>
              <a:t>정책 자금 확보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201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387842" y="1204913"/>
            <a:ext cx="6114558" cy="3529012"/>
            <a:chOff x="405771" y="1111916"/>
            <a:chExt cx="6451120" cy="2632796"/>
          </a:xfrm>
        </p:grpSpPr>
        <p:sp>
          <p:nvSpPr>
            <p:cNvPr id="6" name="위로 굽은 화살표 5"/>
            <p:cNvSpPr/>
            <p:nvPr/>
          </p:nvSpPr>
          <p:spPr>
            <a:xfrm rot="5400000">
              <a:off x="1024633" y="1579925"/>
              <a:ext cx="406737" cy="463056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자유형 6"/>
            <p:cNvSpPr/>
            <p:nvPr/>
          </p:nvSpPr>
          <p:spPr>
            <a:xfrm>
              <a:off x="405771" y="1111916"/>
              <a:ext cx="2209287" cy="479272"/>
            </a:xfrm>
            <a:custGeom>
              <a:avLst/>
              <a:gdLst>
                <a:gd name="connsiteX0" fmla="*/ 0 w 2209287"/>
                <a:gd name="connsiteY0" fmla="*/ 79895 h 479272"/>
                <a:gd name="connsiteX1" fmla="*/ 79895 w 2209287"/>
                <a:gd name="connsiteY1" fmla="*/ 0 h 479272"/>
                <a:gd name="connsiteX2" fmla="*/ 2129392 w 2209287"/>
                <a:gd name="connsiteY2" fmla="*/ 0 h 479272"/>
                <a:gd name="connsiteX3" fmla="*/ 2209287 w 2209287"/>
                <a:gd name="connsiteY3" fmla="*/ 79895 h 479272"/>
                <a:gd name="connsiteX4" fmla="*/ 2209287 w 2209287"/>
                <a:gd name="connsiteY4" fmla="*/ 399377 h 479272"/>
                <a:gd name="connsiteX5" fmla="*/ 2129392 w 2209287"/>
                <a:gd name="connsiteY5" fmla="*/ 479272 h 479272"/>
                <a:gd name="connsiteX6" fmla="*/ 79895 w 2209287"/>
                <a:gd name="connsiteY6" fmla="*/ 479272 h 479272"/>
                <a:gd name="connsiteX7" fmla="*/ 0 w 2209287"/>
                <a:gd name="connsiteY7" fmla="*/ 399377 h 479272"/>
                <a:gd name="connsiteX8" fmla="*/ 0 w 2209287"/>
                <a:gd name="connsiteY8" fmla="*/ 79895 h 47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9287" h="479272">
                  <a:moveTo>
                    <a:pt x="0" y="79895"/>
                  </a:moveTo>
                  <a:cubicBezTo>
                    <a:pt x="0" y="35770"/>
                    <a:pt x="35770" y="0"/>
                    <a:pt x="79895" y="0"/>
                  </a:cubicBezTo>
                  <a:lnTo>
                    <a:pt x="2129392" y="0"/>
                  </a:lnTo>
                  <a:cubicBezTo>
                    <a:pt x="2173517" y="0"/>
                    <a:pt x="2209287" y="35770"/>
                    <a:pt x="2209287" y="79895"/>
                  </a:cubicBezTo>
                  <a:lnTo>
                    <a:pt x="2209287" y="399377"/>
                  </a:lnTo>
                  <a:cubicBezTo>
                    <a:pt x="2209287" y="443502"/>
                    <a:pt x="2173517" y="479272"/>
                    <a:pt x="2129392" y="479272"/>
                  </a:cubicBezTo>
                  <a:lnTo>
                    <a:pt x="79895" y="479272"/>
                  </a:lnTo>
                  <a:cubicBezTo>
                    <a:pt x="35770" y="479272"/>
                    <a:pt x="0" y="443502"/>
                    <a:pt x="0" y="399377"/>
                  </a:cubicBezTo>
                  <a:lnTo>
                    <a:pt x="0" y="7989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shade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310" tIns="65310" rIns="65310" bIns="65310" numCol="1" spcCol="1270" anchor="ctr" anchorCtr="0">
              <a:noAutofit/>
            </a:bodyPr>
            <a:lstStyle/>
            <a:p>
              <a:pPr lvl="0" algn="ctr" defTabSz="4889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b="1" kern="1200" dirty="0" smtClean="0">
                  <a:solidFill>
                    <a:schemeClr val="tx1"/>
                  </a:solidFill>
                  <a:latin typeface="+mn-ea"/>
                  <a:ea typeface="+mn-ea"/>
                </a:rPr>
                <a:t>사회적 문제 인식 및 기회 파악 </a:t>
              </a:r>
              <a:endParaRPr lang="ko-KR" altLang="en-US" sz="1100" b="1" kern="1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852768" y="1157626"/>
              <a:ext cx="497990" cy="38736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위로 굽은 화살표 8"/>
            <p:cNvSpPr/>
            <p:nvPr/>
          </p:nvSpPr>
          <p:spPr>
            <a:xfrm rot="5400000">
              <a:off x="2085091" y="2118306"/>
              <a:ext cx="406737" cy="463056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50000"/>
                <a:hueOff val="-4261"/>
                <a:satOff val="203"/>
                <a:lumOff val="-689"/>
                <a:alphaOff val="0"/>
              </a:schemeClr>
            </a:fillRef>
            <a:effectRef idx="3">
              <a:schemeClr val="accent5">
                <a:tint val="50000"/>
                <a:hueOff val="-4261"/>
                <a:satOff val="203"/>
                <a:lumOff val="-689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자유형 10"/>
            <p:cNvSpPr/>
            <p:nvPr/>
          </p:nvSpPr>
          <p:spPr>
            <a:xfrm>
              <a:off x="1466229" y="1650297"/>
              <a:ext cx="2209287" cy="479272"/>
            </a:xfrm>
            <a:custGeom>
              <a:avLst/>
              <a:gdLst>
                <a:gd name="connsiteX0" fmla="*/ 0 w 2209287"/>
                <a:gd name="connsiteY0" fmla="*/ 79895 h 479272"/>
                <a:gd name="connsiteX1" fmla="*/ 79895 w 2209287"/>
                <a:gd name="connsiteY1" fmla="*/ 0 h 479272"/>
                <a:gd name="connsiteX2" fmla="*/ 2129392 w 2209287"/>
                <a:gd name="connsiteY2" fmla="*/ 0 h 479272"/>
                <a:gd name="connsiteX3" fmla="*/ 2209287 w 2209287"/>
                <a:gd name="connsiteY3" fmla="*/ 79895 h 479272"/>
                <a:gd name="connsiteX4" fmla="*/ 2209287 w 2209287"/>
                <a:gd name="connsiteY4" fmla="*/ 399377 h 479272"/>
                <a:gd name="connsiteX5" fmla="*/ 2129392 w 2209287"/>
                <a:gd name="connsiteY5" fmla="*/ 479272 h 479272"/>
                <a:gd name="connsiteX6" fmla="*/ 79895 w 2209287"/>
                <a:gd name="connsiteY6" fmla="*/ 479272 h 479272"/>
                <a:gd name="connsiteX7" fmla="*/ 0 w 2209287"/>
                <a:gd name="connsiteY7" fmla="*/ 399377 h 479272"/>
                <a:gd name="connsiteX8" fmla="*/ 0 w 2209287"/>
                <a:gd name="connsiteY8" fmla="*/ 79895 h 47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9287" h="479272">
                  <a:moveTo>
                    <a:pt x="0" y="79895"/>
                  </a:moveTo>
                  <a:cubicBezTo>
                    <a:pt x="0" y="35770"/>
                    <a:pt x="35770" y="0"/>
                    <a:pt x="79895" y="0"/>
                  </a:cubicBezTo>
                  <a:lnTo>
                    <a:pt x="2129392" y="0"/>
                  </a:lnTo>
                  <a:cubicBezTo>
                    <a:pt x="2173517" y="0"/>
                    <a:pt x="2209287" y="35770"/>
                    <a:pt x="2209287" y="79895"/>
                  </a:cubicBezTo>
                  <a:lnTo>
                    <a:pt x="2209287" y="399377"/>
                  </a:lnTo>
                  <a:cubicBezTo>
                    <a:pt x="2209287" y="443502"/>
                    <a:pt x="2173517" y="479272"/>
                    <a:pt x="2129392" y="479272"/>
                  </a:cubicBezTo>
                  <a:lnTo>
                    <a:pt x="79895" y="479272"/>
                  </a:lnTo>
                  <a:cubicBezTo>
                    <a:pt x="35770" y="479272"/>
                    <a:pt x="0" y="443502"/>
                    <a:pt x="0" y="399377"/>
                  </a:cubicBezTo>
                  <a:lnTo>
                    <a:pt x="0" y="7989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shade val="50000"/>
                <a:hueOff val="101189"/>
                <a:satOff val="-2238"/>
                <a:lumOff val="16795"/>
                <a:alphaOff val="0"/>
              </a:schemeClr>
            </a:fillRef>
            <a:effectRef idx="3">
              <a:schemeClr val="accent5">
                <a:shade val="50000"/>
                <a:hueOff val="101189"/>
                <a:satOff val="-2238"/>
                <a:lumOff val="1679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310" tIns="65310" rIns="65310" bIns="65310" numCol="1" spcCol="1270" anchor="ctr" anchorCtr="0">
              <a:noAutofit/>
            </a:bodyPr>
            <a:lstStyle/>
            <a:p>
              <a:pPr lvl="0" algn="ctr" defTabSz="4889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b="1" kern="1200" smtClean="0">
                  <a:solidFill>
                    <a:schemeClr val="tx1"/>
                  </a:solidFill>
                  <a:latin typeface="+mn-ea"/>
                  <a:ea typeface="+mn-ea"/>
                </a:rPr>
                <a:t>소셜미션 명확화</a:t>
              </a:r>
              <a:endParaRPr lang="ko-KR" altLang="en-US" sz="1100" b="1" kern="1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2913227" y="1696007"/>
              <a:ext cx="497990" cy="38736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위로 굽은 화살표 12"/>
            <p:cNvSpPr/>
            <p:nvPr/>
          </p:nvSpPr>
          <p:spPr>
            <a:xfrm rot="5400000">
              <a:off x="3145549" y="2656687"/>
              <a:ext cx="406737" cy="463056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50000"/>
                <a:hueOff val="-8523"/>
                <a:satOff val="405"/>
                <a:lumOff val="-1378"/>
                <a:alphaOff val="0"/>
              </a:schemeClr>
            </a:fillRef>
            <a:effectRef idx="3">
              <a:schemeClr val="accent5">
                <a:tint val="50000"/>
                <a:hueOff val="-8523"/>
                <a:satOff val="405"/>
                <a:lumOff val="-1378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자유형 13"/>
            <p:cNvSpPr/>
            <p:nvPr/>
          </p:nvSpPr>
          <p:spPr>
            <a:xfrm>
              <a:off x="2526688" y="2188678"/>
              <a:ext cx="2209287" cy="479272"/>
            </a:xfrm>
            <a:custGeom>
              <a:avLst/>
              <a:gdLst>
                <a:gd name="connsiteX0" fmla="*/ 0 w 2209287"/>
                <a:gd name="connsiteY0" fmla="*/ 79895 h 479272"/>
                <a:gd name="connsiteX1" fmla="*/ 79895 w 2209287"/>
                <a:gd name="connsiteY1" fmla="*/ 0 h 479272"/>
                <a:gd name="connsiteX2" fmla="*/ 2129392 w 2209287"/>
                <a:gd name="connsiteY2" fmla="*/ 0 h 479272"/>
                <a:gd name="connsiteX3" fmla="*/ 2209287 w 2209287"/>
                <a:gd name="connsiteY3" fmla="*/ 79895 h 479272"/>
                <a:gd name="connsiteX4" fmla="*/ 2209287 w 2209287"/>
                <a:gd name="connsiteY4" fmla="*/ 399377 h 479272"/>
                <a:gd name="connsiteX5" fmla="*/ 2129392 w 2209287"/>
                <a:gd name="connsiteY5" fmla="*/ 479272 h 479272"/>
                <a:gd name="connsiteX6" fmla="*/ 79895 w 2209287"/>
                <a:gd name="connsiteY6" fmla="*/ 479272 h 479272"/>
                <a:gd name="connsiteX7" fmla="*/ 0 w 2209287"/>
                <a:gd name="connsiteY7" fmla="*/ 399377 h 479272"/>
                <a:gd name="connsiteX8" fmla="*/ 0 w 2209287"/>
                <a:gd name="connsiteY8" fmla="*/ 79895 h 47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9287" h="479272">
                  <a:moveTo>
                    <a:pt x="0" y="79895"/>
                  </a:moveTo>
                  <a:cubicBezTo>
                    <a:pt x="0" y="35770"/>
                    <a:pt x="35770" y="0"/>
                    <a:pt x="79895" y="0"/>
                  </a:cubicBezTo>
                  <a:lnTo>
                    <a:pt x="2129392" y="0"/>
                  </a:lnTo>
                  <a:cubicBezTo>
                    <a:pt x="2173517" y="0"/>
                    <a:pt x="2209287" y="35770"/>
                    <a:pt x="2209287" y="79895"/>
                  </a:cubicBezTo>
                  <a:lnTo>
                    <a:pt x="2209287" y="399377"/>
                  </a:lnTo>
                  <a:cubicBezTo>
                    <a:pt x="2209287" y="443502"/>
                    <a:pt x="2173517" y="479272"/>
                    <a:pt x="2129392" y="479272"/>
                  </a:cubicBezTo>
                  <a:lnTo>
                    <a:pt x="79895" y="479272"/>
                  </a:lnTo>
                  <a:cubicBezTo>
                    <a:pt x="35770" y="479272"/>
                    <a:pt x="0" y="443502"/>
                    <a:pt x="0" y="399377"/>
                  </a:cubicBezTo>
                  <a:lnTo>
                    <a:pt x="0" y="7989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shade val="50000"/>
                <a:hueOff val="202378"/>
                <a:satOff val="-4476"/>
                <a:lumOff val="33590"/>
                <a:alphaOff val="0"/>
              </a:schemeClr>
            </a:fillRef>
            <a:effectRef idx="3">
              <a:schemeClr val="accent5">
                <a:shade val="50000"/>
                <a:hueOff val="202378"/>
                <a:satOff val="-4476"/>
                <a:lumOff val="3359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310" tIns="65310" rIns="65310" bIns="65310" numCol="1" spcCol="1270" anchor="ctr" anchorCtr="0">
              <a:noAutofit/>
            </a:bodyPr>
            <a:lstStyle/>
            <a:p>
              <a:pPr lvl="0" algn="ctr" defTabSz="4889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b="1" kern="1200" dirty="0" smtClean="0">
                  <a:solidFill>
                    <a:schemeClr val="tx1"/>
                  </a:solidFill>
                  <a:latin typeface="+mn-ea"/>
                  <a:ea typeface="+mn-ea"/>
                </a:rPr>
                <a:t>비즈니스 모델</a:t>
              </a:r>
              <a:endParaRPr lang="ko-KR" altLang="en-US" sz="1100" b="1" kern="1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3973685" y="2234388"/>
              <a:ext cx="497990" cy="38736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위로 굽은 화살표 15"/>
            <p:cNvSpPr/>
            <p:nvPr/>
          </p:nvSpPr>
          <p:spPr>
            <a:xfrm rot="5400000">
              <a:off x="4206008" y="3195068"/>
              <a:ext cx="406737" cy="463056"/>
            </a:xfrm>
            <a:prstGeom prst="bentUpArrow">
              <a:avLst>
                <a:gd name="adj1" fmla="val 32840"/>
                <a:gd name="adj2" fmla="val 25000"/>
                <a:gd name="adj3" fmla="val 3578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50000"/>
                <a:hueOff val="-12784"/>
                <a:satOff val="608"/>
                <a:lumOff val="-2067"/>
                <a:alphaOff val="0"/>
              </a:schemeClr>
            </a:fillRef>
            <a:effectRef idx="3">
              <a:schemeClr val="accent5">
                <a:tint val="50000"/>
                <a:hueOff val="-12784"/>
                <a:satOff val="608"/>
                <a:lumOff val="-2067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자유형 16"/>
            <p:cNvSpPr/>
            <p:nvPr/>
          </p:nvSpPr>
          <p:spPr>
            <a:xfrm>
              <a:off x="3587146" y="2727059"/>
              <a:ext cx="2209287" cy="479272"/>
            </a:xfrm>
            <a:custGeom>
              <a:avLst/>
              <a:gdLst>
                <a:gd name="connsiteX0" fmla="*/ 0 w 2209287"/>
                <a:gd name="connsiteY0" fmla="*/ 79895 h 479272"/>
                <a:gd name="connsiteX1" fmla="*/ 79895 w 2209287"/>
                <a:gd name="connsiteY1" fmla="*/ 0 h 479272"/>
                <a:gd name="connsiteX2" fmla="*/ 2129392 w 2209287"/>
                <a:gd name="connsiteY2" fmla="*/ 0 h 479272"/>
                <a:gd name="connsiteX3" fmla="*/ 2209287 w 2209287"/>
                <a:gd name="connsiteY3" fmla="*/ 79895 h 479272"/>
                <a:gd name="connsiteX4" fmla="*/ 2209287 w 2209287"/>
                <a:gd name="connsiteY4" fmla="*/ 399377 h 479272"/>
                <a:gd name="connsiteX5" fmla="*/ 2129392 w 2209287"/>
                <a:gd name="connsiteY5" fmla="*/ 479272 h 479272"/>
                <a:gd name="connsiteX6" fmla="*/ 79895 w 2209287"/>
                <a:gd name="connsiteY6" fmla="*/ 479272 h 479272"/>
                <a:gd name="connsiteX7" fmla="*/ 0 w 2209287"/>
                <a:gd name="connsiteY7" fmla="*/ 399377 h 479272"/>
                <a:gd name="connsiteX8" fmla="*/ 0 w 2209287"/>
                <a:gd name="connsiteY8" fmla="*/ 79895 h 47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9287" h="479272">
                  <a:moveTo>
                    <a:pt x="0" y="79895"/>
                  </a:moveTo>
                  <a:cubicBezTo>
                    <a:pt x="0" y="35770"/>
                    <a:pt x="35770" y="0"/>
                    <a:pt x="79895" y="0"/>
                  </a:cubicBezTo>
                  <a:lnTo>
                    <a:pt x="2129392" y="0"/>
                  </a:lnTo>
                  <a:cubicBezTo>
                    <a:pt x="2173517" y="0"/>
                    <a:pt x="2209287" y="35770"/>
                    <a:pt x="2209287" y="79895"/>
                  </a:cubicBezTo>
                  <a:lnTo>
                    <a:pt x="2209287" y="399377"/>
                  </a:lnTo>
                  <a:cubicBezTo>
                    <a:pt x="2209287" y="443502"/>
                    <a:pt x="2173517" y="479272"/>
                    <a:pt x="2129392" y="479272"/>
                  </a:cubicBezTo>
                  <a:lnTo>
                    <a:pt x="79895" y="479272"/>
                  </a:lnTo>
                  <a:cubicBezTo>
                    <a:pt x="35770" y="479272"/>
                    <a:pt x="0" y="443502"/>
                    <a:pt x="0" y="399377"/>
                  </a:cubicBezTo>
                  <a:lnTo>
                    <a:pt x="0" y="7989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shade val="50000"/>
                <a:hueOff val="202378"/>
                <a:satOff val="-4476"/>
                <a:lumOff val="33590"/>
                <a:alphaOff val="0"/>
              </a:schemeClr>
            </a:fillRef>
            <a:effectRef idx="3">
              <a:schemeClr val="accent5">
                <a:shade val="50000"/>
                <a:hueOff val="202378"/>
                <a:satOff val="-4476"/>
                <a:lumOff val="3359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310" tIns="65310" rIns="65310" bIns="65310" numCol="1" spcCol="1270" anchor="ctr" anchorCtr="0">
              <a:noAutofit/>
            </a:bodyPr>
            <a:lstStyle/>
            <a:p>
              <a:pPr lvl="0" algn="ctr" defTabSz="4889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b="1" kern="1200" smtClean="0">
                  <a:solidFill>
                    <a:schemeClr val="tx1"/>
                  </a:solidFill>
                  <a:latin typeface="+mn-ea"/>
                  <a:ea typeface="+mn-ea"/>
                </a:rPr>
                <a:t>회사 현황 및 사업 개요</a:t>
              </a:r>
              <a:endParaRPr lang="ko-KR" altLang="en-US" sz="1100" b="1" kern="1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5034143" y="2772769"/>
              <a:ext cx="497990" cy="38736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자유형 18"/>
            <p:cNvSpPr/>
            <p:nvPr/>
          </p:nvSpPr>
          <p:spPr>
            <a:xfrm>
              <a:off x="4647604" y="3265440"/>
              <a:ext cx="2209287" cy="479272"/>
            </a:xfrm>
            <a:custGeom>
              <a:avLst/>
              <a:gdLst>
                <a:gd name="connsiteX0" fmla="*/ 0 w 2209287"/>
                <a:gd name="connsiteY0" fmla="*/ 79895 h 479272"/>
                <a:gd name="connsiteX1" fmla="*/ 79895 w 2209287"/>
                <a:gd name="connsiteY1" fmla="*/ 0 h 479272"/>
                <a:gd name="connsiteX2" fmla="*/ 2129392 w 2209287"/>
                <a:gd name="connsiteY2" fmla="*/ 0 h 479272"/>
                <a:gd name="connsiteX3" fmla="*/ 2209287 w 2209287"/>
                <a:gd name="connsiteY3" fmla="*/ 79895 h 479272"/>
                <a:gd name="connsiteX4" fmla="*/ 2209287 w 2209287"/>
                <a:gd name="connsiteY4" fmla="*/ 399377 h 479272"/>
                <a:gd name="connsiteX5" fmla="*/ 2129392 w 2209287"/>
                <a:gd name="connsiteY5" fmla="*/ 479272 h 479272"/>
                <a:gd name="connsiteX6" fmla="*/ 79895 w 2209287"/>
                <a:gd name="connsiteY6" fmla="*/ 479272 h 479272"/>
                <a:gd name="connsiteX7" fmla="*/ 0 w 2209287"/>
                <a:gd name="connsiteY7" fmla="*/ 399377 h 479272"/>
                <a:gd name="connsiteX8" fmla="*/ 0 w 2209287"/>
                <a:gd name="connsiteY8" fmla="*/ 79895 h 47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9287" h="479272">
                  <a:moveTo>
                    <a:pt x="0" y="79895"/>
                  </a:moveTo>
                  <a:cubicBezTo>
                    <a:pt x="0" y="35770"/>
                    <a:pt x="35770" y="0"/>
                    <a:pt x="79895" y="0"/>
                  </a:cubicBezTo>
                  <a:lnTo>
                    <a:pt x="2129392" y="0"/>
                  </a:lnTo>
                  <a:cubicBezTo>
                    <a:pt x="2173517" y="0"/>
                    <a:pt x="2209287" y="35770"/>
                    <a:pt x="2209287" y="79895"/>
                  </a:cubicBezTo>
                  <a:lnTo>
                    <a:pt x="2209287" y="399377"/>
                  </a:lnTo>
                  <a:cubicBezTo>
                    <a:pt x="2209287" y="443502"/>
                    <a:pt x="2173517" y="479272"/>
                    <a:pt x="2129392" y="479272"/>
                  </a:cubicBezTo>
                  <a:lnTo>
                    <a:pt x="79895" y="479272"/>
                  </a:lnTo>
                  <a:cubicBezTo>
                    <a:pt x="35770" y="479272"/>
                    <a:pt x="0" y="443502"/>
                    <a:pt x="0" y="399377"/>
                  </a:cubicBezTo>
                  <a:lnTo>
                    <a:pt x="0" y="7989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shade val="50000"/>
                <a:hueOff val="101189"/>
                <a:satOff val="-2238"/>
                <a:lumOff val="16795"/>
                <a:alphaOff val="0"/>
              </a:schemeClr>
            </a:fillRef>
            <a:effectRef idx="3">
              <a:schemeClr val="accent5">
                <a:shade val="50000"/>
                <a:hueOff val="101189"/>
                <a:satOff val="-2238"/>
                <a:lumOff val="1679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310" tIns="65310" rIns="65310" bIns="65310" numCol="1" spcCol="1270" anchor="ctr" anchorCtr="0">
              <a:noAutofit/>
            </a:bodyPr>
            <a:lstStyle/>
            <a:p>
              <a:pPr lvl="0" algn="ctr" defTabSz="4889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b="1" kern="1200" smtClean="0">
                  <a:solidFill>
                    <a:schemeClr val="tx1"/>
                  </a:solidFill>
                  <a:latin typeface="+mn-ea"/>
                  <a:ea typeface="+mn-ea"/>
                </a:rPr>
                <a:t>세부 사업 계획 수립  </a:t>
              </a:r>
              <a:endParaRPr lang="ko-KR" altLang="en-US" sz="1100" b="1" kern="1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762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202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 err="1">
                <a:solidFill>
                  <a:schemeClr val="tx1"/>
                </a:solidFill>
              </a:rPr>
              <a:t>사회적기업형</a:t>
            </a:r>
            <a:r>
              <a:rPr lang="ko-KR" altLang="en-US" sz="1200" b="1" dirty="0">
                <a:solidFill>
                  <a:schemeClr val="tx1"/>
                </a:solidFill>
              </a:rPr>
              <a:t> 사업계획서 주요 목차</a:t>
            </a:r>
          </a:p>
        </p:txBody>
      </p:sp>
      <p:grpSp>
        <p:nvGrpSpPr>
          <p:cNvPr id="141" name="그룹 140"/>
          <p:cNvGrpSpPr/>
          <p:nvPr/>
        </p:nvGrpSpPr>
        <p:grpSpPr>
          <a:xfrm>
            <a:off x="332511" y="1370433"/>
            <a:ext cx="6192381" cy="5317238"/>
            <a:chOff x="641364" y="1127977"/>
            <a:chExt cx="8091613" cy="5606658"/>
          </a:xfrm>
        </p:grpSpPr>
        <p:grpSp>
          <p:nvGrpSpPr>
            <p:cNvPr id="142" name="그룹 4"/>
            <p:cNvGrpSpPr>
              <a:grpSpLocks/>
            </p:cNvGrpSpPr>
            <p:nvPr/>
          </p:nvGrpSpPr>
          <p:grpSpPr bwMode="auto">
            <a:xfrm>
              <a:off x="668477" y="1127977"/>
              <a:ext cx="8064500" cy="468313"/>
              <a:chOff x="0" y="29679"/>
              <a:chExt cx="6096000" cy="505440"/>
            </a:xfrm>
          </p:grpSpPr>
          <p:sp>
            <p:nvSpPr>
              <p:cNvPr id="206" name="모서리가 둥근 직사각형 205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  <a:gradFill rotWithShape="1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shade val="51000"/>
                      <a:satMod val="130000"/>
                    </a:srgbClr>
                  </a:gs>
                  <a:gs pos="80000">
                    <a:srgbClr val="4F81BD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</p:sp>
          <p:sp>
            <p:nvSpPr>
              <p:cNvPr id="207" name="모서리가 둥근 직사각형 4"/>
              <p:cNvSpPr/>
              <p:nvPr/>
            </p:nvSpPr>
            <p:spPr>
              <a:xfrm>
                <a:off x="25200" y="53666"/>
                <a:ext cx="6045600" cy="45746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60960" tIns="60960" rIns="60960" bIns="60960" spcCol="1270" anchor="ctr"/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사회적 기업형 사업 계획서 사업 요약</a:t>
                </a:r>
              </a:p>
            </p:txBody>
          </p:sp>
        </p:grpSp>
        <p:grpSp>
          <p:nvGrpSpPr>
            <p:cNvPr id="143" name="그룹 7"/>
            <p:cNvGrpSpPr>
              <a:grpSpLocks/>
            </p:cNvGrpSpPr>
            <p:nvPr/>
          </p:nvGrpSpPr>
          <p:grpSpPr bwMode="auto">
            <a:xfrm>
              <a:off x="668477" y="1680279"/>
              <a:ext cx="8064500" cy="468313"/>
              <a:chOff x="0" y="29679"/>
              <a:chExt cx="6096000" cy="505440"/>
            </a:xfrm>
          </p:grpSpPr>
          <p:sp>
            <p:nvSpPr>
              <p:cNvPr id="204" name="모서리가 둥근 직사각형 203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  <a:gradFill rotWithShape="1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shade val="51000"/>
                      <a:satMod val="130000"/>
                    </a:srgbClr>
                  </a:gs>
                  <a:gs pos="80000">
                    <a:srgbClr val="4F81BD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</p:sp>
          <p:sp>
            <p:nvSpPr>
              <p:cNvPr id="205" name="모서리가 둥근 직사각형 4"/>
              <p:cNvSpPr/>
              <p:nvPr/>
            </p:nvSpPr>
            <p:spPr>
              <a:xfrm>
                <a:off x="25200" y="53666"/>
                <a:ext cx="6045600" cy="45746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60960" tIns="60960" rIns="60960" bIns="60960" spcCol="1270" anchor="ctr"/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사회적기업가</a:t>
                </a: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정신</a:t>
                </a:r>
                <a:endPara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44" name="그룹 10"/>
            <p:cNvGrpSpPr>
              <a:grpSpLocks/>
            </p:cNvGrpSpPr>
            <p:nvPr/>
          </p:nvGrpSpPr>
          <p:grpSpPr bwMode="auto">
            <a:xfrm>
              <a:off x="668477" y="2201659"/>
              <a:ext cx="8064500" cy="466725"/>
              <a:chOff x="0" y="29679"/>
              <a:chExt cx="6096000" cy="505440"/>
            </a:xfrm>
          </p:grpSpPr>
          <p:sp>
            <p:nvSpPr>
              <p:cNvPr id="202" name="모서리가 둥근 직사각형 201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  <a:gradFill rotWithShape="1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shade val="51000"/>
                      <a:satMod val="130000"/>
                    </a:srgbClr>
                  </a:gs>
                  <a:gs pos="80000">
                    <a:srgbClr val="4F81BD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</p:sp>
          <p:sp>
            <p:nvSpPr>
              <p:cNvPr id="203" name="모서리가 둥근 직사각형 4"/>
              <p:cNvSpPr/>
              <p:nvPr/>
            </p:nvSpPr>
            <p:spPr>
              <a:xfrm>
                <a:off x="25200" y="53748"/>
                <a:ext cx="6045600" cy="45730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60960" tIns="60960" rIns="60960" bIns="60960" spcCol="1270" anchor="ctr"/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회사 개요</a:t>
                </a:r>
                <a:r>
                  <a:rPr kumimoji="0" lang="en-US" altLang="ko-KR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/</a:t>
                </a:r>
                <a:r>
                  <a:rPr kumimoji="0" lang="ko-KR" altLang="en-US" sz="11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소셜미션</a:t>
                </a: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</a:t>
                </a:r>
                <a:r>
                  <a:rPr kumimoji="0" lang="en-US" altLang="ko-KR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/ </a:t>
                </a: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비즈니스 모델 </a:t>
                </a:r>
                <a:r>
                  <a:rPr kumimoji="0" lang="en-US" altLang="ko-KR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/ </a:t>
                </a: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제품 및 서비스 소개 </a:t>
                </a:r>
                <a:endPara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45" name="그룹 10"/>
            <p:cNvGrpSpPr>
              <a:grpSpLocks/>
            </p:cNvGrpSpPr>
            <p:nvPr/>
          </p:nvGrpSpPr>
          <p:grpSpPr bwMode="auto">
            <a:xfrm>
              <a:off x="667832" y="2753674"/>
              <a:ext cx="1944216" cy="445234"/>
              <a:chOff x="0" y="29679"/>
              <a:chExt cx="6096000" cy="505440"/>
            </a:xfrm>
          </p:grpSpPr>
          <p:sp>
            <p:nvSpPr>
              <p:cNvPr id="200" name="모서리가 둥근 직사각형 199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  <a:gradFill rotWithShape="1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shade val="51000"/>
                      <a:satMod val="130000"/>
                    </a:srgbClr>
                  </a:gs>
                  <a:gs pos="80000">
                    <a:srgbClr val="4F81BD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</p:sp>
          <p:sp>
            <p:nvSpPr>
              <p:cNvPr id="201" name="모서리가 둥근 직사각형 4"/>
              <p:cNvSpPr/>
              <p:nvPr/>
            </p:nvSpPr>
            <p:spPr>
              <a:xfrm>
                <a:off x="25200" y="53748"/>
                <a:ext cx="6045600" cy="45730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60960" tIns="60960" rIns="60960" bIns="60960" spcCol="1270" anchor="ctr"/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시장분석</a:t>
                </a:r>
                <a:endPara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46" name="그룹 145"/>
            <p:cNvGrpSpPr/>
            <p:nvPr/>
          </p:nvGrpSpPr>
          <p:grpSpPr>
            <a:xfrm>
              <a:off x="641364" y="4335300"/>
              <a:ext cx="8036760" cy="901556"/>
              <a:chOff x="667832" y="3277328"/>
              <a:chExt cx="8036760" cy="901556"/>
            </a:xfrm>
          </p:grpSpPr>
          <p:grpSp>
            <p:nvGrpSpPr>
              <p:cNvPr id="184" name="그룹 10"/>
              <p:cNvGrpSpPr>
                <a:grpSpLocks/>
              </p:cNvGrpSpPr>
              <p:nvPr/>
            </p:nvGrpSpPr>
            <p:grpSpPr bwMode="auto">
              <a:xfrm>
                <a:off x="667832" y="3280111"/>
                <a:ext cx="1944216" cy="898773"/>
                <a:chOff x="0" y="29679"/>
                <a:chExt cx="6096000" cy="505440"/>
              </a:xfrm>
            </p:grpSpPr>
            <p:sp>
              <p:nvSpPr>
                <p:cNvPr id="198" name="모서리가 둥근 직사각형 197"/>
                <p:cNvSpPr/>
                <p:nvPr/>
              </p:nvSpPr>
              <p:spPr>
                <a:xfrm>
                  <a:off x="0" y="29679"/>
                  <a:ext cx="6096000" cy="505440"/>
                </a:xfrm>
                <a:prstGeom prst="roundRect">
                  <a:avLst/>
                </a:prstGeom>
                <a:gradFill rotWithShape="1">
                  <a:gsLst>
                    <a:gs pos="0">
                      <a:srgbClr val="4F81BD">
                        <a:hueOff val="0"/>
                        <a:satOff val="0"/>
                        <a:lumOff val="0"/>
                        <a:alphaOff val="0"/>
                        <a:shade val="51000"/>
                        <a:satMod val="130000"/>
                      </a:srgbClr>
                    </a:gs>
                    <a:gs pos="80000">
                      <a:srgbClr val="4F81BD">
                        <a:hueOff val="0"/>
                        <a:satOff val="0"/>
                        <a:lumOff val="0"/>
                        <a:alphaOff val="0"/>
                        <a:shade val="93000"/>
                        <a:satMod val="130000"/>
                      </a:srgbClr>
                    </a:gs>
                    <a:gs pos="100000">
                      <a:srgbClr val="4F81BD">
                        <a:hueOff val="0"/>
                        <a:satOff val="0"/>
                        <a:lumOff val="0"/>
                        <a:alphaOff val="0"/>
                        <a:shade val="94000"/>
                        <a:satMod val="135000"/>
                      </a:srgbClr>
                    </a:gs>
                  </a:gsLst>
                  <a:lin ang="16200000" scaled="0"/>
                </a:gra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</p:sp>
            <p:sp>
              <p:nvSpPr>
                <p:cNvPr id="199" name="모서리가 둥근 직사각형 4"/>
                <p:cNvSpPr/>
                <p:nvPr/>
              </p:nvSpPr>
              <p:spPr>
                <a:xfrm>
                  <a:off x="25200" y="53748"/>
                  <a:ext cx="6045600" cy="4573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60960" tIns="60960" rIns="60960" bIns="60960" spcCol="1270" anchor="ctr"/>
                <a:lstStyle/>
                <a:p>
                  <a:pPr marL="0" marR="0" lvl="0" indent="0" algn="ctr" defTabSz="7112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세부사업계획</a:t>
                  </a:r>
                  <a:endParaRPr kumimoji="0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endParaRPr>
                </a:p>
              </p:txBody>
            </p:sp>
          </p:grpSp>
          <p:grpSp>
            <p:nvGrpSpPr>
              <p:cNvPr id="185" name="그룹 34"/>
              <p:cNvGrpSpPr>
                <a:grpSpLocks/>
              </p:cNvGrpSpPr>
              <p:nvPr/>
            </p:nvGrpSpPr>
            <p:grpSpPr bwMode="auto">
              <a:xfrm>
                <a:off x="2712192" y="3277328"/>
                <a:ext cx="1928614" cy="397500"/>
                <a:chOff x="2695977" y="3002434"/>
                <a:chExt cx="1276223" cy="829545"/>
              </a:xfrm>
            </p:grpSpPr>
            <p:sp>
              <p:nvSpPr>
                <p:cNvPr id="196" name="모서리가 둥근 직사각형 195"/>
                <p:cNvSpPr/>
                <p:nvPr/>
              </p:nvSpPr>
              <p:spPr>
                <a:xfrm>
                  <a:off x="2695977" y="3002434"/>
                  <a:ext cx="1276223" cy="829545"/>
                </a:xfrm>
                <a:prstGeom prst="roundRect">
                  <a:avLst/>
                </a:prstGeom>
                <a:solidFill>
                  <a:srgbClr val="F79646"/>
                </a:soli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</p:sp>
            <p:sp>
              <p:nvSpPr>
                <p:cNvPr id="197" name="모서리가 둥근 직사각형 4"/>
                <p:cNvSpPr/>
                <p:nvPr/>
              </p:nvSpPr>
              <p:spPr>
                <a:xfrm>
                  <a:off x="2736875" y="3041119"/>
                  <a:ext cx="1194427" cy="752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36000" tIns="36000" rIns="36000" bIns="36000" spcCol="1270" anchor="ctr"/>
                <a:lstStyle/>
                <a:p>
                  <a:pPr marL="0" marR="0" lvl="0" indent="0" algn="ctr" defTabSz="5334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마케팅 </a:t>
                  </a:r>
                  <a:r>
                    <a:rPr kumimoji="0" lang="en-US" altLang="ko-KR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&amp;</a:t>
                  </a:r>
                  <a:r>
                    <a:rPr kumimoji="0" lang="ko-KR" alt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영업 계획</a:t>
                  </a:r>
                  <a:endParaRPr kumimoji="0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endParaRPr>
                </a:p>
              </p:txBody>
            </p:sp>
          </p:grpSp>
          <p:grpSp>
            <p:nvGrpSpPr>
              <p:cNvPr id="186" name="그룹 34"/>
              <p:cNvGrpSpPr>
                <a:grpSpLocks/>
              </p:cNvGrpSpPr>
              <p:nvPr/>
            </p:nvGrpSpPr>
            <p:grpSpPr bwMode="auto">
              <a:xfrm>
                <a:off x="4731618" y="3277328"/>
                <a:ext cx="1928614" cy="397500"/>
                <a:chOff x="2695977" y="3002434"/>
                <a:chExt cx="1276223" cy="829545"/>
              </a:xfrm>
            </p:grpSpPr>
            <p:sp>
              <p:nvSpPr>
                <p:cNvPr id="194" name="모서리가 둥근 직사각형 193"/>
                <p:cNvSpPr/>
                <p:nvPr/>
              </p:nvSpPr>
              <p:spPr>
                <a:xfrm>
                  <a:off x="2695977" y="3002434"/>
                  <a:ext cx="1276223" cy="829545"/>
                </a:xfrm>
                <a:prstGeom prst="roundRect">
                  <a:avLst/>
                </a:prstGeom>
                <a:solidFill>
                  <a:srgbClr val="F79646"/>
                </a:soli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</p:sp>
            <p:sp>
              <p:nvSpPr>
                <p:cNvPr id="195" name="모서리가 둥근 직사각형 4"/>
                <p:cNvSpPr/>
                <p:nvPr/>
              </p:nvSpPr>
              <p:spPr>
                <a:xfrm>
                  <a:off x="2736875" y="3041119"/>
                  <a:ext cx="1194427" cy="752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36000" tIns="36000" rIns="36000" bIns="36000" spcCol="1270" anchor="ctr"/>
                <a:lstStyle/>
                <a:p>
                  <a:pPr marL="0" marR="0" lvl="0" indent="0" algn="ctr" defTabSz="5334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제품 및 서비스 개발 </a:t>
                  </a:r>
                  <a:endParaRPr kumimoji="0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endParaRPr>
                </a:p>
              </p:txBody>
            </p:sp>
          </p:grpSp>
          <p:grpSp>
            <p:nvGrpSpPr>
              <p:cNvPr id="187" name="그룹 34"/>
              <p:cNvGrpSpPr>
                <a:grpSpLocks/>
              </p:cNvGrpSpPr>
              <p:nvPr/>
            </p:nvGrpSpPr>
            <p:grpSpPr bwMode="auto">
              <a:xfrm>
                <a:off x="6775978" y="3277328"/>
                <a:ext cx="1928614" cy="397500"/>
                <a:chOff x="2695977" y="3002434"/>
                <a:chExt cx="1276223" cy="829545"/>
              </a:xfrm>
            </p:grpSpPr>
            <p:sp>
              <p:nvSpPr>
                <p:cNvPr id="192" name="모서리가 둥근 직사각형 191"/>
                <p:cNvSpPr/>
                <p:nvPr/>
              </p:nvSpPr>
              <p:spPr>
                <a:xfrm>
                  <a:off x="2695977" y="3002434"/>
                  <a:ext cx="1276223" cy="829545"/>
                </a:xfrm>
                <a:prstGeom prst="roundRect">
                  <a:avLst/>
                </a:prstGeom>
                <a:solidFill>
                  <a:srgbClr val="F79646"/>
                </a:soli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</p:sp>
            <p:sp>
              <p:nvSpPr>
                <p:cNvPr id="193" name="모서리가 둥근 직사각형 4"/>
                <p:cNvSpPr/>
                <p:nvPr/>
              </p:nvSpPr>
              <p:spPr>
                <a:xfrm>
                  <a:off x="2736875" y="3041119"/>
                  <a:ext cx="1194427" cy="752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36000" tIns="36000" rIns="36000" bIns="36000" spcCol="1270" anchor="ctr"/>
                <a:lstStyle/>
                <a:p>
                  <a:pPr marL="0" marR="0" lvl="0" indent="0" algn="ctr" defTabSz="5334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조직 및 인력 운영</a:t>
                  </a:r>
                  <a:endParaRPr kumimoji="0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endParaRPr>
                </a:p>
              </p:txBody>
            </p:sp>
          </p:grpSp>
          <p:grpSp>
            <p:nvGrpSpPr>
              <p:cNvPr id="188" name="그룹 34"/>
              <p:cNvGrpSpPr>
                <a:grpSpLocks/>
              </p:cNvGrpSpPr>
              <p:nvPr/>
            </p:nvGrpSpPr>
            <p:grpSpPr bwMode="auto">
              <a:xfrm>
                <a:off x="2727929" y="3767316"/>
                <a:ext cx="2872884" cy="397500"/>
                <a:chOff x="2695977" y="3002434"/>
                <a:chExt cx="1276223" cy="829545"/>
              </a:xfrm>
            </p:grpSpPr>
            <p:sp>
              <p:nvSpPr>
                <p:cNvPr id="190" name="모서리가 둥근 직사각형 189"/>
                <p:cNvSpPr/>
                <p:nvPr/>
              </p:nvSpPr>
              <p:spPr>
                <a:xfrm>
                  <a:off x="2695977" y="3002434"/>
                  <a:ext cx="1276223" cy="829545"/>
                </a:xfrm>
                <a:prstGeom prst="roundRect">
                  <a:avLst/>
                </a:prstGeom>
                <a:solidFill>
                  <a:srgbClr val="F79646"/>
                </a:soli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</p:sp>
            <p:sp>
              <p:nvSpPr>
                <p:cNvPr id="191" name="모서리가 둥근 직사각형 4"/>
                <p:cNvSpPr/>
                <p:nvPr/>
              </p:nvSpPr>
              <p:spPr>
                <a:xfrm>
                  <a:off x="2736875" y="3041119"/>
                  <a:ext cx="1194427" cy="752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36000" tIns="36000" rIns="36000" bIns="36000" spcCol="1270" anchor="ctr"/>
                <a:lstStyle/>
                <a:p>
                  <a:pPr marL="0" marR="0" lvl="0" indent="0" algn="ctr" defTabSz="5334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재무 계획 </a:t>
                  </a:r>
                  <a:endParaRPr kumimoji="0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endParaRPr>
                </a:p>
              </p:txBody>
            </p:sp>
          </p:grpSp>
          <p:sp>
            <p:nvSpPr>
              <p:cNvPr id="189" name="모서리가 둥근 직사각형 4"/>
              <p:cNvSpPr/>
              <p:nvPr/>
            </p:nvSpPr>
            <p:spPr bwMode="auto">
              <a:xfrm>
                <a:off x="5804767" y="3779441"/>
                <a:ext cx="2814635" cy="36042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36000" tIns="36000" rIns="36000" bIns="36000" spcCol="1270" anchor="ctr"/>
              <a:lstStyle/>
              <a:p>
                <a:pPr marL="0" marR="0" lvl="0" indent="0" algn="ctr" defTabSz="533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사업 추진 일정</a:t>
                </a:r>
                <a:endPara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47" name="그룹 10"/>
            <p:cNvGrpSpPr>
              <a:grpSpLocks/>
            </p:cNvGrpSpPr>
            <p:nvPr/>
          </p:nvGrpSpPr>
          <p:grpSpPr bwMode="auto">
            <a:xfrm>
              <a:off x="667832" y="5287140"/>
              <a:ext cx="1944216" cy="449389"/>
              <a:chOff x="0" y="29679"/>
              <a:chExt cx="6096000" cy="505440"/>
            </a:xfrm>
          </p:grpSpPr>
          <p:sp>
            <p:nvSpPr>
              <p:cNvPr id="182" name="모서리가 둥근 직사각형 181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  <a:gradFill rotWithShape="1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shade val="51000"/>
                      <a:satMod val="130000"/>
                    </a:srgbClr>
                  </a:gs>
                  <a:gs pos="80000">
                    <a:srgbClr val="4F81BD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</p:sp>
          <p:sp>
            <p:nvSpPr>
              <p:cNvPr id="183" name="모서리가 둥근 직사각형 4"/>
              <p:cNvSpPr/>
              <p:nvPr/>
            </p:nvSpPr>
            <p:spPr>
              <a:xfrm>
                <a:off x="25200" y="53748"/>
                <a:ext cx="6045600" cy="45730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60960" tIns="60960" rIns="60960" bIns="60960" spcCol="1270" anchor="ctr"/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사회적 경제적 가치</a:t>
                </a:r>
                <a:endPara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48" name="그룹 34"/>
            <p:cNvGrpSpPr>
              <a:grpSpLocks/>
            </p:cNvGrpSpPr>
            <p:nvPr/>
          </p:nvGrpSpPr>
          <p:grpSpPr bwMode="auto">
            <a:xfrm>
              <a:off x="2727928" y="2785952"/>
              <a:ext cx="1928614" cy="397500"/>
              <a:chOff x="2695977" y="3002434"/>
              <a:chExt cx="1276223" cy="829545"/>
            </a:xfrm>
          </p:grpSpPr>
          <p:sp>
            <p:nvSpPr>
              <p:cNvPr id="180" name="모서리가 둥근 직사각형 179"/>
              <p:cNvSpPr/>
              <p:nvPr/>
            </p:nvSpPr>
            <p:spPr>
              <a:xfrm>
                <a:off x="2695977" y="3002434"/>
                <a:ext cx="1276223" cy="829545"/>
              </a:xfrm>
              <a:prstGeom prst="roundRect">
                <a:avLst/>
              </a:prstGeom>
              <a:solidFill>
                <a:srgbClr val="F79646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</p:sp>
          <p:sp>
            <p:nvSpPr>
              <p:cNvPr id="181" name="모서리가 둥근 직사각형 4"/>
              <p:cNvSpPr/>
              <p:nvPr/>
            </p:nvSpPr>
            <p:spPr>
              <a:xfrm>
                <a:off x="2736875" y="3041119"/>
                <a:ext cx="1194427" cy="75217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36000" tIns="36000" rIns="36000" bIns="36000" spcCol="1270" anchor="ctr"/>
              <a:lstStyle/>
              <a:p>
                <a:pPr marL="0" marR="0" lvl="0" indent="0" algn="ctr" defTabSz="533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시장 규모 및 </a:t>
                </a:r>
                <a:r>
                  <a:rPr kumimoji="0" lang="ko-KR" altLang="en-US" sz="11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트렌드</a:t>
                </a:r>
                <a:endPara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49" name="그룹 34"/>
            <p:cNvGrpSpPr>
              <a:grpSpLocks/>
            </p:cNvGrpSpPr>
            <p:nvPr/>
          </p:nvGrpSpPr>
          <p:grpSpPr bwMode="auto">
            <a:xfrm>
              <a:off x="4747354" y="2771884"/>
              <a:ext cx="1928614" cy="397500"/>
              <a:chOff x="2695977" y="3002434"/>
              <a:chExt cx="1276223" cy="829545"/>
            </a:xfrm>
          </p:grpSpPr>
          <p:sp>
            <p:nvSpPr>
              <p:cNvPr id="178" name="모서리가 둥근 직사각형 177"/>
              <p:cNvSpPr/>
              <p:nvPr/>
            </p:nvSpPr>
            <p:spPr>
              <a:xfrm>
                <a:off x="2695977" y="3002434"/>
                <a:ext cx="1276223" cy="829545"/>
              </a:xfrm>
              <a:prstGeom prst="roundRect">
                <a:avLst/>
              </a:prstGeom>
              <a:solidFill>
                <a:srgbClr val="F79646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</p:sp>
          <p:sp>
            <p:nvSpPr>
              <p:cNvPr id="179" name="모서리가 둥근 직사각형 4"/>
              <p:cNvSpPr/>
              <p:nvPr/>
            </p:nvSpPr>
            <p:spPr>
              <a:xfrm>
                <a:off x="2736875" y="3041119"/>
                <a:ext cx="1194427" cy="75217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36000" tIns="36000" rIns="36000" bIns="36000" spcCol="1270" anchor="ctr"/>
              <a:lstStyle/>
              <a:p>
                <a:pPr marL="0" marR="0" lvl="0" indent="0" algn="ctr" defTabSz="533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핵심 고객 분석</a:t>
                </a:r>
                <a:endPara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50" name="그룹 34"/>
            <p:cNvGrpSpPr>
              <a:grpSpLocks/>
            </p:cNvGrpSpPr>
            <p:nvPr/>
          </p:nvGrpSpPr>
          <p:grpSpPr bwMode="auto">
            <a:xfrm>
              <a:off x="6791714" y="2757816"/>
              <a:ext cx="1928614" cy="397500"/>
              <a:chOff x="2695977" y="3002434"/>
              <a:chExt cx="1276223" cy="829545"/>
            </a:xfrm>
          </p:grpSpPr>
          <p:sp>
            <p:nvSpPr>
              <p:cNvPr id="176" name="모서리가 둥근 직사각형 175"/>
              <p:cNvSpPr/>
              <p:nvPr/>
            </p:nvSpPr>
            <p:spPr>
              <a:xfrm>
                <a:off x="2695977" y="3002434"/>
                <a:ext cx="1276223" cy="829545"/>
              </a:xfrm>
              <a:prstGeom prst="roundRect">
                <a:avLst/>
              </a:prstGeom>
              <a:solidFill>
                <a:srgbClr val="F79646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</p:sp>
          <p:sp>
            <p:nvSpPr>
              <p:cNvPr id="177" name="모서리가 둥근 직사각형 4"/>
              <p:cNvSpPr/>
              <p:nvPr/>
            </p:nvSpPr>
            <p:spPr>
              <a:xfrm>
                <a:off x="2736875" y="3041119"/>
                <a:ext cx="1194427" cy="75217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36000" tIns="36000" rIns="36000" bIns="36000" spcCol="1270" anchor="ctr"/>
              <a:lstStyle/>
              <a:p>
                <a:pPr marL="0" marR="0" lvl="0" indent="0" algn="ctr" defTabSz="533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경쟁자 현황 및 </a:t>
                </a:r>
                <a:r>
                  <a:rPr kumimoji="0" lang="ko-KR" altLang="en-US" sz="11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강약점</a:t>
                </a:r>
                <a:endPara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51" name="그룹 10"/>
            <p:cNvGrpSpPr>
              <a:grpSpLocks/>
            </p:cNvGrpSpPr>
            <p:nvPr/>
          </p:nvGrpSpPr>
          <p:grpSpPr bwMode="auto">
            <a:xfrm>
              <a:off x="667832" y="5789591"/>
              <a:ext cx="8031808" cy="449389"/>
              <a:chOff x="0" y="29679"/>
              <a:chExt cx="6096000" cy="505440"/>
            </a:xfrm>
          </p:grpSpPr>
          <p:sp>
            <p:nvSpPr>
              <p:cNvPr id="174" name="모서리가 둥근 직사각형 173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  <a:gradFill rotWithShape="1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shade val="51000"/>
                      <a:satMod val="130000"/>
                    </a:srgbClr>
                  </a:gs>
                  <a:gs pos="80000">
                    <a:srgbClr val="4F81BD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</p:sp>
          <p:sp>
            <p:nvSpPr>
              <p:cNvPr id="175" name="모서리가 둥근 직사각형 4"/>
              <p:cNvSpPr/>
              <p:nvPr/>
            </p:nvSpPr>
            <p:spPr>
              <a:xfrm>
                <a:off x="25200" y="53748"/>
                <a:ext cx="6045600" cy="45730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60960" tIns="60960" rIns="60960" bIns="60960" spcCol="1270" anchor="ctr"/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추진 일정 및 중장기 전망  </a:t>
                </a:r>
                <a:endPara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52" name="그룹 151"/>
            <p:cNvGrpSpPr/>
            <p:nvPr/>
          </p:nvGrpSpPr>
          <p:grpSpPr>
            <a:xfrm>
              <a:off x="667832" y="3308336"/>
              <a:ext cx="8051076" cy="966571"/>
              <a:chOff x="667832" y="4250892"/>
              <a:chExt cx="8051076" cy="966571"/>
            </a:xfrm>
          </p:grpSpPr>
          <p:grpSp>
            <p:nvGrpSpPr>
              <p:cNvPr id="162" name="그룹 10"/>
              <p:cNvGrpSpPr>
                <a:grpSpLocks/>
              </p:cNvGrpSpPr>
              <p:nvPr/>
            </p:nvGrpSpPr>
            <p:grpSpPr bwMode="auto">
              <a:xfrm>
                <a:off x="667832" y="4250892"/>
                <a:ext cx="1944216" cy="449389"/>
                <a:chOff x="0" y="29679"/>
                <a:chExt cx="6096000" cy="505440"/>
              </a:xfrm>
            </p:grpSpPr>
            <p:sp>
              <p:nvSpPr>
                <p:cNvPr id="172" name="모서리가 둥근 직사각형 171"/>
                <p:cNvSpPr/>
                <p:nvPr/>
              </p:nvSpPr>
              <p:spPr>
                <a:xfrm>
                  <a:off x="0" y="29679"/>
                  <a:ext cx="6096000" cy="505440"/>
                </a:xfrm>
                <a:prstGeom prst="roundRect">
                  <a:avLst/>
                </a:prstGeom>
                <a:gradFill rotWithShape="1">
                  <a:gsLst>
                    <a:gs pos="0">
                      <a:srgbClr val="4F81BD">
                        <a:hueOff val="0"/>
                        <a:satOff val="0"/>
                        <a:lumOff val="0"/>
                        <a:alphaOff val="0"/>
                        <a:shade val="51000"/>
                        <a:satMod val="130000"/>
                      </a:srgbClr>
                    </a:gs>
                    <a:gs pos="80000">
                      <a:srgbClr val="4F81BD">
                        <a:hueOff val="0"/>
                        <a:satOff val="0"/>
                        <a:lumOff val="0"/>
                        <a:alphaOff val="0"/>
                        <a:shade val="93000"/>
                        <a:satMod val="130000"/>
                      </a:srgbClr>
                    </a:gs>
                    <a:gs pos="100000">
                      <a:srgbClr val="4F81BD">
                        <a:hueOff val="0"/>
                        <a:satOff val="0"/>
                        <a:lumOff val="0"/>
                        <a:alphaOff val="0"/>
                        <a:shade val="94000"/>
                        <a:satMod val="135000"/>
                      </a:srgbClr>
                    </a:gs>
                  </a:gsLst>
                  <a:lin ang="16200000" scaled="0"/>
                </a:gra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</p:sp>
            <p:sp>
              <p:nvSpPr>
                <p:cNvPr id="173" name="모서리가 둥근 직사각형 4"/>
                <p:cNvSpPr/>
                <p:nvPr/>
              </p:nvSpPr>
              <p:spPr>
                <a:xfrm>
                  <a:off x="25200" y="53748"/>
                  <a:ext cx="6045600" cy="4573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60960" tIns="60960" rIns="60960" bIns="60960" spcCol="1270" anchor="ctr"/>
                <a:lstStyle/>
                <a:p>
                  <a:pPr marL="0" marR="0" lvl="0" indent="0" algn="ctr" defTabSz="7112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내부역량 분석</a:t>
                  </a:r>
                  <a:endParaRPr kumimoji="0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endParaRPr>
                </a:p>
              </p:txBody>
            </p:sp>
          </p:grpSp>
          <p:grpSp>
            <p:nvGrpSpPr>
              <p:cNvPr id="163" name="그룹 10"/>
              <p:cNvGrpSpPr>
                <a:grpSpLocks/>
              </p:cNvGrpSpPr>
              <p:nvPr/>
            </p:nvGrpSpPr>
            <p:grpSpPr bwMode="auto">
              <a:xfrm>
                <a:off x="667832" y="4768074"/>
                <a:ext cx="8031808" cy="449389"/>
                <a:chOff x="0" y="29679"/>
                <a:chExt cx="6096000" cy="505440"/>
              </a:xfrm>
            </p:grpSpPr>
            <p:sp>
              <p:nvSpPr>
                <p:cNvPr id="170" name="모서리가 둥근 직사각형 169"/>
                <p:cNvSpPr/>
                <p:nvPr/>
              </p:nvSpPr>
              <p:spPr>
                <a:xfrm>
                  <a:off x="0" y="29679"/>
                  <a:ext cx="6096000" cy="505440"/>
                </a:xfrm>
                <a:prstGeom prst="roundRect">
                  <a:avLst/>
                </a:prstGeom>
                <a:gradFill rotWithShape="1">
                  <a:gsLst>
                    <a:gs pos="0">
                      <a:srgbClr val="4F81BD">
                        <a:hueOff val="0"/>
                        <a:satOff val="0"/>
                        <a:lumOff val="0"/>
                        <a:alphaOff val="0"/>
                        <a:shade val="51000"/>
                        <a:satMod val="130000"/>
                      </a:srgbClr>
                    </a:gs>
                    <a:gs pos="80000">
                      <a:srgbClr val="4F81BD">
                        <a:hueOff val="0"/>
                        <a:satOff val="0"/>
                        <a:lumOff val="0"/>
                        <a:alphaOff val="0"/>
                        <a:shade val="93000"/>
                        <a:satMod val="130000"/>
                      </a:srgbClr>
                    </a:gs>
                    <a:gs pos="100000">
                      <a:srgbClr val="4F81BD">
                        <a:hueOff val="0"/>
                        <a:satOff val="0"/>
                        <a:lumOff val="0"/>
                        <a:alphaOff val="0"/>
                        <a:shade val="94000"/>
                        <a:satMod val="135000"/>
                      </a:srgbClr>
                    </a:gs>
                  </a:gsLst>
                  <a:lin ang="16200000" scaled="0"/>
                </a:gra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</p:sp>
            <p:sp>
              <p:nvSpPr>
                <p:cNvPr id="171" name="모서리가 둥근 직사각형 4"/>
                <p:cNvSpPr/>
                <p:nvPr/>
              </p:nvSpPr>
              <p:spPr>
                <a:xfrm>
                  <a:off x="25200" y="53748"/>
                  <a:ext cx="6045600" cy="4573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60960" tIns="60960" rIns="60960" bIns="60960" spcCol="1270" anchor="ctr"/>
                <a:lstStyle/>
                <a:p>
                  <a:pPr marL="0" marR="0" lvl="0" indent="0" algn="ctr" defTabSz="7112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SWOT </a:t>
                  </a:r>
                  <a:r>
                    <a:rPr kumimoji="0" lang="ko-KR" alt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분석 및 전략적 목표</a:t>
                  </a:r>
                  <a:endParaRPr kumimoji="0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endParaRPr>
                </a:p>
              </p:txBody>
            </p:sp>
          </p:grpSp>
          <p:grpSp>
            <p:nvGrpSpPr>
              <p:cNvPr id="164" name="그룹 34"/>
              <p:cNvGrpSpPr>
                <a:grpSpLocks/>
              </p:cNvGrpSpPr>
              <p:nvPr/>
            </p:nvGrpSpPr>
            <p:grpSpPr bwMode="auto">
              <a:xfrm>
                <a:off x="2727928" y="4264960"/>
                <a:ext cx="2872884" cy="397500"/>
                <a:chOff x="2695977" y="3002434"/>
                <a:chExt cx="1276223" cy="829545"/>
              </a:xfrm>
            </p:grpSpPr>
            <p:sp>
              <p:nvSpPr>
                <p:cNvPr id="168" name="모서리가 둥근 직사각형 167"/>
                <p:cNvSpPr/>
                <p:nvPr/>
              </p:nvSpPr>
              <p:spPr>
                <a:xfrm>
                  <a:off x="2695977" y="3002434"/>
                  <a:ext cx="1276223" cy="829545"/>
                </a:xfrm>
                <a:prstGeom prst="roundRect">
                  <a:avLst/>
                </a:prstGeom>
                <a:solidFill>
                  <a:srgbClr val="F79646"/>
                </a:soli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</p:sp>
            <p:sp>
              <p:nvSpPr>
                <p:cNvPr id="169" name="모서리가 둥근 직사각형 4"/>
                <p:cNvSpPr/>
                <p:nvPr/>
              </p:nvSpPr>
              <p:spPr>
                <a:xfrm>
                  <a:off x="2736875" y="3041119"/>
                  <a:ext cx="1194427" cy="752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36000" tIns="36000" rIns="36000" bIns="36000" spcCol="1270" anchor="ctr"/>
                <a:lstStyle/>
                <a:p>
                  <a:pPr marL="0" marR="0" lvl="0" indent="0" algn="ctr" defTabSz="5334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내부 </a:t>
                  </a:r>
                  <a:r>
                    <a:rPr kumimoji="0" lang="ko-KR" alt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자원 분석</a:t>
                  </a:r>
                  <a:endParaRPr kumimoji="0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endParaRPr>
                </a:p>
              </p:txBody>
            </p:sp>
          </p:grpSp>
          <p:grpSp>
            <p:nvGrpSpPr>
              <p:cNvPr id="165" name="그룹 34"/>
              <p:cNvGrpSpPr>
                <a:grpSpLocks/>
              </p:cNvGrpSpPr>
              <p:nvPr/>
            </p:nvGrpSpPr>
            <p:grpSpPr bwMode="auto">
              <a:xfrm>
                <a:off x="5710059" y="4259692"/>
                <a:ext cx="3008849" cy="435648"/>
                <a:chOff x="2695977" y="3002434"/>
                <a:chExt cx="1276223" cy="829545"/>
              </a:xfrm>
            </p:grpSpPr>
            <p:sp>
              <p:nvSpPr>
                <p:cNvPr id="166" name="모서리가 둥근 직사각형 165"/>
                <p:cNvSpPr/>
                <p:nvPr/>
              </p:nvSpPr>
              <p:spPr>
                <a:xfrm>
                  <a:off x="2695977" y="3002434"/>
                  <a:ext cx="1276223" cy="829545"/>
                </a:xfrm>
                <a:prstGeom prst="roundRect">
                  <a:avLst/>
                </a:prstGeom>
                <a:solidFill>
                  <a:srgbClr val="F79646"/>
                </a:soli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</p:sp>
            <p:sp>
              <p:nvSpPr>
                <p:cNvPr id="167" name="모서리가 둥근 직사각형 4"/>
                <p:cNvSpPr/>
                <p:nvPr/>
              </p:nvSpPr>
              <p:spPr>
                <a:xfrm>
                  <a:off x="2736875" y="3041119"/>
                  <a:ext cx="1194427" cy="7521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36000" tIns="36000" rIns="36000" bIns="36000" spcCol="1270" anchor="ctr"/>
                <a:lstStyle/>
                <a:p>
                  <a:pPr marL="0" marR="0" lvl="0" indent="0" algn="ctr" defTabSz="5334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ko-KR" altLang="en-US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기존 프로젝트</a:t>
                  </a:r>
                  <a:r>
                    <a:rPr kumimoji="0" lang="en-US" altLang="ko-KR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 </a:t>
                  </a:r>
                  <a:r>
                    <a:rPr kumimoji="0" lang="ko-KR" altLang="en-US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서울남산체 M"/>
                      <a:ea typeface="서울남산체 M"/>
                      <a:cs typeface="+mn-cs"/>
                    </a:rPr>
                    <a:t>현황</a:t>
                  </a:r>
                </a:p>
              </p:txBody>
            </p:sp>
          </p:grpSp>
        </p:grpSp>
        <p:grpSp>
          <p:nvGrpSpPr>
            <p:cNvPr id="153" name="그룹 10"/>
            <p:cNvGrpSpPr>
              <a:grpSpLocks/>
            </p:cNvGrpSpPr>
            <p:nvPr/>
          </p:nvGrpSpPr>
          <p:grpSpPr bwMode="auto">
            <a:xfrm>
              <a:off x="655432" y="6285246"/>
              <a:ext cx="8031808" cy="449389"/>
              <a:chOff x="0" y="29679"/>
              <a:chExt cx="6096000" cy="505440"/>
            </a:xfrm>
          </p:grpSpPr>
          <p:sp>
            <p:nvSpPr>
              <p:cNvPr id="160" name="모서리가 둥근 직사각형 159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  <a:gradFill rotWithShape="1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shade val="51000"/>
                      <a:satMod val="130000"/>
                    </a:srgbClr>
                  </a:gs>
                  <a:gs pos="80000">
                    <a:srgbClr val="4F81BD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</p:sp>
          <p:sp>
            <p:nvSpPr>
              <p:cNvPr id="161" name="모서리가 둥근 직사각형 4"/>
              <p:cNvSpPr/>
              <p:nvPr/>
            </p:nvSpPr>
            <p:spPr>
              <a:xfrm>
                <a:off x="25200" y="53748"/>
                <a:ext cx="6045600" cy="45730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60960" tIns="60960" rIns="60960" bIns="60960" spcCol="1270" anchor="ctr"/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별첨 </a:t>
                </a:r>
                <a:r>
                  <a:rPr kumimoji="0" lang="en-US" altLang="ko-KR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&gt; </a:t>
                </a:r>
                <a:r>
                  <a:rPr kumimoji="0" lang="ko-KR" altLang="en-US" sz="11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크라우드</a:t>
                </a: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</a:t>
                </a:r>
                <a:r>
                  <a:rPr kumimoji="0" lang="ko-KR" altLang="en-US" sz="11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펀딩</a:t>
                </a: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계획 </a:t>
                </a:r>
                <a:endPara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54" name="그룹 34"/>
            <p:cNvGrpSpPr>
              <a:grpSpLocks/>
            </p:cNvGrpSpPr>
            <p:nvPr/>
          </p:nvGrpSpPr>
          <p:grpSpPr bwMode="auto">
            <a:xfrm>
              <a:off x="2729348" y="5316944"/>
              <a:ext cx="2872884" cy="397500"/>
              <a:chOff x="2695977" y="3002434"/>
              <a:chExt cx="1276223" cy="829545"/>
            </a:xfrm>
          </p:grpSpPr>
          <p:sp>
            <p:nvSpPr>
              <p:cNvPr id="158" name="모서리가 둥근 직사각형 157"/>
              <p:cNvSpPr/>
              <p:nvPr/>
            </p:nvSpPr>
            <p:spPr>
              <a:xfrm>
                <a:off x="2695977" y="3002434"/>
                <a:ext cx="1276223" cy="829545"/>
              </a:xfrm>
              <a:prstGeom prst="roundRect">
                <a:avLst/>
              </a:prstGeom>
              <a:solidFill>
                <a:srgbClr val="F79646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</p:sp>
          <p:sp>
            <p:nvSpPr>
              <p:cNvPr id="159" name="모서리가 둥근 직사각형 4"/>
              <p:cNvSpPr/>
              <p:nvPr/>
            </p:nvSpPr>
            <p:spPr>
              <a:xfrm>
                <a:off x="2736875" y="3041119"/>
                <a:ext cx="1194427" cy="75217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36000" tIns="36000" rIns="36000" bIns="36000" spcCol="1270" anchor="ctr"/>
              <a:lstStyle/>
              <a:p>
                <a:pPr marL="0" marR="0" lvl="0" indent="0" algn="ctr" defTabSz="533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사회적 가치</a:t>
                </a:r>
                <a:endPara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grpSp>
          <p:nvGrpSpPr>
            <p:cNvPr id="155" name="그룹 34"/>
            <p:cNvGrpSpPr>
              <a:grpSpLocks/>
            </p:cNvGrpSpPr>
            <p:nvPr/>
          </p:nvGrpSpPr>
          <p:grpSpPr bwMode="auto">
            <a:xfrm>
              <a:off x="5711479" y="5311676"/>
              <a:ext cx="3008849" cy="435648"/>
              <a:chOff x="2695977" y="3002434"/>
              <a:chExt cx="1276223" cy="829545"/>
            </a:xfrm>
          </p:grpSpPr>
          <p:sp>
            <p:nvSpPr>
              <p:cNvPr id="156" name="모서리가 둥근 직사각형 155"/>
              <p:cNvSpPr/>
              <p:nvPr/>
            </p:nvSpPr>
            <p:spPr>
              <a:xfrm>
                <a:off x="2695977" y="3002434"/>
                <a:ext cx="1276223" cy="829545"/>
              </a:xfrm>
              <a:prstGeom prst="roundRect">
                <a:avLst/>
              </a:prstGeom>
              <a:solidFill>
                <a:srgbClr val="F79646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</p:sp>
          <p:sp>
            <p:nvSpPr>
              <p:cNvPr id="157" name="모서리가 둥근 직사각형 4"/>
              <p:cNvSpPr/>
              <p:nvPr/>
            </p:nvSpPr>
            <p:spPr>
              <a:xfrm>
                <a:off x="2736875" y="3041119"/>
                <a:ext cx="1194427" cy="75217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36000" tIns="36000" rIns="36000" bIns="36000" spcCol="1270" anchor="ctr"/>
              <a:lstStyle/>
              <a:p>
                <a:pPr marL="0" marR="0" lvl="0" indent="0" algn="ctr" defTabSz="5334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경제적 가치</a:t>
                </a:r>
                <a:endPara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758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203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 err="1">
                <a:solidFill>
                  <a:schemeClr val="tx1"/>
                </a:solidFill>
              </a:rPr>
              <a:t>사회적기업형</a:t>
            </a:r>
            <a:r>
              <a:rPr lang="ko-KR" altLang="en-US" sz="1200" b="1" dirty="0">
                <a:solidFill>
                  <a:schemeClr val="tx1"/>
                </a:solidFill>
              </a:rPr>
              <a:t> 사업계획서 사업 요약 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296653" y="1341389"/>
            <a:ext cx="6313852" cy="3392536"/>
            <a:chOff x="462810" y="1610330"/>
            <a:chExt cx="8357339" cy="4626982"/>
          </a:xfrm>
        </p:grpSpPr>
        <p:grpSp>
          <p:nvGrpSpPr>
            <p:cNvPr id="72" name="그룹 71"/>
            <p:cNvGrpSpPr/>
            <p:nvPr/>
          </p:nvGrpSpPr>
          <p:grpSpPr>
            <a:xfrm>
              <a:off x="462810" y="1610330"/>
              <a:ext cx="8357339" cy="4626982"/>
              <a:chOff x="683570" y="1184780"/>
              <a:chExt cx="8218382" cy="2906712"/>
            </a:xfrm>
          </p:grpSpPr>
          <p:pic>
            <p:nvPicPr>
              <p:cNvPr id="73" name="Picture 5" descr="j1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960" t="9273" r="9763" b="10002"/>
              <a:stretch/>
            </p:blipFill>
            <p:spPr bwMode="auto">
              <a:xfrm>
                <a:off x="683570" y="1184780"/>
                <a:ext cx="2545670" cy="29067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" name="Picture 5" descr="j1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562" t="9273" r="10094" b="10002"/>
              <a:stretch/>
            </p:blipFill>
            <p:spPr bwMode="auto">
              <a:xfrm>
                <a:off x="3142276" y="1184780"/>
                <a:ext cx="2115524" cy="29067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" name="Picture 5" descr="j1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562" t="9273" r="10094" b="10002"/>
              <a:stretch/>
            </p:blipFill>
            <p:spPr bwMode="auto">
              <a:xfrm>
                <a:off x="4788024" y="1184780"/>
                <a:ext cx="2115524" cy="29067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6" name="Picture 5" descr="j1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562" t="9273" r="6870" b="10002"/>
              <a:stretch/>
            </p:blipFill>
            <p:spPr bwMode="auto">
              <a:xfrm>
                <a:off x="6433771" y="1184780"/>
                <a:ext cx="2468181" cy="29067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7" name="직사각형 76"/>
            <p:cNvSpPr/>
            <p:nvPr/>
          </p:nvSpPr>
          <p:spPr>
            <a:xfrm>
              <a:off x="744116" y="1870458"/>
              <a:ext cx="7655768" cy="2602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100" b="1" dirty="0" smtClean="0"/>
                <a:t>1. </a:t>
              </a:r>
              <a:r>
                <a:rPr lang="ko-KR" altLang="en-US" sz="1100" b="1" dirty="0" smtClean="0"/>
                <a:t>하기 </a:t>
              </a:r>
              <a:r>
                <a:rPr lang="ko-KR" altLang="en-US" sz="1100" b="1" dirty="0"/>
                <a:t>내용을 순서대로 요약함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100" dirty="0"/>
                <a:t>     </a:t>
              </a:r>
              <a:r>
                <a:rPr lang="en-US" altLang="ko-KR" sz="1100" dirty="0"/>
                <a:t>- </a:t>
              </a:r>
              <a:r>
                <a:rPr lang="ko-KR" altLang="en-US" sz="1100" dirty="0"/>
                <a:t>해결코자 하는 사회적 문제의 현황</a:t>
              </a:r>
              <a:r>
                <a:rPr lang="en-US" altLang="ko-KR" sz="1100" dirty="0"/>
                <a:t>, </a:t>
              </a:r>
              <a:r>
                <a:rPr lang="ko-KR" altLang="en-US" sz="1100" dirty="0" err="1"/>
                <a:t>소셜미션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비즈니스 </a:t>
              </a:r>
              <a:r>
                <a:rPr lang="ko-KR" altLang="en-US" sz="1100" dirty="0" smtClean="0"/>
                <a:t>모델 시장 </a:t>
              </a:r>
              <a:r>
                <a:rPr lang="ko-KR" altLang="en-US" sz="1100" dirty="0"/>
                <a:t>분석</a:t>
              </a:r>
              <a:r>
                <a:rPr lang="en-US" altLang="ko-KR" sz="1100" dirty="0"/>
                <a:t>, </a:t>
              </a:r>
              <a:r>
                <a:rPr lang="en-US" altLang="ko-KR" sz="1100" dirty="0" smtClean="0"/>
                <a:t/>
              </a:r>
              <a:br>
                <a:rPr lang="en-US" altLang="ko-KR" sz="1100" dirty="0" smtClean="0"/>
              </a:br>
              <a:r>
                <a:rPr lang="en-US" altLang="ko-KR" sz="1100" dirty="0" smtClean="0"/>
                <a:t>       </a:t>
              </a:r>
              <a:r>
                <a:rPr lang="ko-KR" altLang="en-US" sz="1100" dirty="0" smtClean="0"/>
                <a:t>내부 </a:t>
              </a:r>
              <a:r>
                <a:rPr lang="ko-KR" altLang="en-US" sz="1100" dirty="0"/>
                <a:t>역량 분석 전략적 목표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사회적 경제적 </a:t>
              </a:r>
              <a:r>
                <a:rPr lang="ko-KR" altLang="en-US" sz="1100" dirty="0" smtClean="0"/>
                <a:t>가치</a:t>
              </a:r>
              <a:r>
                <a:rPr lang="en-US" altLang="ko-KR" sz="1100" dirty="0" smtClean="0"/>
                <a:t>,</a:t>
              </a:r>
              <a:r>
                <a:rPr lang="ko-KR" altLang="en-US" sz="1100" dirty="0" smtClean="0"/>
                <a:t> 세부 </a:t>
              </a:r>
              <a:r>
                <a:rPr lang="ko-KR" altLang="en-US" sz="1100" dirty="0"/>
                <a:t>사업계획 </a:t>
              </a:r>
              <a:r>
                <a:rPr lang="en-US" altLang="ko-KR" sz="1100" dirty="0" smtClean="0"/>
                <a:t>(</a:t>
              </a:r>
              <a:r>
                <a:rPr lang="ko-KR" altLang="en-US" sz="1100" dirty="0" smtClean="0"/>
                <a:t>판매</a:t>
              </a:r>
              <a:r>
                <a:rPr lang="en-US" altLang="ko-KR" sz="1100" dirty="0"/>
                <a:t>, </a:t>
              </a:r>
              <a:r>
                <a:rPr lang="en-US" altLang="ko-KR" sz="1100" dirty="0" smtClean="0"/>
                <a:t/>
              </a:r>
              <a:br>
                <a:rPr lang="en-US" altLang="ko-KR" sz="1100" dirty="0" smtClean="0"/>
              </a:br>
              <a:r>
                <a:rPr lang="en-US" altLang="ko-KR" sz="1100" dirty="0" smtClean="0"/>
                <a:t>       </a:t>
              </a:r>
              <a:r>
                <a:rPr lang="ko-KR" altLang="en-US" sz="1100" dirty="0" smtClean="0"/>
                <a:t>시제품 </a:t>
              </a:r>
              <a:r>
                <a:rPr lang="ko-KR" altLang="en-US" sz="1100" dirty="0"/>
                <a:t>개발 및 생산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조직 운영</a:t>
              </a:r>
              <a:r>
                <a:rPr lang="en-US" altLang="ko-KR" sz="1100" dirty="0"/>
                <a:t>, </a:t>
              </a:r>
              <a:r>
                <a:rPr lang="ko-KR" altLang="en-US" sz="1100" dirty="0" smtClean="0"/>
                <a:t>재무계획</a:t>
              </a:r>
              <a:r>
                <a:rPr lang="en-US" altLang="ko-KR" sz="1100" dirty="0" smtClean="0"/>
                <a:t>) </a:t>
              </a:r>
              <a:r>
                <a:rPr lang="ko-KR" altLang="en-US" sz="1100" dirty="0" smtClean="0"/>
                <a:t>추진 </a:t>
              </a:r>
              <a:r>
                <a:rPr lang="ko-KR" altLang="en-US" sz="1100" dirty="0"/>
                <a:t>일정 </a:t>
              </a:r>
              <a:endParaRPr lang="en-US" altLang="ko-KR" sz="1100" dirty="0" smtClean="0"/>
            </a:p>
            <a:p>
              <a:pPr>
                <a:lnSpc>
                  <a:spcPct val="150000"/>
                </a:lnSpc>
              </a:pPr>
              <a:endParaRPr lang="ko-KR" altLang="en-US" sz="1100" dirty="0"/>
            </a:p>
            <a:p>
              <a:pPr>
                <a:lnSpc>
                  <a:spcPct val="150000"/>
                </a:lnSpc>
              </a:pPr>
              <a:r>
                <a:rPr lang="en-US" altLang="ko-KR" sz="1100" b="1" dirty="0"/>
                <a:t>2. </a:t>
              </a:r>
              <a:r>
                <a:rPr lang="ko-KR" altLang="en-US" sz="1100" b="1" dirty="0"/>
                <a:t>동어 반복은 가급적 자제하되</a:t>
              </a:r>
              <a:r>
                <a:rPr lang="en-US" altLang="ko-KR" sz="1100" b="1" dirty="0"/>
                <a:t>, </a:t>
              </a:r>
              <a:r>
                <a:rPr lang="ko-KR" altLang="en-US" sz="1100" b="1" dirty="0"/>
                <a:t>구체적인 중요 수치는 </a:t>
              </a:r>
              <a:r>
                <a:rPr lang="ko-KR" altLang="en-US" sz="1100" b="1" dirty="0" smtClean="0"/>
                <a:t>표시함</a:t>
              </a:r>
              <a:endParaRPr lang="en-US" altLang="ko-KR" sz="1100" b="1" dirty="0" smtClean="0"/>
            </a:p>
            <a:p>
              <a:pPr>
                <a:lnSpc>
                  <a:spcPct val="150000"/>
                </a:lnSpc>
              </a:pPr>
              <a:endParaRPr lang="ko-KR" altLang="en-US" sz="1100" dirty="0"/>
            </a:p>
            <a:p>
              <a:pPr>
                <a:lnSpc>
                  <a:spcPct val="150000"/>
                </a:lnSpc>
              </a:pPr>
              <a:r>
                <a:rPr lang="en-US" altLang="ko-KR" sz="1100" b="1" dirty="0"/>
                <a:t>3. 1</a:t>
              </a:r>
              <a:r>
                <a:rPr lang="ko-KR" altLang="en-US" sz="1100" b="1" dirty="0"/>
                <a:t>페이지 이내로 정리되어야 </a:t>
              </a:r>
              <a:r>
                <a:rPr lang="ko-KR" altLang="en-US" sz="1100" b="1" dirty="0" smtClean="0"/>
                <a:t>함</a:t>
              </a:r>
              <a:endParaRPr lang="en-US" altLang="ko-KR" sz="1100" b="1" dirty="0" smtClean="0"/>
            </a:p>
            <a:p>
              <a:pPr>
                <a:lnSpc>
                  <a:spcPct val="150000"/>
                </a:lnSpc>
              </a:pPr>
              <a:endParaRPr lang="ko-KR" altLang="en-US" sz="1100" dirty="0"/>
            </a:p>
            <a:p>
              <a:pPr>
                <a:lnSpc>
                  <a:spcPct val="150000"/>
                </a:lnSpc>
              </a:pPr>
              <a:r>
                <a:rPr lang="en-US" altLang="ko-KR" sz="1100" b="1" dirty="0"/>
                <a:t>4. </a:t>
              </a:r>
              <a:r>
                <a:rPr lang="ko-KR" altLang="en-US" sz="1100" b="1" dirty="0" err="1"/>
                <a:t>소셜미션</a:t>
              </a:r>
              <a:r>
                <a:rPr lang="en-US" altLang="ko-KR" sz="1100" b="1" dirty="0"/>
                <a:t>, </a:t>
              </a:r>
              <a:r>
                <a:rPr lang="ko-KR" altLang="en-US" sz="1100" b="1" dirty="0"/>
                <a:t>매출</a:t>
              </a:r>
              <a:r>
                <a:rPr lang="en-US" altLang="ko-KR" sz="1100" b="1" dirty="0"/>
                <a:t>, </a:t>
              </a:r>
              <a:r>
                <a:rPr lang="ko-KR" altLang="en-US" sz="1100" b="1" dirty="0"/>
                <a:t>이익</a:t>
              </a:r>
              <a:r>
                <a:rPr lang="en-US" altLang="ko-KR" sz="1100" b="1" dirty="0"/>
                <a:t>, </a:t>
              </a:r>
              <a:r>
                <a:rPr lang="ko-KR" altLang="en-US" sz="1100" b="1" dirty="0"/>
                <a:t>핵심역량 등 중요 사항은 빠짐없이 기술함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355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204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 err="1">
                <a:solidFill>
                  <a:schemeClr val="tx1"/>
                </a:solidFill>
              </a:rPr>
              <a:t>사회적기업가</a:t>
            </a:r>
            <a:r>
              <a:rPr lang="ko-KR" altLang="en-US" sz="1200" b="1" dirty="0">
                <a:solidFill>
                  <a:schemeClr val="tx1"/>
                </a:solidFill>
              </a:rPr>
              <a:t> 정신</a:t>
            </a:r>
            <a:r>
              <a:rPr lang="en-US" altLang="ko-KR" sz="1200" b="1" dirty="0">
                <a:solidFill>
                  <a:schemeClr val="tx1"/>
                </a:solidFill>
              </a:rPr>
              <a:t>_ </a:t>
            </a:r>
            <a:r>
              <a:rPr lang="ko-KR" altLang="en-US" sz="1200" b="1" dirty="0" err="1">
                <a:solidFill>
                  <a:schemeClr val="tx1"/>
                </a:solidFill>
              </a:rPr>
              <a:t>사회적문제</a:t>
            </a:r>
            <a:r>
              <a:rPr lang="ko-KR" altLang="en-US" sz="1200" b="1" dirty="0">
                <a:solidFill>
                  <a:schemeClr val="tx1"/>
                </a:solidFill>
              </a:rPr>
              <a:t> 현황과 기회파악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68300" y="1409022"/>
            <a:ext cx="6134100" cy="3324903"/>
            <a:chOff x="265115" y="1552457"/>
            <a:chExt cx="8540536" cy="4540839"/>
          </a:xfrm>
        </p:grpSpPr>
        <p:cxnSp>
          <p:nvCxnSpPr>
            <p:cNvPr id="12" name="AutoShape 4"/>
            <p:cNvCxnSpPr>
              <a:cxnSpLocks noChangeShapeType="1"/>
              <a:stCxn id="15" idx="2"/>
            </p:cNvCxnSpPr>
            <p:nvPr/>
          </p:nvCxnSpPr>
          <p:spPr bwMode="auto">
            <a:xfrm>
              <a:off x="1132717" y="2489082"/>
              <a:ext cx="5882" cy="22860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AutoShape 5"/>
            <p:cNvCxnSpPr>
              <a:cxnSpLocks noChangeShapeType="1"/>
              <a:stCxn id="18" idx="2"/>
            </p:cNvCxnSpPr>
            <p:nvPr/>
          </p:nvCxnSpPr>
          <p:spPr bwMode="auto">
            <a:xfrm>
              <a:off x="3413481" y="2489082"/>
              <a:ext cx="5882" cy="22860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AutoShape 6"/>
            <p:cNvCxnSpPr>
              <a:cxnSpLocks noChangeShapeType="1"/>
              <a:stCxn id="21" idx="2"/>
            </p:cNvCxnSpPr>
            <p:nvPr/>
          </p:nvCxnSpPr>
          <p:spPr bwMode="auto">
            <a:xfrm flipH="1">
              <a:off x="5675129" y="2489082"/>
              <a:ext cx="1471" cy="22860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" name="AutoShape 11"/>
            <p:cNvSpPr>
              <a:spLocks noChangeArrowheads="1"/>
            </p:cNvSpPr>
            <p:nvPr/>
          </p:nvSpPr>
          <p:spPr bwMode="auto">
            <a:xfrm>
              <a:off x="265115" y="1552457"/>
              <a:ext cx="1733733" cy="93662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406284" y="1652470"/>
              <a:ext cx="1451395" cy="711200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39999"/>
              </a:scheme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878123" y="1743013"/>
              <a:ext cx="435660" cy="546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0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1</a:t>
              </a:r>
              <a:endParaRPr lang="en-US" altLang="ko-KR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18" name="AutoShape 14"/>
            <p:cNvSpPr>
              <a:spLocks noChangeArrowheads="1"/>
            </p:cNvSpPr>
            <p:nvPr/>
          </p:nvSpPr>
          <p:spPr bwMode="auto">
            <a:xfrm>
              <a:off x="2545879" y="1552457"/>
              <a:ext cx="1733734" cy="93662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9" name="AutoShape 15"/>
            <p:cNvSpPr>
              <a:spLocks noChangeArrowheads="1"/>
            </p:cNvSpPr>
            <p:nvPr/>
          </p:nvSpPr>
          <p:spPr bwMode="auto">
            <a:xfrm>
              <a:off x="2687048" y="1652470"/>
              <a:ext cx="1451396" cy="711200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39999"/>
              </a:scheme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3208886" y="1743013"/>
              <a:ext cx="435660" cy="546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0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2</a:t>
              </a:r>
              <a:endParaRPr lang="en-US" altLang="ko-KR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21" name="AutoShape 17"/>
            <p:cNvSpPr>
              <a:spLocks noChangeArrowheads="1"/>
            </p:cNvSpPr>
            <p:nvPr/>
          </p:nvSpPr>
          <p:spPr bwMode="auto">
            <a:xfrm>
              <a:off x="4808997" y="1552457"/>
              <a:ext cx="1733733" cy="93662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2" name="AutoShape 18"/>
            <p:cNvSpPr>
              <a:spLocks noChangeArrowheads="1"/>
            </p:cNvSpPr>
            <p:nvPr/>
          </p:nvSpPr>
          <p:spPr bwMode="auto">
            <a:xfrm>
              <a:off x="4950167" y="1652470"/>
              <a:ext cx="1451395" cy="711200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39999"/>
              </a:scheme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5422005" y="1743013"/>
              <a:ext cx="435660" cy="546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0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3</a:t>
              </a:r>
              <a:endParaRPr lang="en-US" altLang="ko-KR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cxnSp>
          <p:nvCxnSpPr>
            <p:cNvPr id="24" name="AutoShape 31"/>
            <p:cNvCxnSpPr>
              <a:cxnSpLocks noChangeShapeType="1"/>
            </p:cNvCxnSpPr>
            <p:nvPr/>
          </p:nvCxnSpPr>
          <p:spPr bwMode="auto">
            <a:xfrm>
              <a:off x="1998848" y="2020770"/>
              <a:ext cx="547030" cy="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AutoShape 32"/>
            <p:cNvCxnSpPr>
              <a:cxnSpLocks noChangeShapeType="1"/>
            </p:cNvCxnSpPr>
            <p:nvPr/>
          </p:nvCxnSpPr>
          <p:spPr bwMode="auto">
            <a:xfrm>
              <a:off x="4279613" y="2020770"/>
              <a:ext cx="529384" cy="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AutoShape 6"/>
            <p:cNvCxnSpPr>
              <a:cxnSpLocks noChangeShapeType="1"/>
              <a:stCxn id="27" idx="2"/>
            </p:cNvCxnSpPr>
            <p:nvPr/>
          </p:nvCxnSpPr>
          <p:spPr bwMode="auto">
            <a:xfrm flipH="1">
              <a:off x="7938049" y="2489082"/>
              <a:ext cx="1471" cy="22860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7" name="AutoShape 17"/>
            <p:cNvSpPr>
              <a:spLocks noChangeArrowheads="1"/>
            </p:cNvSpPr>
            <p:nvPr/>
          </p:nvSpPr>
          <p:spPr bwMode="auto">
            <a:xfrm>
              <a:off x="7071918" y="1552457"/>
              <a:ext cx="1733733" cy="93662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8" name="AutoShape 18"/>
            <p:cNvSpPr>
              <a:spLocks noChangeArrowheads="1"/>
            </p:cNvSpPr>
            <p:nvPr/>
          </p:nvSpPr>
          <p:spPr bwMode="auto">
            <a:xfrm>
              <a:off x="7213087" y="1652470"/>
              <a:ext cx="1451395" cy="711200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39999"/>
              </a:scheme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7684925" y="1743013"/>
              <a:ext cx="435660" cy="546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0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</a:rPr>
                <a:t>4</a:t>
              </a:r>
              <a:endParaRPr lang="en-US" altLang="ko-KR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endParaRPr>
            </a:p>
          </p:txBody>
        </p:sp>
        <p:cxnSp>
          <p:nvCxnSpPr>
            <p:cNvPr id="30" name="AutoShape 32"/>
            <p:cNvCxnSpPr>
              <a:cxnSpLocks noChangeShapeType="1"/>
            </p:cNvCxnSpPr>
            <p:nvPr/>
          </p:nvCxnSpPr>
          <p:spPr bwMode="auto">
            <a:xfrm>
              <a:off x="6542533" y="2020770"/>
              <a:ext cx="529384" cy="0"/>
            </a:xfrm>
            <a:prstGeom prst="straightConnector1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1" name="AutoShape 11"/>
            <p:cNvSpPr>
              <a:spLocks noChangeArrowheads="1"/>
            </p:cNvSpPr>
            <p:nvPr/>
          </p:nvSpPr>
          <p:spPr bwMode="auto">
            <a:xfrm>
              <a:off x="265115" y="2726164"/>
              <a:ext cx="1733733" cy="336713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square" anchor="t"/>
            <a:lstStyle/>
            <a:p>
              <a:pPr algn="ctr" latinLnBrk="0"/>
              <a:r>
                <a:rPr lang="ko-KR" altLang="en-US" sz="1100" dirty="0"/>
                <a:t>내가 정말 꼭 해결하고 싶은 사회적 문제 혹은 사회적으로 꼭 해결되어야 </a:t>
              </a:r>
            </a:p>
            <a:p>
              <a:pPr algn="ctr" latinLnBrk="0"/>
              <a:r>
                <a:rPr lang="ko-KR" altLang="en-US" sz="1100" dirty="0"/>
                <a:t>     한다고 생각하는 사회적 문제는 무엇인가를 인식</a:t>
              </a:r>
            </a:p>
          </p:txBody>
        </p:sp>
        <p:sp>
          <p:nvSpPr>
            <p:cNvPr id="32" name="AutoShape 14"/>
            <p:cNvSpPr>
              <a:spLocks noChangeArrowheads="1"/>
            </p:cNvSpPr>
            <p:nvPr/>
          </p:nvSpPr>
          <p:spPr bwMode="auto">
            <a:xfrm>
              <a:off x="2545879" y="2726164"/>
              <a:ext cx="1733734" cy="336713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square" anchor="t"/>
            <a:lstStyle/>
            <a:p>
              <a:pPr algn="ctr" latinLnBrk="0">
                <a:lnSpc>
                  <a:spcPct val="150000"/>
                </a:lnSpc>
              </a:pPr>
              <a:r>
                <a:rPr lang="ko-KR" altLang="en-US" sz="1100" dirty="0"/>
                <a:t>정량적이고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구체적인 정보를 충분히 </a:t>
              </a:r>
              <a:r>
                <a:rPr lang="ko-KR" altLang="en-US" sz="1100" dirty="0" smtClean="0"/>
                <a:t>수집해야</a:t>
              </a:r>
              <a:r>
                <a:rPr lang="en-US" altLang="ko-KR" sz="1100" dirty="0" smtClean="0"/>
                <a:t>? (PPT </a:t>
              </a:r>
              <a:r>
                <a:rPr lang="en-US" altLang="ko-KR" sz="1100" dirty="0"/>
                <a:t>100</a:t>
              </a:r>
              <a:r>
                <a:rPr lang="ko-KR" altLang="en-US" sz="1100" dirty="0" smtClean="0"/>
                <a:t>장</a:t>
              </a:r>
              <a:r>
                <a:rPr lang="en-US" altLang="ko-KR" sz="1100" dirty="0" smtClean="0"/>
                <a:t>?) </a:t>
              </a:r>
              <a:endParaRPr lang="ko-KR" altLang="en-US" sz="1100" dirty="0"/>
            </a:p>
          </p:txBody>
        </p:sp>
        <p:sp>
          <p:nvSpPr>
            <p:cNvPr id="33" name="AutoShape 17"/>
            <p:cNvSpPr>
              <a:spLocks noChangeArrowheads="1"/>
            </p:cNvSpPr>
            <p:nvPr/>
          </p:nvSpPr>
          <p:spPr bwMode="auto">
            <a:xfrm>
              <a:off x="4808997" y="2726164"/>
              <a:ext cx="1733733" cy="336713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square" anchor="t"/>
            <a:lstStyle/>
            <a:p>
              <a:pPr algn="ctr" latinLnBrk="0">
                <a:lnSpc>
                  <a:spcPct val="150000"/>
                </a:lnSpc>
              </a:pPr>
              <a:r>
                <a:rPr lang="ko-KR" altLang="en-US" sz="1100" dirty="0"/>
                <a:t>깊이 있는 성찰을 통해 사회적 문제에 관한 한 전문가 수준의 이해 </a:t>
              </a:r>
              <a:r>
                <a:rPr lang="ko-KR" altLang="en-US" sz="1100" dirty="0" smtClean="0"/>
                <a:t>가져야 함</a:t>
              </a:r>
              <a:endParaRPr lang="ko-KR" altLang="en-US" sz="1100" dirty="0"/>
            </a:p>
          </p:txBody>
        </p:sp>
        <p:sp>
          <p:nvSpPr>
            <p:cNvPr id="34" name="AutoShape 17"/>
            <p:cNvSpPr>
              <a:spLocks noChangeArrowheads="1"/>
            </p:cNvSpPr>
            <p:nvPr/>
          </p:nvSpPr>
          <p:spPr bwMode="auto">
            <a:xfrm>
              <a:off x="7071918" y="2726164"/>
              <a:ext cx="1733733" cy="336713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square" anchor="t"/>
            <a:lstStyle/>
            <a:p>
              <a:pPr algn="ctr" latinLnBrk="0"/>
              <a:r>
                <a:rPr lang="ko-KR" altLang="en-US" sz="1100" dirty="0"/>
                <a:t>주목하는 사회 문제에 대해 그 문제를 잘 모르는 청소년들도 설명하면 </a:t>
              </a:r>
            </a:p>
            <a:p>
              <a:pPr algn="ctr" latinLnBrk="0"/>
              <a:r>
                <a:rPr lang="ko-KR" altLang="en-US" sz="1100" dirty="0"/>
                <a:t>    공감할 수 </a:t>
              </a:r>
              <a:r>
                <a:rPr lang="ko-KR" altLang="en-US" sz="1100" dirty="0" smtClean="0"/>
                <a:t>있도록 </a:t>
              </a:r>
              <a:endParaRPr lang="en-US" altLang="ko-KR" sz="1100" dirty="0" smtClean="0"/>
            </a:p>
            <a:p>
              <a:pPr algn="ctr" latinLnBrk="0"/>
              <a:r>
                <a:rPr lang="ko-KR" altLang="en-US" sz="1100" dirty="0" smtClean="0"/>
                <a:t>잘 </a:t>
              </a:r>
              <a:r>
                <a:rPr lang="ko-KR" altLang="en-US" sz="1100" dirty="0"/>
                <a:t>정리해 놓아야 함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957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205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 err="1">
                <a:solidFill>
                  <a:schemeClr val="tx1"/>
                </a:solidFill>
              </a:rPr>
              <a:t>사회적기업가</a:t>
            </a:r>
            <a:r>
              <a:rPr lang="ko-KR" altLang="en-US" sz="1200" b="1" dirty="0">
                <a:solidFill>
                  <a:schemeClr val="tx1"/>
                </a:solidFill>
              </a:rPr>
              <a:t> 정신</a:t>
            </a:r>
            <a:r>
              <a:rPr lang="en-US" altLang="ko-KR" sz="1200" b="1" dirty="0">
                <a:solidFill>
                  <a:schemeClr val="tx1"/>
                </a:solidFill>
              </a:rPr>
              <a:t>_ </a:t>
            </a:r>
            <a:r>
              <a:rPr lang="ko-KR" altLang="en-US" sz="1200" b="1" dirty="0" err="1">
                <a:solidFill>
                  <a:schemeClr val="tx1"/>
                </a:solidFill>
              </a:rPr>
              <a:t>사회적문제</a:t>
            </a:r>
            <a:r>
              <a:rPr lang="ko-KR" altLang="en-US" sz="1200" b="1" dirty="0">
                <a:solidFill>
                  <a:schemeClr val="tx1"/>
                </a:solidFill>
              </a:rPr>
              <a:t> 현황과 기회파악</a:t>
            </a:r>
          </a:p>
        </p:txBody>
      </p:sp>
      <p:grpSp>
        <p:nvGrpSpPr>
          <p:cNvPr id="35" name="그룹 34"/>
          <p:cNvGrpSpPr/>
          <p:nvPr/>
        </p:nvGrpSpPr>
        <p:grpSpPr>
          <a:xfrm>
            <a:off x="368300" y="1353112"/>
            <a:ext cx="6134100" cy="2965354"/>
            <a:chOff x="253335" y="1514476"/>
            <a:chExt cx="8564303" cy="4063999"/>
          </a:xfrm>
        </p:grpSpPr>
        <p:sp>
          <p:nvSpPr>
            <p:cNvPr id="36" name="오른쪽 화살표 35"/>
            <p:cNvSpPr/>
            <p:nvPr/>
          </p:nvSpPr>
          <p:spPr>
            <a:xfrm>
              <a:off x="893524" y="1514476"/>
              <a:ext cx="7283926" cy="4063999"/>
            </a:xfrm>
            <a:prstGeom prst="rightArrow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자유형 36"/>
            <p:cNvSpPr/>
            <p:nvPr/>
          </p:nvSpPr>
          <p:spPr>
            <a:xfrm>
              <a:off x="253335" y="2733675"/>
              <a:ext cx="1511347" cy="1625600"/>
            </a:xfrm>
            <a:custGeom>
              <a:avLst/>
              <a:gdLst>
                <a:gd name="connsiteX0" fmla="*/ 0 w 1511347"/>
                <a:gd name="connsiteY0" fmla="*/ 251896 h 1625600"/>
                <a:gd name="connsiteX1" fmla="*/ 251896 w 1511347"/>
                <a:gd name="connsiteY1" fmla="*/ 0 h 1625600"/>
                <a:gd name="connsiteX2" fmla="*/ 1259451 w 1511347"/>
                <a:gd name="connsiteY2" fmla="*/ 0 h 1625600"/>
                <a:gd name="connsiteX3" fmla="*/ 1511347 w 1511347"/>
                <a:gd name="connsiteY3" fmla="*/ 251896 h 1625600"/>
                <a:gd name="connsiteX4" fmla="*/ 1511347 w 1511347"/>
                <a:gd name="connsiteY4" fmla="*/ 1373704 h 1625600"/>
                <a:gd name="connsiteX5" fmla="*/ 1259451 w 1511347"/>
                <a:gd name="connsiteY5" fmla="*/ 1625600 h 1625600"/>
                <a:gd name="connsiteX6" fmla="*/ 251896 w 1511347"/>
                <a:gd name="connsiteY6" fmla="*/ 1625600 h 1625600"/>
                <a:gd name="connsiteX7" fmla="*/ 0 w 1511347"/>
                <a:gd name="connsiteY7" fmla="*/ 1373704 h 1625600"/>
                <a:gd name="connsiteX8" fmla="*/ 0 w 1511347"/>
                <a:gd name="connsiteY8" fmla="*/ 251896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347" h="1625600">
                  <a:moveTo>
                    <a:pt x="0" y="251896"/>
                  </a:moveTo>
                  <a:cubicBezTo>
                    <a:pt x="0" y="112778"/>
                    <a:pt x="112778" y="0"/>
                    <a:pt x="251896" y="0"/>
                  </a:cubicBezTo>
                  <a:lnTo>
                    <a:pt x="1259451" y="0"/>
                  </a:lnTo>
                  <a:cubicBezTo>
                    <a:pt x="1398569" y="0"/>
                    <a:pt x="1511347" y="112778"/>
                    <a:pt x="1511347" y="251896"/>
                  </a:cubicBezTo>
                  <a:lnTo>
                    <a:pt x="1511347" y="1373704"/>
                  </a:lnTo>
                  <a:cubicBezTo>
                    <a:pt x="1511347" y="1512822"/>
                    <a:pt x="1398569" y="1625600"/>
                    <a:pt x="1259451" y="1625600"/>
                  </a:cubicBezTo>
                  <a:lnTo>
                    <a:pt x="251896" y="1625600"/>
                  </a:lnTo>
                  <a:cubicBezTo>
                    <a:pt x="112778" y="1625600"/>
                    <a:pt x="0" y="1512822"/>
                    <a:pt x="0" y="1373704"/>
                  </a:cubicBezTo>
                  <a:lnTo>
                    <a:pt x="0" y="25189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4738" tIns="134738" rIns="134738" bIns="134738" numCol="1" spcCol="1270" anchor="ctr" anchorCtr="0">
              <a:noAutofit/>
            </a:bodyPr>
            <a:lstStyle/>
            <a:p>
              <a:pPr lvl="0" algn="ctr" defTabSz="7112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문제의 근본 원인 파악 </a:t>
              </a:r>
              <a:endParaRPr lang="en-US" altLang="ko-KR" sz="1100" kern="1200" dirty="0" smtClean="0">
                <a:solidFill>
                  <a:schemeClr val="tx1"/>
                </a:solidFill>
                <a:latin typeface="+mn-ea"/>
                <a:ea typeface="+mn-ea"/>
                <a:cs typeface="Arial" pitchFamily="34" charset="0"/>
              </a:endParaRPr>
            </a:p>
            <a:p>
              <a:pPr lvl="0" algn="ctr" defTabSz="7112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(5-why, </a:t>
              </a:r>
              <a:r>
                <a:rPr lang="ko-KR" altLang="en-US" sz="1100" kern="1200" dirty="0" err="1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이슈트리</a:t>
              </a:r>
              <a:r>
                <a:rPr lang="en-US" altLang="ko-KR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, </a:t>
              </a:r>
              <a:r>
                <a:rPr lang="ko-KR" altLang="en-US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브레인 </a:t>
              </a:r>
              <a:r>
                <a:rPr lang="ko-KR" altLang="en-US" sz="1100" kern="1200" dirty="0" err="1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스토밍</a:t>
              </a:r>
              <a:r>
                <a:rPr lang="en-US" altLang="ko-KR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) </a:t>
              </a:r>
              <a:endParaRPr lang="ko-KR" altLang="en-US" sz="1100" kern="1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8" name="자유형 37"/>
            <p:cNvSpPr/>
            <p:nvPr/>
          </p:nvSpPr>
          <p:spPr>
            <a:xfrm>
              <a:off x="2016574" y="2733675"/>
              <a:ext cx="1511347" cy="1625600"/>
            </a:xfrm>
            <a:custGeom>
              <a:avLst/>
              <a:gdLst>
                <a:gd name="connsiteX0" fmla="*/ 0 w 1511347"/>
                <a:gd name="connsiteY0" fmla="*/ 251896 h 1625600"/>
                <a:gd name="connsiteX1" fmla="*/ 251896 w 1511347"/>
                <a:gd name="connsiteY1" fmla="*/ 0 h 1625600"/>
                <a:gd name="connsiteX2" fmla="*/ 1259451 w 1511347"/>
                <a:gd name="connsiteY2" fmla="*/ 0 h 1625600"/>
                <a:gd name="connsiteX3" fmla="*/ 1511347 w 1511347"/>
                <a:gd name="connsiteY3" fmla="*/ 251896 h 1625600"/>
                <a:gd name="connsiteX4" fmla="*/ 1511347 w 1511347"/>
                <a:gd name="connsiteY4" fmla="*/ 1373704 h 1625600"/>
                <a:gd name="connsiteX5" fmla="*/ 1259451 w 1511347"/>
                <a:gd name="connsiteY5" fmla="*/ 1625600 h 1625600"/>
                <a:gd name="connsiteX6" fmla="*/ 251896 w 1511347"/>
                <a:gd name="connsiteY6" fmla="*/ 1625600 h 1625600"/>
                <a:gd name="connsiteX7" fmla="*/ 0 w 1511347"/>
                <a:gd name="connsiteY7" fmla="*/ 1373704 h 1625600"/>
                <a:gd name="connsiteX8" fmla="*/ 0 w 1511347"/>
                <a:gd name="connsiteY8" fmla="*/ 251896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347" h="1625600">
                  <a:moveTo>
                    <a:pt x="0" y="251896"/>
                  </a:moveTo>
                  <a:cubicBezTo>
                    <a:pt x="0" y="112778"/>
                    <a:pt x="112778" y="0"/>
                    <a:pt x="251896" y="0"/>
                  </a:cubicBezTo>
                  <a:lnTo>
                    <a:pt x="1259451" y="0"/>
                  </a:lnTo>
                  <a:cubicBezTo>
                    <a:pt x="1398569" y="0"/>
                    <a:pt x="1511347" y="112778"/>
                    <a:pt x="1511347" y="251896"/>
                  </a:cubicBezTo>
                  <a:lnTo>
                    <a:pt x="1511347" y="1373704"/>
                  </a:lnTo>
                  <a:cubicBezTo>
                    <a:pt x="1511347" y="1512822"/>
                    <a:pt x="1398569" y="1625600"/>
                    <a:pt x="1259451" y="1625600"/>
                  </a:cubicBezTo>
                  <a:lnTo>
                    <a:pt x="251896" y="1625600"/>
                  </a:lnTo>
                  <a:cubicBezTo>
                    <a:pt x="112778" y="1625600"/>
                    <a:pt x="0" y="1512822"/>
                    <a:pt x="0" y="1373704"/>
                  </a:cubicBezTo>
                  <a:lnTo>
                    <a:pt x="0" y="25189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4738" tIns="134738" rIns="134738" bIns="134738" numCol="1" spcCol="1270" anchor="ctr" anchorCtr="0">
              <a:noAutofit/>
            </a:bodyPr>
            <a:lstStyle/>
            <a:p>
              <a:pPr lvl="0" algn="ctr" defTabSz="7112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시장</a:t>
              </a:r>
              <a:r>
                <a:rPr lang="en-US" altLang="ko-KR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, </a:t>
              </a:r>
              <a:r>
                <a:rPr lang="ko-KR" altLang="en-US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시민사회</a:t>
              </a:r>
              <a:r>
                <a:rPr lang="en-US" altLang="ko-KR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, </a:t>
              </a:r>
              <a:r>
                <a:rPr lang="ko-KR" altLang="en-US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정부가 이 문제에 대해 어떤 해결 방향을 취했는가</a:t>
              </a:r>
              <a:r>
                <a:rPr lang="en-US" altLang="ko-KR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 </a:t>
              </a:r>
              <a:r>
                <a:rPr lang="ko-KR" altLang="en-US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파악</a:t>
              </a:r>
              <a:endParaRPr lang="ko-KR" altLang="en-US" sz="1100" kern="1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9" name="자유형 38"/>
            <p:cNvSpPr/>
            <p:nvPr/>
          </p:nvSpPr>
          <p:spPr>
            <a:xfrm>
              <a:off x="3779813" y="2733675"/>
              <a:ext cx="1511347" cy="1625600"/>
            </a:xfrm>
            <a:custGeom>
              <a:avLst/>
              <a:gdLst>
                <a:gd name="connsiteX0" fmla="*/ 0 w 1511347"/>
                <a:gd name="connsiteY0" fmla="*/ 251896 h 1625600"/>
                <a:gd name="connsiteX1" fmla="*/ 251896 w 1511347"/>
                <a:gd name="connsiteY1" fmla="*/ 0 h 1625600"/>
                <a:gd name="connsiteX2" fmla="*/ 1259451 w 1511347"/>
                <a:gd name="connsiteY2" fmla="*/ 0 h 1625600"/>
                <a:gd name="connsiteX3" fmla="*/ 1511347 w 1511347"/>
                <a:gd name="connsiteY3" fmla="*/ 251896 h 1625600"/>
                <a:gd name="connsiteX4" fmla="*/ 1511347 w 1511347"/>
                <a:gd name="connsiteY4" fmla="*/ 1373704 h 1625600"/>
                <a:gd name="connsiteX5" fmla="*/ 1259451 w 1511347"/>
                <a:gd name="connsiteY5" fmla="*/ 1625600 h 1625600"/>
                <a:gd name="connsiteX6" fmla="*/ 251896 w 1511347"/>
                <a:gd name="connsiteY6" fmla="*/ 1625600 h 1625600"/>
                <a:gd name="connsiteX7" fmla="*/ 0 w 1511347"/>
                <a:gd name="connsiteY7" fmla="*/ 1373704 h 1625600"/>
                <a:gd name="connsiteX8" fmla="*/ 0 w 1511347"/>
                <a:gd name="connsiteY8" fmla="*/ 251896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347" h="1625600">
                  <a:moveTo>
                    <a:pt x="0" y="251896"/>
                  </a:moveTo>
                  <a:cubicBezTo>
                    <a:pt x="0" y="112778"/>
                    <a:pt x="112778" y="0"/>
                    <a:pt x="251896" y="0"/>
                  </a:cubicBezTo>
                  <a:lnTo>
                    <a:pt x="1259451" y="0"/>
                  </a:lnTo>
                  <a:cubicBezTo>
                    <a:pt x="1398569" y="0"/>
                    <a:pt x="1511347" y="112778"/>
                    <a:pt x="1511347" y="251896"/>
                  </a:cubicBezTo>
                  <a:lnTo>
                    <a:pt x="1511347" y="1373704"/>
                  </a:lnTo>
                  <a:cubicBezTo>
                    <a:pt x="1511347" y="1512822"/>
                    <a:pt x="1398569" y="1625600"/>
                    <a:pt x="1259451" y="1625600"/>
                  </a:cubicBezTo>
                  <a:lnTo>
                    <a:pt x="251896" y="1625600"/>
                  </a:lnTo>
                  <a:cubicBezTo>
                    <a:pt x="112778" y="1625600"/>
                    <a:pt x="0" y="1512822"/>
                    <a:pt x="0" y="1373704"/>
                  </a:cubicBezTo>
                  <a:lnTo>
                    <a:pt x="0" y="25189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4738" tIns="134738" rIns="134738" bIns="134738" numCol="1" spcCol="1270" anchor="ctr" anchorCtr="0">
              <a:noAutofit/>
            </a:bodyPr>
            <a:lstStyle/>
            <a:p>
              <a:pPr lvl="0" algn="ctr" defTabSz="7112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문제 해결의 아이디어를 다양하게 도출 </a:t>
              </a:r>
              <a:endParaRPr lang="ko-KR" altLang="en-US" sz="1100" kern="1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0" name="자유형 39"/>
            <p:cNvSpPr/>
            <p:nvPr/>
          </p:nvSpPr>
          <p:spPr>
            <a:xfrm>
              <a:off x="5543052" y="2733675"/>
              <a:ext cx="1511347" cy="1625600"/>
            </a:xfrm>
            <a:custGeom>
              <a:avLst/>
              <a:gdLst>
                <a:gd name="connsiteX0" fmla="*/ 0 w 1511347"/>
                <a:gd name="connsiteY0" fmla="*/ 251896 h 1625600"/>
                <a:gd name="connsiteX1" fmla="*/ 251896 w 1511347"/>
                <a:gd name="connsiteY1" fmla="*/ 0 h 1625600"/>
                <a:gd name="connsiteX2" fmla="*/ 1259451 w 1511347"/>
                <a:gd name="connsiteY2" fmla="*/ 0 h 1625600"/>
                <a:gd name="connsiteX3" fmla="*/ 1511347 w 1511347"/>
                <a:gd name="connsiteY3" fmla="*/ 251896 h 1625600"/>
                <a:gd name="connsiteX4" fmla="*/ 1511347 w 1511347"/>
                <a:gd name="connsiteY4" fmla="*/ 1373704 h 1625600"/>
                <a:gd name="connsiteX5" fmla="*/ 1259451 w 1511347"/>
                <a:gd name="connsiteY5" fmla="*/ 1625600 h 1625600"/>
                <a:gd name="connsiteX6" fmla="*/ 251896 w 1511347"/>
                <a:gd name="connsiteY6" fmla="*/ 1625600 h 1625600"/>
                <a:gd name="connsiteX7" fmla="*/ 0 w 1511347"/>
                <a:gd name="connsiteY7" fmla="*/ 1373704 h 1625600"/>
                <a:gd name="connsiteX8" fmla="*/ 0 w 1511347"/>
                <a:gd name="connsiteY8" fmla="*/ 251896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347" h="1625600">
                  <a:moveTo>
                    <a:pt x="0" y="251896"/>
                  </a:moveTo>
                  <a:cubicBezTo>
                    <a:pt x="0" y="112778"/>
                    <a:pt x="112778" y="0"/>
                    <a:pt x="251896" y="0"/>
                  </a:cubicBezTo>
                  <a:lnTo>
                    <a:pt x="1259451" y="0"/>
                  </a:lnTo>
                  <a:cubicBezTo>
                    <a:pt x="1398569" y="0"/>
                    <a:pt x="1511347" y="112778"/>
                    <a:pt x="1511347" y="251896"/>
                  </a:cubicBezTo>
                  <a:lnTo>
                    <a:pt x="1511347" y="1373704"/>
                  </a:lnTo>
                  <a:cubicBezTo>
                    <a:pt x="1511347" y="1512822"/>
                    <a:pt x="1398569" y="1625600"/>
                    <a:pt x="1259451" y="1625600"/>
                  </a:cubicBezTo>
                  <a:lnTo>
                    <a:pt x="251896" y="1625600"/>
                  </a:lnTo>
                  <a:cubicBezTo>
                    <a:pt x="112778" y="1625600"/>
                    <a:pt x="0" y="1512822"/>
                    <a:pt x="0" y="1373704"/>
                  </a:cubicBezTo>
                  <a:lnTo>
                    <a:pt x="0" y="25189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4738" tIns="134738" rIns="134738" bIns="134738" numCol="1" spcCol="1270" anchor="ctr" anchorCtr="0">
              <a:noAutofit/>
            </a:bodyPr>
            <a:lstStyle/>
            <a:p>
              <a:pPr lvl="0" algn="ctr" defTabSz="7112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kern="1200" dirty="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아이디어 중 수요를 창출하는 아이디어를 기회로 파악</a:t>
              </a:r>
              <a:endParaRPr lang="ko-KR" altLang="en-US" sz="1100" kern="1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41" name="자유형 40"/>
            <p:cNvSpPr/>
            <p:nvPr/>
          </p:nvSpPr>
          <p:spPr>
            <a:xfrm>
              <a:off x="7306291" y="2733675"/>
              <a:ext cx="1511347" cy="1625600"/>
            </a:xfrm>
            <a:custGeom>
              <a:avLst/>
              <a:gdLst>
                <a:gd name="connsiteX0" fmla="*/ 0 w 1511347"/>
                <a:gd name="connsiteY0" fmla="*/ 251896 h 1625600"/>
                <a:gd name="connsiteX1" fmla="*/ 251896 w 1511347"/>
                <a:gd name="connsiteY1" fmla="*/ 0 h 1625600"/>
                <a:gd name="connsiteX2" fmla="*/ 1259451 w 1511347"/>
                <a:gd name="connsiteY2" fmla="*/ 0 h 1625600"/>
                <a:gd name="connsiteX3" fmla="*/ 1511347 w 1511347"/>
                <a:gd name="connsiteY3" fmla="*/ 251896 h 1625600"/>
                <a:gd name="connsiteX4" fmla="*/ 1511347 w 1511347"/>
                <a:gd name="connsiteY4" fmla="*/ 1373704 h 1625600"/>
                <a:gd name="connsiteX5" fmla="*/ 1259451 w 1511347"/>
                <a:gd name="connsiteY5" fmla="*/ 1625600 h 1625600"/>
                <a:gd name="connsiteX6" fmla="*/ 251896 w 1511347"/>
                <a:gd name="connsiteY6" fmla="*/ 1625600 h 1625600"/>
                <a:gd name="connsiteX7" fmla="*/ 0 w 1511347"/>
                <a:gd name="connsiteY7" fmla="*/ 1373704 h 1625600"/>
                <a:gd name="connsiteX8" fmla="*/ 0 w 1511347"/>
                <a:gd name="connsiteY8" fmla="*/ 251896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347" h="1625600">
                  <a:moveTo>
                    <a:pt x="0" y="251896"/>
                  </a:moveTo>
                  <a:cubicBezTo>
                    <a:pt x="0" y="112778"/>
                    <a:pt x="112778" y="0"/>
                    <a:pt x="251896" y="0"/>
                  </a:cubicBezTo>
                  <a:lnTo>
                    <a:pt x="1259451" y="0"/>
                  </a:lnTo>
                  <a:cubicBezTo>
                    <a:pt x="1398569" y="0"/>
                    <a:pt x="1511347" y="112778"/>
                    <a:pt x="1511347" y="251896"/>
                  </a:cubicBezTo>
                  <a:lnTo>
                    <a:pt x="1511347" y="1373704"/>
                  </a:lnTo>
                  <a:cubicBezTo>
                    <a:pt x="1511347" y="1512822"/>
                    <a:pt x="1398569" y="1625600"/>
                    <a:pt x="1259451" y="1625600"/>
                  </a:cubicBezTo>
                  <a:lnTo>
                    <a:pt x="251896" y="1625600"/>
                  </a:lnTo>
                  <a:cubicBezTo>
                    <a:pt x="112778" y="1625600"/>
                    <a:pt x="0" y="1512822"/>
                    <a:pt x="0" y="1373704"/>
                  </a:cubicBezTo>
                  <a:lnTo>
                    <a:pt x="0" y="25189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4738" tIns="134738" rIns="134738" bIns="134738" numCol="1" spcCol="1270" anchor="ctr" anchorCtr="0">
              <a:noAutofit/>
            </a:bodyPr>
            <a:lstStyle/>
            <a:p>
              <a:pPr lvl="0" algn="ctr" defTabSz="7112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100" kern="1200" smtClean="0">
                  <a:solidFill>
                    <a:schemeClr val="tx1"/>
                  </a:solidFill>
                  <a:latin typeface="+mn-ea"/>
                  <a:ea typeface="+mn-ea"/>
                  <a:cs typeface="Arial" pitchFamily="34" charset="0"/>
                </a:rPr>
                <a:t>기회의 기존 비즈니스 모델과의 차별성 </a:t>
              </a:r>
              <a:endParaRPr lang="ko-KR" altLang="en-US" sz="1100" kern="1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452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206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 err="1">
                <a:solidFill>
                  <a:schemeClr val="tx1"/>
                </a:solidFill>
              </a:rPr>
              <a:t>사회적기업가</a:t>
            </a:r>
            <a:r>
              <a:rPr lang="ko-KR" altLang="en-US" sz="1200" b="1" dirty="0">
                <a:solidFill>
                  <a:schemeClr val="tx1"/>
                </a:solidFill>
              </a:rPr>
              <a:t> 정신</a:t>
            </a:r>
            <a:r>
              <a:rPr lang="en-US" altLang="ko-KR" sz="1200" b="1" dirty="0">
                <a:solidFill>
                  <a:schemeClr val="tx1"/>
                </a:solidFill>
              </a:rPr>
              <a:t>_ </a:t>
            </a:r>
            <a:r>
              <a:rPr lang="ko-KR" altLang="en-US" sz="1200" b="1" dirty="0">
                <a:solidFill>
                  <a:schemeClr val="tx1"/>
                </a:solidFill>
              </a:rPr>
              <a:t>창업 동기와 추진 의지 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12196" y="1523012"/>
            <a:ext cx="6604181" cy="3210913"/>
            <a:chOff x="12196" y="1916832"/>
            <a:chExt cx="10848718" cy="4941168"/>
          </a:xfrm>
        </p:grpSpPr>
        <p:pic>
          <p:nvPicPr>
            <p:cNvPr id="12" name="Picture 11" descr="12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834" r="9723"/>
            <a:stretch>
              <a:fillRect/>
            </a:stretch>
          </p:blipFill>
          <p:spPr bwMode="auto">
            <a:xfrm>
              <a:off x="12196" y="1916832"/>
              <a:ext cx="10839070" cy="4941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D:\png아이콘\기타\Search44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0727" y="5085187"/>
              <a:ext cx="1500187" cy="150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직사각형 13"/>
            <p:cNvSpPr/>
            <p:nvPr/>
          </p:nvSpPr>
          <p:spPr>
            <a:xfrm>
              <a:off x="1858913" y="2654242"/>
              <a:ext cx="5832647" cy="27470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ko-KR" altLang="en-US" sz="1100" b="1" dirty="0"/>
                <a:t>왜 </a:t>
              </a:r>
              <a:r>
                <a:rPr lang="ko-KR" altLang="en-US" sz="1100" b="1" dirty="0" err="1"/>
                <a:t>사회적기업</a:t>
              </a:r>
              <a:r>
                <a:rPr lang="ko-KR" altLang="en-US" sz="1100" b="1" dirty="0"/>
                <a:t> 창업 하려고 하는가</a:t>
              </a:r>
              <a:r>
                <a:rPr lang="en-US" altLang="ko-KR" sz="1100" b="1" dirty="0"/>
                <a:t>? </a:t>
              </a:r>
              <a:endParaRPr lang="en-US" altLang="ko-KR" sz="1100" b="1" dirty="0" smtClean="0"/>
            </a:p>
            <a:p>
              <a:pPr>
                <a:lnSpc>
                  <a:spcPct val="200000"/>
                </a:lnSpc>
              </a:pPr>
              <a:endParaRPr lang="en-US" altLang="ko-KR" sz="1100" b="1" dirty="0"/>
            </a:p>
            <a:p>
              <a:pPr>
                <a:lnSpc>
                  <a:spcPct val="200000"/>
                </a:lnSpc>
              </a:pPr>
              <a:r>
                <a:rPr lang="ko-KR" altLang="en-US" sz="1100" b="1" dirty="0" smtClean="0"/>
                <a:t>창업 </a:t>
              </a:r>
              <a:r>
                <a:rPr lang="ko-KR" altLang="en-US" sz="1100" b="1" dirty="0"/>
                <a:t>추진 의지 </a:t>
              </a:r>
              <a:endParaRPr lang="en-US" altLang="ko-KR" sz="1100" b="1" dirty="0" smtClean="0"/>
            </a:p>
            <a:p>
              <a:pPr>
                <a:lnSpc>
                  <a:spcPct val="200000"/>
                </a:lnSpc>
              </a:pPr>
              <a:endParaRPr lang="ko-KR" altLang="en-US" sz="1100" b="1" dirty="0"/>
            </a:p>
            <a:p>
              <a:pPr>
                <a:lnSpc>
                  <a:spcPct val="200000"/>
                </a:lnSpc>
              </a:pPr>
              <a:r>
                <a:rPr lang="ko-KR" altLang="en-US" sz="1100" b="1" dirty="0" smtClean="0"/>
                <a:t>본인이 </a:t>
              </a:r>
              <a:r>
                <a:rPr lang="ko-KR" altLang="en-US" sz="1100" b="1" dirty="0"/>
                <a:t>생각하는 </a:t>
              </a:r>
              <a:r>
                <a:rPr lang="ko-KR" altLang="en-US" sz="1100" b="1" dirty="0" err="1"/>
                <a:t>사회적기업가</a:t>
              </a:r>
              <a:r>
                <a:rPr lang="ko-KR" altLang="en-US" sz="1100" b="1" dirty="0"/>
                <a:t> 정신은</a:t>
              </a:r>
              <a:r>
                <a:rPr lang="en-US" altLang="ko-KR" sz="1100" b="1" dirty="0"/>
                <a:t>? </a:t>
              </a:r>
            </a:p>
          </p:txBody>
        </p:sp>
        <p:pic>
          <p:nvPicPr>
            <p:cNvPr id="15" name="Picture 52" descr="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1187096" y="2726133"/>
              <a:ext cx="623888" cy="519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3" descr="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77764">
              <a:off x="1197708" y="3762251"/>
              <a:ext cx="649287" cy="538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5" descr="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38819">
              <a:off x="1207349" y="4856477"/>
              <a:ext cx="676275" cy="55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2193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207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회사 개요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743189" y="1358208"/>
            <a:ext cx="5468938" cy="3300355"/>
            <a:chOff x="743188" y="1628804"/>
            <a:chExt cx="7657629" cy="4621171"/>
          </a:xfrm>
        </p:grpSpPr>
        <p:grpSp>
          <p:nvGrpSpPr>
            <p:cNvPr id="18" name="그룹 17"/>
            <p:cNvGrpSpPr/>
            <p:nvPr/>
          </p:nvGrpSpPr>
          <p:grpSpPr>
            <a:xfrm>
              <a:off x="743188" y="1628804"/>
              <a:ext cx="7657629" cy="4621171"/>
              <a:chOff x="611560" y="1628800"/>
              <a:chExt cx="7657629" cy="3454907"/>
            </a:xfrm>
          </p:grpSpPr>
          <p:pic>
            <p:nvPicPr>
              <p:cNvPr id="19" name="Picture 6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7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1" name="직사각형 20"/>
            <p:cNvSpPr/>
            <p:nvPr/>
          </p:nvSpPr>
          <p:spPr>
            <a:xfrm>
              <a:off x="1195387" y="1899319"/>
              <a:ext cx="6753225" cy="4040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/>
                <a:t>회사 개요 </a:t>
              </a:r>
              <a:r>
                <a:rPr lang="en-US" altLang="ko-KR" sz="1100" dirty="0"/>
                <a:t>: </a:t>
              </a:r>
              <a:r>
                <a:rPr lang="ko-KR" altLang="en-US" sz="1100" dirty="0"/>
                <a:t>회사명</a:t>
              </a:r>
              <a:r>
                <a:rPr lang="en-US" altLang="ko-KR" sz="1100" dirty="0"/>
                <a:t>(</a:t>
              </a:r>
              <a:r>
                <a:rPr lang="ko-KR" altLang="en-US" sz="1100" dirty="0" err="1"/>
                <a:t>아이템명</a:t>
              </a:r>
              <a:r>
                <a:rPr lang="en-US" altLang="ko-KR" sz="1100" dirty="0"/>
                <a:t>)</a:t>
              </a:r>
              <a:r>
                <a:rPr lang="ko-KR" altLang="en-US" sz="1100" dirty="0"/>
                <a:t>은 </a:t>
              </a:r>
              <a:r>
                <a:rPr lang="ko-KR" altLang="en-US" sz="1100" dirty="0" err="1"/>
                <a:t>컨셉을</a:t>
              </a:r>
              <a:r>
                <a:rPr lang="ko-KR" altLang="en-US" sz="1100" dirty="0"/>
                <a:t> 담고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명확화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차별화 </a:t>
              </a:r>
              <a:r>
                <a:rPr lang="ko-KR" altLang="en-US" sz="1100" dirty="0" smtClean="0"/>
                <a:t>필요</a:t>
              </a:r>
              <a:endParaRPr lang="en-US" altLang="ko-KR" sz="1100" dirty="0" smtClean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en-US" altLang="ko-KR" sz="1100" dirty="0" smtClean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 smtClean="0"/>
                <a:t>사업자 </a:t>
              </a:r>
              <a:r>
                <a:rPr lang="ko-KR" altLang="en-US" sz="1100" dirty="0"/>
                <a:t>등록번호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연락처</a:t>
              </a:r>
              <a:r>
                <a:rPr lang="en-US" altLang="ko-KR" sz="1100" dirty="0"/>
                <a:t>, </a:t>
              </a:r>
              <a:r>
                <a:rPr lang="ko-KR" altLang="en-US" sz="1100" dirty="0" err="1"/>
                <a:t>대표명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사업장 주소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자산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특허 등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en-US" altLang="ko-KR" sz="1100" dirty="0" smtClean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 smtClean="0"/>
                <a:t>연혁 </a:t>
              </a:r>
              <a:endParaRPr lang="ko-KR" altLang="en-US" sz="1100" dirty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en-US" altLang="ko-KR" sz="1100" dirty="0" smtClean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en-US" altLang="ko-KR" sz="1100" dirty="0" smtClean="0"/>
                <a:t>VISION </a:t>
              </a:r>
              <a:r>
                <a:rPr lang="en-US" altLang="ko-KR" sz="1100" dirty="0"/>
                <a:t>: 5- 10</a:t>
              </a:r>
              <a:r>
                <a:rPr lang="ko-KR" altLang="en-US" sz="1100" dirty="0" err="1"/>
                <a:t>년후</a:t>
              </a:r>
              <a:r>
                <a:rPr lang="ko-KR" altLang="en-US" sz="1100" dirty="0"/>
                <a:t> 달성 가능한 미래상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en-US" altLang="ko-KR" sz="1100" dirty="0" smtClean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 smtClean="0"/>
                <a:t>핵심 </a:t>
              </a:r>
              <a:r>
                <a:rPr lang="ko-KR" altLang="en-US" sz="1100" dirty="0"/>
                <a:t>역량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en-US" altLang="ko-KR" sz="1100" dirty="0" smtClean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 smtClean="0"/>
                <a:t>참여 </a:t>
              </a:r>
              <a:r>
                <a:rPr lang="ko-KR" altLang="en-US" sz="1100" dirty="0"/>
                <a:t>인력 </a:t>
              </a:r>
              <a:r>
                <a:rPr lang="en-US" altLang="ko-KR" sz="1100" dirty="0"/>
                <a:t>Profile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47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208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 err="1">
                <a:solidFill>
                  <a:schemeClr val="tx1"/>
                </a:solidFill>
              </a:rPr>
              <a:t>소셜미션</a:t>
            </a:r>
            <a:r>
              <a:rPr lang="ko-KR" altLang="en-US" sz="1200" b="1" dirty="0">
                <a:solidFill>
                  <a:schemeClr val="tx1"/>
                </a:solidFill>
              </a:rPr>
              <a:t> 정의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743189" y="1358208"/>
            <a:ext cx="5468938" cy="3300357"/>
            <a:chOff x="743188" y="1628804"/>
            <a:chExt cx="7657629" cy="4621171"/>
          </a:xfrm>
        </p:grpSpPr>
        <p:grpSp>
          <p:nvGrpSpPr>
            <p:cNvPr id="18" name="그룹 17"/>
            <p:cNvGrpSpPr/>
            <p:nvPr/>
          </p:nvGrpSpPr>
          <p:grpSpPr>
            <a:xfrm>
              <a:off x="743188" y="1628804"/>
              <a:ext cx="7657629" cy="4621171"/>
              <a:chOff x="611560" y="1628800"/>
              <a:chExt cx="7657629" cy="3454907"/>
            </a:xfrm>
          </p:grpSpPr>
          <p:pic>
            <p:nvPicPr>
              <p:cNvPr id="19" name="Picture 6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7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1" name="직사각형 20"/>
            <p:cNvSpPr/>
            <p:nvPr/>
          </p:nvSpPr>
          <p:spPr>
            <a:xfrm>
              <a:off x="1195387" y="1899319"/>
              <a:ext cx="6753225" cy="3921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Font typeface="Wingdings" pitchFamily="2" charset="2"/>
                <a:buChar char="§"/>
              </a:pPr>
              <a:r>
                <a:rPr lang="ko-KR" altLang="en-US" sz="1100" dirty="0"/>
                <a:t>우리는 누구인가</a:t>
              </a:r>
              <a:r>
                <a:rPr lang="en-US" altLang="ko-KR" sz="1100" dirty="0"/>
                <a:t>? (</a:t>
              </a:r>
              <a:r>
                <a:rPr lang="ko-KR" altLang="en-US" sz="1100" dirty="0"/>
                <a:t>차별성</a:t>
              </a:r>
              <a:r>
                <a:rPr lang="en-US" altLang="ko-KR" sz="1100" dirty="0"/>
                <a:t>) </a:t>
              </a:r>
            </a:p>
            <a:p>
              <a:pPr marL="342900" indent="-342900">
                <a:lnSpc>
                  <a:spcPct val="200000"/>
                </a:lnSpc>
                <a:buFont typeface="Wingdings" pitchFamily="2" charset="2"/>
                <a:buChar char="§"/>
              </a:pPr>
              <a:r>
                <a:rPr lang="ko-KR" altLang="en-US" sz="1100" dirty="0"/>
                <a:t>우리가 만나는 사회적 문제는 무엇인가</a:t>
              </a:r>
              <a:r>
                <a:rPr lang="en-US" altLang="ko-KR" sz="1100" dirty="0"/>
                <a:t>? </a:t>
              </a:r>
            </a:p>
            <a:p>
              <a:pPr marL="342900" indent="-342900">
                <a:lnSpc>
                  <a:spcPct val="200000"/>
                </a:lnSpc>
                <a:buFont typeface="Wingdings" pitchFamily="2" charset="2"/>
                <a:buChar char="§"/>
              </a:pPr>
              <a:r>
                <a:rPr lang="ko-KR" altLang="en-US" sz="1100" dirty="0"/>
                <a:t>주요 이해관계자에게 어떤 가치를 제공해야 하는가</a:t>
              </a:r>
              <a:r>
                <a:rPr lang="en-US" altLang="ko-KR" sz="1100" dirty="0"/>
                <a:t>?</a:t>
              </a:r>
            </a:p>
            <a:p>
              <a:pPr marL="342900" indent="-342900">
                <a:lnSpc>
                  <a:spcPct val="200000"/>
                </a:lnSpc>
                <a:buFont typeface="Wingdings" pitchFamily="2" charset="2"/>
                <a:buChar char="§"/>
              </a:pPr>
              <a:r>
                <a:rPr lang="ko-KR" altLang="en-US" sz="1100" dirty="0"/>
                <a:t>장기적으로 사용될 수 있는가 </a:t>
              </a:r>
              <a:r>
                <a:rPr lang="en-US" altLang="ko-KR" sz="1100" dirty="0"/>
                <a:t>? </a:t>
              </a:r>
            </a:p>
            <a:p>
              <a:pPr marL="342900" indent="-342900">
                <a:lnSpc>
                  <a:spcPct val="200000"/>
                </a:lnSpc>
                <a:buFont typeface="Wingdings" pitchFamily="2" charset="2"/>
                <a:buChar char="§"/>
              </a:pPr>
              <a:r>
                <a:rPr lang="ko-KR" altLang="en-US" sz="1100" dirty="0"/>
                <a:t>쉽고 명확하고 단순하게 작성했는가</a:t>
              </a:r>
              <a:r>
                <a:rPr lang="en-US" altLang="ko-KR" sz="1100" dirty="0"/>
                <a:t>? </a:t>
              </a:r>
            </a:p>
            <a:p>
              <a:pPr marL="342900" indent="-342900">
                <a:lnSpc>
                  <a:spcPct val="200000"/>
                </a:lnSpc>
                <a:buFont typeface="Wingdings" pitchFamily="2" charset="2"/>
                <a:buChar char="§"/>
              </a:pPr>
              <a:r>
                <a:rPr lang="ko-KR" altLang="en-US" sz="1100" dirty="0"/>
                <a:t>조직이 추구해야 할 행동과 제거해야 할 행동 결정의  기준이 될 수 있는가</a:t>
              </a:r>
              <a:r>
                <a:rPr lang="en-US" altLang="ko-KR" sz="1100" dirty="0"/>
                <a:t>?</a:t>
              </a:r>
            </a:p>
            <a:p>
              <a:pPr marL="342900" indent="-342900">
                <a:lnSpc>
                  <a:spcPct val="200000"/>
                </a:lnSpc>
                <a:buFont typeface="Wingdings" pitchFamily="2" charset="2"/>
                <a:buChar char="§"/>
              </a:pPr>
              <a:r>
                <a:rPr lang="ko-KR" altLang="en-US" sz="1100" dirty="0"/>
                <a:t>당신이 당신의 아이들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사랑하는 이들에게 당신 조직의 미션을 말할 때 자랑스러워 할 수 있는가</a:t>
              </a:r>
              <a:r>
                <a:rPr lang="en-US" altLang="ko-KR" sz="1100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138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209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비즈니스 모델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743189" y="1358208"/>
            <a:ext cx="5468938" cy="3300357"/>
            <a:chOff x="743188" y="1628804"/>
            <a:chExt cx="7657629" cy="4621171"/>
          </a:xfrm>
        </p:grpSpPr>
        <p:grpSp>
          <p:nvGrpSpPr>
            <p:cNvPr id="18" name="그룹 17"/>
            <p:cNvGrpSpPr/>
            <p:nvPr/>
          </p:nvGrpSpPr>
          <p:grpSpPr>
            <a:xfrm>
              <a:off x="743188" y="1628804"/>
              <a:ext cx="7657629" cy="4621171"/>
              <a:chOff x="611560" y="1628800"/>
              <a:chExt cx="7657629" cy="3454907"/>
            </a:xfrm>
          </p:grpSpPr>
          <p:pic>
            <p:nvPicPr>
              <p:cNvPr id="19" name="Picture 6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7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1" name="직사각형 20"/>
            <p:cNvSpPr/>
            <p:nvPr/>
          </p:nvSpPr>
          <p:spPr>
            <a:xfrm>
              <a:off x="1195387" y="1899319"/>
              <a:ext cx="6753225" cy="2286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lvl="0" indent="-342900" algn="ctr">
                <a:lnSpc>
                  <a:spcPct val="130000"/>
                </a:lnSpc>
              </a:pPr>
              <a:r>
                <a:rPr lang="ko-KR" altLang="en-US" sz="1100" u="sng" dirty="0">
                  <a:solidFill>
                    <a:srgbClr val="0000FF"/>
                  </a:solidFill>
                  <a:latin typeface="+mn-ea"/>
                </a:rPr>
                <a:t>회사가 어떻게 가치를 창조하고</a:t>
              </a:r>
              <a:r>
                <a:rPr lang="en-US" altLang="ko-KR" sz="1100" u="sng" dirty="0">
                  <a:solidFill>
                    <a:srgbClr val="0000FF"/>
                  </a:solidFill>
                  <a:latin typeface="+mn-ea"/>
                </a:rPr>
                <a:t>, </a:t>
              </a:r>
              <a:r>
                <a:rPr lang="ko-KR" altLang="en-US" sz="1100" u="sng" dirty="0">
                  <a:solidFill>
                    <a:srgbClr val="0000FF"/>
                  </a:solidFill>
                  <a:latin typeface="+mn-ea"/>
                </a:rPr>
                <a:t>전달하고 획득하는 지를 설명하는 도구</a:t>
              </a:r>
              <a:r>
                <a:rPr lang="ko-KR" altLang="en-US" sz="1100" dirty="0">
                  <a:solidFill>
                    <a:srgbClr val="CC0099"/>
                  </a:solidFill>
                  <a:latin typeface="+mn-ea"/>
                </a:rPr>
                <a:t>  </a:t>
              </a:r>
            </a:p>
            <a:p>
              <a:pPr marL="342900" lvl="0" indent="-342900">
                <a:lnSpc>
                  <a:spcPct val="130000"/>
                </a:lnSpc>
              </a:pPr>
              <a:endParaRPr lang="ko-KR" altLang="en-US" sz="1100" dirty="0">
                <a:solidFill>
                  <a:srgbClr val="CC0099"/>
                </a:solidFill>
                <a:latin typeface="+mn-ea"/>
              </a:endParaRPr>
            </a:p>
            <a:p>
              <a:pPr marL="342900" lvl="0" indent="-342900">
                <a:lnSpc>
                  <a:spcPct val="130000"/>
                </a:lnSpc>
                <a:buFontTx/>
                <a:buAutoNum type="arabicPeriod"/>
              </a:pPr>
              <a:r>
                <a:rPr lang="ko-KR" altLang="en-US" sz="1100" dirty="0">
                  <a:latin typeface="+mn-ea"/>
                </a:rPr>
                <a:t>수요 있는 아이디어를 실제 </a:t>
              </a:r>
              <a:r>
                <a:rPr lang="ko-KR" altLang="en-US" sz="1100" dirty="0" err="1">
                  <a:latin typeface="+mn-ea"/>
                </a:rPr>
                <a:t>선순환</a:t>
              </a:r>
              <a:r>
                <a:rPr lang="ko-KR" altLang="en-US" sz="1100" dirty="0">
                  <a:latin typeface="+mn-ea"/>
                </a:rPr>
                <a:t> 구조를 통해 </a:t>
              </a:r>
              <a:r>
                <a:rPr lang="ko-KR" altLang="en-US" sz="1100" dirty="0" err="1">
                  <a:latin typeface="+mn-ea"/>
                </a:rPr>
                <a:t>지속가능하게</a:t>
              </a:r>
              <a:r>
                <a:rPr lang="ko-KR" altLang="en-US" sz="1100" dirty="0">
                  <a:latin typeface="+mn-ea"/>
                </a:rPr>
                <a:t> 만들어 주는 핵심요소</a:t>
              </a:r>
            </a:p>
            <a:p>
              <a:pPr marL="342900" lvl="0" indent="-342900">
                <a:lnSpc>
                  <a:spcPct val="130000"/>
                </a:lnSpc>
              </a:pPr>
              <a:endParaRPr lang="ko-KR" altLang="en-US" sz="1100" dirty="0">
                <a:latin typeface="+mn-ea"/>
              </a:endParaRPr>
            </a:p>
            <a:p>
              <a:pPr marL="342900" lvl="0" indent="-342900">
                <a:lnSpc>
                  <a:spcPct val="130000"/>
                </a:lnSpc>
              </a:pPr>
              <a:r>
                <a:rPr lang="en-US" altLang="ko-KR" sz="1100" dirty="0">
                  <a:latin typeface="+mn-ea"/>
                </a:rPr>
                <a:t>2.  </a:t>
              </a:r>
              <a:r>
                <a:rPr lang="ko-KR" altLang="en-US" sz="1100" dirty="0">
                  <a:latin typeface="+mn-ea"/>
                </a:rPr>
                <a:t>어떤 제품이나 서비스를 어떻게 소비자에게 제공하고</a:t>
              </a:r>
              <a:r>
                <a:rPr lang="en-US" altLang="ko-KR" sz="1100" dirty="0">
                  <a:latin typeface="+mn-ea"/>
                </a:rPr>
                <a:t>, </a:t>
              </a:r>
              <a:r>
                <a:rPr lang="ko-KR" altLang="en-US" sz="1100" dirty="0">
                  <a:latin typeface="+mn-ea"/>
                </a:rPr>
                <a:t>어떻게 마케팅하며</a:t>
              </a:r>
              <a:r>
                <a:rPr lang="en-US" altLang="ko-KR" sz="1100" dirty="0">
                  <a:latin typeface="+mn-ea"/>
                </a:rPr>
                <a:t>, </a:t>
              </a:r>
              <a:r>
                <a:rPr lang="ko-KR" altLang="en-US" sz="1100" dirty="0">
                  <a:latin typeface="+mn-ea"/>
                </a:rPr>
                <a:t>어떻게 돈을     벌 것인가에 대한 계획 또는 사업 아이디어</a:t>
              </a: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490120" y="3508702"/>
            <a:ext cx="4050276" cy="354808"/>
            <a:chOff x="1871328" y="5374261"/>
            <a:chExt cx="5797016" cy="600356"/>
          </a:xfrm>
        </p:grpSpPr>
        <p:sp>
          <p:nvSpPr>
            <p:cNvPr id="12" name="줄무늬가 있는 오른쪽 화살표 11"/>
            <p:cNvSpPr/>
            <p:nvPr/>
          </p:nvSpPr>
          <p:spPr>
            <a:xfrm>
              <a:off x="1871328" y="5374261"/>
              <a:ext cx="540433" cy="600356"/>
            </a:xfrm>
            <a:prstGeom prst="stripedRightArrow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13" name="모서리가 둥근 직사각형 12"/>
            <p:cNvSpPr/>
            <p:nvPr/>
          </p:nvSpPr>
          <p:spPr>
            <a:xfrm>
              <a:off x="2411761" y="5377760"/>
              <a:ext cx="5256583" cy="51856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사람들이 쉽게 공감하는 돈이 되는 재미있는 이야기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610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그룹 55"/>
          <p:cNvGrpSpPr/>
          <p:nvPr/>
        </p:nvGrpSpPr>
        <p:grpSpPr>
          <a:xfrm>
            <a:off x="1225666" y="1244086"/>
            <a:ext cx="2948442" cy="349495"/>
            <a:chOff x="2226149" y="1370702"/>
            <a:chExt cx="4787900" cy="567536"/>
          </a:xfrm>
        </p:grpSpPr>
        <p:grpSp>
          <p:nvGrpSpPr>
            <p:cNvPr id="44" name="그룹 3"/>
            <p:cNvGrpSpPr>
              <a:grpSpLocks/>
            </p:cNvGrpSpPr>
            <p:nvPr/>
          </p:nvGrpSpPr>
          <p:grpSpPr bwMode="auto">
            <a:xfrm>
              <a:off x="2226149" y="1412776"/>
              <a:ext cx="4787900" cy="525462"/>
              <a:chOff x="-3658846" y="-754620"/>
              <a:chExt cx="4789146" cy="525151"/>
            </a:xfrm>
          </p:grpSpPr>
          <p:sp>
            <p:nvSpPr>
              <p:cNvPr id="45" name="Rounded Rectangle 1"/>
              <p:cNvSpPr/>
              <p:nvPr/>
            </p:nvSpPr>
            <p:spPr>
              <a:xfrm>
                <a:off x="-3658846" y="-754620"/>
                <a:ext cx="4789146" cy="525151"/>
              </a:xfrm>
              <a:prstGeom prst="roundRect">
                <a:avLst>
                  <a:gd name="adj" fmla="val 50000"/>
                </a:avLst>
              </a:prstGeom>
              <a:solidFill>
                <a:srgbClr val="08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Rounded Rectangle 10"/>
              <p:cNvSpPr/>
              <p:nvPr/>
            </p:nvSpPr>
            <p:spPr>
              <a:xfrm>
                <a:off x="-3574686" y="-722889"/>
                <a:ext cx="4647821" cy="45375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Oval 2"/>
              <p:cNvSpPr/>
              <p:nvPr/>
            </p:nvSpPr>
            <p:spPr>
              <a:xfrm>
                <a:off x="-3644554" y="-668946"/>
                <a:ext cx="220719" cy="350629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Oval 9"/>
              <p:cNvSpPr/>
              <p:nvPr/>
            </p:nvSpPr>
            <p:spPr>
              <a:xfrm rot="10800000">
                <a:off x="846064" y="-668946"/>
                <a:ext cx="239774" cy="356976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Rounded Rectangle 12"/>
              <p:cNvSpPr/>
              <p:nvPr/>
            </p:nvSpPr>
            <p:spPr>
              <a:xfrm>
                <a:off x="-3517521" y="-724476"/>
                <a:ext cx="3674431" cy="45534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Oval 13"/>
              <p:cNvSpPr/>
              <p:nvPr/>
            </p:nvSpPr>
            <p:spPr>
              <a:xfrm>
                <a:off x="469728" y="-724476"/>
                <a:ext cx="603407" cy="455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1" name="그룹 2"/>
              <p:cNvGrpSpPr>
                <a:grpSpLocks/>
              </p:cNvGrpSpPr>
              <p:nvPr/>
            </p:nvGrpSpPr>
            <p:grpSpPr bwMode="auto">
              <a:xfrm>
                <a:off x="-3300327" y="-719347"/>
                <a:ext cx="4146252" cy="440209"/>
                <a:chOff x="-3300327" y="-719347"/>
                <a:chExt cx="3206452" cy="440209"/>
              </a:xfrm>
            </p:grpSpPr>
            <p:sp>
              <p:nvSpPr>
                <p:cNvPr id="52" name="Trapezoid 3"/>
                <p:cNvSpPr/>
                <p:nvPr/>
              </p:nvSpPr>
              <p:spPr>
                <a:xfrm>
                  <a:off x="-3300327" y="-436772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" name="Trapezoid 15"/>
                <p:cNvSpPr/>
                <p:nvPr/>
              </p:nvSpPr>
              <p:spPr>
                <a:xfrm rot="10800000">
                  <a:off x="-3300327" y="-719347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4" name="직사각형 53"/>
            <p:cNvSpPr/>
            <p:nvPr/>
          </p:nvSpPr>
          <p:spPr>
            <a:xfrm>
              <a:off x="3037386" y="1478264"/>
              <a:ext cx="3566735" cy="449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200" dirty="0">
                  <a:latin typeface="+mj-ea"/>
                  <a:ea typeface="+mj-ea"/>
                </a:rPr>
                <a:t>미션 </a:t>
              </a:r>
              <a:r>
                <a:rPr lang="ko-KR" altLang="en-US" sz="1200" dirty="0" smtClean="0">
                  <a:latin typeface="+mj-ea"/>
                  <a:ea typeface="+mj-ea"/>
                </a:rPr>
                <a:t>명확화</a:t>
              </a:r>
              <a:r>
                <a:rPr lang="en-US" altLang="ko-KR" sz="1200" dirty="0" smtClean="0">
                  <a:latin typeface="+mj-ea"/>
                  <a:ea typeface="+mj-ea"/>
                </a:rPr>
                <a:t>: </a:t>
              </a:r>
              <a:r>
                <a:rPr lang="ko-KR" altLang="en-US" sz="1200" dirty="0">
                  <a:latin typeface="+mj-ea"/>
                  <a:ea typeface="+mj-ea"/>
                </a:rPr>
                <a:t>조합원 동질성 </a:t>
              </a:r>
              <a:r>
                <a:rPr lang="ko-KR" altLang="en-US" sz="1200" dirty="0" smtClean="0">
                  <a:latin typeface="+mj-ea"/>
                  <a:ea typeface="+mj-ea"/>
                </a:rPr>
                <a:t>확보</a:t>
              </a:r>
              <a:endParaRPr lang="ko-KR" altLang="en-US" sz="1200" dirty="0">
                <a:latin typeface="+mj-ea"/>
                <a:ea typeface="+mj-ea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464797" y="1370702"/>
              <a:ext cx="549769" cy="4498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02</a:t>
              </a:r>
              <a:endParaRPr lang="ko-KR" altLang="en-US" sz="1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성공을 위한 </a:t>
            </a:r>
            <a:r>
              <a:rPr lang="en-US" altLang="ko-KR" dirty="0"/>
              <a:t>7</a:t>
            </a:r>
            <a:r>
              <a:rPr lang="ko-KR" altLang="en-US" dirty="0"/>
              <a:t>가지 키워드</a:t>
            </a:r>
            <a:r>
              <a:rPr lang="en-US" altLang="ko-KR" dirty="0" smtClean="0"/>
              <a:t>_</a:t>
            </a:r>
            <a:r>
              <a:rPr lang="ko-KR" altLang="en-US" dirty="0" smtClean="0"/>
              <a:t>미션 </a:t>
            </a:r>
            <a:r>
              <a:rPr lang="ko-KR" altLang="en-US" dirty="0"/>
              <a:t>명확화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21</a:t>
            </a:fld>
            <a:endParaRPr lang="ko-KR" altLang="en-US" dirty="0"/>
          </a:p>
        </p:txBody>
      </p:sp>
      <p:graphicFrame>
        <p:nvGraphicFramePr>
          <p:cNvPr id="57" name="다이어그램 56"/>
          <p:cNvGraphicFramePr/>
          <p:nvPr>
            <p:extLst>
              <p:ext uri="{D42A27DB-BD31-4B8C-83A1-F6EECF244321}">
                <p14:modId xmlns:p14="http://schemas.microsoft.com/office/powerpoint/2010/main" val="2291379395"/>
              </p:ext>
            </p:extLst>
          </p:nvPr>
        </p:nvGraphicFramePr>
        <p:xfrm>
          <a:off x="982642" y="1857563"/>
          <a:ext cx="4953701" cy="3106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4" name="그룹 23"/>
          <p:cNvGrpSpPr/>
          <p:nvPr/>
        </p:nvGrpSpPr>
        <p:grpSpPr>
          <a:xfrm>
            <a:off x="573892" y="5299401"/>
            <a:ext cx="5776831" cy="3161648"/>
            <a:chOff x="-1526164" y="1302385"/>
            <a:chExt cx="8828561" cy="4831853"/>
          </a:xfrm>
        </p:grpSpPr>
        <p:sp>
          <p:nvSpPr>
            <p:cNvPr id="25" name="직사각형 24"/>
            <p:cNvSpPr/>
            <p:nvPr/>
          </p:nvSpPr>
          <p:spPr>
            <a:xfrm>
              <a:off x="-1526164" y="1302385"/>
              <a:ext cx="5234542" cy="423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Wingdings" pitchFamily="2" charset="2"/>
                <a:buChar char="v"/>
              </a:pPr>
              <a:r>
                <a:rPr lang="ko-KR" altLang="en-US" sz="1200" b="1" dirty="0"/>
                <a:t>협동조합 </a:t>
              </a:r>
              <a:r>
                <a:rPr lang="en-US" altLang="ko-KR" sz="1200" b="1" dirty="0"/>
                <a:t>/ </a:t>
              </a:r>
              <a:r>
                <a:rPr lang="ko-KR" altLang="en-US" sz="1200" b="1" dirty="0" err="1"/>
                <a:t>사회적기업</a:t>
              </a:r>
              <a:r>
                <a:rPr lang="ko-KR" altLang="en-US" sz="1200" b="1" dirty="0"/>
                <a:t> 사업계획서 리뷰</a:t>
              </a:r>
            </a:p>
          </p:txBody>
        </p:sp>
        <p:sp>
          <p:nvSpPr>
            <p:cNvPr id="26" name="Rectangle 29"/>
            <p:cNvSpPr>
              <a:spLocks noChangeArrowheads="1"/>
            </p:cNvSpPr>
            <p:nvPr/>
          </p:nvSpPr>
          <p:spPr bwMode="auto">
            <a:xfrm>
              <a:off x="2115849" y="3721673"/>
              <a:ext cx="5186548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7" name="Rectangle 31"/>
            <p:cNvSpPr>
              <a:spLocks noChangeArrowheads="1"/>
            </p:cNvSpPr>
            <p:nvPr/>
          </p:nvSpPr>
          <p:spPr bwMode="auto">
            <a:xfrm>
              <a:off x="2361157" y="3842497"/>
              <a:ext cx="4446505" cy="315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200" dirty="0">
                  <a:latin typeface="+mj-ea"/>
                  <a:ea typeface="+mj-ea"/>
                </a:rPr>
                <a:t>제품 보다는 시장 </a:t>
              </a:r>
              <a:r>
                <a:rPr lang="en-US" altLang="ko-KR" sz="1200" dirty="0">
                  <a:latin typeface="+mj-ea"/>
                  <a:ea typeface="+mj-ea"/>
                </a:rPr>
                <a:t>( volume, growth, m/s ) </a:t>
              </a:r>
              <a:endParaRPr lang="en-US" altLang="ko-KR" sz="1200" dirty="0" smtClean="0">
                <a:latin typeface="+mj-ea"/>
                <a:ea typeface="+mj-ea"/>
              </a:endParaRPr>
            </a:p>
          </p:txBody>
        </p:sp>
        <p:grpSp>
          <p:nvGrpSpPr>
            <p:cNvPr id="28" name="그룹 27"/>
            <p:cNvGrpSpPr/>
            <p:nvPr/>
          </p:nvGrpSpPr>
          <p:grpSpPr>
            <a:xfrm>
              <a:off x="1472571" y="3571138"/>
              <a:ext cx="901642" cy="901642"/>
              <a:chOff x="3169122" y="3459809"/>
              <a:chExt cx="836612" cy="836613"/>
            </a:xfrm>
          </p:grpSpPr>
          <p:pic>
            <p:nvPicPr>
              <p:cNvPr id="71" name="Picture 35" descr="볼1-1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9122" y="3459809"/>
                <a:ext cx="836612" cy="8366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2" name="Line 36"/>
              <p:cNvSpPr>
                <a:spLocks noChangeShapeType="1"/>
              </p:cNvSpPr>
              <p:nvPr/>
            </p:nvSpPr>
            <p:spPr bwMode="auto">
              <a:xfrm>
                <a:off x="3399309" y="3985272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200" dirty="0">
                  <a:latin typeface="+mj-ea"/>
                  <a:ea typeface="+mj-ea"/>
                </a:endParaRPr>
              </a:p>
            </p:txBody>
          </p:sp>
          <p:pic>
            <p:nvPicPr>
              <p:cNvPr id="73" name="Picture 37" descr="03"/>
              <p:cNvPicPr>
                <a:picLocks noChangeAspect="1" noChangeArrowheads="1"/>
              </p:cNvPicPr>
              <p:nvPr/>
            </p:nvPicPr>
            <p:blipFill>
              <a:blip r:embed="rId8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3756"/>
              <a:stretch>
                <a:fillRect/>
              </a:stretch>
            </p:blipFill>
            <p:spPr bwMode="auto">
              <a:xfrm>
                <a:off x="3391372" y="3697934"/>
                <a:ext cx="434975" cy="2905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9" name="그룹 28"/>
            <p:cNvGrpSpPr/>
            <p:nvPr/>
          </p:nvGrpSpPr>
          <p:grpSpPr>
            <a:xfrm>
              <a:off x="2165484" y="2087013"/>
              <a:ext cx="5136913" cy="598760"/>
              <a:chOff x="1900355" y="1550823"/>
              <a:chExt cx="6409867" cy="747136"/>
            </a:xfrm>
          </p:grpSpPr>
          <p:sp>
            <p:nvSpPr>
              <p:cNvPr id="69" name="Rectangle 4"/>
              <p:cNvSpPr>
                <a:spLocks noChangeArrowheads="1"/>
              </p:cNvSpPr>
              <p:nvPr/>
            </p:nvSpPr>
            <p:spPr bwMode="auto">
              <a:xfrm>
                <a:off x="1900355" y="1550823"/>
                <a:ext cx="6409867" cy="747136"/>
              </a:xfrm>
              <a:prstGeom prst="rect">
                <a:avLst/>
              </a:prstGeom>
              <a:solidFill>
                <a:sysClr val="window" lastClr="FFFFFF"/>
              </a:solidFill>
              <a:ln w="28575" algn="ctr">
                <a:solidFill>
                  <a:srgbClr val="0070C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70" name="Rectangle 6"/>
              <p:cNvSpPr>
                <a:spLocks noChangeArrowheads="1"/>
              </p:cNvSpPr>
              <p:nvPr/>
            </p:nvSpPr>
            <p:spPr bwMode="auto">
              <a:xfrm>
                <a:off x="2144516" y="1696826"/>
                <a:ext cx="3909874" cy="3937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vl="0" latinLnBrk="0"/>
                <a:r>
                  <a:rPr lang="ko-KR" altLang="en-US" sz="1200" kern="0" dirty="0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미션의 </a:t>
                </a:r>
                <a:r>
                  <a:rPr lang="ko-KR" altLang="en-US" sz="1200" kern="0" dirty="0" err="1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진정성</a:t>
                </a:r>
                <a:r>
                  <a:rPr lang="en-US" altLang="ko-KR" sz="1200" kern="0" dirty="0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, </a:t>
                </a:r>
                <a:r>
                  <a:rPr lang="ko-KR" altLang="en-US" sz="1200" kern="0" dirty="0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왜 협동조합인지</a:t>
                </a:r>
              </a:p>
            </p:txBody>
          </p:sp>
        </p:grpSp>
        <p:grpSp>
          <p:nvGrpSpPr>
            <p:cNvPr id="30" name="그룹 29"/>
            <p:cNvGrpSpPr/>
            <p:nvPr/>
          </p:nvGrpSpPr>
          <p:grpSpPr>
            <a:xfrm>
              <a:off x="1472571" y="1935572"/>
              <a:ext cx="901644" cy="901642"/>
              <a:chOff x="2265834" y="1316401"/>
              <a:chExt cx="836613" cy="836612"/>
            </a:xfrm>
          </p:grpSpPr>
          <p:pic>
            <p:nvPicPr>
              <p:cNvPr id="66" name="Picture 57" descr="볼1-1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5834" y="1316401"/>
                <a:ext cx="836613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7" name="Picture 58" descr="01"/>
              <p:cNvPicPr>
                <a:picLocks noChangeAspect="1" noChangeArrowheads="1"/>
              </p:cNvPicPr>
              <p:nvPr/>
            </p:nvPicPr>
            <p:blipFill>
              <a:blip r:embed="rId9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1713"/>
              <a:stretch>
                <a:fillRect/>
              </a:stretch>
            </p:blipFill>
            <p:spPr bwMode="auto">
              <a:xfrm>
                <a:off x="2483322" y="1570401"/>
                <a:ext cx="442913" cy="2635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8" name="Line 59"/>
              <p:cNvSpPr>
                <a:spLocks noChangeShapeType="1"/>
              </p:cNvSpPr>
              <p:nvPr/>
            </p:nvSpPr>
            <p:spPr bwMode="auto">
              <a:xfrm>
                <a:off x="2497609" y="1837101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2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31" name="Rectangle 21"/>
            <p:cNvSpPr>
              <a:spLocks noChangeArrowheads="1"/>
            </p:cNvSpPr>
            <p:nvPr/>
          </p:nvSpPr>
          <p:spPr bwMode="auto">
            <a:xfrm>
              <a:off x="2106005" y="2919423"/>
              <a:ext cx="5196392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2" name="Rectangle 23"/>
            <p:cNvSpPr>
              <a:spLocks noChangeArrowheads="1"/>
            </p:cNvSpPr>
            <p:nvPr/>
          </p:nvSpPr>
          <p:spPr bwMode="auto">
            <a:xfrm>
              <a:off x="2361157" y="3042792"/>
              <a:ext cx="3640513" cy="315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200" dirty="0">
                  <a:latin typeface="+mj-ea"/>
                  <a:ea typeface="+mj-ea"/>
                </a:rPr>
                <a:t>고객이란 </a:t>
              </a:r>
              <a:r>
                <a:rPr lang="en-US" altLang="ko-KR" sz="1200" dirty="0">
                  <a:latin typeface="+mj-ea"/>
                  <a:ea typeface="+mj-ea"/>
                </a:rPr>
                <a:t>? </a:t>
              </a:r>
              <a:r>
                <a:rPr lang="ko-KR" altLang="en-US" sz="1200" dirty="0">
                  <a:latin typeface="+mj-ea"/>
                  <a:ea typeface="+mj-ea"/>
                </a:rPr>
                <a:t>경쟁사란</a:t>
              </a:r>
              <a:r>
                <a:rPr lang="en-US" altLang="ko-KR" sz="1200" dirty="0">
                  <a:latin typeface="+mj-ea"/>
                  <a:ea typeface="+mj-ea"/>
                </a:rPr>
                <a:t>?  - </a:t>
              </a:r>
              <a:r>
                <a:rPr lang="ko-KR" altLang="en-US" sz="1200" dirty="0" err="1">
                  <a:latin typeface="+mj-ea"/>
                  <a:ea typeface="+mj-ea"/>
                </a:rPr>
                <a:t>프로파일링</a:t>
              </a:r>
              <a:r>
                <a:rPr lang="ko-KR" altLang="en-US" sz="1200" dirty="0">
                  <a:latin typeface="+mj-ea"/>
                  <a:ea typeface="+mj-ea"/>
                </a:rPr>
                <a:t> </a:t>
              </a:r>
            </a:p>
          </p:txBody>
        </p:sp>
        <p:grpSp>
          <p:nvGrpSpPr>
            <p:cNvPr id="33" name="그룹 32"/>
            <p:cNvGrpSpPr/>
            <p:nvPr/>
          </p:nvGrpSpPr>
          <p:grpSpPr>
            <a:xfrm>
              <a:off x="1472571" y="2753355"/>
              <a:ext cx="901642" cy="901642"/>
              <a:chOff x="2940522" y="2346235"/>
              <a:chExt cx="836612" cy="836612"/>
            </a:xfrm>
          </p:grpSpPr>
          <p:pic>
            <p:nvPicPr>
              <p:cNvPr id="63" name="Picture 61" descr="볼1-1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0522" y="2346235"/>
                <a:ext cx="836612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4" name="Line 62"/>
              <p:cNvSpPr>
                <a:spLocks noChangeShapeType="1"/>
              </p:cNvSpPr>
              <p:nvPr/>
            </p:nvSpPr>
            <p:spPr bwMode="auto">
              <a:xfrm>
                <a:off x="3170709" y="2871697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200" dirty="0">
                  <a:latin typeface="+mj-ea"/>
                  <a:ea typeface="+mj-ea"/>
                </a:endParaRPr>
              </a:p>
            </p:txBody>
          </p:sp>
          <p:pic>
            <p:nvPicPr>
              <p:cNvPr id="65" name="Picture 63" descr="02"/>
              <p:cNvPicPr>
                <a:picLocks noChangeAspect="1" noChangeArrowheads="1"/>
              </p:cNvPicPr>
              <p:nvPr/>
            </p:nvPicPr>
            <p:blipFill>
              <a:blip r:embed="rId10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1547"/>
              <a:stretch>
                <a:fillRect/>
              </a:stretch>
            </p:blipFill>
            <p:spPr bwMode="auto">
              <a:xfrm>
                <a:off x="3148484" y="2579597"/>
                <a:ext cx="434975" cy="290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4" name="Rectangle 29"/>
            <p:cNvSpPr>
              <a:spLocks noChangeArrowheads="1"/>
            </p:cNvSpPr>
            <p:nvPr/>
          </p:nvSpPr>
          <p:spPr bwMode="auto">
            <a:xfrm>
              <a:off x="2115849" y="4558205"/>
              <a:ext cx="5186548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35" name="그룹 34"/>
            <p:cNvGrpSpPr/>
            <p:nvPr/>
          </p:nvGrpSpPr>
          <p:grpSpPr>
            <a:xfrm>
              <a:off x="1458205" y="4388921"/>
              <a:ext cx="902951" cy="902953"/>
              <a:chOff x="2921472" y="4432721"/>
              <a:chExt cx="836612" cy="836613"/>
            </a:xfrm>
          </p:grpSpPr>
          <p:pic>
            <p:nvPicPr>
              <p:cNvPr id="60" name="Picture 16" descr="볼1-1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1472" y="4432721"/>
                <a:ext cx="836612" cy="8366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</p:pic>
          <p:sp>
            <p:nvSpPr>
              <p:cNvPr id="61" name="Line 17"/>
              <p:cNvSpPr>
                <a:spLocks noChangeShapeType="1"/>
              </p:cNvSpPr>
              <p:nvPr/>
            </p:nvSpPr>
            <p:spPr bwMode="auto">
              <a:xfrm>
                <a:off x="3151659" y="4958184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200" dirty="0">
                  <a:latin typeface="+mj-ea"/>
                  <a:ea typeface="+mj-ea"/>
                </a:endParaRPr>
              </a:p>
            </p:txBody>
          </p:sp>
          <p:pic>
            <p:nvPicPr>
              <p:cNvPr id="62" name="Picture 18" descr="04"/>
              <p:cNvPicPr>
                <a:picLocks noChangeAspect="1" noChangeArrowheads="1"/>
              </p:cNvPicPr>
              <p:nvPr/>
            </p:nvPicPr>
            <p:blipFill>
              <a:blip r:embed="rId11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3204"/>
              <a:stretch>
                <a:fillRect/>
              </a:stretch>
            </p:blipFill>
            <p:spPr bwMode="auto">
              <a:xfrm>
                <a:off x="3127847" y="4667671"/>
                <a:ext cx="434975" cy="2905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6" name="Rectangle 31"/>
            <p:cNvSpPr>
              <a:spLocks noChangeArrowheads="1"/>
            </p:cNvSpPr>
            <p:nvPr/>
          </p:nvSpPr>
          <p:spPr bwMode="auto">
            <a:xfrm>
              <a:off x="2361157" y="4693692"/>
              <a:ext cx="3540071" cy="315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200" dirty="0">
                  <a:latin typeface="+mj-ea"/>
                  <a:ea typeface="+mj-ea"/>
                </a:rPr>
                <a:t>핵심역량 </a:t>
              </a:r>
              <a:r>
                <a:rPr lang="en-US" altLang="ko-KR" sz="1200" dirty="0">
                  <a:latin typeface="+mj-ea"/>
                  <a:ea typeface="+mj-ea"/>
                </a:rPr>
                <a:t>( </a:t>
              </a:r>
              <a:r>
                <a:rPr lang="ko-KR" altLang="en-US" sz="1200" dirty="0">
                  <a:latin typeface="+mj-ea"/>
                  <a:ea typeface="+mj-ea"/>
                </a:rPr>
                <a:t>사회적 기업가 </a:t>
              </a:r>
              <a:r>
                <a:rPr lang="en-US" altLang="ko-KR" sz="1200" dirty="0">
                  <a:latin typeface="+mj-ea"/>
                  <a:ea typeface="+mj-ea"/>
                </a:rPr>
                <a:t>&amp; </a:t>
              </a:r>
              <a:r>
                <a:rPr lang="ko-KR" altLang="en-US" sz="1200" dirty="0">
                  <a:latin typeface="+mj-ea"/>
                  <a:ea typeface="+mj-ea"/>
                </a:rPr>
                <a:t>역량 </a:t>
              </a:r>
              <a:r>
                <a:rPr lang="en-US" altLang="ko-KR" sz="1200" dirty="0">
                  <a:latin typeface="+mj-ea"/>
                  <a:ea typeface="+mj-ea"/>
                </a:rPr>
                <a:t>) </a:t>
              </a:r>
              <a:endParaRPr lang="en-US" altLang="ko-KR" sz="1200" dirty="0" smtClean="0">
                <a:latin typeface="+mj-ea"/>
                <a:ea typeface="+mj-ea"/>
              </a:endParaRPr>
            </a:p>
          </p:txBody>
        </p:sp>
        <p:sp>
          <p:nvSpPr>
            <p:cNvPr id="37" name="Rectangle 29"/>
            <p:cNvSpPr>
              <a:spLocks noChangeArrowheads="1"/>
            </p:cNvSpPr>
            <p:nvPr/>
          </p:nvSpPr>
          <p:spPr bwMode="auto">
            <a:xfrm>
              <a:off x="2115849" y="5389134"/>
              <a:ext cx="5186548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8" name="Rectangle 31"/>
            <p:cNvSpPr>
              <a:spLocks noChangeArrowheads="1"/>
            </p:cNvSpPr>
            <p:nvPr/>
          </p:nvSpPr>
          <p:spPr bwMode="auto">
            <a:xfrm>
              <a:off x="2361157" y="5524620"/>
              <a:ext cx="2885968" cy="315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200" dirty="0">
                  <a:latin typeface="+mj-ea"/>
                  <a:ea typeface="+mj-ea"/>
                </a:rPr>
                <a:t>협동조합의 정체성 지속 방안</a:t>
              </a:r>
            </a:p>
          </p:txBody>
        </p:sp>
        <p:grpSp>
          <p:nvGrpSpPr>
            <p:cNvPr id="42" name="그룹 41"/>
            <p:cNvGrpSpPr/>
            <p:nvPr/>
          </p:nvGrpSpPr>
          <p:grpSpPr>
            <a:xfrm>
              <a:off x="1434930" y="5208013"/>
              <a:ext cx="926226" cy="926225"/>
              <a:chOff x="2135659" y="5453426"/>
              <a:chExt cx="836613" cy="836612"/>
            </a:xfrm>
          </p:grpSpPr>
          <p:pic>
            <p:nvPicPr>
              <p:cNvPr id="43" name="Picture 65" descr="볼1-1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5659" y="5453426"/>
                <a:ext cx="836613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8" name="Line 66"/>
              <p:cNvSpPr>
                <a:spLocks noChangeShapeType="1"/>
              </p:cNvSpPr>
              <p:nvPr/>
            </p:nvSpPr>
            <p:spPr bwMode="auto">
              <a:xfrm>
                <a:off x="2365847" y="5978888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200" dirty="0">
                  <a:latin typeface="+mj-ea"/>
                  <a:ea typeface="+mj-ea"/>
                </a:endParaRPr>
              </a:p>
            </p:txBody>
          </p:sp>
          <p:pic>
            <p:nvPicPr>
              <p:cNvPr id="59" name="Picture 67" descr="44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0628"/>
              <a:stretch>
                <a:fillRect/>
              </a:stretch>
            </p:blipFill>
            <p:spPr bwMode="auto">
              <a:xfrm>
                <a:off x="2391247" y="5697901"/>
                <a:ext cx="376238" cy="2809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8484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210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비즈니스 모델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378223" y="1326591"/>
            <a:ext cx="6124178" cy="3407334"/>
            <a:chOff x="611188" y="764704"/>
            <a:chExt cx="7926976" cy="5832648"/>
          </a:xfrm>
        </p:grpSpPr>
        <p:grpSp>
          <p:nvGrpSpPr>
            <p:cNvPr id="15" name="그룹 98"/>
            <p:cNvGrpSpPr/>
            <p:nvPr/>
          </p:nvGrpSpPr>
          <p:grpSpPr>
            <a:xfrm>
              <a:off x="611188" y="764704"/>
              <a:ext cx="7926976" cy="5832648"/>
              <a:chOff x="611188" y="476077"/>
              <a:chExt cx="7926976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22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35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직선 연결선 35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직선 연결선 36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직선 연결선 37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직선 연결선 38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직선 연결선 39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직선 연결선 40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직선 연결선 41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직선 연결선 42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직선 연결선 43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직선 연결선 44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직선 연결선 45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직선 연결선 46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그룹 29"/>
              <p:cNvGrpSpPr/>
              <p:nvPr/>
            </p:nvGrpSpPr>
            <p:grpSpPr>
              <a:xfrm>
                <a:off x="611747" y="1348247"/>
                <a:ext cx="7859565" cy="4465159"/>
                <a:chOff x="611747" y="1348247"/>
                <a:chExt cx="7859565" cy="4465159"/>
              </a:xfrm>
              <a:grpFill/>
            </p:grpSpPr>
            <p:sp>
              <p:nvSpPr>
                <p:cNvPr id="24" name="TextBox 23"/>
                <p:cNvSpPr txBox="1"/>
                <p:nvPr/>
              </p:nvSpPr>
              <p:spPr bwMode="auto">
                <a:xfrm>
                  <a:off x="611747" y="1350099"/>
                  <a:ext cx="1587702" cy="447822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 bwMode="auto">
                <a:xfrm>
                  <a:off x="2204844" y="1348247"/>
                  <a:ext cx="1290994" cy="447822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 bwMode="auto">
                <a:xfrm>
                  <a:off x="3784795" y="1350768"/>
                  <a:ext cx="1703896" cy="447822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 bwMode="auto">
                <a:xfrm>
                  <a:off x="5372946" y="1350768"/>
                  <a:ext cx="1303444" cy="447822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 bwMode="auto">
                <a:xfrm>
                  <a:off x="6956231" y="1353944"/>
                  <a:ext cx="1515081" cy="447822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고객 세분화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 bwMode="auto">
                <a:xfrm>
                  <a:off x="2208026" y="2719193"/>
                  <a:ext cx="1278545" cy="447822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 bwMode="auto">
                <a:xfrm>
                  <a:off x="5376661" y="2714292"/>
                  <a:ext cx="975611" cy="447822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 bwMode="auto">
                <a:xfrm>
                  <a:off x="619313" y="4014593"/>
                  <a:ext cx="1282695" cy="447822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 bwMode="auto">
                <a:xfrm>
                  <a:off x="4581144" y="4011755"/>
                  <a:ext cx="1106329" cy="447822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3" name="TextBox 32"/>
                <p:cNvSpPr txBox="1"/>
                <p:nvPr/>
              </p:nvSpPr>
              <p:spPr bwMode="auto">
                <a:xfrm>
                  <a:off x="620519" y="5365584"/>
                  <a:ext cx="1490183" cy="447822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 bwMode="auto">
                <a:xfrm>
                  <a:off x="4580950" y="5363884"/>
                  <a:ext cx="1473584" cy="447822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10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110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11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16" name="직선 연결선 15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 bwMode="auto">
            <a:xfrm>
              <a:off x="617840" y="773848"/>
              <a:ext cx="1299294" cy="4478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10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110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110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1100" b="1" dirty="0">
                <a:solidFill>
                  <a:srgbClr val="00000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957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211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제품 및 서비스 소개 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743189" y="1358208"/>
            <a:ext cx="5468938" cy="3300357"/>
            <a:chOff x="743188" y="1628804"/>
            <a:chExt cx="7657629" cy="4621171"/>
          </a:xfrm>
        </p:grpSpPr>
        <p:grpSp>
          <p:nvGrpSpPr>
            <p:cNvPr id="49" name="그룹 48"/>
            <p:cNvGrpSpPr/>
            <p:nvPr/>
          </p:nvGrpSpPr>
          <p:grpSpPr>
            <a:xfrm>
              <a:off x="743188" y="1628804"/>
              <a:ext cx="7657629" cy="4621171"/>
              <a:chOff x="611560" y="1628800"/>
              <a:chExt cx="7657629" cy="3454907"/>
            </a:xfrm>
          </p:grpSpPr>
          <p:pic>
            <p:nvPicPr>
              <p:cNvPr id="51" name="Picture 6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7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0" name="직사각형 49"/>
            <p:cNvSpPr/>
            <p:nvPr/>
          </p:nvSpPr>
          <p:spPr>
            <a:xfrm>
              <a:off x="1195387" y="1899319"/>
              <a:ext cx="6753225" cy="30920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사업 분야  </a:t>
              </a:r>
            </a:p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제품 및 서비스 소개</a:t>
              </a:r>
            </a:p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제조 공정  </a:t>
              </a:r>
            </a:p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주요 용도 및 특성 </a:t>
              </a:r>
            </a:p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제품 응용 분야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293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212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시장분석 </a:t>
            </a:r>
            <a:r>
              <a:rPr lang="en-US" altLang="ko-KR" sz="1200" b="1" dirty="0">
                <a:solidFill>
                  <a:schemeClr val="tx1"/>
                </a:solidFill>
              </a:rPr>
              <a:t>_ </a:t>
            </a:r>
            <a:r>
              <a:rPr lang="ko-KR" altLang="en-US" sz="1200" b="1" dirty="0">
                <a:solidFill>
                  <a:schemeClr val="tx1"/>
                </a:solidFill>
              </a:rPr>
              <a:t>시장 </a:t>
            </a:r>
            <a:r>
              <a:rPr lang="en-US" altLang="ko-KR" sz="1200" b="1" dirty="0">
                <a:solidFill>
                  <a:schemeClr val="tx1"/>
                </a:solidFill>
              </a:rPr>
              <a:t>&amp; </a:t>
            </a:r>
            <a:r>
              <a:rPr lang="ko-KR" altLang="en-US" sz="1200" b="1" dirty="0">
                <a:solidFill>
                  <a:schemeClr val="tx1"/>
                </a:solidFill>
              </a:rPr>
              <a:t>고객 분석 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743189" y="1358208"/>
            <a:ext cx="5468938" cy="3300357"/>
            <a:chOff x="743188" y="1628804"/>
            <a:chExt cx="7657629" cy="4621171"/>
          </a:xfrm>
        </p:grpSpPr>
        <p:grpSp>
          <p:nvGrpSpPr>
            <p:cNvPr id="49" name="그룹 48"/>
            <p:cNvGrpSpPr/>
            <p:nvPr/>
          </p:nvGrpSpPr>
          <p:grpSpPr>
            <a:xfrm>
              <a:off x="743188" y="1628804"/>
              <a:ext cx="7657629" cy="4621171"/>
              <a:chOff x="611560" y="1628800"/>
              <a:chExt cx="7657629" cy="3454907"/>
            </a:xfrm>
          </p:grpSpPr>
          <p:pic>
            <p:nvPicPr>
              <p:cNvPr id="51" name="Picture 6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7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0" name="직사각형 49"/>
            <p:cNvSpPr/>
            <p:nvPr/>
          </p:nvSpPr>
          <p:spPr>
            <a:xfrm>
              <a:off x="1195387" y="1899319"/>
              <a:ext cx="6753225" cy="35841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시장 규모 </a:t>
              </a:r>
              <a:r>
                <a:rPr lang="en-US" altLang="ko-KR" sz="1100" dirty="0"/>
                <a:t>– </a:t>
              </a:r>
              <a:r>
                <a:rPr lang="ko-KR" altLang="en-US" sz="1100" dirty="0"/>
                <a:t>매출 추정의 전제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매출 추정은 사업 계획 완성도의 절반 </a:t>
              </a:r>
            </a:p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성장률 </a:t>
              </a:r>
              <a:r>
                <a:rPr lang="en-US" altLang="ko-KR" sz="1100" dirty="0"/>
                <a:t>– </a:t>
              </a:r>
              <a:r>
                <a:rPr lang="ko-KR" altLang="en-US" sz="1100" dirty="0"/>
                <a:t>산업 성숙도</a:t>
              </a:r>
              <a:r>
                <a:rPr lang="en-US" altLang="ko-KR" sz="1100" dirty="0"/>
                <a:t>, 3</a:t>
              </a:r>
              <a:r>
                <a:rPr lang="ko-KR" altLang="en-US" sz="1100" dirty="0"/>
                <a:t>년 이상의 성장 전망 </a:t>
              </a:r>
            </a:p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시장 수익성 </a:t>
              </a:r>
              <a:r>
                <a:rPr lang="en-US" altLang="ko-KR" sz="1100" dirty="0"/>
                <a:t>_ </a:t>
              </a:r>
              <a:r>
                <a:rPr lang="ko-KR" altLang="en-US" sz="1100" dirty="0"/>
                <a:t>평균 수익률</a:t>
              </a:r>
              <a:r>
                <a:rPr lang="en-US" altLang="ko-KR" sz="1100" dirty="0"/>
                <a:t>, </a:t>
              </a:r>
            </a:p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시장 현황 </a:t>
              </a:r>
              <a:r>
                <a:rPr lang="en-US" altLang="ko-KR" sz="1100" dirty="0"/>
                <a:t>– </a:t>
              </a:r>
              <a:r>
                <a:rPr lang="ko-KR" altLang="en-US" sz="1100" dirty="0"/>
                <a:t>거시 환경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주요 고객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원자재 공급 현황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기술 동향  </a:t>
              </a:r>
            </a:p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시장 특성 </a:t>
              </a:r>
              <a:r>
                <a:rPr lang="en-US" altLang="ko-KR" sz="1100" dirty="0"/>
                <a:t>– </a:t>
              </a:r>
              <a:r>
                <a:rPr lang="ko-KR" altLang="en-US" sz="1100" dirty="0"/>
                <a:t>전망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타 산업 대비 차별적 특성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진입 및 퇴출 장벽   </a:t>
              </a:r>
            </a:p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고객 </a:t>
              </a:r>
              <a:r>
                <a:rPr lang="ko-KR" altLang="en-US" sz="1100" dirty="0" err="1"/>
                <a:t>니즈</a:t>
              </a:r>
              <a:r>
                <a:rPr lang="ko-KR" altLang="en-US" sz="1100" dirty="0"/>
                <a:t> 분석 </a:t>
              </a:r>
              <a:r>
                <a:rPr lang="en-US" altLang="ko-KR" sz="1100" dirty="0"/>
                <a:t>_ </a:t>
              </a:r>
              <a:r>
                <a:rPr lang="ko-KR" altLang="en-US" sz="1100" dirty="0" err="1"/>
                <a:t>타겟</a:t>
              </a:r>
              <a:r>
                <a:rPr lang="ko-KR" altLang="en-US" sz="1100" dirty="0"/>
                <a:t> 고객 별 </a:t>
              </a:r>
              <a:r>
                <a:rPr lang="ko-KR" altLang="en-US" sz="1100" dirty="0" err="1"/>
                <a:t>니즈</a:t>
              </a:r>
              <a:r>
                <a:rPr lang="en-US" altLang="ko-KR" sz="1100" dirty="0"/>
                <a:t>(</a:t>
              </a:r>
              <a:r>
                <a:rPr lang="ko-KR" altLang="en-US" sz="1100" dirty="0"/>
                <a:t>제품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유통채널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수익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지불 가치</a:t>
              </a:r>
              <a:r>
                <a:rPr lang="en-US" altLang="ko-KR" sz="1100" dirty="0"/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567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213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시장분석</a:t>
            </a:r>
            <a:r>
              <a:rPr lang="en-US" altLang="ko-KR" sz="1200" b="1" dirty="0">
                <a:solidFill>
                  <a:schemeClr val="tx1"/>
                </a:solidFill>
              </a:rPr>
              <a:t>_</a:t>
            </a:r>
            <a:r>
              <a:rPr lang="ko-KR" altLang="en-US" sz="1200" b="1" dirty="0">
                <a:solidFill>
                  <a:schemeClr val="tx1"/>
                </a:solidFill>
              </a:rPr>
              <a:t>경쟁사 분석 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743189" y="1358208"/>
            <a:ext cx="5468938" cy="3300357"/>
            <a:chOff x="743188" y="1628804"/>
            <a:chExt cx="7657629" cy="4621171"/>
          </a:xfrm>
        </p:grpSpPr>
        <p:grpSp>
          <p:nvGrpSpPr>
            <p:cNvPr id="49" name="그룹 48"/>
            <p:cNvGrpSpPr/>
            <p:nvPr/>
          </p:nvGrpSpPr>
          <p:grpSpPr>
            <a:xfrm>
              <a:off x="743188" y="1628804"/>
              <a:ext cx="7657629" cy="4621171"/>
              <a:chOff x="611560" y="1628800"/>
              <a:chExt cx="7657629" cy="3454907"/>
            </a:xfrm>
          </p:grpSpPr>
          <p:pic>
            <p:nvPicPr>
              <p:cNvPr id="51" name="Picture 6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7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0" name="직사각형 49"/>
            <p:cNvSpPr/>
            <p:nvPr/>
          </p:nvSpPr>
          <p:spPr>
            <a:xfrm>
              <a:off x="1195387" y="1899319"/>
              <a:ext cx="6753225" cy="35841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경쟁사 현황 </a:t>
              </a:r>
              <a:r>
                <a:rPr lang="en-US" altLang="ko-KR" sz="1100" dirty="0"/>
                <a:t>– </a:t>
              </a:r>
              <a:r>
                <a:rPr lang="ko-KR" altLang="en-US" sz="1100" dirty="0"/>
                <a:t>경쟁사 개요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사업 분야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주요 제품</a:t>
              </a:r>
              <a:r>
                <a:rPr lang="en-US" altLang="ko-KR" sz="1100" dirty="0"/>
                <a:t>, M/S, </a:t>
              </a:r>
              <a:r>
                <a:rPr lang="ko-KR" altLang="en-US" sz="1100" dirty="0"/>
                <a:t>경쟁 강도 </a:t>
              </a:r>
            </a:p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경쟁사 강점 </a:t>
              </a:r>
              <a:r>
                <a:rPr lang="en-US" altLang="ko-KR" sz="1100" dirty="0"/>
                <a:t>– </a:t>
              </a:r>
              <a:r>
                <a:rPr lang="ko-KR" altLang="en-US" sz="1100" dirty="0"/>
                <a:t>고객의 </a:t>
              </a:r>
              <a:r>
                <a:rPr lang="ko-KR" altLang="en-US" sz="1100" dirty="0" err="1"/>
                <a:t>니즈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시장특성에 부합하는 강점</a:t>
              </a:r>
              <a:br>
                <a:rPr lang="ko-KR" altLang="en-US" sz="1100" dirty="0"/>
              </a:br>
              <a:r>
                <a:rPr lang="ko-KR" altLang="en-US" sz="1100" dirty="0"/>
                <a:t>가격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기술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마케팅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유통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구매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제조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고객 관리 등 </a:t>
              </a:r>
            </a:p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250000"/>
                </a:lnSpc>
                <a:buFont typeface="+mj-lt"/>
                <a:buAutoNum type="arabicPeriod"/>
              </a:pPr>
              <a:r>
                <a:rPr lang="ko-KR" altLang="en-US" sz="1100" dirty="0"/>
                <a:t>경쟁사 약점 </a:t>
              </a:r>
              <a:endParaRPr lang="en-US" altLang="ko-KR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87394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214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내부 역량 분석 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743189" y="1358208"/>
            <a:ext cx="5468938" cy="3300357"/>
            <a:chOff x="743188" y="1628804"/>
            <a:chExt cx="7657629" cy="4621171"/>
          </a:xfrm>
        </p:grpSpPr>
        <p:grpSp>
          <p:nvGrpSpPr>
            <p:cNvPr id="49" name="그룹 48"/>
            <p:cNvGrpSpPr/>
            <p:nvPr/>
          </p:nvGrpSpPr>
          <p:grpSpPr>
            <a:xfrm>
              <a:off x="743188" y="1628804"/>
              <a:ext cx="7657629" cy="4621171"/>
              <a:chOff x="611560" y="1628800"/>
              <a:chExt cx="7657629" cy="3454907"/>
            </a:xfrm>
          </p:grpSpPr>
          <p:pic>
            <p:nvPicPr>
              <p:cNvPr id="51" name="Picture 6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7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0" name="직사각형 49"/>
            <p:cNvSpPr/>
            <p:nvPr/>
          </p:nvSpPr>
          <p:spPr>
            <a:xfrm>
              <a:off x="1195387" y="1899319"/>
              <a:ext cx="6753225" cy="3921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dirty="0"/>
                <a:t>핵심 역량  </a:t>
              </a:r>
              <a:r>
                <a:rPr lang="en-US" altLang="ko-KR" sz="1100" dirty="0"/>
                <a:t>: </a:t>
              </a:r>
              <a:r>
                <a:rPr lang="ko-KR" altLang="en-US" sz="1100" dirty="0"/>
                <a:t>비즈니스시스템</a:t>
              </a:r>
              <a:r>
                <a:rPr lang="en-US" altLang="ko-KR" sz="1100" dirty="0"/>
                <a:t>(</a:t>
              </a:r>
              <a:r>
                <a:rPr lang="ko-KR" altLang="en-US" sz="1100" dirty="0"/>
                <a:t>구매</a:t>
              </a:r>
              <a:r>
                <a:rPr lang="en-US" altLang="ko-KR" sz="1100" dirty="0"/>
                <a:t>, R&amp;D, </a:t>
              </a:r>
              <a:r>
                <a:rPr lang="ko-KR" altLang="en-US" sz="1100" dirty="0"/>
                <a:t>생산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마케팅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판매</a:t>
              </a:r>
              <a:r>
                <a:rPr lang="en-US" altLang="ko-KR" sz="1100" dirty="0"/>
                <a:t>, A/S </a:t>
              </a:r>
              <a:r>
                <a:rPr lang="ko-KR" altLang="en-US" sz="1100" dirty="0"/>
                <a:t>등</a:t>
              </a:r>
              <a:r>
                <a:rPr lang="en-US" altLang="ko-KR" sz="1100" dirty="0"/>
                <a:t>)  </a:t>
              </a:r>
              <a:br>
                <a:rPr lang="en-US" altLang="ko-KR" sz="1100" dirty="0"/>
              </a:br>
              <a:r>
                <a:rPr lang="en-US" altLang="ko-KR" sz="1100" dirty="0"/>
                <a:t>               </a:t>
              </a:r>
              <a:r>
                <a:rPr lang="ko-KR" altLang="en-US" sz="1100" dirty="0"/>
                <a:t>기준 경쟁사 대비 차별화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희소성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가치창조</a:t>
              </a:r>
              <a:r>
                <a:rPr lang="en-US" altLang="ko-KR" sz="1100" dirty="0"/>
                <a:t>, </a:t>
              </a:r>
              <a:r>
                <a:rPr lang="ko-KR" altLang="en-US" sz="1100" dirty="0" err="1"/>
                <a:t>확장성</a:t>
              </a:r>
              <a:r>
                <a:rPr lang="ko-KR" altLang="en-US" sz="1100" dirty="0"/>
                <a:t> </a:t>
              </a:r>
            </a:p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dirty="0"/>
                <a:t>강 약점 분석 </a:t>
              </a:r>
              <a:r>
                <a:rPr lang="en-US" altLang="ko-KR" sz="1100" dirty="0"/>
                <a:t>: </a:t>
              </a:r>
              <a:r>
                <a:rPr lang="ko-KR" altLang="en-US" sz="1100" dirty="0"/>
                <a:t>위 분석 결과를 바탕으로 고객 </a:t>
              </a:r>
              <a:r>
                <a:rPr lang="ko-KR" altLang="en-US" sz="1100" dirty="0" err="1"/>
                <a:t>니즈와</a:t>
              </a:r>
              <a:r>
                <a:rPr lang="ko-KR" altLang="en-US" sz="1100" dirty="0"/>
                <a:t> 경쟁사를 고려해 </a:t>
              </a:r>
              <a:br>
                <a:rPr lang="ko-KR" altLang="en-US" sz="1100" dirty="0"/>
              </a:br>
              <a:r>
                <a:rPr lang="ko-KR" altLang="en-US" sz="1100" dirty="0"/>
                <a:t>                   분석함</a:t>
              </a:r>
              <a:br>
                <a:rPr lang="ko-KR" altLang="en-US" sz="1100" dirty="0"/>
              </a:br>
              <a:r>
                <a:rPr lang="en-US" altLang="ko-KR" sz="1100" dirty="0"/>
                <a:t>- R&amp;D </a:t>
              </a:r>
              <a:r>
                <a:rPr lang="ko-KR" altLang="en-US" sz="1100" dirty="0"/>
                <a:t>의 경우 기존 방식과 경쟁 기술과의 비교 및 기술 전망 설명 필요</a:t>
              </a:r>
            </a:p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dirty="0"/>
                <a:t>기존 사업 추진 경과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이슈</a:t>
              </a:r>
              <a:r>
                <a:rPr lang="en-US" altLang="ko-KR" sz="1100" dirty="0"/>
                <a:t>(3) , </a:t>
              </a:r>
              <a:r>
                <a:rPr lang="ko-KR" altLang="en-US" sz="1100" dirty="0"/>
                <a:t>해결 방안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179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215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en-US" altLang="ko-KR" sz="1200" b="1" dirty="0">
                <a:solidFill>
                  <a:schemeClr val="tx1"/>
                </a:solidFill>
              </a:rPr>
              <a:t>SWOT </a:t>
            </a:r>
            <a:r>
              <a:rPr lang="ko-KR" altLang="en-US" sz="1200" b="1" dirty="0">
                <a:solidFill>
                  <a:schemeClr val="tx1"/>
                </a:solidFill>
              </a:rPr>
              <a:t>분석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1" y="1326964"/>
            <a:ext cx="6158508" cy="3585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474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216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목표 수립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743189" y="1358208"/>
            <a:ext cx="5468938" cy="3300358"/>
            <a:chOff x="743188" y="1628804"/>
            <a:chExt cx="7657629" cy="4621171"/>
          </a:xfrm>
        </p:grpSpPr>
        <p:grpSp>
          <p:nvGrpSpPr>
            <p:cNvPr id="49" name="그룹 48"/>
            <p:cNvGrpSpPr/>
            <p:nvPr/>
          </p:nvGrpSpPr>
          <p:grpSpPr>
            <a:xfrm>
              <a:off x="743188" y="1628804"/>
              <a:ext cx="7657629" cy="4621171"/>
              <a:chOff x="611560" y="1628800"/>
              <a:chExt cx="7657629" cy="3454907"/>
            </a:xfrm>
          </p:grpSpPr>
          <p:pic>
            <p:nvPicPr>
              <p:cNvPr id="51" name="Picture 6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7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0" name="직사각형 49"/>
            <p:cNvSpPr/>
            <p:nvPr/>
          </p:nvSpPr>
          <p:spPr>
            <a:xfrm>
              <a:off x="1195387" y="1899319"/>
              <a:ext cx="6753225" cy="3921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dirty="0"/>
                <a:t>사업 추진 목표 </a:t>
              </a:r>
              <a:r>
                <a:rPr lang="en-US" altLang="ko-KR" sz="1100" dirty="0"/>
                <a:t>– 1</a:t>
              </a:r>
              <a:r>
                <a:rPr lang="ko-KR" altLang="en-US" sz="1100" dirty="0"/>
                <a:t>년 혹은 </a:t>
              </a:r>
              <a:r>
                <a:rPr lang="en-US" altLang="ko-KR" sz="1100" dirty="0"/>
                <a:t>3</a:t>
              </a:r>
              <a:r>
                <a:rPr lang="ko-KR" altLang="en-US" sz="1100" dirty="0"/>
                <a:t>년 단기 경영 목표 수립 </a:t>
              </a:r>
              <a:br>
                <a:rPr lang="ko-KR" altLang="en-US" sz="1100" dirty="0"/>
              </a:br>
              <a:r>
                <a:rPr lang="ko-KR" altLang="en-US" sz="1100" dirty="0"/>
                <a:t>                      미션 </a:t>
              </a:r>
              <a:br>
                <a:rPr lang="ko-KR" altLang="en-US" sz="1100" dirty="0"/>
              </a:br>
              <a:r>
                <a:rPr lang="ko-KR" altLang="en-US" sz="1100" dirty="0"/>
                <a:t>                      비즈니스 </a:t>
              </a:r>
              <a:r>
                <a:rPr lang="en-US" altLang="ko-KR" sz="1100" dirty="0"/>
                <a:t>– </a:t>
              </a:r>
              <a:r>
                <a:rPr lang="ko-KR" altLang="en-US" sz="1100" dirty="0"/>
                <a:t>매출 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이익</a:t>
              </a:r>
              <a:r>
                <a:rPr lang="en-US" altLang="ko-KR" sz="1100" dirty="0"/>
                <a:t>, M/S  </a:t>
              </a:r>
            </a:p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endParaRPr lang="en-US" altLang="ko-KR" sz="1100" dirty="0"/>
            </a:p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dirty="0"/>
                <a:t>추진 전략  </a:t>
              </a:r>
              <a:br>
                <a:rPr lang="ko-KR" altLang="en-US" sz="1100" dirty="0"/>
              </a:br>
              <a:r>
                <a:rPr lang="en-US" altLang="ko-KR" sz="1100" dirty="0"/>
                <a:t>- </a:t>
              </a:r>
              <a:r>
                <a:rPr lang="ko-KR" altLang="en-US" sz="1100" dirty="0"/>
                <a:t>전략 방향 명확화 내용을 정리한 차별화 전략 </a:t>
              </a:r>
              <a:br>
                <a:rPr lang="ko-KR" altLang="en-US" sz="1100" dirty="0"/>
              </a:br>
              <a:r>
                <a:rPr lang="en-US" altLang="ko-KR" sz="1100" dirty="0"/>
                <a:t>- </a:t>
              </a:r>
              <a:r>
                <a:rPr lang="ko-KR" altLang="en-US" sz="1100" dirty="0"/>
                <a:t>제품 및 서비스 개발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가격 정책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마케팅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혁신</a:t>
              </a:r>
              <a:r>
                <a:rPr lang="en-US" altLang="ko-KR" sz="1100" dirty="0"/>
                <a:t>, </a:t>
              </a:r>
              <a:r>
                <a:rPr lang="ko-KR" altLang="en-US" sz="1100" dirty="0" err="1"/>
                <a:t>포지셔닝</a:t>
              </a:r>
              <a:r>
                <a:rPr lang="ko-KR" altLang="en-US" sz="1100" dirty="0"/>
                <a:t> 등</a:t>
              </a:r>
              <a:br>
                <a:rPr lang="ko-KR" altLang="en-US" sz="1100" dirty="0"/>
              </a:br>
              <a:r>
                <a:rPr lang="en-US" altLang="ko-KR" sz="1100" dirty="0"/>
                <a:t>- </a:t>
              </a:r>
              <a:r>
                <a:rPr lang="ko-KR" altLang="en-US" sz="1100" dirty="0"/>
                <a:t>내부 조직 운영 전략도 포함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300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217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세부사업계획</a:t>
            </a:r>
            <a:r>
              <a:rPr lang="en-US" altLang="ko-KR" sz="1200" b="1" dirty="0">
                <a:solidFill>
                  <a:schemeClr val="tx1"/>
                </a:solidFill>
              </a:rPr>
              <a:t>_ </a:t>
            </a:r>
            <a:r>
              <a:rPr lang="ko-KR" altLang="en-US" sz="1200" b="1" dirty="0">
                <a:solidFill>
                  <a:schemeClr val="tx1"/>
                </a:solidFill>
              </a:rPr>
              <a:t>마케팅 </a:t>
            </a:r>
            <a:r>
              <a:rPr lang="en-US" altLang="ko-KR" sz="1200" b="1" dirty="0">
                <a:solidFill>
                  <a:schemeClr val="tx1"/>
                </a:solidFill>
              </a:rPr>
              <a:t>&amp; </a:t>
            </a:r>
            <a:r>
              <a:rPr lang="ko-KR" altLang="en-US" sz="1200" b="1" dirty="0">
                <a:solidFill>
                  <a:schemeClr val="tx1"/>
                </a:solidFill>
              </a:rPr>
              <a:t>영업 계획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743189" y="1358208"/>
            <a:ext cx="5468938" cy="3300358"/>
            <a:chOff x="743188" y="1628804"/>
            <a:chExt cx="7657629" cy="4621171"/>
          </a:xfrm>
        </p:grpSpPr>
        <p:grpSp>
          <p:nvGrpSpPr>
            <p:cNvPr id="49" name="그룹 48"/>
            <p:cNvGrpSpPr/>
            <p:nvPr/>
          </p:nvGrpSpPr>
          <p:grpSpPr>
            <a:xfrm>
              <a:off x="743188" y="1628804"/>
              <a:ext cx="7657629" cy="4621171"/>
              <a:chOff x="611560" y="1628800"/>
              <a:chExt cx="7657629" cy="3454907"/>
            </a:xfrm>
          </p:grpSpPr>
          <p:pic>
            <p:nvPicPr>
              <p:cNvPr id="51" name="Picture 6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7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0" name="직사각형 49"/>
            <p:cNvSpPr/>
            <p:nvPr/>
          </p:nvSpPr>
          <p:spPr>
            <a:xfrm>
              <a:off x="1195387" y="1899319"/>
              <a:ext cx="6753225" cy="36846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en-US" altLang="ko-KR" sz="1100" dirty="0"/>
                <a:t>STP </a:t>
              </a:r>
              <a:r>
                <a:rPr lang="ko-KR" altLang="en-US" sz="1100" dirty="0"/>
                <a:t>분석 </a:t>
              </a:r>
              <a:r>
                <a:rPr lang="en-US" altLang="ko-KR" sz="1100" dirty="0"/>
                <a:t>: </a:t>
              </a:r>
              <a:r>
                <a:rPr lang="ko-KR" altLang="en-US" sz="1100" dirty="0"/>
                <a:t>시장 세분화</a:t>
              </a:r>
              <a:r>
                <a:rPr lang="en-US" altLang="ko-KR" sz="1100" dirty="0"/>
                <a:t>, </a:t>
              </a:r>
              <a:r>
                <a:rPr lang="ko-KR" altLang="en-US" sz="1100" dirty="0" err="1"/>
                <a:t>타겟</a:t>
              </a:r>
              <a:r>
                <a:rPr lang="ko-KR" altLang="en-US" sz="1100" dirty="0"/>
                <a:t> 고객</a:t>
              </a:r>
              <a:r>
                <a:rPr lang="en-US" altLang="ko-KR" sz="1100" dirty="0"/>
                <a:t>, </a:t>
              </a:r>
              <a:r>
                <a:rPr lang="ko-KR" altLang="en-US" sz="1100" dirty="0" err="1"/>
                <a:t>포지셔닝</a:t>
              </a:r>
              <a:r>
                <a:rPr lang="ko-KR" altLang="en-US" sz="1100" dirty="0"/>
                <a:t>  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en-US" altLang="ko-KR" sz="1100" dirty="0"/>
                <a:t>4P  </a:t>
              </a:r>
              <a:r>
                <a:rPr lang="ko-KR" altLang="en-US" sz="1100" dirty="0"/>
                <a:t>분석 </a:t>
              </a:r>
              <a:r>
                <a:rPr lang="en-US" altLang="ko-KR" sz="1100" dirty="0"/>
                <a:t>: Product : </a:t>
              </a:r>
              <a:r>
                <a:rPr lang="ko-KR" altLang="en-US" sz="1100" dirty="0"/>
                <a:t>제품 포트폴리오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품질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성능 등 </a:t>
              </a:r>
              <a:br>
                <a:rPr lang="ko-KR" altLang="en-US" sz="1100" dirty="0"/>
              </a:br>
              <a:r>
                <a:rPr lang="ko-KR" altLang="en-US" sz="1100" dirty="0"/>
                <a:t>             </a:t>
              </a:r>
              <a:r>
                <a:rPr lang="en-US" altLang="ko-KR" sz="1100" dirty="0"/>
                <a:t>Price : 3</a:t>
              </a:r>
              <a:r>
                <a:rPr lang="ko-KR" altLang="en-US" sz="1100" dirty="0"/>
                <a:t>단계 가격 정책 </a:t>
              </a:r>
              <a:r>
                <a:rPr lang="en-US" altLang="ko-KR" sz="1100" dirty="0"/>
                <a:t>( </a:t>
              </a:r>
              <a:r>
                <a:rPr lang="ko-KR" altLang="en-US" sz="1100" dirty="0"/>
                <a:t>프리미엄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보통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저가격 </a:t>
              </a:r>
              <a:r>
                <a:rPr lang="en-US" altLang="ko-KR" sz="1100" dirty="0"/>
                <a:t>) </a:t>
              </a:r>
              <a:br>
                <a:rPr lang="en-US" altLang="ko-KR" sz="1100" dirty="0"/>
              </a:br>
              <a:r>
                <a:rPr lang="en-US" altLang="ko-KR" sz="1100" dirty="0"/>
                <a:t>             Promotion : </a:t>
              </a:r>
              <a:r>
                <a:rPr lang="ko-KR" altLang="en-US" sz="1100" dirty="0"/>
                <a:t>홍보</a:t>
              </a:r>
              <a:br>
                <a:rPr lang="ko-KR" altLang="en-US" sz="1100" dirty="0"/>
              </a:br>
              <a:r>
                <a:rPr lang="ko-KR" altLang="en-US" sz="1100" dirty="0"/>
                <a:t>             </a:t>
              </a:r>
              <a:r>
                <a:rPr lang="en-US" altLang="ko-KR" sz="1100" dirty="0"/>
                <a:t>Place : </a:t>
              </a:r>
              <a:r>
                <a:rPr lang="ko-KR" altLang="en-US" sz="1100" dirty="0"/>
                <a:t>제품 전달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제품 이해도 제고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고객 지원 등   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/>
                <a:t>판매 계획 </a:t>
              </a:r>
              <a:r>
                <a:rPr lang="en-US" altLang="ko-KR" sz="1100" dirty="0"/>
                <a:t>: </a:t>
              </a:r>
              <a:r>
                <a:rPr lang="ko-KR" altLang="en-US" sz="1100" dirty="0"/>
                <a:t>제품 군별 판매량 * 단가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연간 계획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/>
                <a:t>영업 계획 </a:t>
              </a:r>
              <a:r>
                <a:rPr lang="en-US" altLang="ko-KR" sz="1100" dirty="0"/>
                <a:t>: </a:t>
              </a:r>
              <a:r>
                <a:rPr lang="ko-KR" altLang="en-US" sz="1100" dirty="0"/>
                <a:t>고객 현황 및 관리 계획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34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218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세부사업계획</a:t>
            </a:r>
            <a:r>
              <a:rPr lang="en-US" altLang="ko-KR" sz="1200" b="1" dirty="0">
                <a:solidFill>
                  <a:schemeClr val="tx1"/>
                </a:solidFill>
              </a:rPr>
              <a:t>_ </a:t>
            </a:r>
            <a:r>
              <a:rPr lang="ko-KR" altLang="en-US" sz="1200" b="1" dirty="0">
                <a:solidFill>
                  <a:schemeClr val="tx1"/>
                </a:solidFill>
              </a:rPr>
              <a:t>제품 및 서비스 개발 계획 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743189" y="1358208"/>
            <a:ext cx="5468938" cy="3300358"/>
            <a:chOff x="743188" y="1628804"/>
            <a:chExt cx="7657629" cy="4621171"/>
          </a:xfrm>
        </p:grpSpPr>
        <p:grpSp>
          <p:nvGrpSpPr>
            <p:cNvPr id="49" name="그룹 48"/>
            <p:cNvGrpSpPr/>
            <p:nvPr/>
          </p:nvGrpSpPr>
          <p:grpSpPr>
            <a:xfrm>
              <a:off x="743188" y="1628804"/>
              <a:ext cx="7657629" cy="4621171"/>
              <a:chOff x="611560" y="1628800"/>
              <a:chExt cx="7657629" cy="3454907"/>
            </a:xfrm>
          </p:grpSpPr>
          <p:pic>
            <p:nvPicPr>
              <p:cNvPr id="51" name="Picture 6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7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0" name="직사각형 49"/>
            <p:cNvSpPr/>
            <p:nvPr/>
          </p:nvSpPr>
          <p:spPr>
            <a:xfrm>
              <a:off x="1195387" y="1899319"/>
              <a:ext cx="6753225" cy="2576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/>
                <a:t>제품 및 서비스 개발을 위한 필요 자원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/>
                <a:t>개발 시 주요 이슈 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/>
                <a:t>해결 방안 및 개발 일정 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/>
                <a:t>개발 완료 제품의 경우 생산 계획 작성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032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219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세부사업계획</a:t>
            </a:r>
            <a:r>
              <a:rPr lang="en-US" altLang="ko-KR" sz="1200" b="1" dirty="0">
                <a:solidFill>
                  <a:schemeClr val="tx1"/>
                </a:solidFill>
              </a:rPr>
              <a:t>_ </a:t>
            </a:r>
            <a:r>
              <a:rPr lang="ko-KR" altLang="en-US" sz="1200" b="1" dirty="0">
                <a:solidFill>
                  <a:schemeClr val="tx1"/>
                </a:solidFill>
              </a:rPr>
              <a:t>조직 및 인력 운영 계획 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743189" y="1358208"/>
            <a:ext cx="5468938" cy="3300358"/>
            <a:chOff x="743188" y="1628804"/>
            <a:chExt cx="7657629" cy="4621171"/>
          </a:xfrm>
        </p:grpSpPr>
        <p:grpSp>
          <p:nvGrpSpPr>
            <p:cNvPr id="49" name="그룹 48"/>
            <p:cNvGrpSpPr/>
            <p:nvPr/>
          </p:nvGrpSpPr>
          <p:grpSpPr>
            <a:xfrm>
              <a:off x="743188" y="1628804"/>
              <a:ext cx="7657629" cy="4621171"/>
              <a:chOff x="611560" y="1628800"/>
              <a:chExt cx="7657629" cy="3454907"/>
            </a:xfrm>
          </p:grpSpPr>
          <p:pic>
            <p:nvPicPr>
              <p:cNvPr id="51" name="Picture 6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7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0" name="직사각형 49"/>
            <p:cNvSpPr/>
            <p:nvPr/>
          </p:nvSpPr>
          <p:spPr>
            <a:xfrm>
              <a:off x="1195387" y="1899319"/>
              <a:ext cx="6753225" cy="2499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dirty="0"/>
                <a:t>조직 운영 계획 수립의 원칙 </a:t>
              </a:r>
              <a:br>
                <a:rPr lang="ko-KR" altLang="en-US" sz="1100" dirty="0"/>
              </a:br>
              <a:r>
                <a:rPr lang="en-US" altLang="ko-KR" sz="1100" dirty="0"/>
                <a:t>- </a:t>
              </a:r>
              <a:r>
                <a:rPr lang="ko-KR" altLang="en-US" sz="1100" dirty="0"/>
                <a:t>전략 실행의 효율화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고객 대응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수평적 수직적 분화 적정 </a:t>
              </a:r>
            </a:p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200000"/>
                </a:lnSpc>
                <a:buFont typeface="+mj-lt"/>
                <a:buAutoNum type="arabicPeriod"/>
              </a:pPr>
              <a:r>
                <a:rPr lang="ko-KR" altLang="en-US" sz="1100" dirty="0"/>
                <a:t> 인력 운영의 원칙                 </a:t>
              </a:r>
              <a:br>
                <a:rPr lang="ko-KR" altLang="en-US" sz="1100" dirty="0"/>
              </a:br>
              <a:r>
                <a:rPr lang="en-US" altLang="ko-KR" sz="1100" dirty="0"/>
                <a:t>-  </a:t>
              </a:r>
              <a:r>
                <a:rPr lang="ko-KR" altLang="en-US" sz="1100" dirty="0"/>
                <a:t>최소화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전략 실행에 있어 </a:t>
              </a:r>
              <a:r>
                <a:rPr lang="en-US" altLang="ko-KR" sz="1100" dirty="0"/>
                <a:t>MECE, </a:t>
              </a:r>
              <a:r>
                <a:rPr lang="ko-KR" altLang="en-US" sz="1100" dirty="0"/>
                <a:t>핵심 역량 내부화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047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그룹 55"/>
          <p:cNvGrpSpPr/>
          <p:nvPr/>
        </p:nvGrpSpPr>
        <p:grpSpPr>
          <a:xfrm>
            <a:off x="1225666" y="1244086"/>
            <a:ext cx="2948442" cy="349495"/>
            <a:chOff x="2226149" y="1370702"/>
            <a:chExt cx="4787900" cy="567536"/>
          </a:xfrm>
        </p:grpSpPr>
        <p:grpSp>
          <p:nvGrpSpPr>
            <p:cNvPr id="44" name="그룹 3"/>
            <p:cNvGrpSpPr>
              <a:grpSpLocks/>
            </p:cNvGrpSpPr>
            <p:nvPr/>
          </p:nvGrpSpPr>
          <p:grpSpPr bwMode="auto">
            <a:xfrm>
              <a:off x="2226149" y="1412776"/>
              <a:ext cx="4787900" cy="525462"/>
              <a:chOff x="-3658846" y="-754620"/>
              <a:chExt cx="4789146" cy="525151"/>
            </a:xfrm>
          </p:grpSpPr>
          <p:sp>
            <p:nvSpPr>
              <p:cNvPr id="45" name="Rounded Rectangle 1"/>
              <p:cNvSpPr/>
              <p:nvPr/>
            </p:nvSpPr>
            <p:spPr>
              <a:xfrm>
                <a:off x="-3658846" y="-754620"/>
                <a:ext cx="4789146" cy="525151"/>
              </a:xfrm>
              <a:prstGeom prst="roundRect">
                <a:avLst>
                  <a:gd name="adj" fmla="val 50000"/>
                </a:avLst>
              </a:prstGeom>
              <a:solidFill>
                <a:srgbClr val="08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Rounded Rectangle 10"/>
              <p:cNvSpPr/>
              <p:nvPr/>
            </p:nvSpPr>
            <p:spPr>
              <a:xfrm>
                <a:off x="-3574686" y="-722889"/>
                <a:ext cx="4647821" cy="45375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Oval 2"/>
              <p:cNvSpPr/>
              <p:nvPr/>
            </p:nvSpPr>
            <p:spPr>
              <a:xfrm>
                <a:off x="-3644554" y="-668946"/>
                <a:ext cx="220719" cy="350629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Oval 9"/>
              <p:cNvSpPr/>
              <p:nvPr/>
            </p:nvSpPr>
            <p:spPr>
              <a:xfrm rot="10800000">
                <a:off x="846064" y="-668946"/>
                <a:ext cx="239774" cy="356976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Rounded Rectangle 12"/>
              <p:cNvSpPr/>
              <p:nvPr/>
            </p:nvSpPr>
            <p:spPr>
              <a:xfrm>
                <a:off x="-3517521" y="-724476"/>
                <a:ext cx="3674431" cy="45534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Oval 13"/>
              <p:cNvSpPr/>
              <p:nvPr/>
            </p:nvSpPr>
            <p:spPr>
              <a:xfrm>
                <a:off x="469728" y="-724476"/>
                <a:ext cx="603407" cy="455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1" name="그룹 2"/>
              <p:cNvGrpSpPr>
                <a:grpSpLocks/>
              </p:cNvGrpSpPr>
              <p:nvPr/>
            </p:nvGrpSpPr>
            <p:grpSpPr bwMode="auto">
              <a:xfrm>
                <a:off x="-3300327" y="-719347"/>
                <a:ext cx="4146252" cy="440209"/>
                <a:chOff x="-3300327" y="-719347"/>
                <a:chExt cx="3206452" cy="440209"/>
              </a:xfrm>
            </p:grpSpPr>
            <p:sp>
              <p:nvSpPr>
                <p:cNvPr id="52" name="Trapezoid 3"/>
                <p:cNvSpPr/>
                <p:nvPr/>
              </p:nvSpPr>
              <p:spPr>
                <a:xfrm>
                  <a:off x="-3300327" y="-436772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" name="Trapezoid 15"/>
                <p:cNvSpPr/>
                <p:nvPr/>
              </p:nvSpPr>
              <p:spPr>
                <a:xfrm rot="10800000">
                  <a:off x="-3300327" y="-719347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4" name="직사각형 53"/>
            <p:cNvSpPr/>
            <p:nvPr/>
          </p:nvSpPr>
          <p:spPr>
            <a:xfrm>
              <a:off x="3967985" y="1478264"/>
              <a:ext cx="1705536" cy="449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200" dirty="0">
                  <a:latin typeface="+mj-ea"/>
                  <a:ea typeface="+mj-ea"/>
                </a:rPr>
                <a:t>비즈니스 모델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418216" y="1370702"/>
              <a:ext cx="549769" cy="4498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03</a:t>
              </a:r>
              <a:endParaRPr lang="ko-KR" altLang="en-US" sz="1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성공을 위한 </a:t>
            </a:r>
            <a:r>
              <a:rPr lang="en-US" altLang="ko-KR" dirty="0"/>
              <a:t>7</a:t>
            </a:r>
            <a:r>
              <a:rPr lang="ko-KR" altLang="en-US" dirty="0"/>
              <a:t>가지 키워드</a:t>
            </a:r>
            <a:r>
              <a:rPr lang="en-US" altLang="ko-KR" dirty="0" smtClean="0"/>
              <a:t>_</a:t>
            </a:r>
            <a:r>
              <a:rPr lang="ko-KR" altLang="en-US" dirty="0" smtClean="0"/>
              <a:t>비즈니스 </a:t>
            </a:r>
            <a:r>
              <a:rPr lang="ko-KR" altLang="en-US" dirty="0"/>
              <a:t>모델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22</a:t>
            </a:fld>
            <a:endParaRPr lang="ko-KR" altLang="en-US" dirty="0"/>
          </a:p>
        </p:txBody>
      </p:sp>
      <p:grpSp>
        <p:nvGrpSpPr>
          <p:cNvPr id="100" name="그룹 99"/>
          <p:cNvGrpSpPr/>
          <p:nvPr/>
        </p:nvGrpSpPr>
        <p:grpSpPr>
          <a:xfrm>
            <a:off x="355097" y="1798276"/>
            <a:ext cx="6125605" cy="3007087"/>
            <a:chOff x="611188" y="764704"/>
            <a:chExt cx="7926976" cy="5832648"/>
          </a:xfrm>
        </p:grpSpPr>
        <p:grpSp>
          <p:nvGrpSpPr>
            <p:cNvPr id="101" name="그룹 98"/>
            <p:cNvGrpSpPr/>
            <p:nvPr/>
          </p:nvGrpSpPr>
          <p:grpSpPr>
            <a:xfrm>
              <a:off x="611188" y="764704"/>
              <a:ext cx="7926976" cy="5832648"/>
              <a:chOff x="611188" y="476077"/>
              <a:chExt cx="7926976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104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117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직선 연결선 117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직선 연결선 118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직선 연결선 119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직선 연결선 120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직선 연결선 121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직선 연결선 122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직선 연결선 123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직선 연결선 124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직선 연결선 125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직선 연결선 126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직선 연결선 127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직선 연결선 128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5" name="그룹 29"/>
              <p:cNvGrpSpPr/>
              <p:nvPr/>
            </p:nvGrpSpPr>
            <p:grpSpPr>
              <a:xfrm>
                <a:off x="611747" y="1348247"/>
                <a:ext cx="7633103" cy="4422094"/>
                <a:chOff x="611747" y="1348247"/>
                <a:chExt cx="7633103" cy="4422094"/>
              </a:xfrm>
              <a:grpFill/>
            </p:grpSpPr>
            <p:sp>
              <p:nvSpPr>
                <p:cNvPr id="106" name="TextBox 105"/>
                <p:cNvSpPr txBox="1"/>
                <p:nvPr/>
              </p:nvSpPr>
              <p:spPr bwMode="auto">
                <a:xfrm>
                  <a:off x="611747" y="1350100"/>
                  <a:ext cx="1344628" cy="40475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90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9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90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9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7" name="TextBox 106"/>
                <p:cNvSpPr txBox="1"/>
                <p:nvPr/>
              </p:nvSpPr>
              <p:spPr bwMode="auto">
                <a:xfrm>
                  <a:off x="2204844" y="1348247"/>
                  <a:ext cx="1101922" cy="40475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90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90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9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8" name="TextBox 107"/>
                <p:cNvSpPr txBox="1"/>
                <p:nvPr/>
              </p:nvSpPr>
              <p:spPr bwMode="auto">
                <a:xfrm>
                  <a:off x="3784794" y="1350768"/>
                  <a:ext cx="1440050" cy="40475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90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90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9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09" name="TextBox 108"/>
                <p:cNvSpPr txBox="1"/>
                <p:nvPr/>
              </p:nvSpPr>
              <p:spPr bwMode="auto">
                <a:xfrm>
                  <a:off x="5372946" y="1350768"/>
                  <a:ext cx="1114368" cy="40475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90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90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9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10" name="TextBox 109"/>
                <p:cNvSpPr txBox="1"/>
                <p:nvPr/>
              </p:nvSpPr>
              <p:spPr bwMode="auto">
                <a:xfrm>
                  <a:off x="6956232" y="1353944"/>
                  <a:ext cx="1288618" cy="40475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900" b="1" dirty="0" smtClean="0">
                      <a:solidFill>
                        <a:srgbClr val="000000"/>
                      </a:solidFill>
                      <a:latin typeface="+mn-ea"/>
                    </a:rPr>
                    <a:t>고객 세분화 </a:t>
                  </a:r>
                  <a:r>
                    <a:rPr lang="en-US" altLang="ko-KR" sz="90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9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11" name="TextBox 110"/>
                <p:cNvSpPr txBox="1"/>
                <p:nvPr/>
              </p:nvSpPr>
              <p:spPr bwMode="auto">
                <a:xfrm>
                  <a:off x="2208025" y="2719192"/>
                  <a:ext cx="1093624" cy="40475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90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90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9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12" name="TextBox 111"/>
                <p:cNvSpPr txBox="1"/>
                <p:nvPr/>
              </p:nvSpPr>
              <p:spPr bwMode="auto">
                <a:xfrm>
                  <a:off x="5376661" y="2714291"/>
                  <a:ext cx="844697" cy="40475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90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90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9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13" name="TextBox 112"/>
                <p:cNvSpPr txBox="1"/>
                <p:nvPr/>
              </p:nvSpPr>
              <p:spPr bwMode="auto">
                <a:xfrm>
                  <a:off x="619312" y="4014593"/>
                  <a:ext cx="1095700" cy="40475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90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90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9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14" name="TextBox 113"/>
                <p:cNvSpPr txBox="1"/>
                <p:nvPr/>
              </p:nvSpPr>
              <p:spPr bwMode="auto">
                <a:xfrm>
                  <a:off x="4581145" y="4011756"/>
                  <a:ext cx="950491" cy="40475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90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9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90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9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15" name="TextBox 114"/>
                <p:cNvSpPr txBox="1"/>
                <p:nvPr/>
              </p:nvSpPr>
              <p:spPr bwMode="auto">
                <a:xfrm>
                  <a:off x="620520" y="5365585"/>
                  <a:ext cx="1265801" cy="40475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90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90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9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16" name="TextBox 115"/>
                <p:cNvSpPr txBox="1"/>
                <p:nvPr/>
              </p:nvSpPr>
              <p:spPr bwMode="auto">
                <a:xfrm>
                  <a:off x="4580951" y="5363884"/>
                  <a:ext cx="1251279" cy="40475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90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90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9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102" name="직선 연결선 101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/>
            <p:cNvSpPr txBox="1"/>
            <p:nvPr/>
          </p:nvSpPr>
          <p:spPr bwMode="auto">
            <a:xfrm>
              <a:off x="617840" y="773848"/>
              <a:ext cx="1108146" cy="40475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90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90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90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900" b="1" dirty="0">
                <a:solidFill>
                  <a:srgbClr val="00000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387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220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세부사업계획</a:t>
            </a:r>
            <a:r>
              <a:rPr lang="en-US" altLang="ko-KR" sz="1200" b="1" dirty="0">
                <a:solidFill>
                  <a:schemeClr val="tx1"/>
                </a:solidFill>
              </a:rPr>
              <a:t>_ </a:t>
            </a:r>
            <a:r>
              <a:rPr lang="ko-KR" altLang="en-US" sz="1200" b="1" dirty="0">
                <a:solidFill>
                  <a:schemeClr val="tx1"/>
                </a:solidFill>
              </a:rPr>
              <a:t>재무 계획 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743189" y="1358208"/>
            <a:ext cx="5468938" cy="3300358"/>
            <a:chOff x="743188" y="1628804"/>
            <a:chExt cx="7657629" cy="4621171"/>
          </a:xfrm>
        </p:grpSpPr>
        <p:grpSp>
          <p:nvGrpSpPr>
            <p:cNvPr id="49" name="그룹 48"/>
            <p:cNvGrpSpPr/>
            <p:nvPr/>
          </p:nvGrpSpPr>
          <p:grpSpPr>
            <a:xfrm>
              <a:off x="743188" y="1628804"/>
              <a:ext cx="7657629" cy="4621171"/>
              <a:chOff x="611560" y="1628800"/>
              <a:chExt cx="7657629" cy="3454907"/>
            </a:xfrm>
          </p:grpSpPr>
          <p:pic>
            <p:nvPicPr>
              <p:cNvPr id="51" name="Picture 6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7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0" name="직사각형 49"/>
            <p:cNvSpPr/>
            <p:nvPr/>
          </p:nvSpPr>
          <p:spPr>
            <a:xfrm>
              <a:off x="1195387" y="1899319"/>
              <a:ext cx="6753225" cy="36846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/>
                <a:t>초기 소요자금 및 조달 계획                  </a:t>
              </a:r>
              <a:br>
                <a:rPr lang="ko-KR" altLang="en-US" sz="1100" dirty="0"/>
              </a:br>
              <a:r>
                <a:rPr lang="en-US" altLang="ko-KR" sz="1100" dirty="0"/>
                <a:t>-  </a:t>
              </a:r>
              <a:r>
                <a:rPr lang="ko-KR" altLang="en-US" sz="1100" dirty="0"/>
                <a:t>초기</a:t>
              </a:r>
              <a:r>
                <a:rPr lang="en-US" altLang="ko-KR" sz="1100" dirty="0"/>
                <a:t>(</a:t>
              </a:r>
              <a:r>
                <a:rPr lang="ko-KR" altLang="en-US" sz="1100" dirty="0"/>
                <a:t>사업 정상화전</a:t>
              </a:r>
              <a:r>
                <a:rPr lang="en-US" altLang="ko-KR" sz="1100" dirty="0"/>
                <a:t>)</a:t>
              </a:r>
              <a:r>
                <a:rPr lang="ko-KR" altLang="en-US" sz="1100" dirty="0"/>
                <a:t>에 소요되는 운전 자금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시설 투자자금 정리 </a:t>
              </a:r>
              <a:br>
                <a:rPr lang="ko-KR" altLang="en-US" sz="1100" dirty="0"/>
              </a:br>
              <a:r>
                <a:rPr lang="en-US" altLang="ko-KR" sz="1100" dirty="0"/>
                <a:t>-  </a:t>
              </a:r>
              <a:r>
                <a:rPr lang="ko-KR" altLang="en-US" sz="1100" dirty="0"/>
                <a:t>소요자금 조달은 자기 자본 및 타인 자본</a:t>
              </a:r>
              <a:r>
                <a:rPr lang="en-US" altLang="ko-KR" sz="1100" dirty="0"/>
                <a:t>(</a:t>
              </a:r>
              <a:r>
                <a:rPr lang="ko-KR" altLang="en-US" sz="1100" dirty="0"/>
                <a:t>금융</a:t>
              </a:r>
              <a:r>
                <a:rPr lang="en-US" altLang="ko-KR" sz="1100" dirty="0"/>
                <a:t>, </a:t>
              </a:r>
              <a:r>
                <a:rPr lang="ko-KR" altLang="en-US" sz="1100" dirty="0" err="1"/>
                <a:t>사채등</a:t>
              </a:r>
              <a:r>
                <a:rPr lang="en-US" altLang="ko-KR" sz="1100" dirty="0"/>
                <a:t>)</a:t>
              </a:r>
              <a:r>
                <a:rPr lang="ko-KR" altLang="en-US" sz="1100" dirty="0"/>
                <a:t>로 나누고</a:t>
              </a:r>
              <a:br>
                <a:rPr lang="ko-KR" altLang="en-US" sz="1100" dirty="0"/>
              </a:br>
              <a:r>
                <a:rPr lang="ko-KR" altLang="en-US" sz="1100" dirty="0"/>
                <a:t>   운전 자금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시설자금으로 구분해서 작성하고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조달 일정도 제시해야 함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/>
                <a:t>매출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수익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비용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경상이익의 추정 손익 계산서 작성 </a:t>
              </a:r>
              <a:r>
                <a:rPr lang="en-US" altLang="ko-KR" sz="1100" dirty="0"/>
                <a:t>(3</a:t>
              </a:r>
              <a:r>
                <a:rPr lang="ko-KR" altLang="en-US" sz="1100" dirty="0"/>
                <a:t>년</a:t>
              </a:r>
              <a:r>
                <a:rPr lang="en-US" altLang="ko-KR" sz="1100" dirty="0"/>
                <a:t>)</a:t>
              </a:r>
              <a:br>
                <a:rPr lang="en-US" altLang="ko-KR" sz="1100" dirty="0"/>
              </a:br>
              <a:r>
                <a:rPr lang="en-US" altLang="ko-KR" sz="1100" dirty="0"/>
                <a:t> - </a:t>
              </a:r>
              <a:r>
                <a:rPr lang="ko-KR" altLang="en-US" sz="1100" dirty="0"/>
                <a:t>매출액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매출원가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매출 </a:t>
              </a:r>
              <a:r>
                <a:rPr lang="ko-KR" altLang="en-US" sz="1100" dirty="0" err="1"/>
                <a:t>총이익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판매관리비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영업이익</a:t>
              </a:r>
              <a:r>
                <a:rPr lang="en-US" altLang="ko-KR" sz="1100" dirty="0"/>
                <a:t>, </a:t>
              </a:r>
              <a:r>
                <a:rPr lang="ko-KR" altLang="en-US" sz="1100" dirty="0" err="1"/>
                <a:t>영업외이익</a:t>
              </a:r>
              <a:r>
                <a:rPr lang="ko-KR" altLang="en-US" sz="1100" dirty="0"/>
                <a:t> 및 </a:t>
              </a:r>
              <a:br>
                <a:rPr lang="ko-KR" altLang="en-US" sz="1100" dirty="0"/>
              </a:br>
              <a:r>
                <a:rPr lang="ko-KR" altLang="en-US" sz="1100" dirty="0"/>
                <a:t>   비용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경상이익  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 err="1"/>
                <a:t>크라우드</a:t>
              </a:r>
              <a:r>
                <a:rPr lang="ko-KR" altLang="en-US" sz="1100" dirty="0"/>
                <a:t> </a:t>
              </a:r>
              <a:r>
                <a:rPr lang="ko-KR" altLang="en-US" sz="1100" dirty="0" err="1"/>
                <a:t>펀딩</a:t>
              </a:r>
              <a:r>
                <a:rPr lang="ko-KR" altLang="en-US" sz="1100" dirty="0"/>
                <a:t> 계획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440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221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296652" y="609952"/>
            <a:ext cx="6065862" cy="941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추진 일정 및 중장기 전망 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743189" y="1358208"/>
            <a:ext cx="5468938" cy="3300358"/>
            <a:chOff x="743188" y="1628804"/>
            <a:chExt cx="7657629" cy="4621171"/>
          </a:xfrm>
        </p:grpSpPr>
        <p:grpSp>
          <p:nvGrpSpPr>
            <p:cNvPr id="49" name="그룹 48"/>
            <p:cNvGrpSpPr/>
            <p:nvPr/>
          </p:nvGrpSpPr>
          <p:grpSpPr>
            <a:xfrm>
              <a:off x="743188" y="1628804"/>
              <a:ext cx="7657629" cy="4621171"/>
              <a:chOff x="611560" y="1628800"/>
              <a:chExt cx="7657629" cy="3454907"/>
            </a:xfrm>
          </p:grpSpPr>
          <p:pic>
            <p:nvPicPr>
              <p:cNvPr id="51" name="Picture 6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44"/>
              <a:stretch>
                <a:fillRect/>
              </a:stretch>
            </p:blipFill>
            <p:spPr bwMode="auto">
              <a:xfrm>
                <a:off x="2555776" y="1628800"/>
                <a:ext cx="5713413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7" descr="61"/>
              <p:cNvPicPr>
                <a:picLocks noChangeAspect="1" noChangeArrowheads="1"/>
              </p:cNvPicPr>
              <p:nvPr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682"/>
              <a:stretch>
                <a:fillRect/>
              </a:stretch>
            </p:blipFill>
            <p:spPr bwMode="auto">
              <a:xfrm>
                <a:off x="611560" y="1628800"/>
                <a:ext cx="5468938" cy="3454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0" name="직사각형 49"/>
            <p:cNvSpPr/>
            <p:nvPr/>
          </p:nvSpPr>
          <p:spPr>
            <a:xfrm>
              <a:off x="1195387" y="1899319"/>
              <a:ext cx="6753225" cy="3998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en-US" altLang="ko-KR" sz="1100" dirty="0"/>
                <a:t>3</a:t>
              </a:r>
              <a:r>
                <a:rPr lang="ko-KR" altLang="en-US" sz="1100" dirty="0"/>
                <a:t>년 정도의 사업 추진 일정을 분기 혹은 월별로 정리 </a:t>
              </a:r>
              <a:br>
                <a:rPr lang="ko-KR" altLang="en-US" sz="1100" dirty="0"/>
              </a:br>
              <a:r>
                <a:rPr lang="en-US" altLang="ko-KR" sz="1100" dirty="0"/>
                <a:t>- 1</a:t>
              </a:r>
              <a:r>
                <a:rPr lang="ko-KR" altLang="en-US" sz="1100" dirty="0"/>
                <a:t>차년도 계획은 자세히</a:t>
              </a:r>
              <a:r>
                <a:rPr lang="en-US" altLang="ko-KR" sz="1100" dirty="0"/>
                <a:t>..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en-US" altLang="ko-KR" sz="1100" dirty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/>
                <a:t>세부 사업 계획이 </a:t>
              </a:r>
              <a:r>
                <a:rPr lang="ko-KR" altLang="en-US" sz="1100" dirty="0" err="1"/>
                <a:t>일정내에</a:t>
              </a:r>
              <a:r>
                <a:rPr lang="ko-KR" altLang="en-US" sz="1100" dirty="0"/>
                <a:t> 표시될 수 있도록 표시함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/>
                <a:t>세부화 할수록 바람직함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/>
                <a:t>창업 함정</a:t>
              </a:r>
              <a:r>
                <a:rPr lang="en-US" altLang="ko-KR" sz="1100" dirty="0"/>
                <a:t>( 2</a:t>
              </a:r>
              <a:r>
                <a:rPr lang="ko-KR" altLang="en-US" sz="1100" dirty="0"/>
                <a:t>년 </a:t>
              </a:r>
              <a:r>
                <a:rPr lang="en-US" altLang="ko-KR" sz="1100" dirty="0"/>
                <a:t>)</a:t>
              </a:r>
              <a:r>
                <a:rPr lang="ko-KR" altLang="en-US" sz="1100" dirty="0"/>
                <a:t>을 고려할 때 사업 추진 일정은 사업 수행 평가의  </a:t>
              </a:r>
              <a:br>
                <a:rPr lang="ko-KR" altLang="en-US" sz="1100" dirty="0"/>
              </a:br>
              <a:r>
                <a:rPr lang="ko-KR" altLang="en-US" sz="1100" dirty="0"/>
                <a:t>중요한 기준임    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endParaRPr lang="ko-KR" altLang="en-US" sz="1100" dirty="0"/>
            </a:p>
            <a:p>
              <a:pPr marL="342900" indent="-342900">
                <a:lnSpc>
                  <a:spcPct val="150000"/>
                </a:lnSpc>
                <a:buFont typeface="+mj-lt"/>
                <a:buAutoNum type="arabicPeriod"/>
              </a:pPr>
              <a:r>
                <a:rPr lang="ko-KR" altLang="en-US" sz="1100" dirty="0"/>
                <a:t>중장기 전망 기술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800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사업계획서 작성 </a:t>
            </a:r>
            <a:r>
              <a:rPr lang="ko-KR" altLang="en-US" dirty="0" err="1"/>
              <a:t>인큐베이팅</a:t>
            </a:r>
            <a:r>
              <a:rPr lang="ko-KR" altLang="en-US" dirty="0"/>
              <a:t> 방안도출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222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49381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>
                <a:latin typeface="+mn-ea"/>
              </a:rPr>
              <a:t>사례로 제시된 </a:t>
            </a:r>
            <a:r>
              <a:rPr lang="ko-KR" altLang="en-US" sz="1200" dirty="0" err="1" smtClean="0">
                <a:latin typeface="+mn-ea"/>
              </a:rPr>
              <a:t>사회적기업의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ko-KR" altLang="en-US" sz="1200" dirty="0">
                <a:latin typeface="+mn-ea"/>
              </a:rPr>
              <a:t/>
            </a:r>
            <a:br>
              <a:rPr lang="ko-KR" altLang="en-US" sz="1200" dirty="0">
                <a:latin typeface="+mn-ea"/>
              </a:rPr>
            </a:br>
            <a:r>
              <a:rPr lang="ko-KR" altLang="en-US" sz="1200" dirty="0" smtClean="0">
                <a:latin typeface="+mn-ea"/>
              </a:rPr>
              <a:t>사업계획서를 분석하여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err="1" smtClean="0">
                <a:latin typeface="+mn-ea"/>
              </a:rPr>
              <a:t>인큐베이팅</a:t>
            </a:r>
            <a:r>
              <a:rPr lang="ko-KR" altLang="en-US" sz="1200" dirty="0" smtClean="0">
                <a:latin typeface="+mn-ea"/>
              </a:rPr>
              <a:t> 방안을 도출합니다</a:t>
            </a:r>
            <a:r>
              <a:rPr lang="en-US" altLang="ko-KR" sz="1200" dirty="0" smtClean="0">
                <a:latin typeface="+mn-ea"/>
              </a:rPr>
              <a:t>.</a:t>
            </a:r>
            <a:endParaRPr lang="en-US" altLang="ko-KR" sz="1200" dirty="0">
              <a:latin typeface="+mn-ea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640259" y="3258072"/>
            <a:ext cx="5769005" cy="5421470"/>
            <a:chOff x="1144897" y="4571067"/>
            <a:chExt cx="5125351" cy="4536063"/>
          </a:xfrm>
        </p:grpSpPr>
        <p:pic>
          <p:nvPicPr>
            <p:cNvPr id="19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1358434" y="5416328"/>
              <a:ext cx="4603321" cy="251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Activity Step</a:t>
              </a: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1224552" y="4678928"/>
            <a:ext cx="493812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>
                <a:latin typeface="+mn-ea"/>
              </a:rPr>
              <a:t>(</a:t>
            </a:r>
            <a:r>
              <a:rPr lang="ko-KR" altLang="en-US" sz="1200" b="1" dirty="0">
                <a:latin typeface="+mn-ea"/>
              </a:rPr>
              <a:t>개인활동</a:t>
            </a:r>
            <a:r>
              <a:rPr lang="en-US" altLang="ko-KR" sz="1200" b="1" dirty="0">
                <a:latin typeface="+mn-ea"/>
              </a:rPr>
              <a:t>)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사례로 </a:t>
            </a:r>
            <a:r>
              <a:rPr lang="ko-KR" altLang="en-US" sz="1200" dirty="0">
                <a:latin typeface="+mn-ea"/>
              </a:rPr>
              <a:t>제시된 </a:t>
            </a:r>
            <a:r>
              <a:rPr lang="ko-KR" altLang="en-US" sz="1200" dirty="0" err="1" smtClean="0">
                <a:latin typeface="+mn-ea"/>
              </a:rPr>
              <a:t>사회적기업의</a:t>
            </a:r>
            <a:r>
              <a:rPr lang="ko-KR" altLang="en-US" sz="1200" dirty="0" smtClean="0">
                <a:latin typeface="+mn-ea"/>
              </a:rPr>
              <a:t> 사업계획서를 </a:t>
            </a:r>
            <a:r>
              <a:rPr lang="ko-KR" altLang="en-US" sz="1200" dirty="0">
                <a:latin typeface="+mn-ea"/>
              </a:rPr>
              <a:t>읽으며 작성법에 따라 </a:t>
            </a:r>
            <a:br>
              <a:rPr lang="ko-KR" altLang="en-US" sz="1200" dirty="0">
                <a:latin typeface="+mn-ea"/>
              </a:rPr>
            </a:br>
            <a:r>
              <a:rPr lang="ko-KR" altLang="en-US" sz="1200" dirty="0" smtClean="0">
                <a:latin typeface="+mn-ea"/>
              </a:rPr>
              <a:t>작성되었는지 검토하여 문제점 </a:t>
            </a:r>
            <a:r>
              <a:rPr lang="ko-KR" altLang="en-US" sz="1200" dirty="0">
                <a:latin typeface="+mn-ea"/>
              </a:rPr>
              <a:t>또는 부족한 부분을 체크합니다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ko-KR" altLang="en-US" sz="1200" dirty="0" smtClean="0"/>
              <a:t>사업계획서에서 </a:t>
            </a:r>
            <a:r>
              <a:rPr lang="ko-KR" altLang="en-US" sz="1200" dirty="0"/>
              <a:t>보완할 부분을 찾아 정리합니다</a:t>
            </a:r>
            <a:r>
              <a:rPr lang="en-US" altLang="ko-KR" sz="1200" dirty="0"/>
              <a:t>. 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 smtClean="0">
              <a:latin typeface="+mn-ea"/>
            </a:endParaRPr>
          </a:p>
          <a:p>
            <a:r>
              <a:rPr lang="en-US" altLang="ko-KR" sz="1200" b="1" dirty="0"/>
              <a:t>(</a:t>
            </a:r>
            <a:r>
              <a:rPr lang="ko-KR" altLang="en-US" sz="1200" b="1" dirty="0" err="1"/>
              <a:t>팀활동</a:t>
            </a:r>
            <a:r>
              <a:rPr lang="en-US" altLang="ko-KR" sz="1200" b="1" dirty="0"/>
              <a:t>)</a:t>
            </a:r>
          </a:p>
          <a:p>
            <a:r>
              <a:rPr lang="en-US" altLang="ko-KR" sz="1200" dirty="0"/>
              <a:t>3. </a:t>
            </a:r>
            <a:r>
              <a:rPr lang="ko-KR" altLang="en-US" sz="1200" dirty="0"/>
              <a:t>개별적으로 작성된 보완점을 토론하여 팀 차원의 보완점을 작성합니다</a:t>
            </a:r>
            <a:r>
              <a:rPr lang="en-US" altLang="ko-KR" sz="1200" dirty="0"/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 smtClean="0">
              <a:latin typeface="+mn-ea"/>
            </a:endParaRPr>
          </a:p>
          <a:p>
            <a:r>
              <a:rPr lang="en-US" altLang="ko-KR" sz="1200" b="1" dirty="0"/>
              <a:t>(</a:t>
            </a:r>
            <a:r>
              <a:rPr lang="ko-KR" altLang="en-US" sz="1200" b="1" dirty="0"/>
              <a:t>발표</a:t>
            </a:r>
            <a:r>
              <a:rPr lang="en-US" altLang="ko-KR" sz="1200" b="1" dirty="0"/>
              <a:t>)</a:t>
            </a:r>
          </a:p>
          <a:p>
            <a:r>
              <a:rPr lang="en-US" altLang="ko-KR" sz="1200" dirty="0"/>
              <a:t>4. </a:t>
            </a:r>
            <a:r>
              <a:rPr lang="ko-KR" altLang="en-US" sz="1200" dirty="0"/>
              <a:t>팀 별로 발표자가 발표를 합니다</a:t>
            </a:r>
            <a:r>
              <a:rPr lang="en-US" altLang="ko-KR" sz="1200" dirty="0"/>
              <a:t>. </a:t>
            </a:r>
            <a:r>
              <a:rPr lang="ko-KR" altLang="en-US" sz="1200" dirty="0" smtClean="0"/>
              <a:t>다른 </a:t>
            </a:r>
            <a:r>
              <a:rPr lang="ko-KR" altLang="en-US" sz="1200" dirty="0"/>
              <a:t>팀은 </a:t>
            </a:r>
            <a:r>
              <a:rPr lang="ko-KR" altLang="en-US" sz="1200" dirty="0" err="1"/>
              <a:t>발표팀의</a:t>
            </a:r>
            <a:r>
              <a:rPr lang="ko-KR" altLang="en-US" sz="1200" dirty="0"/>
              <a:t> 사업계획서의 </a:t>
            </a:r>
            <a:r>
              <a:rPr lang="en-US" altLang="ko-KR" sz="1200" dirty="0"/>
              <a:t/>
            </a:r>
            <a:br>
              <a:rPr lang="en-US" altLang="ko-KR" sz="1200" dirty="0"/>
            </a:br>
            <a:r>
              <a:rPr lang="en-US" altLang="ko-KR" sz="1200" dirty="0"/>
              <a:t>   </a:t>
            </a:r>
            <a:r>
              <a:rPr lang="ko-KR" altLang="en-US" sz="1200" dirty="0"/>
              <a:t>실행력을 높일 수 있도록 </a:t>
            </a:r>
            <a:r>
              <a:rPr lang="ko-KR" altLang="en-US" sz="1200" dirty="0" smtClean="0"/>
              <a:t>피어 </a:t>
            </a:r>
            <a:r>
              <a:rPr lang="ko-KR" altLang="en-US" sz="1200" dirty="0" err="1"/>
              <a:t>코칭을</a:t>
            </a:r>
            <a:r>
              <a:rPr lang="ko-KR" altLang="en-US" sz="1200" dirty="0"/>
              <a:t> 합니다</a:t>
            </a:r>
            <a:r>
              <a:rPr lang="en-US" altLang="ko-KR" sz="1200" dirty="0"/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999" y="1271013"/>
            <a:ext cx="1227625" cy="1341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52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사업계획서 작성 </a:t>
            </a:r>
            <a:r>
              <a:rPr lang="ko-KR" altLang="en-US" dirty="0" err="1"/>
              <a:t>인큐베이팅</a:t>
            </a:r>
            <a:r>
              <a:rPr lang="ko-KR" altLang="en-US" dirty="0"/>
              <a:t> 방안도출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223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946150" y="1150938"/>
            <a:ext cx="5556250" cy="7458075"/>
            <a:chOff x="543190" y="229924"/>
            <a:chExt cx="8185252" cy="11589658"/>
          </a:xfrm>
        </p:grpSpPr>
        <p:grpSp>
          <p:nvGrpSpPr>
            <p:cNvPr id="22" name="그룹 21"/>
            <p:cNvGrpSpPr/>
            <p:nvPr/>
          </p:nvGrpSpPr>
          <p:grpSpPr>
            <a:xfrm>
              <a:off x="543190" y="229924"/>
              <a:ext cx="8185252" cy="11589658"/>
              <a:chOff x="531223" y="1621445"/>
              <a:chExt cx="8934994" cy="12651232"/>
            </a:xfrm>
          </p:grpSpPr>
          <p:sp>
            <p:nvSpPr>
              <p:cNvPr id="23" name="직사각형 48"/>
              <p:cNvSpPr/>
              <p:nvPr/>
            </p:nvSpPr>
            <p:spPr>
              <a:xfrm>
                <a:off x="557349" y="1860377"/>
                <a:ext cx="8908868" cy="6554362"/>
              </a:xfrm>
              <a:custGeom>
                <a:avLst/>
                <a:gdLst>
                  <a:gd name="connsiteX0" fmla="*/ 0 w 9217024"/>
                  <a:gd name="connsiteY0" fmla="*/ 0 h 4944292"/>
                  <a:gd name="connsiteX1" fmla="*/ 9217024 w 9217024"/>
                  <a:gd name="connsiteY1" fmla="*/ 0 h 4944292"/>
                  <a:gd name="connsiteX2" fmla="*/ 9217024 w 9217024"/>
                  <a:gd name="connsiteY2" fmla="*/ 4944292 h 4944292"/>
                  <a:gd name="connsiteX3" fmla="*/ 0 w 9217024"/>
                  <a:gd name="connsiteY3" fmla="*/ 4944292 h 4944292"/>
                  <a:gd name="connsiteX4" fmla="*/ 0 w 9217024"/>
                  <a:gd name="connsiteY4" fmla="*/ 0 h 4944292"/>
                  <a:gd name="connsiteX0" fmla="*/ 104503 w 9217024"/>
                  <a:gd name="connsiteY0" fmla="*/ 0 h 4970418"/>
                  <a:gd name="connsiteX1" fmla="*/ 9217024 w 9217024"/>
                  <a:gd name="connsiteY1" fmla="*/ 26126 h 4970418"/>
                  <a:gd name="connsiteX2" fmla="*/ 9217024 w 9217024"/>
                  <a:gd name="connsiteY2" fmla="*/ 4970418 h 4970418"/>
                  <a:gd name="connsiteX3" fmla="*/ 0 w 9217024"/>
                  <a:gd name="connsiteY3" fmla="*/ 4970418 h 4970418"/>
                  <a:gd name="connsiteX4" fmla="*/ 104503 w 9217024"/>
                  <a:gd name="connsiteY4" fmla="*/ 0 h 4970418"/>
                  <a:gd name="connsiteX0" fmla="*/ 104503 w 9260567"/>
                  <a:gd name="connsiteY0" fmla="*/ 0 h 4970418"/>
                  <a:gd name="connsiteX1" fmla="*/ 9260567 w 9260567"/>
                  <a:gd name="connsiteY1" fmla="*/ 182881 h 4970418"/>
                  <a:gd name="connsiteX2" fmla="*/ 9217024 w 9260567"/>
                  <a:gd name="connsiteY2" fmla="*/ 4970418 h 4970418"/>
                  <a:gd name="connsiteX3" fmla="*/ 0 w 9260567"/>
                  <a:gd name="connsiteY3" fmla="*/ 4970418 h 4970418"/>
                  <a:gd name="connsiteX4" fmla="*/ 104503 w 9260567"/>
                  <a:gd name="connsiteY4" fmla="*/ 0 h 4970418"/>
                  <a:gd name="connsiteX0" fmla="*/ 104503 w 9260567"/>
                  <a:gd name="connsiteY0" fmla="*/ 139336 h 4787537"/>
                  <a:gd name="connsiteX1" fmla="*/ 9260567 w 9260567"/>
                  <a:gd name="connsiteY1" fmla="*/ 0 h 4787537"/>
                  <a:gd name="connsiteX2" fmla="*/ 9217024 w 9260567"/>
                  <a:gd name="connsiteY2" fmla="*/ 4787537 h 4787537"/>
                  <a:gd name="connsiteX3" fmla="*/ 0 w 9260567"/>
                  <a:gd name="connsiteY3" fmla="*/ 4787537 h 4787537"/>
                  <a:gd name="connsiteX4" fmla="*/ 104503 w 9260567"/>
                  <a:gd name="connsiteY4" fmla="*/ 139336 h 4787537"/>
                  <a:gd name="connsiteX0" fmla="*/ 104503 w 9260567"/>
                  <a:gd name="connsiteY0" fmla="*/ 304799 h 4953000"/>
                  <a:gd name="connsiteX1" fmla="*/ 9260567 w 9260567"/>
                  <a:gd name="connsiteY1" fmla="*/ 0 h 4953000"/>
                  <a:gd name="connsiteX2" fmla="*/ 9217024 w 9260567"/>
                  <a:gd name="connsiteY2" fmla="*/ 4953000 h 4953000"/>
                  <a:gd name="connsiteX3" fmla="*/ 0 w 9260567"/>
                  <a:gd name="connsiteY3" fmla="*/ 4953000 h 4953000"/>
                  <a:gd name="connsiteX4" fmla="*/ 104503 w 9260567"/>
                  <a:gd name="connsiteY4" fmla="*/ 304799 h 495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60567" h="4953000">
                    <a:moveTo>
                      <a:pt x="104503" y="304799"/>
                    </a:moveTo>
                    <a:lnTo>
                      <a:pt x="9260567" y="0"/>
                    </a:lnTo>
                    <a:lnTo>
                      <a:pt x="9217024" y="4953000"/>
                    </a:lnTo>
                    <a:lnTo>
                      <a:pt x="0" y="4953000"/>
                    </a:lnTo>
                    <a:lnTo>
                      <a:pt x="104503" y="30479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ea typeface="Rix모던고딕 M" panose="02020603020101020101" pitchFamily="18" charset="-127"/>
                </a:endParaRPr>
              </a:p>
            </p:txBody>
          </p:sp>
          <p:sp>
            <p:nvSpPr>
              <p:cNvPr id="24" name="직사각형 23"/>
              <p:cNvSpPr/>
              <p:nvPr/>
            </p:nvSpPr>
            <p:spPr>
              <a:xfrm>
                <a:off x="531223" y="1913708"/>
                <a:ext cx="8843554" cy="1235896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ea typeface="Rix모던고딕 M" panose="02020603020101020101" pitchFamily="18" charset="-127"/>
                </a:endParaRPr>
              </a:p>
            </p:txBody>
          </p:sp>
          <p:pic>
            <p:nvPicPr>
              <p:cNvPr id="25" name="그림 2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6507" y="1621445"/>
                <a:ext cx="6177606" cy="654196"/>
              </a:xfrm>
              <a:prstGeom prst="rect">
                <a:avLst/>
              </a:prstGeom>
            </p:spPr>
          </p:pic>
          <p:pic>
            <p:nvPicPr>
              <p:cNvPr id="26" name="그림 2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36776" y="1621445"/>
                <a:ext cx="6177606" cy="654196"/>
              </a:xfrm>
              <a:prstGeom prst="rect">
                <a:avLst/>
              </a:prstGeom>
            </p:spPr>
          </p:pic>
        </p:grpSp>
        <p:sp>
          <p:nvSpPr>
            <p:cNvPr id="27" name="직사각형 26"/>
            <p:cNvSpPr/>
            <p:nvPr/>
          </p:nvSpPr>
          <p:spPr>
            <a:xfrm>
              <a:off x="843030" y="987219"/>
              <a:ext cx="2921140" cy="430449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lvl="0" algn="ctr"/>
              <a:r>
                <a:rPr lang="ko-KR" altLang="en-US" sz="1200" b="1" dirty="0" smtClean="0">
                  <a:solidFill>
                    <a:schemeClr val="bg1"/>
                  </a:solidFill>
                </a:rPr>
                <a:t>전반적인 문제점 및 보완사항</a:t>
              </a:r>
              <a:endParaRPr lang="ko-KR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87624" y="1480075"/>
              <a:ext cx="834076" cy="72458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lnSpc>
                  <a:spcPct val="300000"/>
                </a:lnSpc>
                <a:buFont typeface="Wingdings" pitchFamily="2" charset="2"/>
                <a:buChar char="§"/>
              </a:pPr>
              <a:r>
                <a:rPr lang="en-US" altLang="ko-KR" sz="1100" dirty="0" smtClean="0"/>
                <a:t> </a:t>
              </a:r>
            </a:p>
            <a:p>
              <a:pPr marL="285750" indent="-285750">
                <a:lnSpc>
                  <a:spcPct val="300000"/>
                </a:lnSpc>
                <a:buFont typeface="Wingdings" pitchFamily="2" charset="2"/>
                <a:buChar char="§"/>
              </a:pPr>
              <a:r>
                <a:rPr lang="en-US" altLang="ko-KR" sz="1100" dirty="0"/>
                <a:t> </a:t>
              </a:r>
              <a:endParaRPr lang="en-US" altLang="ko-KR" sz="1100" dirty="0" smtClean="0"/>
            </a:p>
            <a:p>
              <a:pPr marL="285750" indent="-285750">
                <a:lnSpc>
                  <a:spcPct val="300000"/>
                </a:lnSpc>
                <a:buFont typeface="Wingdings" pitchFamily="2" charset="2"/>
                <a:buChar char="§"/>
              </a:pPr>
              <a:r>
                <a:rPr lang="en-US" altLang="ko-KR" sz="1100" dirty="0"/>
                <a:t> </a:t>
              </a:r>
              <a:endParaRPr lang="en-US" altLang="ko-KR" sz="1100" dirty="0" smtClean="0"/>
            </a:p>
            <a:p>
              <a:pPr marL="285750" indent="-285750">
                <a:lnSpc>
                  <a:spcPct val="300000"/>
                </a:lnSpc>
                <a:buFont typeface="Wingdings" pitchFamily="2" charset="2"/>
                <a:buChar char="§"/>
              </a:pPr>
              <a:r>
                <a:rPr lang="en-US" altLang="ko-KR" sz="1100" dirty="0"/>
                <a:t> </a:t>
              </a:r>
              <a:endParaRPr lang="en-US" altLang="ko-KR" sz="1100" dirty="0" smtClean="0"/>
            </a:p>
            <a:p>
              <a:pPr marL="285750" indent="-285750">
                <a:lnSpc>
                  <a:spcPct val="300000"/>
                </a:lnSpc>
                <a:buFont typeface="Wingdings" pitchFamily="2" charset="2"/>
                <a:buChar char="§"/>
              </a:pPr>
              <a:r>
                <a:rPr lang="en-US" altLang="ko-KR" sz="1100" dirty="0" smtClean="0"/>
                <a:t> </a:t>
              </a:r>
            </a:p>
            <a:p>
              <a:pPr marL="285750" indent="-285750">
                <a:lnSpc>
                  <a:spcPct val="300000"/>
                </a:lnSpc>
                <a:buFont typeface="Wingdings" pitchFamily="2" charset="2"/>
                <a:buChar char="§"/>
              </a:pPr>
              <a:r>
                <a:rPr lang="en-US" altLang="ko-KR" sz="1100" dirty="0" smtClean="0"/>
                <a:t>  </a:t>
              </a:r>
            </a:p>
            <a:p>
              <a:pPr marL="285750" indent="-285750">
                <a:lnSpc>
                  <a:spcPct val="300000"/>
                </a:lnSpc>
                <a:buFont typeface="Wingdings" pitchFamily="2" charset="2"/>
                <a:buChar char="§"/>
              </a:pPr>
              <a:r>
                <a:rPr lang="en-US" altLang="ko-KR" sz="1100" dirty="0"/>
                <a:t> </a:t>
              </a:r>
              <a:endParaRPr lang="en-US" altLang="ko-KR" sz="1100" dirty="0" smtClean="0"/>
            </a:p>
            <a:p>
              <a:pPr marL="285750" indent="-285750">
                <a:lnSpc>
                  <a:spcPct val="300000"/>
                </a:lnSpc>
                <a:buFont typeface="Wingdings" pitchFamily="2" charset="2"/>
                <a:buChar char="§"/>
              </a:pPr>
              <a:r>
                <a:rPr lang="en-US" altLang="ko-KR" sz="1100" dirty="0"/>
                <a:t> </a:t>
              </a:r>
              <a:endParaRPr lang="en-US" altLang="ko-KR" sz="1100" dirty="0" smtClean="0"/>
            </a:p>
            <a:p>
              <a:pPr marL="285750" indent="-285750">
                <a:lnSpc>
                  <a:spcPct val="300000"/>
                </a:lnSpc>
                <a:buFont typeface="Wingdings" pitchFamily="2" charset="2"/>
                <a:buChar char="§"/>
              </a:pPr>
              <a:r>
                <a:rPr lang="en-US" altLang="ko-KR" sz="1100" dirty="0"/>
                <a:t> </a:t>
              </a:r>
              <a:endParaRPr lang="en-US" altLang="ko-KR" sz="11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33324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</p:spPr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사업계획서 작성 </a:t>
            </a:r>
            <a:r>
              <a:rPr lang="ko-KR" altLang="en-US" dirty="0" err="1"/>
              <a:t>인큐베이팅</a:t>
            </a:r>
            <a:r>
              <a:rPr lang="ko-KR" altLang="en-US" dirty="0"/>
              <a:t> 방안도출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224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946150" y="1150938"/>
            <a:ext cx="5556250" cy="7458075"/>
            <a:chOff x="543190" y="229924"/>
            <a:chExt cx="8185252" cy="11589658"/>
          </a:xfrm>
        </p:grpSpPr>
        <p:grpSp>
          <p:nvGrpSpPr>
            <p:cNvPr id="22" name="그룹 21"/>
            <p:cNvGrpSpPr/>
            <p:nvPr/>
          </p:nvGrpSpPr>
          <p:grpSpPr>
            <a:xfrm>
              <a:off x="543190" y="229924"/>
              <a:ext cx="8185252" cy="11589658"/>
              <a:chOff x="531223" y="1621445"/>
              <a:chExt cx="8934994" cy="12651232"/>
            </a:xfrm>
          </p:grpSpPr>
          <p:sp>
            <p:nvSpPr>
              <p:cNvPr id="23" name="직사각형 48"/>
              <p:cNvSpPr/>
              <p:nvPr/>
            </p:nvSpPr>
            <p:spPr>
              <a:xfrm>
                <a:off x="557349" y="1860377"/>
                <a:ext cx="8908868" cy="6554362"/>
              </a:xfrm>
              <a:custGeom>
                <a:avLst/>
                <a:gdLst>
                  <a:gd name="connsiteX0" fmla="*/ 0 w 9217024"/>
                  <a:gd name="connsiteY0" fmla="*/ 0 h 4944292"/>
                  <a:gd name="connsiteX1" fmla="*/ 9217024 w 9217024"/>
                  <a:gd name="connsiteY1" fmla="*/ 0 h 4944292"/>
                  <a:gd name="connsiteX2" fmla="*/ 9217024 w 9217024"/>
                  <a:gd name="connsiteY2" fmla="*/ 4944292 h 4944292"/>
                  <a:gd name="connsiteX3" fmla="*/ 0 w 9217024"/>
                  <a:gd name="connsiteY3" fmla="*/ 4944292 h 4944292"/>
                  <a:gd name="connsiteX4" fmla="*/ 0 w 9217024"/>
                  <a:gd name="connsiteY4" fmla="*/ 0 h 4944292"/>
                  <a:gd name="connsiteX0" fmla="*/ 104503 w 9217024"/>
                  <a:gd name="connsiteY0" fmla="*/ 0 h 4970418"/>
                  <a:gd name="connsiteX1" fmla="*/ 9217024 w 9217024"/>
                  <a:gd name="connsiteY1" fmla="*/ 26126 h 4970418"/>
                  <a:gd name="connsiteX2" fmla="*/ 9217024 w 9217024"/>
                  <a:gd name="connsiteY2" fmla="*/ 4970418 h 4970418"/>
                  <a:gd name="connsiteX3" fmla="*/ 0 w 9217024"/>
                  <a:gd name="connsiteY3" fmla="*/ 4970418 h 4970418"/>
                  <a:gd name="connsiteX4" fmla="*/ 104503 w 9217024"/>
                  <a:gd name="connsiteY4" fmla="*/ 0 h 4970418"/>
                  <a:gd name="connsiteX0" fmla="*/ 104503 w 9260567"/>
                  <a:gd name="connsiteY0" fmla="*/ 0 h 4970418"/>
                  <a:gd name="connsiteX1" fmla="*/ 9260567 w 9260567"/>
                  <a:gd name="connsiteY1" fmla="*/ 182881 h 4970418"/>
                  <a:gd name="connsiteX2" fmla="*/ 9217024 w 9260567"/>
                  <a:gd name="connsiteY2" fmla="*/ 4970418 h 4970418"/>
                  <a:gd name="connsiteX3" fmla="*/ 0 w 9260567"/>
                  <a:gd name="connsiteY3" fmla="*/ 4970418 h 4970418"/>
                  <a:gd name="connsiteX4" fmla="*/ 104503 w 9260567"/>
                  <a:gd name="connsiteY4" fmla="*/ 0 h 4970418"/>
                  <a:gd name="connsiteX0" fmla="*/ 104503 w 9260567"/>
                  <a:gd name="connsiteY0" fmla="*/ 139336 h 4787537"/>
                  <a:gd name="connsiteX1" fmla="*/ 9260567 w 9260567"/>
                  <a:gd name="connsiteY1" fmla="*/ 0 h 4787537"/>
                  <a:gd name="connsiteX2" fmla="*/ 9217024 w 9260567"/>
                  <a:gd name="connsiteY2" fmla="*/ 4787537 h 4787537"/>
                  <a:gd name="connsiteX3" fmla="*/ 0 w 9260567"/>
                  <a:gd name="connsiteY3" fmla="*/ 4787537 h 4787537"/>
                  <a:gd name="connsiteX4" fmla="*/ 104503 w 9260567"/>
                  <a:gd name="connsiteY4" fmla="*/ 139336 h 4787537"/>
                  <a:gd name="connsiteX0" fmla="*/ 104503 w 9260567"/>
                  <a:gd name="connsiteY0" fmla="*/ 304799 h 4953000"/>
                  <a:gd name="connsiteX1" fmla="*/ 9260567 w 9260567"/>
                  <a:gd name="connsiteY1" fmla="*/ 0 h 4953000"/>
                  <a:gd name="connsiteX2" fmla="*/ 9217024 w 9260567"/>
                  <a:gd name="connsiteY2" fmla="*/ 4953000 h 4953000"/>
                  <a:gd name="connsiteX3" fmla="*/ 0 w 9260567"/>
                  <a:gd name="connsiteY3" fmla="*/ 4953000 h 4953000"/>
                  <a:gd name="connsiteX4" fmla="*/ 104503 w 9260567"/>
                  <a:gd name="connsiteY4" fmla="*/ 304799 h 495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60567" h="4953000">
                    <a:moveTo>
                      <a:pt x="104503" y="304799"/>
                    </a:moveTo>
                    <a:lnTo>
                      <a:pt x="9260567" y="0"/>
                    </a:lnTo>
                    <a:lnTo>
                      <a:pt x="9217024" y="4953000"/>
                    </a:lnTo>
                    <a:lnTo>
                      <a:pt x="0" y="4953000"/>
                    </a:lnTo>
                    <a:lnTo>
                      <a:pt x="104503" y="30479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ea typeface="Rix모던고딕 M" panose="02020603020101020101" pitchFamily="18" charset="-127"/>
                </a:endParaRPr>
              </a:p>
            </p:txBody>
          </p:sp>
          <p:sp>
            <p:nvSpPr>
              <p:cNvPr id="24" name="직사각형 23"/>
              <p:cNvSpPr/>
              <p:nvPr/>
            </p:nvSpPr>
            <p:spPr>
              <a:xfrm>
                <a:off x="531223" y="1913708"/>
                <a:ext cx="8843554" cy="1235896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ea typeface="Rix모던고딕 M" panose="02020603020101020101" pitchFamily="18" charset="-127"/>
                </a:endParaRPr>
              </a:p>
            </p:txBody>
          </p:sp>
          <p:pic>
            <p:nvPicPr>
              <p:cNvPr id="25" name="그림 2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6507" y="1621445"/>
                <a:ext cx="6177606" cy="654196"/>
              </a:xfrm>
              <a:prstGeom prst="rect">
                <a:avLst/>
              </a:prstGeom>
            </p:spPr>
          </p:pic>
          <p:pic>
            <p:nvPicPr>
              <p:cNvPr id="26" name="그림 2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36776" y="1621445"/>
                <a:ext cx="6177606" cy="654196"/>
              </a:xfrm>
              <a:prstGeom prst="rect">
                <a:avLst/>
              </a:prstGeom>
            </p:spPr>
          </p:pic>
        </p:grpSp>
        <p:sp>
          <p:nvSpPr>
            <p:cNvPr id="37" name="직사각형 36"/>
            <p:cNvSpPr/>
            <p:nvPr/>
          </p:nvSpPr>
          <p:spPr>
            <a:xfrm>
              <a:off x="843030" y="1005138"/>
              <a:ext cx="1764499" cy="430449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lvl="0" algn="ctr"/>
              <a:r>
                <a:rPr lang="ko-KR" altLang="en-US" sz="1200" b="1" dirty="0" err="1">
                  <a:solidFill>
                    <a:schemeClr val="bg1"/>
                  </a:solidFill>
                </a:rPr>
                <a:t>목차별</a:t>
              </a:r>
              <a:r>
                <a:rPr lang="ko-KR" altLang="en-US" sz="1200" b="1" dirty="0">
                  <a:solidFill>
                    <a:schemeClr val="bg1"/>
                  </a:solidFill>
                </a:rPr>
                <a:t> 보완사항</a:t>
              </a:r>
            </a:p>
          </p:txBody>
        </p:sp>
      </p:grpSp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621372"/>
              </p:ext>
            </p:extLst>
          </p:nvPr>
        </p:nvGraphicFramePr>
        <p:xfrm>
          <a:off x="1149685" y="2061886"/>
          <a:ext cx="5233654" cy="64054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2276"/>
                <a:gridCol w="1210216"/>
                <a:gridCol w="2472451"/>
                <a:gridCol w="678711"/>
              </a:tblGrid>
              <a:tr h="3945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err="1" smtClean="0"/>
                        <a:t>대항목</a:t>
                      </a:r>
                      <a:endParaRPr lang="ko-KR" altLang="en-US" sz="1100" b="1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err="1" smtClean="0"/>
                        <a:t>소항목</a:t>
                      </a:r>
                      <a:endParaRPr lang="ko-KR" altLang="en-US" sz="11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보완점</a:t>
                      </a:r>
                      <a:endParaRPr lang="ko-KR" altLang="en-US" sz="11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비고</a:t>
                      </a:r>
                      <a:endParaRPr lang="ko-KR" altLang="en-US" sz="11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1"/>
                    </a:solidFill>
                  </a:tcPr>
                </a:tc>
              </a:tr>
              <a:tr h="394536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1.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아이디어 개요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동기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57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사업 개요 및 비전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94536">
                <a:tc rowSpan="6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2.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시장 분석</a:t>
                      </a:r>
                    </a:p>
                    <a:p>
                      <a:pPr latinLnBrk="1"/>
                      <a:endParaRPr lang="ko-KR" alt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시장 현황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고객 분석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경쟁사 분석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시사점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차별 우위 요소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SWOT / STP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94536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3.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사업 추진 전략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목표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57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핵심 전략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94536"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4.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세부 추진 계획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마케팅 계획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8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인력 및 조직 운영 계획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재무 계획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세부 추진 일정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41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계획보다 중요한 건 </a:t>
            </a:r>
            <a:r>
              <a:rPr lang="ko-KR" altLang="en-US" dirty="0" smtClean="0"/>
              <a:t>적응력</a:t>
            </a:r>
            <a:r>
              <a:rPr lang="en-US" altLang="ko-KR" dirty="0" smtClean="0"/>
              <a:t>! </a:t>
            </a:r>
            <a:endParaRPr lang="en-US" altLang="ko-KR" dirty="0"/>
          </a:p>
        </p:txBody>
      </p:sp>
      <p:grpSp>
        <p:nvGrpSpPr>
          <p:cNvPr id="3" name="그룹 2"/>
          <p:cNvGrpSpPr/>
          <p:nvPr/>
        </p:nvGrpSpPr>
        <p:grpSpPr>
          <a:xfrm>
            <a:off x="860425" y="1270063"/>
            <a:ext cx="5207379" cy="2944814"/>
            <a:chOff x="243162" y="1622088"/>
            <a:chExt cx="8325665" cy="4708229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162" y="3413376"/>
              <a:ext cx="4040806" cy="29169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직사각형 5"/>
            <p:cNvSpPr/>
            <p:nvPr/>
          </p:nvSpPr>
          <p:spPr>
            <a:xfrm>
              <a:off x="4536379" y="1622088"/>
              <a:ext cx="4032448" cy="34937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800" b="1" i="0" u="none" strike="noStrike" kern="0" cap="none" spc="0" normalizeH="0" baseline="0" noProof="0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4F81BD">
                          <a:tint val="40000"/>
                          <a:satMod val="250000"/>
                        </a:srgbClr>
                      </a:gs>
                      <a:gs pos="9000">
                        <a:srgbClr val="4F81BD">
                          <a:tint val="52000"/>
                          <a:satMod val="300000"/>
                        </a:srgbClr>
                      </a:gs>
                      <a:gs pos="50000">
                        <a:srgbClr val="4F81BD">
                          <a:shade val="20000"/>
                          <a:satMod val="300000"/>
                        </a:srgbClr>
                      </a:gs>
                      <a:gs pos="79000">
                        <a:srgbClr val="4F81BD">
                          <a:tint val="52000"/>
                          <a:satMod val="300000"/>
                        </a:srgbClr>
                      </a:gs>
                      <a:gs pos="100000">
                        <a:srgbClr val="4F81BD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실행에 집중하라</a:t>
              </a:r>
              <a:r>
                <a:rPr kumimoji="0" lang="en-US" altLang="ko-KR" sz="2800" b="1" i="0" u="none" strike="noStrike" kern="0" cap="none" spc="0" normalizeH="0" baseline="0" noProof="0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4F81BD">
                          <a:tint val="40000"/>
                          <a:satMod val="250000"/>
                        </a:srgbClr>
                      </a:gs>
                      <a:gs pos="9000">
                        <a:srgbClr val="4F81BD">
                          <a:tint val="52000"/>
                          <a:satMod val="300000"/>
                        </a:srgbClr>
                      </a:gs>
                      <a:gs pos="50000">
                        <a:srgbClr val="4F81BD">
                          <a:shade val="20000"/>
                          <a:satMod val="300000"/>
                        </a:srgbClr>
                      </a:gs>
                      <a:gs pos="79000">
                        <a:srgbClr val="4F81BD">
                          <a:tint val="52000"/>
                          <a:satMod val="300000"/>
                        </a:srgbClr>
                      </a:gs>
                      <a:gs pos="100000">
                        <a:srgbClr val="4F81BD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! </a:t>
              </a:r>
              <a:r>
                <a:rPr kumimoji="0" lang="en-US" altLang="ko-KR" sz="8000" b="1" i="0" u="none" strike="noStrike" kern="0" cap="none" spc="0" normalizeH="0" baseline="0" noProof="0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4F81BD">
                          <a:tint val="40000"/>
                          <a:satMod val="250000"/>
                        </a:srgbClr>
                      </a:gs>
                      <a:gs pos="9000">
                        <a:srgbClr val="4F81BD">
                          <a:tint val="52000"/>
                          <a:satMod val="300000"/>
                        </a:srgbClr>
                      </a:gs>
                      <a:gs pos="50000">
                        <a:srgbClr val="4F81BD">
                          <a:shade val="20000"/>
                          <a:satMod val="300000"/>
                        </a:srgbClr>
                      </a:gs>
                      <a:gs pos="79000">
                        <a:srgbClr val="4F81BD">
                          <a:tint val="52000"/>
                          <a:satMod val="300000"/>
                        </a:srgbClr>
                      </a:gs>
                      <a:gs pos="100000">
                        <a:srgbClr val="4F81BD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90%</a:t>
              </a:r>
              <a:endParaRPr kumimoji="0" lang="en-US" altLang="ko-KR" sz="8000" b="1" i="0" u="none" strike="noStrike" kern="0" cap="none" spc="0" normalizeH="0" baseline="0" noProof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095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상록수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226</a:t>
            </a:fld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8" y="1205662"/>
            <a:ext cx="441424" cy="432769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995592" y="1195388"/>
            <a:ext cx="5506807" cy="3411537"/>
          </a:xfrm>
          <a:prstGeom prst="roundRect">
            <a:avLst>
              <a:gd name="adj" fmla="val 4574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3125" y="1612608"/>
            <a:ext cx="5309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M" pitchFamily="18" charset="-127"/>
                <a:ea typeface="서울남산체 M" pitchFamily="18" charset="-127"/>
              </a:rPr>
              <a:t>동영상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053093" y="1210813"/>
            <a:ext cx="5449306" cy="316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 영상을 보며 기억에 남는 부분을 적어보세요</a:t>
            </a:r>
            <a:r>
              <a:rPr lang="en-US" altLang="ko-KR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265092" y="1627701"/>
            <a:ext cx="1115110" cy="789082"/>
            <a:chOff x="970141" y="1410093"/>
            <a:chExt cx="7228738" cy="5115252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141" y="1410093"/>
              <a:ext cx="7228738" cy="5115252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1133475" y="1524000"/>
              <a:ext cx="6915150" cy="4353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480" y="1720952"/>
            <a:ext cx="851903" cy="484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296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429802" y="1196244"/>
            <a:ext cx="448842" cy="596266"/>
            <a:chOff x="5492584" y="7177960"/>
            <a:chExt cx="448842" cy="59626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9037" y="7177960"/>
              <a:ext cx="380655" cy="35583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492584" y="7528005"/>
              <a:ext cx="448842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생각거리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1059542" y="1755420"/>
            <a:ext cx="5268687" cy="6569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300" dirty="0" err="1"/>
              <a:t>곽탁타의</a:t>
            </a:r>
            <a:r>
              <a:rPr lang="ko-KR" altLang="en-US" sz="1300" dirty="0"/>
              <a:t> 본 이름이 무언지 알지 못한다</a:t>
            </a:r>
            <a:r>
              <a:rPr lang="en-US" altLang="ko-KR" sz="1300" dirty="0"/>
              <a:t>. </a:t>
            </a:r>
          </a:p>
          <a:p>
            <a:pPr>
              <a:lnSpc>
                <a:spcPct val="130000"/>
              </a:lnSpc>
            </a:pPr>
            <a:r>
              <a:rPr lang="ko-KR" altLang="en-US" sz="1300" dirty="0" err="1"/>
              <a:t>곱사병을</a:t>
            </a:r>
            <a:r>
              <a:rPr lang="ko-KR" altLang="en-US" sz="1300" dirty="0"/>
              <a:t> 앓아 허리를 굽히고 </a:t>
            </a:r>
            <a:r>
              <a:rPr lang="ko-KR" altLang="en-US" sz="1300" dirty="0" err="1"/>
              <a:t>걸어다녔기</a:t>
            </a:r>
            <a:r>
              <a:rPr lang="ko-KR" altLang="en-US" sz="1300" dirty="0"/>
              <a:t> 때문에 그 모습이 낙타와 비슷한 데가 있어서 마을 사람들이 ‘</a:t>
            </a:r>
            <a:r>
              <a:rPr lang="ko-KR" altLang="en-US" sz="1300" dirty="0" err="1"/>
              <a:t>탁타</a:t>
            </a:r>
            <a:r>
              <a:rPr lang="ko-KR" altLang="en-US" sz="1300" dirty="0"/>
              <a:t>’라 불렀다</a:t>
            </a:r>
            <a:r>
              <a:rPr lang="en-US" altLang="ko-KR" sz="1300" dirty="0"/>
              <a:t>. </a:t>
            </a:r>
            <a:r>
              <a:rPr lang="ko-KR" altLang="en-US" sz="1300" dirty="0" err="1"/>
              <a:t>탁타가</a:t>
            </a:r>
            <a:r>
              <a:rPr lang="ko-KR" altLang="en-US" sz="1300" dirty="0"/>
              <a:t> 그 별명을 듣고 매우 좋은 이름이다</a:t>
            </a:r>
            <a:r>
              <a:rPr lang="en-US" altLang="ko-KR" sz="1300" dirty="0"/>
              <a:t>, </a:t>
            </a:r>
            <a:r>
              <a:rPr lang="ko-KR" altLang="en-US" sz="1300" dirty="0"/>
              <a:t>내게 꼭 맞는 이름이라고 하면서 자기 이름을 버리고 자기도 </a:t>
            </a:r>
            <a:r>
              <a:rPr lang="ko-KR" altLang="en-US" sz="1300" dirty="0" err="1"/>
              <a:t>탁타라</a:t>
            </a:r>
            <a:r>
              <a:rPr lang="ko-KR" altLang="en-US" sz="1300" dirty="0"/>
              <a:t> 하였다</a:t>
            </a:r>
            <a:r>
              <a:rPr lang="en-US" altLang="ko-KR" sz="1300" dirty="0"/>
              <a:t>. </a:t>
            </a:r>
          </a:p>
          <a:p>
            <a:pPr>
              <a:lnSpc>
                <a:spcPct val="130000"/>
              </a:lnSpc>
            </a:pPr>
            <a:endParaRPr lang="en-US" altLang="ko-KR" sz="1300" dirty="0"/>
          </a:p>
          <a:p>
            <a:pPr>
              <a:lnSpc>
                <a:spcPct val="130000"/>
              </a:lnSpc>
            </a:pPr>
            <a:r>
              <a:rPr lang="ko-KR" altLang="en-US" sz="1300" dirty="0"/>
              <a:t>그의 고향은 풍악으로 장안 서쪽에 있었다</a:t>
            </a:r>
            <a:r>
              <a:rPr lang="en-US" altLang="ko-KR" sz="1300" dirty="0"/>
              <a:t>. </a:t>
            </a:r>
            <a:r>
              <a:rPr lang="ko-KR" altLang="en-US" sz="1300" dirty="0" err="1"/>
              <a:t>탁타의</a:t>
            </a:r>
            <a:r>
              <a:rPr lang="ko-KR" altLang="en-US" sz="1300" dirty="0"/>
              <a:t> 직업은 나무 심는 일이었다</a:t>
            </a:r>
            <a:r>
              <a:rPr lang="en-US" altLang="ko-KR" sz="1300" dirty="0"/>
              <a:t>. </a:t>
            </a:r>
            <a:r>
              <a:rPr lang="ko-KR" altLang="en-US" sz="1300" dirty="0"/>
              <a:t>무릇 장안의 모든 권력자와 부자들이 관상수觀賞樹를 돌보게 하거나</a:t>
            </a:r>
            <a:r>
              <a:rPr lang="en-US" altLang="ko-KR" sz="1300" dirty="0"/>
              <a:t>, </a:t>
            </a:r>
            <a:r>
              <a:rPr lang="ko-KR" altLang="en-US" sz="1300" dirty="0"/>
              <a:t>또는 과수원을 경영하는 사람들이 과수果樹를 돌보게 하려고 다투어 그를 불러 나무를 보살피게 하였다</a:t>
            </a:r>
            <a:r>
              <a:rPr lang="en-US" altLang="ko-KR" sz="1300" dirty="0"/>
              <a:t>. </a:t>
            </a:r>
            <a:r>
              <a:rPr lang="ko-KR" altLang="en-US" sz="1300" dirty="0" err="1"/>
              <a:t>탁타가</a:t>
            </a:r>
            <a:r>
              <a:rPr lang="ko-KR" altLang="en-US" sz="1300" dirty="0"/>
              <a:t> 심은 나무는 옮겨 심더라도 죽는 법이 없을 뿐만 아니라 잘 자라고 열매도 일찍 맺고 많이 열었다</a:t>
            </a:r>
            <a:r>
              <a:rPr lang="en-US" altLang="ko-KR" sz="1300" dirty="0"/>
              <a:t>. </a:t>
            </a:r>
          </a:p>
          <a:p>
            <a:pPr>
              <a:lnSpc>
                <a:spcPct val="130000"/>
              </a:lnSpc>
            </a:pPr>
            <a:endParaRPr lang="en-US" altLang="ko-KR" sz="1300" dirty="0"/>
          </a:p>
          <a:p>
            <a:pPr>
              <a:lnSpc>
                <a:spcPct val="130000"/>
              </a:lnSpc>
            </a:pPr>
            <a:r>
              <a:rPr lang="ko-KR" altLang="en-US" sz="1300" dirty="0"/>
              <a:t>다른 </a:t>
            </a:r>
            <a:r>
              <a:rPr lang="ko-KR" altLang="en-US" sz="1300" dirty="0" err="1"/>
              <a:t>식목자들이</a:t>
            </a:r>
            <a:r>
              <a:rPr lang="ko-KR" altLang="en-US" sz="1300" dirty="0"/>
              <a:t> </a:t>
            </a:r>
            <a:r>
              <a:rPr lang="ko-KR" altLang="en-US" sz="1300" dirty="0" err="1"/>
              <a:t>탁타의</a:t>
            </a:r>
            <a:r>
              <a:rPr lang="ko-KR" altLang="en-US" sz="1300" dirty="0"/>
              <a:t> 나무 심는 법을 엿보고 그대로 흉내 내어도 </a:t>
            </a:r>
            <a:r>
              <a:rPr lang="ko-KR" altLang="en-US" sz="1300" dirty="0" err="1"/>
              <a:t>탁타와</a:t>
            </a:r>
            <a:r>
              <a:rPr lang="ko-KR" altLang="en-US" sz="1300" dirty="0"/>
              <a:t> 같지 않았다</a:t>
            </a:r>
            <a:r>
              <a:rPr lang="en-US" altLang="ko-KR" sz="1300" dirty="0"/>
              <a:t>. </a:t>
            </a:r>
          </a:p>
          <a:p>
            <a:pPr>
              <a:lnSpc>
                <a:spcPct val="130000"/>
              </a:lnSpc>
            </a:pPr>
            <a:r>
              <a:rPr lang="ko-KR" altLang="en-US" sz="1300" dirty="0"/>
              <a:t>사람들이 그 까닭을 묻자 대답하기를</a:t>
            </a:r>
            <a:r>
              <a:rPr lang="en-US" altLang="ko-KR" sz="1300" dirty="0"/>
              <a:t>, </a:t>
            </a:r>
            <a:r>
              <a:rPr lang="ko-KR" altLang="en-US" sz="1300" dirty="0"/>
              <a:t>나는 나무를 오래 살게 하거나 열매가 많이 열게 할 능력이 없다</a:t>
            </a:r>
            <a:r>
              <a:rPr lang="en-US" altLang="ko-KR" sz="1300" dirty="0"/>
              <a:t>. </a:t>
            </a:r>
          </a:p>
          <a:p>
            <a:pPr>
              <a:lnSpc>
                <a:spcPct val="130000"/>
              </a:lnSpc>
            </a:pPr>
            <a:r>
              <a:rPr lang="ko-KR" altLang="en-US" sz="1300" dirty="0"/>
              <a:t>나무의 천성을 따라서 그 본성이 잘 발휘되게 할 뿐이다</a:t>
            </a:r>
            <a:r>
              <a:rPr lang="en-US" altLang="ko-KR" sz="1300" dirty="0"/>
              <a:t>. </a:t>
            </a:r>
            <a:endParaRPr lang="en-US" altLang="ko-KR" sz="1300" dirty="0" smtClean="0"/>
          </a:p>
          <a:p>
            <a:pPr>
              <a:lnSpc>
                <a:spcPct val="130000"/>
              </a:lnSpc>
            </a:pPr>
            <a:endParaRPr lang="en-US" altLang="ko-KR" sz="1300" dirty="0" smtClean="0"/>
          </a:p>
          <a:p>
            <a:pPr>
              <a:lnSpc>
                <a:spcPct val="130000"/>
              </a:lnSpc>
            </a:pPr>
            <a:r>
              <a:rPr lang="ko-KR" altLang="en-US" sz="1300" dirty="0"/>
              <a:t>무릇 나무의 본성이란 그 뿌리는 펴지기를 원하며</a:t>
            </a:r>
            <a:r>
              <a:rPr lang="en-US" altLang="ko-KR" sz="1300" dirty="0"/>
              <a:t>, </a:t>
            </a:r>
            <a:r>
              <a:rPr lang="ko-KR" altLang="en-US" sz="1300" dirty="0"/>
              <a:t>평평하게 흙을 북돋아주기를 원하며</a:t>
            </a:r>
            <a:r>
              <a:rPr lang="en-US" altLang="ko-KR" sz="1300" dirty="0"/>
              <a:t>, </a:t>
            </a:r>
            <a:r>
              <a:rPr lang="ko-KR" altLang="en-US" sz="1300" dirty="0"/>
              <a:t>원래의 흙을 원하며</a:t>
            </a:r>
            <a:r>
              <a:rPr lang="en-US" altLang="ko-KR" sz="1300" dirty="0"/>
              <a:t>, </a:t>
            </a:r>
            <a:r>
              <a:rPr lang="ko-KR" altLang="en-US" sz="1300" dirty="0"/>
              <a:t>단단하게 다져주기를 원하는 것이다</a:t>
            </a:r>
            <a:r>
              <a:rPr lang="en-US" altLang="ko-KR" sz="1300" dirty="0"/>
              <a:t>. </a:t>
            </a:r>
            <a:r>
              <a:rPr lang="ko-KR" altLang="en-US" sz="1300" dirty="0"/>
              <a:t>일단 그렇게 심고 난 후에는 움직이지도 말고 염려하지도 말 일이다</a:t>
            </a:r>
            <a:r>
              <a:rPr lang="en-US" altLang="ko-KR" sz="1300" dirty="0"/>
              <a:t>. </a:t>
            </a:r>
            <a:r>
              <a:rPr lang="ko-KR" altLang="en-US" sz="1300" dirty="0"/>
              <a:t>가고 난 다음 다시 돌아보지 않아야 한다</a:t>
            </a:r>
            <a:r>
              <a:rPr lang="en-US" altLang="ko-KR" sz="1300" dirty="0"/>
              <a:t>. </a:t>
            </a:r>
            <a:r>
              <a:rPr lang="ko-KR" altLang="en-US" sz="1300" dirty="0"/>
              <a:t>심기는 자식처럼 하고 두기는 버린 듯이 해야 한다</a:t>
            </a:r>
            <a:r>
              <a:rPr lang="en-US" altLang="ko-KR" sz="1300" dirty="0"/>
              <a:t>. </a:t>
            </a:r>
            <a:r>
              <a:rPr lang="ko-KR" altLang="en-US" sz="1300" dirty="0"/>
              <a:t>그렇게 해야 나무의 천성이 온전하게 되고 그 본성을 얻게 되는 것이다</a:t>
            </a:r>
            <a:r>
              <a:rPr lang="en-US" altLang="ko-KR" sz="1300" dirty="0"/>
              <a:t>.</a:t>
            </a:r>
          </a:p>
          <a:p>
            <a:pPr algn="r">
              <a:lnSpc>
                <a:spcPct val="130000"/>
              </a:lnSpc>
            </a:pPr>
            <a:r>
              <a:rPr lang="en-US" altLang="ko-KR" sz="1300" dirty="0" smtClean="0"/>
              <a:t>(</a:t>
            </a:r>
            <a:r>
              <a:rPr lang="ko-KR" altLang="en-US" sz="1300" dirty="0" smtClean="0"/>
              <a:t>계속</a:t>
            </a:r>
            <a:r>
              <a:rPr lang="en-US" altLang="ko-KR" sz="1300" dirty="0" smtClean="0"/>
              <a:t>)</a:t>
            </a:r>
            <a:endParaRPr lang="en-US" altLang="ko-KR" sz="1300" dirty="0"/>
          </a:p>
        </p:txBody>
      </p:sp>
      <p:cxnSp>
        <p:nvCxnSpPr>
          <p:cNvPr id="13" name="직선 연결선 12"/>
          <p:cNvCxnSpPr/>
          <p:nvPr/>
        </p:nvCxnSpPr>
        <p:spPr>
          <a:xfrm>
            <a:off x="1059542" y="1432215"/>
            <a:ext cx="494937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4809546" y="1124438"/>
            <a:ext cx="11993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ko-KR" altLang="en-US" sz="1400" b="1" dirty="0" err="1" smtClean="0"/>
              <a:t>곽탁타</a:t>
            </a:r>
            <a:r>
              <a:rPr lang="ko-KR" altLang="en-US" sz="1400" b="1" dirty="0" smtClean="0"/>
              <a:t> 이야기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59559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429802" y="1196244"/>
            <a:ext cx="448842" cy="596266"/>
            <a:chOff x="5492584" y="7177960"/>
            <a:chExt cx="448842" cy="596266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9037" y="7177960"/>
              <a:ext cx="380655" cy="35583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492584" y="7528005"/>
              <a:ext cx="448842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생각거리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1059542" y="1755420"/>
            <a:ext cx="5268687" cy="4773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300" dirty="0" smtClean="0"/>
              <a:t>   </a:t>
            </a:r>
            <a:r>
              <a:rPr lang="ko-KR" altLang="en-US" sz="1300" dirty="0"/>
              <a:t>그러므로 나는 그 성장을 방해하지 않을 뿐이며 감히 자라게 하거나 무성하게 할 수가 없다</a:t>
            </a:r>
            <a:r>
              <a:rPr lang="en-US" altLang="ko-KR" sz="1300" dirty="0"/>
              <a:t>. </a:t>
            </a:r>
            <a:r>
              <a:rPr lang="ko-KR" altLang="en-US" sz="1300" dirty="0"/>
              <a:t>그 결실을 방해하지 않을 뿐이며 감히 일찍 열매 맺고 많이 열리게 할 수가 없다</a:t>
            </a:r>
            <a:r>
              <a:rPr lang="en-US" altLang="ko-KR" sz="1300" dirty="0"/>
              <a:t>.</a:t>
            </a:r>
          </a:p>
          <a:p>
            <a:pPr>
              <a:lnSpc>
                <a:spcPct val="130000"/>
              </a:lnSpc>
            </a:pPr>
            <a:endParaRPr lang="en-US" altLang="ko-KR" sz="1300" dirty="0"/>
          </a:p>
          <a:p>
            <a:pPr>
              <a:lnSpc>
                <a:spcPct val="130000"/>
              </a:lnSpc>
            </a:pPr>
            <a:r>
              <a:rPr lang="en-US" altLang="ko-KR" sz="1300" dirty="0"/>
              <a:t>   </a:t>
            </a:r>
            <a:r>
              <a:rPr lang="ko-KR" altLang="en-US" sz="1300" dirty="0"/>
              <a:t>다른 </a:t>
            </a:r>
            <a:r>
              <a:rPr lang="ko-KR" altLang="en-US" sz="1300" dirty="0" err="1"/>
              <a:t>식목자는</a:t>
            </a:r>
            <a:r>
              <a:rPr lang="ko-KR" altLang="en-US" sz="1300" dirty="0"/>
              <a:t> 그렇지 않다</a:t>
            </a:r>
            <a:r>
              <a:rPr lang="en-US" altLang="ko-KR" sz="1300" dirty="0"/>
              <a:t>. </a:t>
            </a:r>
            <a:r>
              <a:rPr lang="ko-KR" altLang="en-US" sz="1300" dirty="0"/>
              <a:t>뿌리는 접히게 하고 흙은 바꾼다</a:t>
            </a:r>
            <a:r>
              <a:rPr lang="en-US" altLang="ko-KR" sz="1300" dirty="0"/>
              <a:t>. </a:t>
            </a:r>
            <a:r>
              <a:rPr lang="ko-KR" altLang="en-US" sz="1300" dirty="0"/>
              <a:t>흙 북돋우기도 지나치거나 모자라게 한다</a:t>
            </a:r>
            <a:r>
              <a:rPr lang="en-US" altLang="ko-KR" sz="1300" dirty="0"/>
              <a:t>. </a:t>
            </a:r>
            <a:r>
              <a:rPr lang="ko-KR" altLang="en-US" sz="1300" dirty="0"/>
              <a:t>비록 이렇게는 하지 않는다고 하더라도 그 사랑이 지나치고 그 근심이 너무 심하여</a:t>
            </a:r>
            <a:r>
              <a:rPr lang="en-US" altLang="ko-KR" sz="1300" dirty="0"/>
              <a:t>, </a:t>
            </a:r>
            <a:r>
              <a:rPr lang="ko-KR" altLang="en-US" sz="1300" dirty="0"/>
              <a:t>아침에 와서 보고는 저녁에 와서 또 만지는가 하면 갔다가는 다시 돌아와서 살핀다</a:t>
            </a:r>
            <a:r>
              <a:rPr lang="en-US" altLang="ko-KR" sz="1300" dirty="0"/>
              <a:t>. </a:t>
            </a:r>
            <a:r>
              <a:rPr lang="ko-KR" altLang="en-US" sz="1300" dirty="0"/>
              <a:t>심한 사람은 손톱으로 껍질을 찍어보고 살았는지 죽었는지 조사하는가 하면 뿌리를 흔들어보고 잘 다져졌는지 아닌지 알아본다</a:t>
            </a:r>
            <a:r>
              <a:rPr lang="en-US" altLang="ko-KR" sz="1300" dirty="0"/>
              <a:t>. </a:t>
            </a:r>
            <a:r>
              <a:rPr lang="ko-KR" altLang="en-US" sz="1300" dirty="0"/>
              <a:t>이렇게 하는 사이에 나무는 차츰 본성을 잃게 되는 것이다</a:t>
            </a:r>
            <a:r>
              <a:rPr lang="en-US" altLang="ko-KR" sz="1300" dirty="0"/>
              <a:t>. </a:t>
            </a:r>
            <a:r>
              <a:rPr lang="ko-KR" altLang="en-US" sz="1300" dirty="0"/>
              <a:t>비록 사랑해서 하는 일이지만 그것은 나무를 해치는 일이며</a:t>
            </a:r>
            <a:r>
              <a:rPr lang="en-US" altLang="ko-KR" sz="1300" dirty="0"/>
              <a:t>, </a:t>
            </a:r>
            <a:r>
              <a:rPr lang="ko-KR" altLang="en-US" sz="1300" dirty="0"/>
              <a:t>비록 나무를 염려해서 하는 일이지만 그것은 나무를 원수로 대하는 것이다</a:t>
            </a:r>
            <a:r>
              <a:rPr lang="en-US" altLang="ko-KR" sz="1300" dirty="0"/>
              <a:t>.</a:t>
            </a:r>
          </a:p>
          <a:p>
            <a:pPr>
              <a:lnSpc>
                <a:spcPct val="130000"/>
              </a:lnSpc>
            </a:pPr>
            <a:endParaRPr lang="en-US" altLang="ko-KR" sz="1300" dirty="0"/>
          </a:p>
          <a:p>
            <a:pPr>
              <a:lnSpc>
                <a:spcPct val="130000"/>
              </a:lnSpc>
            </a:pPr>
            <a:r>
              <a:rPr lang="en-US" altLang="ko-KR" sz="1300" dirty="0"/>
              <a:t>   </a:t>
            </a:r>
            <a:r>
              <a:rPr lang="ko-KR" altLang="en-US" sz="1300" dirty="0"/>
              <a:t>나는 그렇게 하지 않을 뿐이다</a:t>
            </a:r>
            <a:r>
              <a:rPr lang="en-US" altLang="ko-KR" sz="1300" dirty="0"/>
              <a:t>. </a:t>
            </a:r>
            <a:r>
              <a:rPr lang="ko-KR" altLang="en-US" sz="1300" dirty="0"/>
              <a:t>달리 내가 무엇을 할 수 있겠는가</a:t>
            </a:r>
            <a:r>
              <a:rPr lang="en-US" altLang="ko-KR" sz="1300" dirty="0" smtClean="0"/>
              <a:t>?</a:t>
            </a:r>
          </a:p>
          <a:p>
            <a:pPr>
              <a:lnSpc>
                <a:spcPct val="130000"/>
              </a:lnSpc>
            </a:pPr>
            <a:endParaRPr lang="en-US" altLang="ko-KR" sz="1300" dirty="0"/>
          </a:p>
          <a:p>
            <a:pPr algn="r">
              <a:lnSpc>
                <a:spcPct val="130000"/>
              </a:lnSpc>
            </a:pPr>
            <a:endParaRPr lang="en-US" altLang="ko-KR" sz="1300" dirty="0" smtClean="0"/>
          </a:p>
          <a:p>
            <a:pPr algn="r">
              <a:lnSpc>
                <a:spcPct val="130000"/>
              </a:lnSpc>
            </a:pPr>
            <a:r>
              <a:rPr lang="en-US" altLang="ko-KR" sz="1300" dirty="0" smtClean="0"/>
              <a:t>- </a:t>
            </a:r>
            <a:r>
              <a:rPr lang="ko-KR" altLang="en-US" sz="1300" dirty="0" smtClean="0"/>
              <a:t>신영복</a:t>
            </a:r>
            <a:r>
              <a:rPr lang="en-US" altLang="ko-KR" sz="1300" dirty="0" smtClean="0"/>
              <a:t>, &lt;</a:t>
            </a:r>
            <a:r>
              <a:rPr lang="ko-KR" altLang="en-US" sz="1300" dirty="0" smtClean="0"/>
              <a:t>강의</a:t>
            </a:r>
            <a:r>
              <a:rPr lang="en-US" altLang="ko-KR" sz="1300" dirty="0" smtClean="0"/>
              <a:t>&gt; </a:t>
            </a:r>
            <a:r>
              <a:rPr lang="ko-KR" altLang="en-US" sz="1300" dirty="0" smtClean="0"/>
              <a:t>중에서</a:t>
            </a:r>
            <a:endParaRPr lang="ko-KR" altLang="en-US" sz="1300" dirty="0"/>
          </a:p>
        </p:txBody>
      </p:sp>
      <p:cxnSp>
        <p:nvCxnSpPr>
          <p:cNvPr id="13" name="직선 연결선 12"/>
          <p:cNvCxnSpPr/>
          <p:nvPr/>
        </p:nvCxnSpPr>
        <p:spPr>
          <a:xfrm>
            <a:off x="1059542" y="1432215"/>
            <a:ext cx="494937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4809546" y="1124438"/>
            <a:ext cx="11993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ko-KR" altLang="en-US" sz="1400" b="1" dirty="0" err="1" smtClean="0"/>
              <a:t>곽탁타</a:t>
            </a:r>
            <a:r>
              <a:rPr lang="ko-KR" altLang="en-US" sz="1400" b="1" dirty="0" smtClean="0"/>
              <a:t> 이야기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95817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46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그룹 55"/>
          <p:cNvGrpSpPr/>
          <p:nvPr/>
        </p:nvGrpSpPr>
        <p:grpSpPr>
          <a:xfrm>
            <a:off x="1225666" y="1244086"/>
            <a:ext cx="2948442" cy="349495"/>
            <a:chOff x="2226149" y="1370702"/>
            <a:chExt cx="4787900" cy="567536"/>
          </a:xfrm>
        </p:grpSpPr>
        <p:grpSp>
          <p:nvGrpSpPr>
            <p:cNvPr id="44" name="그룹 3"/>
            <p:cNvGrpSpPr>
              <a:grpSpLocks/>
            </p:cNvGrpSpPr>
            <p:nvPr/>
          </p:nvGrpSpPr>
          <p:grpSpPr bwMode="auto">
            <a:xfrm>
              <a:off x="2226149" y="1412776"/>
              <a:ext cx="4787900" cy="525462"/>
              <a:chOff x="-3658846" y="-754620"/>
              <a:chExt cx="4789146" cy="525151"/>
            </a:xfrm>
          </p:grpSpPr>
          <p:sp>
            <p:nvSpPr>
              <p:cNvPr id="45" name="Rounded Rectangle 1"/>
              <p:cNvSpPr/>
              <p:nvPr/>
            </p:nvSpPr>
            <p:spPr>
              <a:xfrm>
                <a:off x="-3658846" y="-754620"/>
                <a:ext cx="4789146" cy="525151"/>
              </a:xfrm>
              <a:prstGeom prst="roundRect">
                <a:avLst>
                  <a:gd name="adj" fmla="val 50000"/>
                </a:avLst>
              </a:prstGeom>
              <a:solidFill>
                <a:srgbClr val="08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Rounded Rectangle 10"/>
              <p:cNvSpPr/>
              <p:nvPr/>
            </p:nvSpPr>
            <p:spPr>
              <a:xfrm>
                <a:off x="-3574686" y="-722889"/>
                <a:ext cx="4647821" cy="45375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Oval 2"/>
              <p:cNvSpPr/>
              <p:nvPr/>
            </p:nvSpPr>
            <p:spPr>
              <a:xfrm>
                <a:off x="-3644554" y="-668946"/>
                <a:ext cx="220719" cy="350629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Oval 9"/>
              <p:cNvSpPr/>
              <p:nvPr/>
            </p:nvSpPr>
            <p:spPr>
              <a:xfrm rot="10800000">
                <a:off x="846064" y="-668946"/>
                <a:ext cx="239774" cy="356976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Rounded Rectangle 12"/>
              <p:cNvSpPr/>
              <p:nvPr/>
            </p:nvSpPr>
            <p:spPr>
              <a:xfrm>
                <a:off x="-3517521" y="-724476"/>
                <a:ext cx="3674431" cy="45534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Oval 13"/>
              <p:cNvSpPr/>
              <p:nvPr/>
            </p:nvSpPr>
            <p:spPr>
              <a:xfrm>
                <a:off x="469728" y="-724476"/>
                <a:ext cx="603407" cy="455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1" name="그룹 2"/>
              <p:cNvGrpSpPr>
                <a:grpSpLocks/>
              </p:cNvGrpSpPr>
              <p:nvPr/>
            </p:nvGrpSpPr>
            <p:grpSpPr bwMode="auto">
              <a:xfrm>
                <a:off x="-3300327" y="-719347"/>
                <a:ext cx="4146252" cy="440209"/>
                <a:chOff x="-3300327" y="-719347"/>
                <a:chExt cx="3206452" cy="440209"/>
              </a:xfrm>
            </p:grpSpPr>
            <p:sp>
              <p:nvSpPr>
                <p:cNvPr id="52" name="Trapezoid 3"/>
                <p:cNvSpPr/>
                <p:nvPr/>
              </p:nvSpPr>
              <p:spPr>
                <a:xfrm>
                  <a:off x="-3300327" y="-436772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" name="Trapezoid 15"/>
                <p:cNvSpPr/>
                <p:nvPr/>
              </p:nvSpPr>
              <p:spPr>
                <a:xfrm rot="10800000">
                  <a:off x="-3300327" y="-719347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4" name="직사각형 53"/>
            <p:cNvSpPr/>
            <p:nvPr/>
          </p:nvSpPr>
          <p:spPr>
            <a:xfrm>
              <a:off x="4308991" y="1478264"/>
              <a:ext cx="1023531" cy="449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200" dirty="0" smtClean="0">
                  <a:latin typeface="+mj-ea"/>
                  <a:ea typeface="+mj-ea"/>
                </a:rPr>
                <a:t>팀 빌딩</a:t>
              </a:r>
              <a:endParaRPr lang="ko-KR" altLang="en-US" sz="1200" dirty="0">
                <a:latin typeface="+mj-ea"/>
                <a:ea typeface="+mj-ea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750550" y="1370702"/>
              <a:ext cx="549769" cy="4498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04</a:t>
              </a:r>
              <a:endParaRPr lang="ko-KR" altLang="en-US" sz="1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성공을 위한 </a:t>
            </a:r>
            <a:r>
              <a:rPr lang="en-US" altLang="ko-KR" dirty="0"/>
              <a:t>7</a:t>
            </a:r>
            <a:r>
              <a:rPr lang="ko-KR" altLang="en-US" dirty="0"/>
              <a:t>가지 키워드</a:t>
            </a:r>
            <a:r>
              <a:rPr lang="en-US" altLang="ko-KR" dirty="0" smtClean="0"/>
              <a:t>_</a:t>
            </a:r>
            <a:r>
              <a:rPr lang="ko-KR" altLang="en-US" dirty="0" smtClean="0"/>
              <a:t>팀 빌딩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23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1034154" y="1915621"/>
            <a:ext cx="5268634" cy="1701423"/>
            <a:chOff x="323528" y="2490122"/>
            <a:chExt cx="8529223" cy="2754379"/>
          </a:xfrm>
        </p:grpSpPr>
        <p:sp>
          <p:nvSpPr>
            <p:cNvPr id="24" name="모서리가 접힌 도형 23"/>
            <p:cNvSpPr/>
            <p:nvPr/>
          </p:nvSpPr>
          <p:spPr>
            <a:xfrm>
              <a:off x="323528" y="2852936"/>
              <a:ext cx="2592447" cy="2391565"/>
            </a:xfrm>
            <a:prstGeom prst="foldedCorner">
              <a:avLst/>
            </a:prstGeom>
            <a:solidFill>
              <a:srgbClr val="FFFFE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200" dirty="0">
                <a:solidFill>
                  <a:prstClr val="white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374288" y="3308792"/>
              <a:ext cx="2490925" cy="12456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dirty="0">
                  <a:latin typeface="+mn-ea"/>
                </a:rPr>
                <a:t>비전을 위한 </a:t>
              </a:r>
              <a:endParaRPr lang="en-US" altLang="ko-KR" sz="1100" dirty="0" smtClean="0">
                <a:latin typeface="+mn-ea"/>
              </a:endParaRPr>
            </a:p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dirty="0" smtClean="0">
                  <a:latin typeface="+mn-ea"/>
                </a:rPr>
                <a:t>조직행동 방법은</a:t>
              </a:r>
              <a:r>
                <a:rPr lang="en-US" altLang="ko-KR" sz="1100" dirty="0">
                  <a:latin typeface="+mn-ea"/>
                </a:rPr>
                <a:t>?</a:t>
              </a:r>
            </a:p>
          </p:txBody>
        </p:sp>
        <p:pic>
          <p:nvPicPr>
            <p:cNvPr id="26" name="Picture 2" descr="D:\Works\db\04_확인불가 일러스트_PNG_Beta1006\포인트\NeedleLeftYellow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0447" y="2490122"/>
              <a:ext cx="725625" cy="72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모서리가 접힌 도형 26"/>
            <p:cNvSpPr/>
            <p:nvPr/>
          </p:nvSpPr>
          <p:spPr>
            <a:xfrm>
              <a:off x="3298740" y="2852936"/>
              <a:ext cx="2592447" cy="2391565"/>
            </a:xfrm>
            <a:prstGeom prst="foldedCorner">
              <a:avLst/>
            </a:prstGeom>
            <a:solidFill>
              <a:srgbClr val="FFFFE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200" dirty="0">
                <a:solidFill>
                  <a:prstClr val="white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349500" y="3308792"/>
              <a:ext cx="2490925" cy="12456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dirty="0">
                  <a:latin typeface="+mn-ea"/>
                </a:rPr>
                <a:t>핵심 인재 확보는</a:t>
              </a:r>
              <a:r>
                <a:rPr lang="en-US" altLang="ko-KR" sz="1100" dirty="0">
                  <a:latin typeface="+mn-ea"/>
                </a:rPr>
                <a:t>? </a:t>
              </a:r>
              <a:endParaRPr lang="en-US" altLang="ko-KR" sz="1100" dirty="0" smtClean="0">
                <a:latin typeface="+mn-ea"/>
              </a:endParaRPr>
            </a:p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dirty="0" smtClean="0">
                  <a:latin typeface="+mn-ea"/>
                </a:rPr>
                <a:t>팀 </a:t>
              </a:r>
              <a:r>
                <a:rPr lang="ko-KR" altLang="en-US" sz="1100" dirty="0">
                  <a:latin typeface="+mn-ea"/>
                </a:rPr>
                <a:t>선발 기준은</a:t>
              </a:r>
              <a:r>
                <a:rPr lang="en-US" altLang="ko-KR" sz="1100" dirty="0">
                  <a:latin typeface="+mn-ea"/>
                </a:rPr>
                <a:t>? </a:t>
              </a:r>
            </a:p>
          </p:txBody>
        </p:sp>
        <p:pic>
          <p:nvPicPr>
            <p:cNvPr id="29" name="Picture 2" descr="D:\Works\db\04_확인불가 일러스트_PNG_Beta1006\포인트\NeedleLeftYellow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5659" y="2490122"/>
              <a:ext cx="725625" cy="72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모서리가 접힌 도형 29"/>
            <p:cNvSpPr/>
            <p:nvPr/>
          </p:nvSpPr>
          <p:spPr>
            <a:xfrm>
              <a:off x="6260304" y="2852936"/>
              <a:ext cx="2592447" cy="2391565"/>
            </a:xfrm>
            <a:prstGeom prst="foldedCorner">
              <a:avLst/>
            </a:prstGeom>
            <a:solidFill>
              <a:srgbClr val="FFFFE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200" dirty="0">
                <a:solidFill>
                  <a:prstClr val="white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6311063" y="3502750"/>
              <a:ext cx="2490925" cy="6156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dirty="0" smtClean="0">
                  <a:latin typeface="+mn-ea"/>
                </a:rPr>
                <a:t>소통은</a:t>
              </a:r>
              <a:r>
                <a:rPr lang="en-US" altLang="ko-KR" sz="1100" dirty="0">
                  <a:latin typeface="+mn-ea"/>
                </a:rPr>
                <a:t>?</a:t>
              </a:r>
            </a:p>
          </p:txBody>
        </p:sp>
        <p:pic>
          <p:nvPicPr>
            <p:cNvPr id="32" name="Picture 2" descr="D:\Works\db\04_확인불가 일러스트_PNG_Beta1006\포인트\NeedleLeftYellow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7223" y="2490122"/>
              <a:ext cx="725625" cy="72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7083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그룹 55"/>
          <p:cNvGrpSpPr/>
          <p:nvPr/>
        </p:nvGrpSpPr>
        <p:grpSpPr>
          <a:xfrm>
            <a:off x="1225666" y="1244086"/>
            <a:ext cx="2948442" cy="349495"/>
            <a:chOff x="2226149" y="1370702"/>
            <a:chExt cx="4787900" cy="567536"/>
          </a:xfrm>
        </p:grpSpPr>
        <p:grpSp>
          <p:nvGrpSpPr>
            <p:cNvPr id="44" name="그룹 3"/>
            <p:cNvGrpSpPr>
              <a:grpSpLocks/>
            </p:cNvGrpSpPr>
            <p:nvPr/>
          </p:nvGrpSpPr>
          <p:grpSpPr bwMode="auto">
            <a:xfrm>
              <a:off x="2226149" y="1412776"/>
              <a:ext cx="4787900" cy="525462"/>
              <a:chOff x="-3658846" y="-754620"/>
              <a:chExt cx="4789146" cy="525151"/>
            </a:xfrm>
          </p:grpSpPr>
          <p:sp>
            <p:nvSpPr>
              <p:cNvPr id="45" name="Rounded Rectangle 1"/>
              <p:cNvSpPr/>
              <p:nvPr/>
            </p:nvSpPr>
            <p:spPr>
              <a:xfrm>
                <a:off x="-3658846" y="-754620"/>
                <a:ext cx="4789146" cy="525151"/>
              </a:xfrm>
              <a:prstGeom prst="roundRect">
                <a:avLst>
                  <a:gd name="adj" fmla="val 50000"/>
                </a:avLst>
              </a:prstGeom>
              <a:solidFill>
                <a:srgbClr val="08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Rounded Rectangle 10"/>
              <p:cNvSpPr/>
              <p:nvPr/>
            </p:nvSpPr>
            <p:spPr>
              <a:xfrm>
                <a:off x="-3574686" y="-722889"/>
                <a:ext cx="4647821" cy="45375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Oval 2"/>
              <p:cNvSpPr/>
              <p:nvPr/>
            </p:nvSpPr>
            <p:spPr>
              <a:xfrm>
                <a:off x="-3644554" y="-668946"/>
                <a:ext cx="220719" cy="350629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Oval 9"/>
              <p:cNvSpPr/>
              <p:nvPr/>
            </p:nvSpPr>
            <p:spPr>
              <a:xfrm rot="10800000">
                <a:off x="846064" y="-668946"/>
                <a:ext cx="239774" cy="356976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Rounded Rectangle 12"/>
              <p:cNvSpPr/>
              <p:nvPr/>
            </p:nvSpPr>
            <p:spPr>
              <a:xfrm>
                <a:off x="-3517521" y="-724476"/>
                <a:ext cx="3674431" cy="45534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Oval 13"/>
              <p:cNvSpPr/>
              <p:nvPr/>
            </p:nvSpPr>
            <p:spPr>
              <a:xfrm>
                <a:off x="469728" y="-724476"/>
                <a:ext cx="603407" cy="455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1" name="그룹 2"/>
              <p:cNvGrpSpPr>
                <a:grpSpLocks/>
              </p:cNvGrpSpPr>
              <p:nvPr/>
            </p:nvGrpSpPr>
            <p:grpSpPr bwMode="auto">
              <a:xfrm>
                <a:off x="-3300327" y="-719347"/>
                <a:ext cx="4146252" cy="440209"/>
                <a:chOff x="-3300327" y="-719347"/>
                <a:chExt cx="3206452" cy="440209"/>
              </a:xfrm>
            </p:grpSpPr>
            <p:sp>
              <p:nvSpPr>
                <p:cNvPr id="52" name="Trapezoid 3"/>
                <p:cNvSpPr/>
                <p:nvPr/>
              </p:nvSpPr>
              <p:spPr>
                <a:xfrm>
                  <a:off x="-3300327" y="-436772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" name="Trapezoid 15"/>
                <p:cNvSpPr/>
                <p:nvPr/>
              </p:nvSpPr>
              <p:spPr>
                <a:xfrm rot="10800000">
                  <a:off x="-3300327" y="-719347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4" name="직사각형 53"/>
            <p:cNvSpPr/>
            <p:nvPr/>
          </p:nvSpPr>
          <p:spPr>
            <a:xfrm>
              <a:off x="4446955" y="1478264"/>
              <a:ext cx="747603" cy="449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200" dirty="0" smtClean="0">
                  <a:latin typeface="+mj-ea"/>
                  <a:ea typeface="+mj-ea"/>
                </a:rPr>
                <a:t>조사</a:t>
              </a:r>
              <a:endParaRPr lang="ko-KR" altLang="en-US" sz="1200" dirty="0">
                <a:latin typeface="+mj-ea"/>
                <a:ea typeface="+mj-ea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750550" y="1370702"/>
              <a:ext cx="549769" cy="4498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05</a:t>
              </a:r>
              <a:endParaRPr lang="ko-KR" altLang="en-US" sz="1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성공을 위한 </a:t>
            </a:r>
            <a:r>
              <a:rPr lang="en-US" altLang="ko-KR" dirty="0"/>
              <a:t>7</a:t>
            </a:r>
            <a:r>
              <a:rPr lang="ko-KR" altLang="en-US" dirty="0"/>
              <a:t>가지 키워드</a:t>
            </a:r>
            <a:r>
              <a:rPr lang="en-US" altLang="ko-KR" dirty="0" smtClean="0"/>
              <a:t>_</a:t>
            </a:r>
            <a:r>
              <a:rPr lang="ko-KR" altLang="en-US" dirty="0" smtClean="0"/>
              <a:t>조사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24</a:t>
            </a:fld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719572" y="1846025"/>
            <a:ext cx="5584939" cy="2657513"/>
            <a:chOff x="899592" y="2416984"/>
            <a:chExt cx="7444563" cy="3542388"/>
          </a:xfrm>
        </p:grpSpPr>
        <p:sp>
          <p:nvSpPr>
            <p:cNvPr id="33" name="TextBox 32"/>
            <p:cNvSpPr txBox="1"/>
            <p:nvPr/>
          </p:nvSpPr>
          <p:spPr>
            <a:xfrm>
              <a:off x="4395623" y="2416984"/>
              <a:ext cx="3948532" cy="542012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</p:spPr>
          <p:txBody>
            <a:bodyPr vert="horz" wrap="square" anchor="ctr" anchorCtr="0">
              <a:no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100" b="1" dirty="0" smtClean="0">
                  <a:solidFill>
                    <a:srgbClr val="FFFFFF"/>
                  </a:solidFill>
                  <a:latin typeface="+mn-ea"/>
                </a:rPr>
                <a:t> 시장조사</a:t>
              </a:r>
              <a:endParaRPr kumimoji="0" lang="en-US" sz="11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395623" y="3167078"/>
              <a:ext cx="3948532" cy="542012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</p:spPr>
          <p:txBody>
            <a:bodyPr vert="horz" wrap="square" anchor="ctr" anchorCtr="0">
              <a:no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100" b="1" dirty="0" smtClean="0">
                  <a:solidFill>
                    <a:srgbClr val="FFFFFF"/>
                  </a:solidFill>
                  <a:latin typeface="+mn-ea"/>
                </a:rPr>
                <a:t> 고객행동조사</a:t>
              </a:r>
              <a:endParaRPr kumimoji="0" lang="en-US" sz="11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395623" y="3917172"/>
              <a:ext cx="3948532" cy="542012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</p:spPr>
          <p:txBody>
            <a:bodyPr vert="horz" wrap="square" anchor="ctr" anchorCtr="0">
              <a:no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100" b="1" dirty="0" smtClean="0">
                  <a:solidFill>
                    <a:srgbClr val="FFFFFF"/>
                  </a:solidFill>
                  <a:latin typeface="+mn-ea"/>
                </a:rPr>
                <a:t> 법인설립 </a:t>
              </a: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행정관련 조사</a:t>
              </a:r>
              <a:endParaRPr kumimoji="0" lang="en-US" sz="11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95623" y="4667266"/>
              <a:ext cx="3948532" cy="542012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</p:spPr>
          <p:txBody>
            <a:bodyPr vert="horz" wrap="square" anchor="ctr" anchorCtr="0">
              <a:no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100" b="1" dirty="0" smtClean="0">
                  <a:solidFill>
                    <a:srgbClr val="FFFFFF"/>
                  </a:solidFill>
                  <a:latin typeface="+mn-ea"/>
                </a:rPr>
                <a:t> 정부자원조사</a:t>
              </a:r>
              <a:endParaRPr kumimoji="0" lang="en-US" sz="1100" b="1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395623" y="5417360"/>
              <a:ext cx="3948532" cy="542012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</p:spPr>
          <p:txBody>
            <a:bodyPr vert="horz" wrap="square" anchor="ctr" anchorCtr="0">
              <a:no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100" b="1" dirty="0" smtClean="0">
                  <a:solidFill>
                    <a:srgbClr val="FFFFFF"/>
                  </a:solidFill>
                  <a:latin typeface="+mn-ea"/>
                </a:rPr>
                <a:t> 제품개발조사</a:t>
              </a:r>
              <a:endParaRPr kumimoji="0" lang="en-US" sz="1100" b="1" dirty="0">
                <a:solidFill>
                  <a:srgbClr val="FFFFFF"/>
                </a:solidFill>
                <a:latin typeface="+mn-ea"/>
              </a:endParaRPr>
            </a:p>
          </p:txBody>
        </p:sp>
        <p:pic>
          <p:nvPicPr>
            <p:cNvPr id="38" name="그림 37" descr="그림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9592" y="3048652"/>
              <a:ext cx="2271087" cy="2279052"/>
            </a:xfrm>
            <a:prstGeom prst="rect">
              <a:avLst/>
            </a:prstGeom>
          </p:spPr>
        </p:pic>
        <p:sp>
          <p:nvSpPr>
            <p:cNvPr id="42" name="TextBox 5"/>
            <p:cNvSpPr txBox="1">
              <a:spLocks noChangeArrowheads="1"/>
            </p:cNvSpPr>
            <p:nvPr/>
          </p:nvSpPr>
          <p:spPr bwMode="auto">
            <a:xfrm>
              <a:off x="1728298" y="4205489"/>
              <a:ext cx="613676" cy="369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0"/>
                  <a:ea typeface="굴림" charset="0"/>
                  <a:cs typeface="굴림" charset="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0"/>
                  <a:ea typeface="굴림" charset="0"/>
                  <a:cs typeface="굴림" charset="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0"/>
                  <a:ea typeface="굴림" charset="0"/>
                  <a:cs typeface="굴림" charset="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0"/>
                  <a:ea typeface="굴림" charset="0"/>
                  <a:cs typeface="굴림" charset="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0"/>
                  <a:ea typeface="굴림" charset="0"/>
                  <a:cs typeface="굴림" charset="0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0"/>
                  <a:ea typeface="굴림" charset="0"/>
                  <a:cs typeface="굴림" charset="0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0"/>
                  <a:ea typeface="굴림" charset="0"/>
                  <a:cs typeface="굴림" charset="0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0"/>
                  <a:ea typeface="굴림" charset="0"/>
                  <a:cs typeface="굴림" charset="0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0"/>
                  <a:ea typeface="굴림" charset="0"/>
                  <a:cs typeface="굴림" charset="0"/>
                </a:defRPr>
              </a:lvl9pPr>
            </a:lstStyle>
            <a:p>
              <a:pPr algn="ctr" eaLnBrk="1" latinLnBrk="0" hangingPunct="1"/>
              <a:r>
                <a:rPr kumimoji="0" lang="ko-KR" altLang="en-US" sz="1200" dirty="0" smtClean="0">
                  <a:solidFill>
                    <a:prstClr val="black"/>
                  </a:solidFill>
                  <a:latin typeface="+mj-ea"/>
                  <a:ea typeface="+mj-ea"/>
                  <a:cs typeface="나눔고딕" charset="0"/>
                </a:rPr>
                <a:t>조사</a:t>
              </a:r>
              <a:endParaRPr kumimoji="0" lang="ko-KR" altLang="en-US" sz="1200" dirty="0">
                <a:solidFill>
                  <a:prstClr val="black"/>
                </a:solidFill>
                <a:latin typeface="+mj-ea"/>
                <a:ea typeface="+mj-ea"/>
                <a:cs typeface="나눔고딕" charset="0"/>
              </a:endParaRPr>
            </a:p>
          </p:txBody>
        </p:sp>
        <p:pic>
          <p:nvPicPr>
            <p:cNvPr id="43" name="Picture 6" descr="C:\Users\meehoo\AppData\Local\Microsoft\Windows\Temporary Internet Files\Content.IE5\3T3ED62H\MC900351582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4330" y="3578791"/>
              <a:ext cx="632178" cy="676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7" name="꺾인 연결선 56"/>
            <p:cNvCxnSpPr>
              <a:stCxn id="33" idx="1"/>
              <a:endCxn id="37" idx="1"/>
            </p:cNvCxnSpPr>
            <p:nvPr/>
          </p:nvCxnSpPr>
          <p:spPr>
            <a:xfrm rot="10800000" flipV="1">
              <a:off x="4395623" y="2687990"/>
              <a:ext cx="12700" cy="3000376"/>
            </a:xfrm>
            <a:prstGeom prst="bentConnector3">
              <a:avLst>
                <a:gd name="adj1" fmla="val 6525000"/>
              </a:avLst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꺾인 연결선 57"/>
            <p:cNvCxnSpPr>
              <a:stCxn id="34" idx="1"/>
              <a:endCxn id="36" idx="1"/>
            </p:cNvCxnSpPr>
            <p:nvPr/>
          </p:nvCxnSpPr>
          <p:spPr>
            <a:xfrm rot="10800000" flipV="1">
              <a:off x="4395623" y="3438084"/>
              <a:ext cx="12700" cy="1500188"/>
            </a:xfrm>
            <a:prstGeom prst="bentConnector3">
              <a:avLst>
                <a:gd name="adj1" fmla="val 6525000"/>
              </a:avLst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직선 연결선 58"/>
            <p:cNvCxnSpPr>
              <a:stCxn id="38" idx="3"/>
              <a:endCxn id="35" idx="1"/>
            </p:cNvCxnSpPr>
            <p:nvPr/>
          </p:nvCxnSpPr>
          <p:spPr>
            <a:xfrm>
              <a:off x="3170679" y="4188178"/>
              <a:ext cx="1224944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9678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그룹 55"/>
          <p:cNvGrpSpPr/>
          <p:nvPr/>
        </p:nvGrpSpPr>
        <p:grpSpPr>
          <a:xfrm>
            <a:off x="1225666" y="1244086"/>
            <a:ext cx="2948442" cy="349495"/>
            <a:chOff x="2226149" y="1370702"/>
            <a:chExt cx="4787900" cy="567536"/>
          </a:xfrm>
        </p:grpSpPr>
        <p:grpSp>
          <p:nvGrpSpPr>
            <p:cNvPr id="44" name="그룹 3"/>
            <p:cNvGrpSpPr>
              <a:grpSpLocks/>
            </p:cNvGrpSpPr>
            <p:nvPr/>
          </p:nvGrpSpPr>
          <p:grpSpPr bwMode="auto">
            <a:xfrm>
              <a:off x="2226149" y="1412776"/>
              <a:ext cx="4787900" cy="525462"/>
              <a:chOff x="-3658846" y="-754620"/>
              <a:chExt cx="4789146" cy="525151"/>
            </a:xfrm>
          </p:grpSpPr>
          <p:sp>
            <p:nvSpPr>
              <p:cNvPr id="45" name="Rounded Rectangle 1"/>
              <p:cNvSpPr/>
              <p:nvPr/>
            </p:nvSpPr>
            <p:spPr>
              <a:xfrm>
                <a:off x="-3658846" y="-754620"/>
                <a:ext cx="4789146" cy="525151"/>
              </a:xfrm>
              <a:prstGeom prst="roundRect">
                <a:avLst>
                  <a:gd name="adj" fmla="val 50000"/>
                </a:avLst>
              </a:prstGeom>
              <a:solidFill>
                <a:srgbClr val="08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Rounded Rectangle 10"/>
              <p:cNvSpPr/>
              <p:nvPr/>
            </p:nvSpPr>
            <p:spPr>
              <a:xfrm>
                <a:off x="-3574686" y="-722889"/>
                <a:ext cx="4647821" cy="45375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Oval 2"/>
              <p:cNvSpPr/>
              <p:nvPr/>
            </p:nvSpPr>
            <p:spPr>
              <a:xfrm>
                <a:off x="-3644554" y="-668946"/>
                <a:ext cx="220719" cy="350629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Oval 9"/>
              <p:cNvSpPr/>
              <p:nvPr/>
            </p:nvSpPr>
            <p:spPr>
              <a:xfrm rot="10800000">
                <a:off x="846064" y="-668946"/>
                <a:ext cx="239774" cy="356976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Rounded Rectangle 12"/>
              <p:cNvSpPr/>
              <p:nvPr/>
            </p:nvSpPr>
            <p:spPr>
              <a:xfrm>
                <a:off x="-3517521" y="-724476"/>
                <a:ext cx="3674431" cy="45534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Oval 13"/>
              <p:cNvSpPr/>
              <p:nvPr/>
            </p:nvSpPr>
            <p:spPr>
              <a:xfrm>
                <a:off x="469728" y="-724476"/>
                <a:ext cx="603407" cy="455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1" name="그룹 2"/>
              <p:cNvGrpSpPr>
                <a:grpSpLocks/>
              </p:cNvGrpSpPr>
              <p:nvPr/>
            </p:nvGrpSpPr>
            <p:grpSpPr bwMode="auto">
              <a:xfrm>
                <a:off x="-3300327" y="-719347"/>
                <a:ext cx="4146252" cy="440209"/>
                <a:chOff x="-3300327" y="-719347"/>
                <a:chExt cx="3206452" cy="440209"/>
              </a:xfrm>
            </p:grpSpPr>
            <p:sp>
              <p:nvSpPr>
                <p:cNvPr id="52" name="Trapezoid 3"/>
                <p:cNvSpPr/>
                <p:nvPr/>
              </p:nvSpPr>
              <p:spPr>
                <a:xfrm>
                  <a:off x="-3300327" y="-436772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" name="Trapezoid 15"/>
                <p:cNvSpPr/>
                <p:nvPr/>
              </p:nvSpPr>
              <p:spPr>
                <a:xfrm rot="10800000">
                  <a:off x="-3300327" y="-719347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4" name="직사각형 53"/>
            <p:cNvSpPr/>
            <p:nvPr/>
          </p:nvSpPr>
          <p:spPr>
            <a:xfrm>
              <a:off x="4074716" y="1478264"/>
              <a:ext cx="1492084" cy="449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200" smtClean="0">
                  <a:latin typeface="+mj-ea"/>
                  <a:ea typeface="+mj-ea"/>
                </a:rPr>
                <a:t>시제품 개발</a:t>
              </a:r>
              <a:endParaRPr lang="ko-KR" altLang="en-US" sz="1200" dirty="0">
                <a:latin typeface="+mj-ea"/>
                <a:ea typeface="+mj-ea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560129" y="1370702"/>
              <a:ext cx="549769" cy="4498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06</a:t>
              </a:r>
              <a:endParaRPr lang="ko-KR" altLang="en-US" sz="1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성공을 위한 </a:t>
            </a:r>
            <a:r>
              <a:rPr lang="en-US" altLang="ko-KR" dirty="0"/>
              <a:t>7</a:t>
            </a:r>
            <a:r>
              <a:rPr lang="ko-KR" altLang="en-US" dirty="0"/>
              <a:t>가지 키워드</a:t>
            </a:r>
            <a:r>
              <a:rPr lang="en-US" altLang="ko-KR" dirty="0" smtClean="0"/>
              <a:t>_</a:t>
            </a:r>
            <a:r>
              <a:rPr lang="ko-KR" altLang="en-US" dirty="0" smtClean="0"/>
              <a:t>시제품 개발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25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1312673" y="1887250"/>
            <a:ext cx="4638184" cy="2983258"/>
            <a:chOff x="1568505" y="2235858"/>
            <a:chExt cx="5844192" cy="3758957"/>
          </a:xfrm>
        </p:grpSpPr>
        <p:sp>
          <p:nvSpPr>
            <p:cNvPr id="60" name="Rectangle 29"/>
            <p:cNvSpPr>
              <a:spLocks noChangeArrowheads="1"/>
            </p:cNvSpPr>
            <p:nvPr/>
          </p:nvSpPr>
          <p:spPr bwMode="auto">
            <a:xfrm>
              <a:off x="2226149" y="4280598"/>
              <a:ext cx="5186548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61" name="Rectangle 31"/>
            <p:cNvSpPr>
              <a:spLocks noChangeArrowheads="1"/>
            </p:cNvSpPr>
            <p:nvPr/>
          </p:nvSpPr>
          <p:spPr bwMode="auto">
            <a:xfrm>
              <a:off x="2471457" y="4438811"/>
              <a:ext cx="1599754" cy="240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b="1" dirty="0">
                  <a:latin typeface="+mj-ea"/>
                  <a:ea typeface="+mj-ea"/>
                </a:rPr>
                <a:t>고객이 만족하는가</a:t>
              </a:r>
              <a:r>
                <a:rPr lang="en-US" altLang="ko-KR" sz="1100" b="1" dirty="0">
                  <a:latin typeface="+mj-ea"/>
                  <a:ea typeface="+mj-ea"/>
                </a:rPr>
                <a:t>? </a:t>
              </a:r>
            </a:p>
          </p:txBody>
        </p:sp>
        <p:grpSp>
          <p:nvGrpSpPr>
            <p:cNvPr id="62" name="그룹 61"/>
            <p:cNvGrpSpPr/>
            <p:nvPr/>
          </p:nvGrpSpPr>
          <p:grpSpPr>
            <a:xfrm>
              <a:off x="1582871" y="4130063"/>
              <a:ext cx="901642" cy="901642"/>
              <a:chOff x="3169122" y="3459809"/>
              <a:chExt cx="836612" cy="836613"/>
            </a:xfrm>
          </p:grpSpPr>
          <p:pic>
            <p:nvPicPr>
              <p:cNvPr id="63" name="Picture 35" descr="볼1-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9122" y="3459809"/>
                <a:ext cx="836612" cy="8366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4" name="Line 36"/>
              <p:cNvSpPr>
                <a:spLocks noChangeShapeType="1"/>
              </p:cNvSpPr>
              <p:nvPr/>
            </p:nvSpPr>
            <p:spPr bwMode="auto">
              <a:xfrm>
                <a:off x="3399309" y="3985272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b="1" dirty="0">
                  <a:latin typeface="+mj-ea"/>
                  <a:ea typeface="+mj-ea"/>
                </a:endParaRPr>
              </a:p>
            </p:txBody>
          </p:sp>
          <p:pic>
            <p:nvPicPr>
              <p:cNvPr id="65" name="Picture 37" descr="03"/>
              <p:cNvPicPr>
                <a:picLocks noChangeAspect="1" noChangeArrowheads="1"/>
              </p:cNvPicPr>
              <p:nvPr/>
            </p:nvPicPr>
            <p:blipFill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3756"/>
              <a:stretch>
                <a:fillRect/>
              </a:stretch>
            </p:blipFill>
            <p:spPr bwMode="auto">
              <a:xfrm>
                <a:off x="3391372" y="3697934"/>
                <a:ext cx="434975" cy="2905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6" name="그룹 65"/>
            <p:cNvGrpSpPr/>
            <p:nvPr/>
          </p:nvGrpSpPr>
          <p:grpSpPr>
            <a:xfrm>
              <a:off x="2275784" y="2387299"/>
              <a:ext cx="5136913" cy="598760"/>
              <a:chOff x="1900355" y="1550823"/>
              <a:chExt cx="6409867" cy="747136"/>
            </a:xfrm>
          </p:grpSpPr>
          <p:sp>
            <p:nvSpPr>
              <p:cNvPr id="67" name="Rectangle 4"/>
              <p:cNvSpPr>
                <a:spLocks noChangeArrowheads="1"/>
              </p:cNvSpPr>
              <p:nvPr/>
            </p:nvSpPr>
            <p:spPr bwMode="auto">
              <a:xfrm>
                <a:off x="1900355" y="1550823"/>
                <a:ext cx="6409867" cy="747136"/>
              </a:xfrm>
              <a:prstGeom prst="rect">
                <a:avLst/>
              </a:prstGeom>
              <a:solidFill>
                <a:sysClr val="window" lastClr="FFFFFF"/>
              </a:solidFill>
              <a:ln w="28575" algn="ctr">
                <a:solidFill>
                  <a:srgbClr val="0070C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68" name="Rectangle 6"/>
              <p:cNvSpPr>
                <a:spLocks noChangeArrowheads="1"/>
              </p:cNvSpPr>
              <p:nvPr/>
            </p:nvSpPr>
            <p:spPr bwMode="auto">
              <a:xfrm>
                <a:off x="2144515" y="1743479"/>
                <a:ext cx="2651469" cy="30043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vl="0" latinLnBrk="0"/>
                <a:r>
                  <a:rPr lang="ko-KR" altLang="en-US" sz="1100" b="1" kern="0" dirty="0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경쟁제품과 무엇이 다른가</a:t>
                </a:r>
                <a:r>
                  <a:rPr lang="en-US" altLang="ko-KR" sz="1100" b="1" kern="0" dirty="0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? </a:t>
                </a:r>
              </a:p>
            </p:txBody>
          </p:sp>
        </p:grpSp>
        <p:grpSp>
          <p:nvGrpSpPr>
            <p:cNvPr id="69" name="그룹 68"/>
            <p:cNvGrpSpPr/>
            <p:nvPr/>
          </p:nvGrpSpPr>
          <p:grpSpPr>
            <a:xfrm>
              <a:off x="1582871" y="2235858"/>
              <a:ext cx="901644" cy="901642"/>
              <a:chOff x="2265834" y="1316401"/>
              <a:chExt cx="836613" cy="836612"/>
            </a:xfrm>
          </p:grpSpPr>
          <p:pic>
            <p:nvPicPr>
              <p:cNvPr id="70" name="Picture 57" descr="볼1-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5834" y="1316401"/>
                <a:ext cx="836613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" name="Picture 58" descr="01"/>
              <p:cNvPicPr>
                <a:picLocks noChangeAspect="1" noChangeArrowheads="1"/>
              </p:cNvPicPr>
              <p:nvPr/>
            </p:nvPicPr>
            <p:blipFill>
              <a:blip r:embed="rId4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1713"/>
              <a:stretch>
                <a:fillRect/>
              </a:stretch>
            </p:blipFill>
            <p:spPr bwMode="auto">
              <a:xfrm>
                <a:off x="2483322" y="1570401"/>
                <a:ext cx="442913" cy="2635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2" name="Line 59"/>
              <p:cNvSpPr>
                <a:spLocks noChangeShapeType="1"/>
              </p:cNvSpPr>
              <p:nvPr/>
            </p:nvSpPr>
            <p:spPr bwMode="auto">
              <a:xfrm>
                <a:off x="2497609" y="1837101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b="1" dirty="0">
                  <a:latin typeface="+mj-ea"/>
                  <a:ea typeface="+mj-ea"/>
                </a:endParaRPr>
              </a:p>
            </p:txBody>
          </p:sp>
        </p:grpSp>
        <p:sp>
          <p:nvSpPr>
            <p:cNvPr id="73" name="Rectangle 21"/>
            <p:cNvSpPr>
              <a:spLocks noChangeArrowheads="1"/>
            </p:cNvSpPr>
            <p:nvPr/>
          </p:nvSpPr>
          <p:spPr bwMode="auto">
            <a:xfrm>
              <a:off x="2216305" y="3334332"/>
              <a:ext cx="5196392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4" name="Rectangle 23"/>
            <p:cNvSpPr>
              <a:spLocks noChangeArrowheads="1"/>
            </p:cNvSpPr>
            <p:nvPr/>
          </p:nvSpPr>
          <p:spPr bwMode="auto">
            <a:xfrm>
              <a:off x="2471457" y="3495090"/>
              <a:ext cx="2282451" cy="240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b="1" dirty="0">
                  <a:latin typeface="+mj-ea"/>
                  <a:ea typeface="+mj-ea"/>
                </a:rPr>
                <a:t>핵심역량을 보유하고 있는가</a:t>
              </a:r>
              <a:r>
                <a:rPr lang="en-US" altLang="ko-KR" sz="1100" b="1" dirty="0">
                  <a:latin typeface="+mj-ea"/>
                  <a:ea typeface="+mj-ea"/>
                </a:rPr>
                <a:t>? </a:t>
              </a:r>
            </a:p>
          </p:txBody>
        </p:sp>
        <p:grpSp>
          <p:nvGrpSpPr>
            <p:cNvPr id="75" name="그룹 74"/>
            <p:cNvGrpSpPr/>
            <p:nvPr/>
          </p:nvGrpSpPr>
          <p:grpSpPr>
            <a:xfrm>
              <a:off x="1582871" y="3168264"/>
              <a:ext cx="901642" cy="901642"/>
              <a:chOff x="2940522" y="2346235"/>
              <a:chExt cx="836612" cy="836612"/>
            </a:xfrm>
          </p:grpSpPr>
          <p:pic>
            <p:nvPicPr>
              <p:cNvPr id="76" name="Picture 61" descr="볼1-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0522" y="2346235"/>
                <a:ext cx="836612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7" name="Line 62"/>
              <p:cNvSpPr>
                <a:spLocks noChangeShapeType="1"/>
              </p:cNvSpPr>
              <p:nvPr/>
            </p:nvSpPr>
            <p:spPr bwMode="auto">
              <a:xfrm>
                <a:off x="3170709" y="2871697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b="1" dirty="0">
                  <a:latin typeface="+mj-ea"/>
                  <a:ea typeface="+mj-ea"/>
                </a:endParaRPr>
              </a:p>
            </p:txBody>
          </p:sp>
          <p:pic>
            <p:nvPicPr>
              <p:cNvPr id="78" name="Picture 63" descr="02"/>
              <p:cNvPicPr>
                <a:picLocks noChangeAspect="1" noChangeArrowheads="1"/>
              </p:cNvPicPr>
              <p:nvPr/>
            </p:nvPicPr>
            <p:blipFill>
              <a:blip r:embed="rId5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1547"/>
              <a:stretch>
                <a:fillRect/>
              </a:stretch>
            </p:blipFill>
            <p:spPr bwMode="auto">
              <a:xfrm>
                <a:off x="3148484" y="2579597"/>
                <a:ext cx="434975" cy="290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226149" y="5261146"/>
              <a:ext cx="5186548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80" name="그룹 79"/>
            <p:cNvGrpSpPr/>
            <p:nvPr/>
          </p:nvGrpSpPr>
          <p:grpSpPr>
            <a:xfrm>
              <a:off x="1568505" y="5091862"/>
              <a:ext cx="902951" cy="902953"/>
              <a:chOff x="2921472" y="4432721"/>
              <a:chExt cx="836612" cy="836613"/>
            </a:xfrm>
          </p:grpSpPr>
          <p:pic>
            <p:nvPicPr>
              <p:cNvPr id="81" name="Picture 16" descr="볼1-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1472" y="4432721"/>
                <a:ext cx="836612" cy="8366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</p:pic>
          <p:sp>
            <p:nvSpPr>
              <p:cNvPr id="82" name="Line 17"/>
              <p:cNvSpPr>
                <a:spLocks noChangeShapeType="1"/>
              </p:cNvSpPr>
              <p:nvPr/>
            </p:nvSpPr>
            <p:spPr bwMode="auto">
              <a:xfrm>
                <a:off x="3151659" y="4958184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b="1" dirty="0">
                  <a:latin typeface="+mj-ea"/>
                  <a:ea typeface="+mj-ea"/>
                </a:endParaRPr>
              </a:p>
            </p:txBody>
          </p:sp>
          <p:pic>
            <p:nvPicPr>
              <p:cNvPr id="83" name="Picture 18" descr="04"/>
              <p:cNvPicPr>
                <a:picLocks noChangeAspect="1" noChangeArrowheads="1"/>
              </p:cNvPicPr>
              <p:nvPr/>
            </p:nvPicPr>
            <p:blipFill>
              <a:blip r:embed="rId6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3204"/>
              <a:stretch>
                <a:fillRect/>
              </a:stretch>
            </p:blipFill>
            <p:spPr bwMode="auto">
              <a:xfrm>
                <a:off x="3127847" y="4667671"/>
                <a:ext cx="434975" cy="2905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4" name="Rectangle 31"/>
            <p:cNvSpPr>
              <a:spLocks noChangeArrowheads="1"/>
            </p:cNvSpPr>
            <p:nvPr/>
          </p:nvSpPr>
          <p:spPr bwMode="auto">
            <a:xfrm>
              <a:off x="2471457" y="5434022"/>
              <a:ext cx="2019874" cy="240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b="1" dirty="0">
                  <a:latin typeface="+mj-ea"/>
                  <a:ea typeface="+mj-ea"/>
                </a:rPr>
                <a:t>수익이 발생할 수 있는가</a:t>
              </a:r>
              <a:r>
                <a:rPr lang="en-US" altLang="ko-KR" sz="1100" b="1" dirty="0">
                  <a:latin typeface="+mj-ea"/>
                  <a:ea typeface="+mj-ea"/>
                </a:rPr>
                <a:t>?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885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그룹 55"/>
          <p:cNvGrpSpPr/>
          <p:nvPr/>
        </p:nvGrpSpPr>
        <p:grpSpPr>
          <a:xfrm>
            <a:off x="1225666" y="1244086"/>
            <a:ext cx="2948442" cy="349495"/>
            <a:chOff x="2226149" y="1370702"/>
            <a:chExt cx="4787900" cy="567536"/>
          </a:xfrm>
        </p:grpSpPr>
        <p:grpSp>
          <p:nvGrpSpPr>
            <p:cNvPr id="44" name="그룹 3"/>
            <p:cNvGrpSpPr>
              <a:grpSpLocks/>
            </p:cNvGrpSpPr>
            <p:nvPr/>
          </p:nvGrpSpPr>
          <p:grpSpPr bwMode="auto">
            <a:xfrm>
              <a:off x="2226149" y="1412776"/>
              <a:ext cx="4787900" cy="525462"/>
              <a:chOff x="-3658846" y="-754620"/>
              <a:chExt cx="4789146" cy="525151"/>
            </a:xfrm>
          </p:grpSpPr>
          <p:sp>
            <p:nvSpPr>
              <p:cNvPr id="45" name="Rounded Rectangle 1"/>
              <p:cNvSpPr/>
              <p:nvPr/>
            </p:nvSpPr>
            <p:spPr>
              <a:xfrm>
                <a:off x="-3658846" y="-754620"/>
                <a:ext cx="4789146" cy="525151"/>
              </a:xfrm>
              <a:prstGeom prst="roundRect">
                <a:avLst>
                  <a:gd name="adj" fmla="val 50000"/>
                </a:avLst>
              </a:prstGeom>
              <a:solidFill>
                <a:srgbClr val="08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Rounded Rectangle 10"/>
              <p:cNvSpPr/>
              <p:nvPr/>
            </p:nvSpPr>
            <p:spPr>
              <a:xfrm>
                <a:off x="-3574686" y="-722889"/>
                <a:ext cx="4647821" cy="45375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Oval 2"/>
              <p:cNvSpPr/>
              <p:nvPr/>
            </p:nvSpPr>
            <p:spPr>
              <a:xfrm>
                <a:off x="-3644554" y="-668946"/>
                <a:ext cx="220719" cy="350629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Oval 9"/>
              <p:cNvSpPr/>
              <p:nvPr/>
            </p:nvSpPr>
            <p:spPr>
              <a:xfrm rot="10800000">
                <a:off x="846064" y="-668946"/>
                <a:ext cx="239774" cy="356976"/>
              </a:xfrm>
              <a:prstGeom prst="ellipse">
                <a:avLst/>
              </a:prstGeom>
              <a:gradFill flip="none" rotWithShape="1">
                <a:gsLst>
                  <a:gs pos="0">
                    <a:srgbClr val="4BB0D8"/>
                  </a:gs>
                  <a:gs pos="68000">
                    <a:srgbClr val="086AAA"/>
                  </a:gs>
                </a:gsLst>
                <a:lin ang="10800000" scaled="1"/>
                <a:tileRect/>
              </a:gradFill>
              <a:ln w="38100">
                <a:solidFill>
                  <a:srgbClr val="086A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Rounded Rectangle 12"/>
              <p:cNvSpPr/>
              <p:nvPr/>
            </p:nvSpPr>
            <p:spPr>
              <a:xfrm>
                <a:off x="-3517521" y="-724476"/>
                <a:ext cx="3674431" cy="45534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Oval 13"/>
              <p:cNvSpPr/>
              <p:nvPr/>
            </p:nvSpPr>
            <p:spPr>
              <a:xfrm>
                <a:off x="469728" y="-724476"/>
                <a:ext cx="603407" cy="45534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34000"/>
                    </a:schemeClr>
                  </a:gs>
                  <a:gs pos="68000">
                    <a:srgbClr val="086AAA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1" name="그룹 2"/>
              <p:cNvGrpSpPr>
                <a:grpSpLocks/>
              </p:cNvGrpSpPr>
              <p:nvPr/>
            </p:nvGrpSpPr>
            <p:grpSpPr bwMode="auto">
              <a:xfrm>
                <a:off x="-3300327" y="-719347"/>
                <a:ext cx="4146252" cy="440209"/>
                <a:chOff x="-3300327" y="-719347"/>
                <a:chExt cx="3206452" cy="440209"/>
              </a:xfrm>
            </p:grpSpPr>
            <p:sp>
              <p:nvSpPr>
                <p:cNvPr id="52" name="Trapezoid 3"/>
                <p:cNvSpPr/>
                <p:nvPr/>
              </p:nvSpPr>
              <p:spPr>
                <a:xfrm>
                  <a:off x="-3300327" y="-436772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" name="Trapezoid 15"/>
                <p:cNvSpPr/>
                <p:nvPr/>
              </p:nvSpPr>
              <p:spPr>
                <a:xfrm rot="10800000">
                  <a:off x="-3300327" y="-719347"/>
                  <a:ext cx="3206452" cy="157634"/>
                </a:xfrm>
                <a:prstGeom prst="trapezoid">
                  <a:avLst>
                    <a:gd name="adj" fmla="val 175108"/>
                  </a:avLst>
                </a:prstGeom>
                <a:gradFill flip="none" rotWithShape="1">
                  <a:gsLst>
                    <a:gs pos="0">
                      <a:srgbClr val="D9F2FF"/>
                    </a:gs>
                    <a:gs pos="68000">
                      <a:srgbClr val="086AAA">
                        <a:alpha val="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2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4" name="직사각형 53"/>
            <p:cNvSpPr/>
            <p:nvPr/>
          </p:nvSpPr>
          <p:spPr>
            <a:xfrm>
              <a:off x="4225694" y="1478264"/>
              <a:ext cx="1190126" cy="449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200" dirty="0">
                  <a:latin typeface="+mj-ea"/>
                  <a:ea typeface="+mj-ea"/>
                </a:rPr>
                <a:t>네트워크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560129" y="1370702"/>
              <a:ext cx="549769" cy="4498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07</a:t>
              </a:r>
              <a:endParaRPr lang="ko-KR" altLang="en-US" sz="1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성공을 위한 </a:t>
            </a:r>
            <a:r>
              <a:rPr lang="en-US" altLang="ko-KR" dirty="0"/>
              <a:t>7</a:t>
            </a:r>
            <a:r>
              <a:rPr lang="ko-KR" altLang="en-US" dirty="0"/>
              <a:t>가지 키워드</a:t>
            </a:r>
            <a:r>
              <a:rPr lang="en-US" altLang="ko-KR" dirty="0" smtClean="0"/>
              <a:t>_</a:t>
            </a:r>
            <a:r>
              <a:rPr lang="ko-KR" altLang="en-US" dirty="0" smtClean="0"/>
              <a:t>네트워크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26</a:t>
            </a:fld>
            <a:endParaRPr lang="ko-KR" altLang="en-US" dirty="0"/>
          </a:p>
        </p:txBody>
      </p:sp>
      <p:graphicFrame>
        <p:nvGraphicFramePr>
          <p:cNvPr id="58" name="다이어그램 57"/>
          <p:cNvGraphicFramePr/>
          <p:nvPr>
            <p:extLst>
              <p:ext uri="{D42A27DB-BD31-4B8C-83A1-F6EECF244321}">
                <p14:modId xmlns:p14="http://schemas.microsoft.com/office/powerpoint/2010/main" val="2779378055"/>
              </p:ext>
            </p:extLst>
          </p:nvPr>
        </p:nvGraphicFramePr>
        <p:xfrm>
          <a:off x="418235" y="1915621"/>
          <a:ext cx="5890841" cy="2903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570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왜 </a:t>
            </a:r>
            <a:r>
              <a:rPr lang="ko-KR" altLang="en-US" dirty="0" err="1"/>
              <a:t>인큐베이팅이</a:t>
            </a:r>
            <a:r>
              <a:rPr lang="ko-KR" altLang="en-US" dirty="0"/>
              <a:t> 필요한가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27</a:t>
            </a:fld>
            <a:endParaRPr lang="ko-KR" altLang="en-US" dirty="0"/>
          </a:p>
        </p:txBody>
      </p:sp>
      <p:sp>
        <p:nvSpPr>
          <p:cNvPr id="57" name="Rectangle 68"/>
          <p:cNvSpPr>
            <a:spLocks noChangeArrowheads="1"/>
          </p:cNvSpPr>
          <p:nvPr/>
        </p:nvSpPr>
        <p:spPr bwMode="auto">
          <a:xfrm>
            <a:off x="582613" y="1187449"/>
            <a:ext cx="5726463" cy="3617913"/>
          </a:xfrm>
          <a:prstGeom prst="rect">
            <a:avLst/>
          </a:prstGeom>
          <a:solidFill>
            <a:srgbClr val="FFFFFF"/>
          </a:solidFill>
          <a:ln w="12700">
            <a:solidFill>
              <a:srgbClr val="80808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lIns="180000" tIns="108000" rIns="144000" bIns="108000" anchor="t"/>
          <a:lstStyle/>
          <a:p>
            <a:pPr marL="174625" indent="-174625" latinLnBrk="0">
              <a:lnSpc>
                <a:spcPct val="20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2"/>
              </a:buBlip>
              <a:defRPr/>
            </a:pPr>
            <a:endParaRPr lang="ko-KR" altLang="en-US" sz="1200" dirty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8" name="Picture 32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1489044" y="1682474"/>
            <a:ext cx="413833" cy="421962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1902877" y="1774473"/>
            <a:ext cx="248657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100" b="1" dirty="0" err="1"/>
              <a:t>사회적기업</a:t>
            </a:r>
            <a:r>
              <a:rPr lang="ko-KR" altLang="en-US" sz="1100" b="1" dirty="0"/>
              <a:t> 경영과 영리기업 경영의 차이 </a:t>
            </a:r>
          </a:p>
        </p:txBody>
      </p:sp>
      <p:pic>
        <p:nvPicPr>
          <p:cNvPr id="10" name="Picture 32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1489044" y="2320230"/>
            <a:ext cx="413833" cy="421962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1902877" y="2412229"/>
            <a:ext cx="360868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100" b="1" dirty="0"/>
              <a:t>비즈니스 경험 부족 </a:t>
            </a:r>
            <a:r>
              <a:rPr lang="en-US" altLang="ko-KR" sz="1100" b="1" dirty="0"/>
              <a:t>– </a:t>
            </a:r>
            <a:r>
              <a:rPr lang="ko-KR" altLang="en-US" sz="1100" b="1" dirty="0"/>
              <a:t>고객</a:t>
            </a:r>
            <a:r>
              <a:rPr lang="en-US" altLang="ko-KR" sz="1100" b="1" dirty="0"/>
              <a:t>, </a:t>
            </a:r>
            <a:r>
              <a:rPr lang="ko-KR" altLang="en-US" sz="1100" b="1" dirty="0"/>
              <a:t>비즈니스관행</a:t>
            </a:r>
            <a:r>
              <a:rPr lang="en-US" altLang="ko-KR" sz="1100" b="1" dirty="0"/>
              <a:t>, </a:t>
            </a:r>
            <a:r>
              <a:rPr lang="ko-KR" altLang="en-US" sz="1100" b="1" dirty="0"/>
              <a:t>효율성</a:t>
            </a:r>
            <a:r>
              <a:rPr lang="en-US" altLang="ko-KR" sz="1100" b="1" dirty="0"/>
              <a:t>, </a:t>
            </a:r>
            <a:r>
              <a:rPr lang="ko-KR" altLang="en-US" sz="1100" b="1" dirty="0"/>
              <a:t>네트워크 </a:t>
            </a:r>
          </a:p>
        </p:txBody>
      </p:sp>
      <p:pic>
        <p:nvPicPr>
          <p:cNvPr id="12" name="Picture 32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1489044" y="3012722"/>
            <a:ext cx="413833" cy="421962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1902877" y="3104721"/>
            <a:ext cx="19383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100" b="1" dirty="0"/>
              <a:t>개별기업이 아닌 생태계가 중요</a:t>
            </a:r>
          </a:p>
        </p:txBody>
      </p:sp>
      <p:pic>
        <p:nvPicPr>
          <p:cNvPr id="14" name="Picture 32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1489044" y="3705214"/>
            <a:ext cx="413833" cy="42196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1902877" y="3797212"/>
            <a:ext cx="185178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100" b="1" dirty="0"/>
              <a:t>성장단계별 기업가 역량 차이 </a:t>
            </a: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5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302251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2" name="그림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68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경영과 영리기업 경영의 차이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28</a:t>
            </a:fld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874434" y="1111623"/>
            <a:ext cx="5317530" cy="3383423"/>
            <a:chOff x="683568" y="1495425"/>
            <a:chExt cx="7776864" cy="4431720"/>
          </a:xfrm>
        </p:grpSpPr>
        <p:pic>
          <p:nvPicPr>
            <p:cNvPr id="34" name="Picture 26" descr="0s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46" r="35646"/>
            <a:stretch>
              <a:fillRect/>
            </a:stretch>
          </p:blipFill>
          <p:spPr bwMode="auto">
            <a:xfrm>
              <a:off x="5851875" y="1495425"/>
              <a:ext cx="2608557" cy="2763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6" descr="0s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46" r="35646"/>
            <a:stretch>
              <a:fillRect/>
            </a:stretch>
          </p:blipFill>
          <p:spPr bwMode="auto">
            <a:xfrm>
              <a:off x="3267722" y="1495425"/>
              <a:ext cx="2608557" cy="2763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6" descr="0s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646" r="35646"/>
            <a:stretch>
              <a:fillRect/>
            </a:stretch>
          </p:blipFill>
          <p:spPr bwMode="auto">
            <a:xfrm>
              <a:off x="683568" y="1495425"/>
              <a:ext cx="2608557" cy="2763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직사각형 36"/>
            <p:cNvSpPr/>
            <p:nvPr/>
          </p:nvSpPr>
          <p:spPr>
            <a:xfrm>
              <a:off x="1523592" y="1807418"/>
              <a:ext cx="973390" cy="3616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100" dirty="0">
                  <a:solidFill>
                    <a:sysClr val="window" lastClr="FFFFFF"/>
                  </a:solidFill>
                  <a:latin typeface="+mj-ea"/>
                  <a:ea typeface="+mj-ea"/>
                </a:rPr>
                <a:t>영리기업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3990358" y="1807418"/>
              <a:ext cx="1163285" cy="3616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100" dirty="0" err="1" smtClean="0">
                  <a:solidFill>
                    <a:sysClr val="window" lastClr="FFFFFF"/>
                  </a:solidFill>
                  <a:latin typeface="+mj-ea"/>
                  <a:ea typeface="+mj-ea"/>
                </a:rPr>
                <a:t>사회적기업</a:t>
              </a:r>
              <a:endParaRPr lang="ko-KR" altLang="en-US" sz="1100" dirty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576855" y="1807418"/>
              <a:ext cx="1158596" cy="3616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100" dirty="0">
                  <a:solidFill>
                    <a:sysClr val="window" lastClr="FFFFFF"/>
                  </a:solidFill>
                  <a:latin typeface="+mj-ea"/>
                  <a:ea typeface="+mj-ea"/>
                </a:rPr>
                <a:t>비영리조직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1040291" y="2479065"/>
              <a:ext cx="1875525" cy="595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100" dirty="0">
                  <a:latin typeface="+mj-ea"/>
                  <a:ea typeface="+mj-ea"/>
                </a:rPr>
                <a:t>조직과 성과 중심 </a:t>
              </a:r>
              <a:br>
                <a:rPr lang="ko-KR" altLang="en-US" sz="1100" dirty="0">
                  <a:latin typeface="+mj-ea"/>
                  <a:ea typeface="+mj-ea"/>
                </a:rPr>
              </a:br>
              <a:r>
                <a:rPr lang="ko-KR" altLang="en-US" sz="1100" dirty="0">
                  <a:latin typeface="+mj-ea"/>
                  <a:ea typeface="+mj-ea"/>
                </a:rPr>
                <a:t>비즈니스 </a:t>
              </a:r>
              <a:r>
                <a:rPr lang="ko-KR" altLang="en-US" sz="1100" dirty="0" smtClean="0">
                  <a:latin typeface="+mj-ea"/>
                  <a:ea typeface="+mj-ea"/>
                </a:rPr>
                <a:t>조직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3449927" y="2479065"/>
              <a:ext cx="2202194" cy="595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100" dirty="0">
                  <a:latin typeface="+mj-ea"/>
                  <a:ea typeface="+mj-ea"/>
                </a:rPr>
                <a:t>미션과 관계 중심 </a:t>
              </a:r>
              <a:r>
                <a:rPr lang="en-US" altLang="ko-KR" sz="1100" dirty="0" smtClean="0">
                  <a:latin typeface="+mj-ea"/>
                  <a:ea typeface="+mj-ea"/>
                </a:rPr>
                <a:t/>
              </a:r>
              <a:br>
                <a:rPr lang="en-US" altLang="ko-KR" sz="1100" dirty="0" smtClean="0">
                  <a:latin typeface="+mj-ea"/>
                  <a:ea typeface="+mj-ea"/>
                </a:rPr>
              </a:br>
              <a:r>
                <a:rPr lang="ko-KR" altLang="en-US" sz="1100" dirty="0" smtClean="0">
                  <a:latin typeface="+mj-ea"/>
                  <a:ea typeface="+mj-ea"/>
                </a:rPr>
                <a:t>비즈니스 </a:t>
              </a:r>
              <a:r>
                <a:rPr lang="ko-KR" altLang="en-US" sz="1100" dirty="0">
                  <a:latin typeface="+mj-ea"/>
                  <a:ea typeface="+mj-ea"/>
                </a:rPr>
                <a:t>조직</a:t>
              </a: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5971848" y="2479063"/>
              <a:ext cx="2280215" cy="595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100" dirty="0">
                  <a:latin typeface="+mj-ea"/>
                  <a:ea typeface="+mj-ea"/>
                </a:rPr>
                <a:t>미션과 </a:t>
              </a:r>
              <a:r>
                <a:rPr lang="en-US" altLang="ko-KR" sz="1100" dirty="0" smtClean="0">
                  <a:latin typeface="+mj-ea"/>
                  <a:ea typeface="+mj-ea"/>
                </a:rPr>
                <a:t/>
              </a:r>
              <a:br>
                <a:rPr lang="en-US" altLang="ko-KR" sz="1100" dirty="0" smtClean="0">
                  <a:latin typeface="+mj-ea"/>
                  <a:ea typeface="+mj-ea"/>
                </a:rPr>
              </a:br>
              <a:r>
                <a:rPr lang="ko-KR" altLang="en-US" sz="1100" dirty="0" smtClean="0">
                  <a:latin typeface="+mj-ea"/>
                  <a:ea typeface="+mj-ea"/>
                </a:rPr>
                <a:t>관계 </a:t>
              </a:r>
              <a:r>
                <a:rPr lang="ko-KR" altLang="en-US" sz="1100" dirty="0">
                  <a:latin typeface="+mj-ea"/>
                  <a:ea typeface="+mj-ea"/>
                </a:rPr>
                <a:t>중심 조직 </a:t>
              </a:r>
            </a:p>
          </p:txBody>
        </p:sp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7720" y="3766220"/>
              <a:ext cx="2704126" cy="2160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그룹 22"/>
          <p:cNvGrpSpPr/>
          <p:nvPr/>
        </p:nvGrpSpPr>
        <p:grpSpPr>
          <a:xfrm>
            <a:off x="965757" y="4993135"/>
            <a:ext cx="5415890" cy="3402317"/>
            <a:chOff x="254247" y="1233482"/>
            <a:chExt cx="8617150" cy="5262356"/>
          </a:xfrm>
        </p:grpSpPr>
        <p:sp>
          <p:nvSpPr>
            <p:cNvPr id="24" name="이등변 삼각형 23"/>
            <p:cNvSpPr/>
            <p:nvPr/>
          </p:nvSpPr>
          <p:spPr>
            <a:xfrm flipV="1">
              <a:off x="539552" y="2419473"/>
              <a:ext cx="3384376" cy="467793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25" name="이등변 삼각형 24"/>
            <p:cNvSpPr/>
            <p:nvPr/>
          </p:nvSpPr>
          <p:spPr>
            <a:xfrm flipV="1">
              <a:off x="5068690" y="2419473"/>
              <a:ext cx="3384376" cy="467793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8968" y="2808983"/>
              <a:ext cx="3863032" cy="3686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56856" y="2808983"/>
              <a:ext cx="3863032" cy="36786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  <p:sp>
          <p:nvSpPr>
            <p:cNvPr id="28" name="AutoShape 3"/>
            <p:cNvSpPr>
              <a:spLocks noChangeArrowheads="1"/>
            </p:cNvSpPr>
            <p:nvPr/>
          </p:nvSpPr>
          <p:spPr bwMode="auto">
            <a:xfrm>
              <a:off x="254248" y="2011170"/>
              <a:ext cx="4202312" cy="480313"/>
            </a:xfrm>
            <a:prstGeom prst="roundRect">
              <a:avLst>
                <a:gd name="adj" fmla="val 10995"/>
              </a:avLst>
            </a:prstGeom>
            <a:ln/>
            <a:ex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182563" lvl="0" indent="-182563" algn="ctr">
                <a:lnSpc>
                  <a:spcPct val="90000"/>
                </a:lnSpc>
                <a:buClr>
                  <a:srgbClr val="4F81BD"/>
                </a:buClr>
              </a:pPr>
              <a:r>
                <a:rPr lang="ko-KR" altLang="en-US" sz="1100" b="1" dirty="0">
                  <a:solidFill>
                    <a:prstClr val="black"/>
                  </a:solidFill>
                  <a:cs typeface="Arial" pitchFamily="34" charset="0"/>
                </a:rPr>
                <a:t>영리 기업 미션 </a:t>
              </a:r>
              <a:r>
                <a:rPr lang="en-US" altLang="ko-KR" sz="1100" b="1" dirty="0">
                  <a:solidFill>
                    <a:prstClr val="black"/>
                  </a:solidFill>
                  <a:cs typeface="Arial" pitchFamily="34" charset="0"/>
                </a:rPr>
                <a:t>= </a:t>
              </a:r>
              <a:r>
                <a:rPr lang="ko-KR" altLang="en-US" sz="1100" b="1" dirty="0">
                  <a:solidFill>
                    <a:prstClr val="black"/>
                  </a:solidFill>
                  <a:cs typeface="Arial" pitchFamily="34" charset="0"/>
                </a:rPr>
                <a:t>이윤 극대화</a:t>
              </a:r>
            </a:p>
          </p:txBody>
        </p:sp>
        <p:sp>
          <p:nvSpPr>
            <p:cNvPr id="29" name="Freeform 4"/>
            <p:cNvSpPr>
              <a:spLocks/>
            </p:cNvSpPr>
            <p:nvPr/>
          </p:nvSpPr>
          <p:spPr bwMode="auto">
            <a:xfrm>
              <a:off x="254247" y="2011170"/>
              <a:ext cx="3492731" cy="447675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 dirty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0" name="AutoShape 3"/>
            <p:cNvSpPr>
              <a:spLocks noChangeArrowheads="1"/>
            </p:cNvSpPr>
            <p:nvPr/>
          </p:nvSpPr>
          <p:spPr bwMode="auto">
            <a:xfrm>
              <a:off x="4669085" y="2011170"/>
              <a:ext cx="4202312" cy="480313"/>
            </a:xfrm>
            <a:prstGeom prst="roundRect">
              <a:avLst>
                <a:gd name="adj" fmla="val 10995"/>
              </a:avLst>
            </a:prstGeom>
            <a:ln/>
            <a:ex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182563" lvl="0" indent="-182563" algn="ctr">
                <a:lnSpc>
                  <a:spcPct val="90000"/>
                </a:lnSpc>
                <a:buClr>
                  <a:srgbClr val="4F81BD"/>
                </a:buClr>
              </a:pPr>
              <a:r>
                <a:rPr lang="ko-KR" altLang="en-US" sz="1100" b="1" spc="-100" dirty="0">
                  <a:solidFill>
                    <a:prstClr val="black"/>
                  </a:solidFill>
                  <a:cs typeface="Arial" pitchFamily="34" charset="0"/>
                </a:rPr>
                <a:t>사회적경제조직 </a:t>
              </a:r>
              <a:r>
                <a:rPr lang="ko-KR" altLang="en-US" sz="1100" b="1" spc="-100" dirty="0" smtClean="0">
                  <a:solidFill>
                    <a:prstClr val="black"/>
                  </a:solidFill>
                  <a:cs typeface="Arial" pitchFamily="34" charset="0"/>
                </a:rPr>
                <a:t>미션 </a:t>
              </a:r>
              <a:r>
                <a:rPr lang="en-US" altLang="ko-KR" sz="1100" b="1" spc="-100" dirty="0" smtClean="0">
                  <a:solidFill>
                    <a:prstClr val="black"/>
                  </a:solidFill>
                  <a:cs typeface="Arial" pitchFamily="34" charset="0"/>
                </a:rPr>
                <a:t>= </a:t>
              </a:r>
              <a:r>
                <a:rPr lang="ko-KR" altLang="en-US" sz="1100" b="1" spc="-100" dirty="0" err="1">
                  <a:solidFill>
                    <a:prstClr val="black"/>
                  </a:solidFill>
                  <a:cs typeface="Arial" pitchFamily="34" charset="0"/>
                </a:rPr>
                <a:t>소셜미션</a:t>
              </a:r>
              <a:r>
                <a:rPr lang="ko-KR" altLang="en-US" sz="1100" b="1" spc="-100" dirty="0">
                  <a:solidFill>
                    <a:prstClr val="black"/>
                  </a:solidFill>
                  <a:cs typeface="Arial" pitchFamily="34" charset="0"/>
                </a:rPr>
                <a:t> </a:t>
              </a:r>
              <a:r>
                <a:rPr lang="en-US" altLang="ko-KR" sz="1100" b="1" spc="-100" dirty="0">
                  <a:solidFill>
                    <a:prstClr val="black"/>
                  </a:solidFill>
                  <a:cs typeface="Arial" pitchFamily="34" charset="0"/>
                </a:rPr>
                <a:t>+ </a:t>
              </a:r>
              <a:r>
                <a:rPr lang="ko-KR" altLang="en-US" sz="1100" b="1" spc="-100" dirty="0">
                  <a:solidFill>
                    <a:prstClr val="black"/>
                  </a:solidFill>
                  <a:cs typeface="Arial" pitchFamily="34" charset="0"/>
                </a:rPr>
                <a:t>지속가능성 </a:t>
              </a:r>
            </a:p>
          </p:txBody>
        </p:sp>
        <p:sp>
          <p:nvSpPr>
            <p:cNvPr id="31" name="Freeform 4"/>
            <p:cNvSpPr>
              <a:spLocks/>
            </p:cNvSpPr>
            <p:nvPr/>
          </p:nvSpPr>
          <p:spPr bwMode="auto">
            <a:xfrm>
              <a:off x="4669084" y="2011170"/>
              <a:ext cx="3492731" cy="447675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 dirty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grpSp>
          <p:nvGrpSpPr>
            <p:cNvPr id="32" name="그룹 31"/>
            <p:cNvGrpSpPr/>
            <p:nvPr/>
          </p:nvGrpSpPr>
          <p:grpSpPr>
            <a:xfrm>
              <a:off x="1937452" y="1233482"/>
              <a:ext cx="5209420" cy="506161"/>
              <a:chOff x="2026876" y="1233482"/>
              <a:chExt cx="3636000" cy="506161"/>
            </a:xfrm>
          </p:grpSpPr>
          <p:sp>
            <p:nvSpPr>
              <p:cNvPr id="33" name="AutoShape 3"/>
              <p:cNvSpPr>
                <a:spLocks noChangeArrowheads="1"/>
              </p:cNvSpPr>
              <p:nvPr/>
            </p:nvSpPr>
            <p:spPr bwMode="auto">
              <a:xfrm>
                <a:off x="2026876" y="1233482"/>
                <a:ext cx="3636000" cy="506161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DD6520"/>
              </a:solidFill>
              <a:ln w="3175" algn="ctr">
                <a:noFill/>
                <a:miter lim="800000"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lvl="0" algn="ctr">
                  <a:defRPr/>
                </a:pPr>
                <a:r>
                  <a:rPr lang="ko-KR" altLang="en-US" sz="1200" b="1" kern="0" dirty="0">
                    <a:solidFill>
                      <a:prstClr val="white"/>
                    </a:solidFill>
                  </a:rPr>
                  <a:t> 의사결정 </a:t>
                </a:r>
                <a:r>
                  <a:rPr lang="ko-KR" altLang="en-US" sz="1200" b="1" kern="0" dirty="0" smtClean="0">
                    <a:solidFill>
                      <a:prstClr val="white"/>
                    </a:solidFill>
                  </a:rPr>
                  <a:t>기준이 다르다</a:t>
                </a:r>
                <a:endParaRPr lang="en-US" altLang="ko-KR" sz="12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Freeform 4"/>
              <p:cNvSpPr>
                <a:spLocks/>
              </p:cNvSpPr>
              <p:nvPr/>
            </p:nvSpPr>
            <p:spPr bwMode="auto">
              <a:xfrm>
                <a:off x="2026877" y="1233483"/>
                <a:ext cx="2850724" cy="305620"/>
              </a:xfrm>
              <a:custGeom>
                <a:avLst/>
                <a:gdLst>
                  <a:gd name="T0" fmla="*/ 0 w 545"/>
                  <a:gd name="T1" fmla="*/ 0 h 317"/>
                  <a:gd name="T2" fmla="*/ 0 w 545"/>
                  <a:gd name="T3" fmla="*/ 317 h 317"/>
                  <a:gd name="T4" fmla="*/ 545 w 545"/>
                  <a:gd name="T5" fmla="*/ 3 h 317"/>
                  <a:gd name="T6" fmla="*/ 0 w 545"/>
                  <a:gd name="T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5" h="317">
                    <a:moveTo>
                      <a:pt x="0" y="0"/>
                    </a:moveTo>
                    <a:lnTo>
                      <a:pt x="0" y="317"/>
                    </a:lnTo>
                    <a:lnTo>
                      <a:pt x="54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4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dirty="0">
                  <a:solidFill>
                    <a:prstClr val="black"/>
                  </a:solidFill>
                  <a:latin typeface="Rix모던고딕 L" panose="02020603020101020101" pitchFamily="18" charset="-127"/>
                  <a:ea typeface="Rix모던고딕 L" panose="02020603020101020101" pitchFamily="18" charset="-127"/>
                </a:endParaRPr>
              </a:p>
            </p:txBody>
          </p:sp>
        </p:grpSp>
      </p:grpSp>
      <p:pic>
        <p:nvPicPr>
          <p:cNvPr id="45" name="Picture 5" descr="D:\Works\02_Data Base\04_확인불가 일러스트_PNG_Beta1006\강조\CHATBUBBLES EXCLAMATI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364" y="4746622"/>
            <a:ext cx="736499" cy="73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36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개별기업이 아닌 생태계가 중요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29</a:t>
            </a:fld>
            <a:endParaRPr lang="ko-KR" altLang="en-US" dirty="0"/>
          </a:p>
        </p:txBody>
      </p:sp>
      <p:grpSp>
        <p:nvGrpSpPr>
          <p:cNvPr id="31" name="그룹 30"/>
          <p:cNvGrpSpPr/>
          <p:nvPr/>
        </p:nvGrpSpPr>
        <p:grpSpPr>
          <a:xfrm>
            <a:off x="2023654" y="1707333"/>
            <a:ext cx="3274127" cy="327253"/>
            <a:chOff x="2026876" y="1233482"/>
            <a:chExt cx="3636000" cy="506161"/>
          </a:xfrm>
        </p:grpSpPr>
        <p:sp>
          <p:nvSpPr>
            <p:cNvPr id="32" name="AutoShape 3"/>
            <p:cNvSpPr>
              <a:spLocks noChangeArrowheads="1"/>
            </p:cNvSpPr>
            <p:nvPr/>
          </p:nvSpPr>
          <p:spPr bwMode="auto">
            <a:xfrm>
              <a:off x="2026876" y="1233482"/>
              <a:ext cx="3636000" cy="506161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DD6520"/>
            </a:solidFill>
            <a:ln w="3175" algn="ctr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 latinLnBrk="0">
                <a:defRPr/>
              </a:pPr>
              <a:r>
                <a:rPr lang="ko-KR" altLang="en-US" sz="1200" b="1" kern="0" dirty="0" smtClean="0">
                  <a:solidFill>
                    <a:prstClr val="white"/>
                  </a:solidFill>
                </a:rPr>
                <a:t>기반이 취약하다</a:t>
              </a:r>
              <a:r>
                <a:rPr lang="en-US" altLang="ko-KR" sz="1200" b="1" kern="0" dirty="0" smtClean="0">
                  <a:solidFill>
                    <a:prstClr val="white"/>
                  </a:solidFill>
                </a:rPr>
                <a:t>!</a:t>
              </a:r>
              <a:endParaRPr lang="en-US" altLang="ko-KR" sz="12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33" name="Freeform 4"/>
            <p:cNvSpPr>
              <a:spLocks/>
            </p:cNvSpPr>
            <p:nvPr/>
          </p:nvSpPr>
          <p:spPr bwMode="auto">
            <a:xfrm>
              <a:off x="2026877" y="1233483"/>
              <a:ext cx="2850724" cy="305620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200" dirty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1003510" y="2191579"/>
            <a:ext cx="5314414" cy="2873226"/>
            <a:chOff x="370573" y="1772816"/>
            <a:chExt cx="8207603" cy="4392985"/>
          </a:xfrm>
        </p:grpSpPr>
        <p:pic>
          <p:nvPicPr>
            <p:cNvPr id="34" name="Picture 5" descr="\\192.168.10.254\1박2일\02_컨텐츠_다이어그램\02_문서별포멧\3_기획서\12_트랜드분석\png\트랜드분석_06\b0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49071" y="1772816"/>
              <a:ext cx="5535287" cy="649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16" descr="E:\PTmaker\PTmaker_다이어그램\02_문서별포멧\2차_다이어그램\07_보고서\47_개혁로드맵\png\개혁로드맵_01\u0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2198" y="1822313"/>
              <a:ext cx="2916772" cy="550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TextBox 35"/>
            <p:cNvSpPr txBox="1"/>
            <p:nvPr/>
          </p:nvSpPr>
          <p:spPr bwMode="auto">
            <a:xfrm>
              <a:off x="785522" y="1948253"/>
              <a:ext cx="2163550" cy="261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윤리적 소비자 </a:t>
              </a:r>
            </a:p>
          </p:txBody>
        </p:sp>
        <p:sp>
          <p:nvSpPr>
            <p:cNvPr id="37" name="TextBox 36"/>
            <p:cNvSpPr txBox="1"/>
            <p:nvPr/>
          </p:nvSpPr>
          <p:spPr bwMode="auto">
            <a:xfrm>
              <a:off x="3330538" y="1948255"/>
              <a:ext cx="5247638" cy="261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공동체 부족 </a:t>
              </a:r>
              <a:r>
                <a:rPr lang="en-US" altLang="ko-KR" sz="1100" b="1" dirty="0">
                  <a:solidFill>
                    <a:prstClr val="black"/>
                  </a:solidFill>
                  <a:latin typeface="+mn-ea"/>
                </a:rPr>
                <a:t>+ </a:t>
              </a: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기대 수요 ↓</a:t>
              </a:r>
            </a:p>
          </p:txBody>
        </p:sp>
        <p:pic>
          <p:nvPicPr>
            <p:cNvPr id="38" name="Picture 5" descr="\\192.168.10.254\1박2일\02_컨텐츠_다이어그램\02_문서별포멧\3_기획서\12_트랜드분석\png\트랜드분석_06\b0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32672" y="2708920"/>
              <a:ext cx="5574678" cy="649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" name="Picture 17" descr="E:\PTmaker\PTmaker_다이어그램\02_문서별포멧\2차_다이어그램\07_보고서\47_개혁로드맵\png\개혁로드맵_01\u02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5535" y="2758417"/>
              <a:ext cx="2889981" cy="550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TextBox 39"/>
            <p:cNvSpPr txBox="1"/>
            <p:nvPr/>
          </p:nvSpPr>
          <p:spPr bwMode="auto">
            <a:xfrm>
              <a:off x="785522" y="2889101"/>
              <a:ext cx="917575" cy="261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투자 </a:t>
              </a:r>
              <a:endParaRPr lang="en-US" altLang="ko-KR" sz="1100" b="1" dirty="0" smtClea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 bwMode="auto">
            <a:xfrm>
              <a:off x="3330538" y="2889101"/>
              <a:ext cx="5200322" cy="261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100" b="1" dirty="0">
                  <a:solidFill>
                    <a:prstClr val="black"/>
                  </a:solidFill>
                  <a:latin typeface="+mn-ea"/>
                </a:rPr>
                <a:t>VC </a:t>
              </a: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형 투자 부진 </a:t>
              </a:r>
            </a:p>
          </p:txBody>
        </p:sp>
        <p:pic>
          <p:nvPicPr>
            <p:cNvPr id="42" name="Picture 5" descr="\\192.168.10.254\1박2일\02_컨텐츠_다이어그램\02_문서별포멧\3_기획서\12_트랜드분석\png\트랜드분석_06\b0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43320" y="3645024"/>
              <a:ext cx="5563447" cy="648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Picture 18" descr="E:\PTmaker\PTmaker_다이어그램\02_문서별포멧\2차_다이어그램\07_보고서\47_개혁로드맵\png\개혁로드맵_01\u03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3206" y="3694446"/>
              <a:ext cx="2908681" cy="5496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TextBox 43"/>
            <p:cNvSpPr txBox="1"/>
            <p:nvPr/>
          </p:nvSpPr>
          <p:spPr bwMode="auto">
            <a:xfrm>
              <a:off x="785522" y="3820406"/>
              <a:ext cx="1500399" cy="261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네트워크 </a:t>
              </a: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3330538" y="3815913"/>
              <a:ext cx="5234330" cy="261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지역 자원 현황 파악 </a:t>
              </a:r>
              <a:r>
                <a:rPr lang="ko-KR" altLang="en-US" sz="1100" b="1" dirty="0" smtClean="0">
                  <a:solidFill>
                    <a:prstClr val="black"/>
                  </a:solidFill>
                  <a:latin typeface="+mn-ea"/>
                </a:rPr>
                <a:t>↓</a:t>
              </a:r>
              <a:r>
                <a:rPr lang="en-US" altLang="ko-KR" sz="1100" b="1" dirty="0" smtClean="0">
                  <a:solidFill>
                    <a:prstClr val="black"/>
                  </a:solidFill>
                  <a:latin typeface="+mn-ea"/>
                </a:rPr>
                <a:t>- </a:t>
              </a: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인력</a:t>
              </a:r>
              <a:r>
                <a:rPr lang="en-US" altLang="ko-KR" sz="1100" b="1" dirty="0">
                  <a:solidFill>
                    <a:prstClr val="black"/>
                  </a:solidFill>
                  <a:latin typeface="+mn-ea"/>
                </a:rPr>
                <a:t>,</a:t>
              </a: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지식</a:t>
              </a:r>
              <a:r>
                <a:rPr lang="en-US" altLang="ko-KR" sz="1100" b="1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금융</a:t>
              </a:r>
              <a:r>
                <a:rPr lang="en-US" altLang="ko-KR" sz="1100" b="1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법률</a:t>
              </a:r>
              <a:r>
                <a:rPr lang="en-US" altLang="ko-KR" sz="1100" b="1" dirty="0">
                  <a:solidFill>
                    <a:prstClr val="black"/>
                  </a:solidFill>
                  <a:latin typeface="+mn-ea"/>
                </a:rPr>
                <a:t>,</a:t>
              </a: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교육 </a:t>
              </a:r>
            </a:p>
          </p:txBody>
        </p:sp>
        <p:pic>
          <p:nvPicPr>
            <p:cNvPr id="46" name="Picture 5" descr="\\192.168.10.254\1박2일\02_컨텐츠_다이어그램\02_문서별포멧\3_기획서\12_트랜드분석\png\트랜드분석_06\b0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36301" y="4581128"/>
              <a:ext cx="5548057" cy="648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19" descr="E:\PTmaker\PTmaker_다이어그램\02_문서별포멧\2차_다이어그램\07_보고서\47_개혁로드맵\png\개혁로드맵_01\u04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85605" y="4624008"/>
              <a:ext cx="2969697" cy="562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TextBox 47"/>
            <p:cNvSpPr txBox="1"/>
            <p:nvPr/>
          </p:nvSpPr>
          <p:spPr bwMode="auto">
            <a:xfrm>
              <a:off x="785522" y="4750228"/>
              <a:ext cx="2087497" cy="2613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인력 및 기술 인프라 </a:t>
              </a:r>
              <a:endParaRPr lang="en-US" altLang="ko-KR" sz="1100" b="1" dirty="0" smtClea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3330538" y="4756091"/>
              <a:ext cx="4644989" cy="261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핵심인재 부족 </a:t>
              </a:r>
              <a:r>
                <a:rPr lang="en-US" altLang="ko-KR" sz="1100" b="1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기술지원 없음</a:t>
              </a:r>
            </a:p>
          </p:txBody>
        </p:sp>
        <p:pic>
          <p:nvPicPr>
            <p:cNvPr id="50" name="Picture 5" descr="\\192.168.10.254\1박2일\02_컨텐츠_다이어그램\02_문서별포멧\3_기획서\12_트랜드분석\png\트랜드분석_06\b0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36301" y="5517232"/>
              <a:ext cx="5548057" cy="648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" name="TextBox 50"/>
            <p:cNvSpPr txBox="1"/>
            <p:nvPr/>
          </p:nvSpPr>
          <p:spPr bwMode="auto">
            <a:xfrm>
              <a:off x="3330538" y="5706933"/>
              <a:ext cx="4861012" cy="261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공공시장</a:t>
              </a:r>
              <a:r>
                <a:rPr lang="en-US" altLang="ko-KR" sz="1100" b="1" dirty="0">
                  <a:solidFill>
                    <a:prstClr val="black"/>
                  </a:solidFill>
                  <a:latin typeface="+mn-ea"/>
                </a:rPr>
                <a:t>, </a:t>
              </a:r>
              <a:r>
                <a:rPr lang="ko-KR" altLang="en-US" sz="1100" b="1" dirty="0" err="1">
                  <a:solidFill>
                    <a:prstClr val="black"/>
                  </a:solidFill>
                  <a:latin typeface="+mn-ea"/>
                </a:rPr>
                <a:t>사회적시장</a:t>
              </a: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 ↓ </a:t>
              </a:r>
            </a:p>
          </p:txBody>
        </p:sp>
        <p:pic>
          <p:nvPicPr>
            <p:cNvPr id="52" name="그림 5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573" y="5567388"/>
              <a:ext cx="2970493" cy="561975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 bwMode="auto">
            <a:xfrm>
              <a:off x="842676" y="5699979"/>
              <a:ext cx="1738605" cy="2613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1100" b="1" dirty="0">
                  <a:solidFill>
                    <a:prstClr val="black"/>
                  </a:solidFill>
                  <a:latin typeface="+mn-ea"/>
                </a:rPr>
                <a:t>시장 </a:t>
              </a:r>
            </a:p>
          </p:txBody>
        </p:sp>
      </p:grpSp>
      <p:pic>
        <p:nvPicPr>
          <p:cNvPr id="54" name="Picture 5" descr="D:\Works\02_Data Base\04_확인불가 일러스트_PNG_Beta1006\강조\CHATBUBBLES EXCLAMATION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171" y="1437881"/>
            <a:ext cx="736499" cy="73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제목 1"/>
          <p:cNvSpPr txBox="1">
            <a:spLocks/>
          </p:cNvSpPr>
          <p:nvPr/>
        </p:nvSpPr>
        <p:spPr>
          <a:xfrm>
            <a:off x="860425" y="923845"/>
            <a:ext cx="54575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179388" indent="-179388"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chemeClr val="tx1"/>
                </a:solidFill>
              </a:rPr>
              <a:t>생태계 특징 </a:t>
            </a:r>
            <a:r>
              <a:rPr lang="en-US" altLang="ko-KR" sz="1200" b="1" dirty="0">
                <a:solidFill>
                  <a:schemeClr val="tx1"/>
                </a:solidFill>
              </a:rPr>
              <a:t>_ </a:t>
            </a:r>
            <a:r>
              <a:rPr lang="ko-KR" altLang="en-US" sz="1200" b="1" dirty="0">
                <a:solidFill>
                  <a:schemeClr val="tx1"/>
                </a:solidFill>
              </a:rPr>
              <a:t>기반 취약</a:t>
            </a:r>
          </a:p>
        </p:txBody>
      </p:sp>
      <p:sp>
        <p:nvSpPr>
          <p:cNvPr id="56" name="제목 1"/>
          <p:cNvSpPr txBox="1">
            <a:spLocks/>
          </p:cNvSpPr>
          <p:nvPr/>
        </p:nvSpPr>
        <p:spPr>
          <a:xfrm>
            <a:off x="860425" y="5292080"/>
            <a:ext cx="54575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179388" indent="-179388">
              <a:buFont typeface="Wingdings" pitchFamily="2" charset="2"/>
              <a:buChar char="§"/>
            </a:pPr>
            <a:r>
              <a:rPr lang="ko-KR" altLang="en-US" sz="1200" b="1" dirty="0" smtClean="0">
                <a:solidFill>
                  <a:schemeClr val="tx1"/>
                </a:solidFill>
              </a:rPr>
              <a:t>시장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920846" y="5601916"/>
            <a:ext cx="5351218" cy="3206373"/>
            <a:chOff x="-12612" y="502209"/>
            <a:chExt cx="7905750" cy="6646862"/>
          </a:xfrm>
        </p:grpSpPr>
        <p:pic>
          <p:nvPicPr>
            <p:cNvPr id="57" name="Picture 25" descr="ㄷ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5" r="15446" b="7674"/>
            <a:stretch>
              <a:fillRect/>
            </a:stretch>
          </p:blipFill>
          <p:spPr bwMode="auto">
            <a:xfrm>
              <a:off x="-12612" y="502209"/>
              <a:ext cx="7905750" cy="6646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</p:pic>
        <p:grpSp>
          <p:nvGrpSpPr>
            <p:cNvPr id="58" name="그룹 57"/>
            <p:cNvGrpSpPr/>
            <p:nvPr/>
          </p:nvGrpSpPr>
          <p:grpSpPr>
            <a:xfrm>
              <a:off x="246201" y="2811282"/>
              <a:ext cx="4149877" cy="2661541"/>
              <a:chOff x="40214" y="2054165"/>
              <a:chExt cx="3368248" cy="2160240"/>
            </a:xfrm>
          </p:grpSpPr>
          <p:sp>
            <p:nvSpPr>
              <p:cNvPr id="59" name="타원 58"/>
              <p:cNvSpPr/>
              <p:nvPr/>
            </p:nvSpPr>
            <p:spPr>
              <a:xfrm>
                <a:off x="40214" y="2054165"/>
                <a:ext cx="2160240" cy="2160240"/>
              </a:xfrm>
              <a:prstGeom prst="ellipse">
                <a:avLst/>
              </a:prstGeom>
              <a:solidFill>
                <a:srgbClr val="C00000">
                  <a:alpha val="50000"/>
                </a:srgbClr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ko-KR" altLang="en-US" sz="1100" b="1" dirty="0" smtClean="0">
                    <a:solidFill>
                      <a:schemeClr val="bg1"/>
                    </a:solidFill>
                  </a:rPr>
                  <a:t>시장경제</a:t>
                </a:r>
                <a:endParaRPr lang="en-US" altLang="ko-KR" sz="1100" b="1" dirty="0" smtClean="0">
                  <a:solidFill>
                    <a:schemeClr val="bg1"/>
                  </a:solidFill>
                </a:endParaRPr>
              </a:p>
              <a:p>
                <a:r>
                  <a:rPr lang="en-US" altLang="ko-KR" sz="1100" b="1" dirty="0" smtClean="0">
                    <a:solidFill>
                      <a:schemeClr val="bg1"/>
                    </a:solidFill>
                  </a:rPr>
                  <a:t>(</a:t>
                </a:r>
                <a:r>
                  <a:rPr lang="ko-KR" altLang="en-US" sz="1100" b="1" dirty="0" smtClean="0">
                    <a:solidFill>
                      <a:schemeClr val="bg1"/>
                    </a:solidFill>
                  </a:rPr>
                  <a:t>거래 기반</a:t>
                </a:r>
                <a:r>
                  <a:rPr lang="en-US" altLang="ko-KR" sz="1100" b="1" dirty="0" smtClean="0">
                    <a:solidFill>
                      <a:schemeClr val="bg1"/>
                    </a:solidFill>
                  </a:rPr>
                  <a:t>)</a:t>
                </a:r>
                <a:endParaRPr lang="ko-KR" altLang="en-U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타원 59"/>
              <p:cNvSpPr/>
              <p:nvPr/>
            </p:nvSpPr>
            <p:spPr>
              <a:xfrm>
                <a:off x="1539152" y="2702238"/>
                <a:ext cx="1869310" cy="1418973"/>
              </a:xfrm>
              <a:prstGeom prst="ellipse">
                <a:avLst/>
              </a:prstGeom>
              <a:solidFill>
                <a:schemeClr val="tx2">
                  <a:alpha val="50000"/>
                </a:schemeClr>
              </a:soli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ko-KR" altLang="en-US" sz="1100" b="1" dirty="0" err="1" smtClean="0">
                    <a:solidFill>
                      <a:schemeClr val="bg1"/>
                    </a:solidFill>
                  </a:rPr>
                  <a:t>사회적경제</a:t>
                </a:r>
                <a:endParaRPr lang="en-US" altLang="ko-KR" sz="1100" b="1" dirty="0" smtClean="0">
                  <a:solidFill>
                    <a:schemeClr val="bg1"/>
                  </a:solidFill>
                </a:endParaRPr>
              </a:p>
              <a:p>
                <a:pPr algn="r"/>
                <a:r>
                  <a:rPr lang="en-US" altLang="ko-KR" sz="1100" b="1" dirty="0" smtClean="0">
                    <a:solidFill>
                      <a:schemeClr val="bg1"/>
                    </a:solidFill>
                  </a:rPr>
                  <a:t>(</a:t>
                </a:r>
                <a:r>
                  <a:rPr lang="ko-KR" altLang="en-US" sz="1100" b="1" dirty="0" smtClean="0">
                    <a:solidFill>
                      <a:schemeClr val="bg1"/>
                    </a:solidFill>
                  </a:rPr>
                  <a:t>호혜 기반</a:t>
                </a:r>
                <a:r>
                  <a:rPr lang="en-US" altLang="ko-KR" sz="1100" b="1" dirty="0" smtClean="0">
                    <a:solidFill>
                      <a:schemeClr val="bg1"/>
                    </a:solidFill>
                  </a:rPr>
                  <a:t>)</a:t>
                </a:r>
                <a:endParaRPr lang="ko-KR" altLang="en-US" sz="11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3244528" y="1352917"/>
              <a:ext cx="4310005" cy="1709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ct val="150000"/>
                </a:lnSpc>
              </a:pPr>
              <a:r>
                <a:rPr lang="ko-KR" altLang="en-US" sz="1100" b="1" i="1" dirty="0" smtClean="0"/>
                <a:t>공동체의 이익</a:t>
              </a:r>
              <a:r>
                <a:rPr lang="ko-KR" altLang="en-US" sz="1100" i="1" dirty="0" smtClean="0"/>
                <a:t>이라는 사회적 가치를 실현하기 위해 화폐적</a:t>
              </a:r>
              <a:r>
                <a:rPr lang="en-US" altLang="ko-KR" sz="1100" i="1" dirty="0" smtClean="0"/>
                <a:t>, </a:t>
              </a:r>
              <a:r>
                <a:rPr lang="ko-KR" altLang="en-US" sz="1100" i="1" dirty="0" smtClean="0"/>
                <a:t>비화폐적 자원을 </a:t>
              </a:r>
              <a:r>
                <a:rPr lang="ko-KR" altLang="en-US" sz="1100" b="1" i="1" dirty="0" smtClean="0"/>
                <a:t>생산</a:t>
              </a:r>
              <a:r>
                <a:rPr lang="en-US" altLang="ko-KR" sz="1100" b="1" i="1" dirty="0" smtClean="0"/>
                <a:t>, </a:t>
              </a:r>
              <a:r>
                <a:rPr lang="ko-KR" altLang="en-US" sz="1100" b="1" i="1" dirty="0" smtClean="0"/>
                <a:t>교환</a:t>
              </a:r>
              <a:r>
                <a:rPr lang="en-US" altLang="ko-KR" sz="1100" b="1" i="1" dirty="0" smtClean="0"/>
                <a:t>, </a:t>
              </a:r>
              <a:r>
                <a:rPr lang="ko-KR" altLang="en-US" sz="1100" b="1" i="1" dirty="0" smtClean="0"/>
                <a:t>분배</a:t>
              </a:r>
              <a:r>
                <a:rPr lang="en-US" altLang="ko-KR" sz="1100" b="1" i="1" dirty="0" smtClean="0"/>
                <a:t>, </a:t>
              </a:r>
              <a:r>
                <a:rPr lang="ko-KR" altLang="en-US" sz="1100" b="1" i="1" dirty="0" smtClean="0"/>
                <a:t>소비</a:t>
              </a:r>
              <a:r>
                <a:rPr lang="ko-KR" altLang="en-US" sz="1100" i="1" dirty="0" smtClean="0"/>
                <a:t>하는 조직들로 구성된 경제부문</a:t>
              </a:r>
              <a:endParaRPr lang="ko-KR" altLang="en-US" sz="1100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13811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445874" y="2873894"/>
            <a:ext cx="6056526" cy="3309192"/>
          </a:xfrm>
          <a:prstGeom prst="rect">
            <a:avLst/>
          </a:prstGeom>
          <a:ln w="3175">
            <a:solidFill>
              <a:srgbClr val="875EA3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atinLnBrk="0"/>
            <a:endParaRPr lang="ko-KR" altLang="en-US" sz="10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6088" y="3280286"/>
            <a:ext cx="12698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 @산돌퍼즐Bk" pitchFamily="18" charset="-127"/>
              </a:rPr>
              <a:t>round</a:t>
            </a:r>
            <a:endParaRPr lang="ko-KR" altLang="en-US" sz="3200" b="1" dirty="0">
              <a:solidFill>
                <a:schemeClr val="bg1">
                  <a:lumMod val="75000"/>
                </a:schemeClr>
              </a:solidFill>
              <a:latin typeface="+mj-lt"/>
              <a:ea typeface=" @산돌퍼즐Bk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6088" y="3825890"/>
            <a:ext cx="1229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err="1" smtClean="0">
                <a:solidFill>
                  <a:schemeClr val="bg1">
                    <a:lumMod val="75000"/>
                  </a:schemeClr>
                </a:solidFill>
                <a:latin typeface="+mj-lt"/>
                <a:ea typeface=" @산돌퍼즐Bk" pitchFamily="18" charset="-127"/>
              </a:rPr>
              <a:t>eflect</a:t>
            </a:r>
            <a:endParaRPr lang="en-US" altLang="ko-KR" sz="3200" b="1" dirty="0">
              <a:solidFill>
                <a:schemeClr val="bg1">
                  <a:lumMod val="75000"/>
                </a:schemeClr>
              </a:solidFill>
              <a:latin typeface="+mj-lt"/>
              <a:ea typeface=" @산돌퍼즐Bk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36088" y="4371493"/>
            <a:ext cx="1330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err="1" smtClean="0">
                <a:solidFill>
                  <a:schemeClr val="bg1">
                    <a:lumMod val="75000"/>
                  </a:schemeClr>
                </a:solidFill>
                <a:latin typeface="+mj-lt"/>
                <a:ea typeface=" @산돌퍼즐Bk" pitchFamily="18" charset="-127"/>
              </a:rPr>
              <a:t>utlook</a:t>
            </a:r>
            <a:endParaRPr lang="en-US" altLang="ko-KR" sz="3200" b="1" dirty="0">
              <a:solidFill>
                <a:schemeClr val="bg1">
                  <a:lumMod val="75000"/>
                </a:schemeClr>
              </a:solidFill>
              <a:latin typeface="+mj-lt"/>
              <a:ea typeface=" @산돌퍼즐Bk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36088" y="4917097"/>
            <a:ext cx="1034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 @산돌퍼즐Bk" pitchFamily="18" charset="-127"/>
              </a:rPr>
              <a:t>eave</a:t>
            </a:r>
            <a:endParaRPr lang="en-US" altLang="ko-KR" sz="3200" b="1" dirty="0">
              <a:solidFill>
                <a:schemeClr val="bg1">
                  <a:lumMod val="75000"/>
                </a:schemeClr>
              </a:solidFill>
              <a:latin typeface="+mj-lt"/>
              <a:ea typeface=" @산돌퍼즐Bk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730213" y="3280286"/>
            <a:ext cx="37721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1200" dirty="0" err="1">
                <a:solidFill>
                  <a:prstClr val="black"/>
                </a:solidFill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</a:rPr>
              <a:t>인큐베이팅의</a:t>
            </a:r>
            <a:r>
              <a:rPr lang="ko-KR" altLang="en-US" sz="1200" dirty="0">
                <a:solidFill>
                  <a:prstClr val="black"/>
                </a:solidFill>
              </a:rPr>
              <a:t> 의미와 인큐베이터의 역할을 </a:t>
            </a:r>
            <a:r>
              <a:rPr lang="ko-KR" altLang="en-US" sz="1200" b="1" dirty="0">
                <a:solidFill>
                  <a:srgbClr val="FF0000"/>
                </a:solidFill>
              </a:rPr>
              <a:t>이해</a:t>
            </a:r>
            <a:r>
              <a:rPr lang="ko-KR" altLang="en-US" sz="1200" dirty="0">
                <a:solidFill>
                  <a:prstClr val="black"/>
                </a:solidFill>
              </a:rPr>
              <a:t>하고 </a:t>
            </a:r>
            <a:r>
              <a:rPr lang="ko-KR" altLang="en-US" sz="1200" dirty="0" err="1">
                <a:solidFill>
                  <a:prstClr val="black"/>
                </a:solidFill>
              </a:rPr>
              <a:t>사회적기업</a:t>
            </a:r>
            <a:r>
              <a:rPr lang="ko-KR" altLang="en-US" sz="1200" dirty="0">
                <a:solidFill>
                  <a:prstClr val="black"/>
                </a:solidFill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</a:rPr>
              <a:t>인큐베이팅</a:t>
            </a:r>
            <a:r>
              <a:rPr lang="ko-KR" altLang="en-US" sz="1200" dirty="0">
                <a:solidFill>
                  <a:prstClr val="black"/>
                </a:solidFill>
              </a:rPr>
              <a:t> 활동과 </a:t>
            </a:r>
            <a:r>
              <a:rPr lang="ko-KR" altLang="en-US" sz="1200" dirty="0" err="1">
                <a:solidFill>
                  <a:prstClr val="black"/>
                </a:solidFill>
              </a:rPr>
              <a:t>인큐베이팅에</a:t>
            </a:r>
            <a:r>
              <a:rPr lang="ko-KR" altLang="en-US" sz="1200" dirty="0">
                <a:solidFill>
                  <a:prstClr val="black"/>
                </a:solidFill>
              </a:rPr>
              <a:t> 필요한 요소를 </a:t>
            </a:r>
            <a:r>
              <a:rPr lang="ko-KR" altLang="en-US" sz="1200" b="1" dirty="0">
                <a:solidFill>
                  <a:srgbClr val="FF0000"/>
                </a:solidFill>
              </a:rPr>
              <a:t>성찰</a:t>
            </a:r>
            <a:r>
              <a:rPr lang="ko-KR" altLang="en-US" sz="1200" dirty="0">
                <a:solidFill>
                  <a:prstClr val="black"/>
                </a:solidFill>
              </a:rPr>
              <a:t>한 후</a:t>
            </a:r>
            <a:r>
              <a:rPr lang="en-US" altLang="ko-KR" sz="1200" dirty="0">
                <a:solidFill>
                  <a:prstClr val="black"/>
                </a:solidFill>
              </a:rPr>
              <a:t>, </a:t>
            </a:r>
            <a:r>
              <a:rPr lang="ko-KR" altLang="en-US" sz="1200" dirty="0" err="1">
                <a:solidFill>
                  <a:prstClr val="black"/>
                </a:solidFill>
              </a:rPr>
              <a:t>사회적기업의</a:t>
            </a:r>
            <a:r>
              <a:rPr lang="ko-KR" altLang="en-US" sz="1200" dirty="0">
                <a:solidFill>
                  <a:prstClr val="black"/>
                </a:solidFill>
              </a:rPr>
              <a:t> 비즈니스모델  수립 과정을 거시적으로 </a:t>
            </a:r>
            <a:r>
              <a:rPr lang="ko-KR" altLang="en-US" sz="1200" b="1" dirty="0">
                <a:solidFill>
                  <a:srgbClr val="FF0000"/>
                </a:solidFill>
              </a:rPr>
              <a:t>조망</a:t>
            </a:r>
            <a:r>
              <a:rPr lang="ko-KR" altLang="en-US" sz="1200" dirty="0">
                <a:solidFill>
                  <a:prstClr val="black"/>
                </a:solidFill>
              </a:rPr>
              <a:t>함으로써 기업의 </a:t>
            </a:r>
            <a:r>
              <a:rPr lang="ko-KR" altLang="en-US" sz="1200" dirty="0" err="1">
                <a:solidFill>
                  <a:prstClr val="black"/>
                </a:solidFill>
              </a:rPr>
              <a:t>사회적기업의</a:t>
            </a:r>
            <a:r>
              <a:rPr lang="ko-KR" altLang="en-US" sz="1200" dirty="0">
                <a:solidFill>
                  <a:prstClr val="black"/>
                </a:solidFill>
              </a:rPr>
              <a:t> 사업계획서를 작성하는데 필요한 </a:t>
            </a:r>
            <a:r>
              <a:rPr lang="ko-KR" altLang="en-US" sz="1200" dirty="0" err="1">
                <a:solidFill>
                  <a:prstClr val="black"/>
                </a:solidFill>
              </a:rPr>
              <a:t>코칭을</a:t>
            </a:r>
            <a:r>
              <a:rPr lang="ko-KR" altLang="en-US" sz="1200" dirty="0">
                <a:solidFill>
                  <a:prstClr val="black"/>
                </a:solidFill>
              </a:rPr>
              <a:t> 제공하고 자원을 </a:t>
            </a:r>
            <a:r>
              <a:rPr lang="ko-KR" altLang="en-US" sz="1200" b="1" dirty="0">
                <a:solidFill>
                  <a:srgbClr val="FF0000"/>
                </a:solidFill>
              </a:rPr>
              <a:t>연계</a:t>
            </a:r>
            <a:r>
              <a:rPr lang="ko-KR" altLang="en-US" sz="1200" dirty="0">
                <a:solidFill>
                  <a:prstClr val="black"/>
                </a:solidFill>
              </a:rPr>
              <a:t>할 수 있는 </a:t>
            </a:r>
            <a:r>
              <a:rPr lang="ko-KR" altLang="en-US" sz="1200" spc="-100" dirty="0">
                <a:solidFill>
                  <a:prstClr val="black"/>
                </a:solidFill>
              </a:rPr>
              <a:t>역량을 가진 전문가 양성</a:t>
            </a:r>
          </a:p>
        </p:txBody>
      </p:sp>
      <p:grpSp>
        <p:nvGrpSpPr>
          <p:cNvPr id="9" name="그룹 1"/>
          <p:cNvGrpSpPr>
            <a:grpSpLocks/>
          </p:cNvGrpSpPr>
          <p:nvPr/>
        </p:nvGrpSpPr>
        <p:grpSpPr bwMode="auto">
          <a:xfrm>
            <a:off x="445874" y="767091"/>
            <a:ext cx="6056526" cy="1671309"/>
            <a:chOff x="468313" y="4652963"/>
            <a:chExt cx="8207375" cy="2264840"/>
          </a:xfrm>
        </p:grpSpPr>
        <p:sp>
          <p:nvSpPr>
            <p:cNvPr id="10" name="AutoShape 3"/>
            <p:cNvSpPr>
              <a:spLocks noChangeArrowheads="1"/>
            </p:cNvSpPr>
            <p:nvPr/>
          </p:nvSpPr>
          <p:spPr bwMode="auto">
            <a:xfrm>
              <a:off x="468313" y="4868864"/>
              <a:ext cx="8207375" cy="2048939"/>
            </a:xfrm>
            <a:prstGeom prst="roundRect">
              <a:avLst>
                <a:gd name="adj" fmla="val 8324"/>
              </a:avLst>
            </a:prstGeom>
            <a:noFill/>
            <a:ln w="28575">
              <a:solidFill>
                <a:srgbClr val="B2B2B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ko-KR" altLang="ko-KR" sz="110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" name="AutoShape 4"/>
            <p:cNvSpPr>
              <a:spLocks noChangeArrowheads="1"/>
            </p:cNvSpPr>
            <p:nvPr/>
          </p:nvSpPr>
          <p:spPr bwMode="auto">
            <a:xfrm>
              <a:off x="3132138" y="4652963"/>
              <a:ext cx="2592387" cy="50482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600" b="1" kern="0" dirty="0">
                  <a:solidFill>
                    <a:schemeClr val="bg1"/>
                  </a:solidFill>
                  <a:latin typeface="+mn-ea"/>
                </a:rPr>
                <a:t>과 정 목 표</a:t>
              </a:r>
            </a:p>
          </p:txBody>
        </p:sp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684214" y="5229225"/>
              <a:ext cx="7775575" cy="1584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algn="ctr" fontAlgn="auto" latinLnBrk="0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400" b="1" kern="0" dirty="0">
                  <a:solidFill>
                    <a:srgbClr val="000000"/>
                  </a:solidFill>
                  <a:latin typeface="+mn-ea"/>
                </a:rPr>
                <a:t>인큐베이터의 역할 및 중요성을 이해하고 </a:t>
              </a:r>
              <a:r>
                <a:rPr lang="ko-KR" altLang="en-US" sz="1400" b="1" kern="0" dirty="0" err="1">
                  <a:solidFill>
                    <a:srgbClr val="000000"/>
                  </a:solidFill>
                  <a:latin typeface="+mn-ea"/>
                </a:rPr>
                <a:t>인큐베이팅에</a:t>
              </a:r>
              <a:r>
                <a:rPr lang="ko-KR" altLang="en-US" sz="1400" b="1" kern="0" dirty="0">
                  <a:solidFill>
                    <a:srgbClr val="000000"/>
                  </a:solidFill>
                  <a:latin typeface="+mn-ea"/>
                </a:rPr>
                <a:t> 필요한 방법론을 </a:t>
              </a:r>
              <a:r>
                <a:rPr lang="ko-KR" altLang="en-US" sz="1400" b="1" kern="0" dirty="0" smtClean="0">
                  <a:solidFill>
                    <a:srgbClr val="000000"/>
                  </a:solidFill>
                  <a:latin typeface="+mn-ea"/>
                </a:rPr>
                <a:t>이해하고 프로세스에 </a:t>
              </a:r>
              <a:r>
                <a:rPr lang="ko-KR" altLang="en-US" sz="1400" b="1" kern="0" dirty="0">
                  <a:solidFill>
                    <a:srgbClr val="000000"/>
                  </a:solidFill>
                  <a:latin typeface="+mn-ea"/>
                </a:rPr>
                <a:t>따라 사회적 기업의 성장을 지원할 수 있다</a:t>
              </a:r>
              <a:r>
                <a:rPr lang="en-US" altLang="ko-KR" sz="1400" b="1" kern="0" dirty="0">
                  <a:solidFill>
                    <a:srgbClr val="000000"/>
                  </a:solidFill>
                  <a:latin typeface="+mn-ea"/>
                </a:rPr>
                <a:t>.</a:t>
              </a: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87" y="3142109"/>
            <a:ext cx="1178504" cy="2569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018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성장단계별 기업가 역량 차이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30</a:t>
            </a:fld>
            <a:endParaRPr lang="ko-KR" altLang="en-US" dirty="0"/>
          </a:p>
        </p:txBody>
      </p:sp>
      <p:sp>
        <p:nvSpPr>
          <p:cNvPr id="55" name="제목 1"/>
          <p:cNvSpPr txBox="1">
            <a:spLocks/>
          </p:cNvSpPr>
          <p:nvPr/>
        </p:nvSpPr>
        <p:spPr>
          <a:xfrm>
            <a:off x="860425" y="923845"/>
            <a:ext cx="54575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179388" indent="-179388">
              <a:buFont typeface="Wingdings" pitchFamily="2" charset="2"/>
              <a:buChar char="§"/>
            </a:pPr>
            <a:r>
              <a:rPr lang="ko-KR" altLang="en-US" sz="1200" b="1" dirty="0" err="1">
                <a:solidFill>
                  <a:schemeClr val="tx1"/>
                </a:solidFill>
              </a:rPr>
              <a:t>사회적기업</a:t>
            </a:r>
            <a:r>
              <a:rPr lang="ko-KR" altLang="en-US" sz="1200" b="1" dirty="0">
                <a:solidFill>
                  <a:schemeClr val="tx1"/>
                </a:solidFill>
              </a:rPr>
              <a:t> 발전단계별 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이슈</a:t>
            </a:r>
            <a:endParaRPr lang="en-US" altLang="ko-KR" sz="1200" b="1" dirty="0">
              <a:solidFill>
                <a:schemeClr val="tx1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368301" y="1522361"/>
            <a:ext cx="6134100" cy="3495941"/>
            <a:chOff x="429990" y="1594187"/>
            <a:chExt cx="8106217" cy="4787141"/>
          </a:xfrm>
        </p:grpSpPr>
        <p:sp>
          <p:nvSpPr>
            <p:cNvPr id="62" name="AutoShape 14"/>
            <p:cNvSpPr>
              <a:spLocks noChangeArrowheads="1"/>
            </p:cNvSpPr>
            <p:nvPr/>
          </p:nvSpPr>
          <p:spPr bwMode="auto">
            <a:xfrm>
              <a:off x="432020" y="1604406"/>
              <a:ext cx="1924050" cy="647700"/>
            </a:xfrm>
            <a:prstGeom prst="homePlate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9525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lIns="72000" tIns="72000" rIns="72000" bIns="72000" anchor="ctr"/>
            <a:lstStyle/>
            <a:p>
              <a:pPr marL="182563" indent="-182563" algn="ctr">
                <a:lnSpc>
                  <a:spcPct val="9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buNone/>
              </a:pPr>
              <a:r>
                <a:rPr lang="ko-KR" altLang="en-US" sz="1100" b="1" dirty="0" smtClean="0">
                  <a:latin typeface="+mn-ea"/>
                  <a:cs typeface="Arial" charset="0"/>
                </a:rPr>
                <a:t>창업준비기</a:t>
              </a:r>
              <a:endParaRPr lang="ko-KR" altLang="en-US" sz="1100" b="1" dirty="0">
                <a:latin typeface="+mn-ea"/>
                <a:cs typeface="Arial" charset="0"/>
              </a:endParaRPr>
            </a:p>
          </p:txBody>
        </p:sp>
        <p:sp>
          <p:nvSpPr>
            <p:cNvPr id="63" name="AutoShape 15"/>
            <p:cNvSpPr>
              <a:spLocks noChangeArrowheads="1"/>
            </p:cNvSpPr>
            <p:nvPr/>
          </p:nvSpPr>
          <p:spPr bwMode="auto">
            <a:xfrm>
              <a:off x="2356070" y="1594187"/>
              <a:ext cx="6180137" cy="2550467"/>
            </a:xfrm>
            <a:prstGeom prst="homePlate">
              <a:avLst>
                <a:gd name="adj" fmla="val 0"/>
              </a:avLst>
            </a:prstGeom>
            <a:noFill/>
            <a:ln w="12700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lIns="72000" tIns="72000" rIns="72000" bIns="72000" anchor="ctr"/>
            <a:lstStyle/>
            <a:p>
              <a:pPr marL="182563" indent="-182563">
                <a:lnSpc>
                  <a:spcPct val="13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buNone/>
              </a:pPr>
              <a:r>
                <a:rPr lang="en-US" altLang="ko-KR" sz="1100" dirty="0">
                  <a:latin typeface="+mn-ea"/>
                  <a:cs typeface="Arial" charset="0"/>
                </a:rPr>
                <a:t>1&gt; </a:t>
              </a:r>
              <a:r>
                <a:rPr lang="ko-KR" altLang="en-US" sz="1100" dirty="0">
                  <a:latin typeface="+mn-ea"/>
                  <a:cs typeface="Arial" charset="0"/>
                </a:rPr>
                <a:t>시장조사 </a:t>
              </a:r>
              <a:r>
                <a:rPr lang="en-US" altLang="ko-KR" sz="1100" dirty="0">
                  <a:latin typeface="+mn-ea"/>
                  <a:cs typeface="Arial" charset="0"/>
                </a:rPr>
                <a:t>– </a:t>
              </a:r>
              <a:r>
                <a:rPr lang="ko-KR" altLang="en-US" sz="1100" dirty="0">
                  <a:latin typeface="+mn-ea"/>
                  <a:cs typeface="Arial" charset="0"/>
                </a:rPr>
                <a:t>정부</a:t>
              </a:r>
              <a:r>
                <a:rPr lang="en-US" altLang="ko-KR" sz="1100" dirty="0">
                  <a:latin typeface="+mn-ea"/>
                  <a:cs typeface="Arial" charset="0"/>
                </a:rPr>
                <a:t>, </a:t>
              </a:r>
              <a:r>
                <a:rPr lang="ko-KR" altLang="en-US" sz="1100" dirty="0">
                  <a:latin typeface="+mn-ea"/>
                  <a:cs typeface="Arial" charset="0"/>
                </a:rPr>
                <a:t>시장</a:t>
              </a:r>
              <a:r>
                <a:rPr lang="en-US" altLang="ko-KR" sz="1100" dirty="0">
                  <a:latin typeface="+mn-ea"/>
                  <a:cs typeface="Arial" charset="0"/>
                </a:rPr>
                <a:t>, </a:t>
              </a:r>
              <a:r>
                <a:rPr lang="ko-KR" altLang="en-US" sz="1100" dirty="0">
                  <a:latin typeface="+mn-ea"/>
                  <a:cs typeface="Arial" charset="0"/>
                </a:rPr>
                <a:t>시민사회</a:t>
              </a:r>
            </a:p>
            <a:p>
              <a:pPr marL="182563" indent="-182563">
                <a:lnSpc>
                  <a:spcPct val="13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buNone/>
              </a:pPr>
              <a:r>
                <a:rPr lang="en-US" altLang="ko-KR" sz="1100" dirty="0">
                  <a:latin typeface="+mn-ea"/>
                  <a:cs typeface="Arial" charset="0"/>
                </a:rPr>
                <a:t>2&gt; </a:t>
              </a:r>
              <a:r>
                <a:rPr lang="ko-KR" altLang="en-US" sz="1100" dirty="0">
                  <a:latin typeface="+mn-ea"/>
                  <a:cs typeface="Arial" charset="0"/>
                </a:rPr>
                <a:t>비즈니스 모델 </a:t>
              </a:r>
              <a:r>
                <a:rPr lang="en-US" altLang="ko-KR" sz="1100" dirty="0">
                  <a:latin typeface="+mn-ea"/>
                  <a:cs typeface="Arial" charset="0"/>
                </a:rPr>
                <a:t>– </a:t>
              </a:r>
              <a:r>
                <a:rPr lang="ko-KR" altLang="en-US" sz="1100" dirty="0">
                  <a:latin typeface="+mn-ea"/>
                  <a:cs typeface="Arial" charset="0"/>
                </a:rPr>
                <a:t>돈이 되는 재미있는 이야기</a:t>
              </a:r>
            </a:p>
            <a:p>
              <a:pPr marL="182563" indent="-182563">
                <a:lnSpc>
                  <a:spcPct val="13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buNone/>
              </a:pPr>
              <a:r>
                <a:rPr lang="en-US" altLang="ko-KR" sz="1100" dirty="0">
                  <a:latin typeface="+mn-ea"/>
                  <a:cs typeface="Arial" charset="0"/>
                </a:rPr>
                <a:t>3&gt; </a:t>
              </a:r>
              <a:r>
                <a:rPr lang="ko-KR" altLang="en-US" sz="1100" dirty="0">
                  <a:latin typeface="+mn-ea"/>
                  <a:cs typeface="Arial" charset="0"/>
                </a:rPr>
                <a:t>사업계획서 작성 </a:t>
              </a:r>
              <a:r>
                <a:rPr lang="en-US" altLang="ko-KR" sz="1100" dirty="0">
                  <a:latin typeface="+mn-ea"/>
                  <a:cs typeface="Arial" charset="0"/>
                </a:rPr>
                <a:t>– </a:t>
              </a:r>
              <a:r>
                <a:rPr lang="ko-KR" altLang="en-US" sz="1100" dirty="0">
                  <a:latin typeface="+mn-ea"/>
                  <a:cs typeface="Arial" charset="0"/>
                </a:rPr>
                <a:t>매출 추정</a:t>
              </a:r>
            </a:p>
            <a:p>
              <a:pPr marL="182563" indent="-182563">
                <a:lnSpc>
                  <a:spcPct val="13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buNone/>
              </a:pPr>
              <a:r>
                <a:rPr lang="en-US" altLang="ko-KR" sz="1100" dirty="0">
                  <a:latin typeface="+mn-ea"/>
                  <a:cs typeface="Arial" charset="0"/>
                </a:rPr>
                <a:t>4&gt; </a:t>
              </a:r>
              <a:r>
                <a:rPr lang="ko-KR" altLang="en-US" sz="1100" dirty="0" err="1">
                  <a:latin typeface="+mn-ea"/>
                  <a:cs typeface="Arial" charset="0"/>
                </a:rPr>
                <a:t>팀빌딩</a:t>
              </a:r>
              <a:r>
                <a:rPr lang="ko-KR" altLang="en-US" sz="1100" dirty="0">
                  <a:latin typeface="+mn-ea"/>
                  <a:cs typeface="Arial" charset="0"/>
                </a:rPr>
                <a:t> </a:t>
              </a:r>
              <a:r>
                <a:rPr lang="en-US" altLang="ko-KR" sz="1100" dirty="0">
                  <a:latin typeface="+mn-ea"/>
                  <a:cs typeface="Arial" charset="0"/>
                </a:rPr>
                <a:t>– </a:t>
              </a:r>
              <a:r>
                <a:rPr lang="ko-KR" altLang="en-US" sz="1100" dirty="0">
                  <a:latin typeface="+mn-ea"/>
                  <a:cs typeface="Arial" charset="0"/>
                </a:rPr>
                <a:t>최소화 </a:t>
              </a:r>
              <a:endParaRPr lang="en-US" altLang="ko-KR" sz="1100" dirty="0">
                <a:latin typeface="+mn-ea"/>
                <a:cs typeface="Arial" charset="0"/>
              </a:endParaRPr>
            </a:p>
            <a:p>
              <a:pPr marL="182563" indent="-182563">
                <a:lnSpc>
                  <a:spcPct val="13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buNone/>
              </a:pPr>
              <a:r>
                <a:rPr lang="en-US" altLang="ko-KR" sz="1100" dirty="0">
                  <a:latin typeface="+mn-ea"/>
                  <a:cs typeface="Arial" charset="0"/>
                </a:rPr>
                <a:t>5&gt; </a:t>
              </a:r>
              <a:r>
                <a:rPr lang="ko-KR" altLang="en-US" sz="1100" dirty="0">
                  <a:latin typeface="+mn-ea"/>
                  <a:cs typeface="Arial" charset="0"/>
                </a:rPr>
                <a:t>창업 </a:t>
              </a:r>
              <a:r>
                <a:rPr lang="ko-KR" altLang="en-US" sz="1100" dirty="0" smtClean="0">
                  <a:latin typeface="+mn-ea"/>
                  <a:cs typeface="Arial" charset="0"/>
                </a:rPr>
                <a:t>기초</a:t>
              </a:r>
              <a:endParaRPr lang="en-US" altLang="ko-KR" sz="1100" dirty="0" smtClean="0">
                <a:latin typeface="+mn-ea"/>
                <a:cs typeface="Arial" charset="0"/>
              </a:endParaRPr>
            </a:p>
            <a:p>
              <a:pPr marL="182563" indent="-182563">
                <a:lnSpc>
                  <a:spcPct val="13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buNone/>
              </a:pPr>
              <a:r>
                <a:rPr lang="en-US" altLang="ko-KR" sz="1100" dirty="0" smtClean="0">
                  <a:latin typeface="+mn-ea"/>
                  <a:cs typeface="Arial" charset="0"/>
                </a:rPr>
                <a:t>6&gt; </a:t>
              </a:r>
              <a:r>
                <a:rPr lang="ko-KR" altLang="en-US" sz="1100" dirty="0" smtClean="0">
                  <a:latin typeface="+mn-ea"/>
                  <a:cs typeface="Arial" charset="0"/>
                </a:rPr>
                <a:t>시제품 혹은 </a:t>
              </a:r>
              <a:r>
                <a:rPr lang="ko-KR" altLang="en-US" sz="1100" dirty="0" err="1" smtClean="0">
                  <a:latin typeface="+mn-ea"/>
                  <a:cs typeface="Arial" charset="0"/>
                </a:rPr>
                <a:t>시서비스</a:t>
              </a:r>
              <a:r>
                <a:rPr lang="ko-KR" altLang="en-US" sz="1100" dirty="0" smtClean="0">
                  <a:latin typeface="+mn-ea"/>
                  <a:cs typeface="Arial" charset="0"/>
                </a:rPr>
                <a:t> 개발  </a:t>
              </a:r>
              <a:endParaRPr lang="ko-KR" altLang="en-US" sz="1100" dirty="0">
                <a:latin typeface="+mn-ea"/>
                <a:cs typeface="Arial" charset="0"/>
              </a:endParaRPr>
            </a:p>
          </p:txBody>
        </p:sp>
        <p:sp>
          <p:nvSpPr>
            <p:cNvPr id="64" name="AutoShape 16"/>
            <p:cNvSpPr>
              <a:spLocks noChangeArrowheads="1"/>
            </p:cNvSpPr>
            <p:nvPr/>
          </p:nvSpPr>
          <p:spPr bwMode="auto">
            <a:xfrm>
              <a:off x="429990" y="4365327"/>
              <a:ext cx="1924050" cy="647700"/>
            </a:xfrm>
            <a:prstGeom prst="homePlate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 w="9525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lIns="72000" tIns="72000" rIns="72000" bIns="72000" anchor="ctr"/>
            <a:lstStyle/>
            <a:p>
              <a:pPr marL="182563" indent="-182563" algn="ctr"/>
              <a:r>
                <a:rPr lang="ko-KR" altLang="en-US" sz="1100" b="1" dirty="0" smtClean="0">
                  <a:latin typeface="+mn-ea"/>
                  <a:cs typeface="Arial" charset="0"/>
                </a:rPr>
                <a:t>창업기</a:t>
              </a:r>
              <a:endParaRPr lang="ko-KR" altLang="en-US" sz="1100" b="1" dirty="0">
                <a:latin typeface="+mn-ea"/>
                <a:cs typeface="Arial" charset="0"/>
              </a:endParaRPr>
            </a:p>
          </p:txBody>
        </p:sp>
        <p:sp>
          <p:nvSpPr>
            <p:cNvPr id="65" name="AutoShape 17"/>
            <p:cNvSpPr>
              <a:spLocks noChangeArrowheads="1"/>
            </p:cNvSpPr>
            <p:nvPr/>
          </p:nvSpPr>
          <p:spPr bwMode="auto">
            <a:xfrm>
              <a:off x="2356070" y="4365327"/>
              <a:ext cx="6180137" cy="2016001"/>
            </a:xfrm>
            <a:prstGeom prst="homePlate">
              <a:avLst>
                <a:gd name="adj" fmla="val 0"/>
              </a:avLst>
            </a:prstGeom>
            <a:noFill/>
            <a:ln w="12700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lIns="72000" tIns="72000" rIns="72000" bIns="72000" anchor="ctr"/>
            <a:lstStyle/>
            <a:p>
              <a:pPr marL="182563" indent="-182563">
                <a:lnSpc>
                  <a:spcPct val="130000"/>
                </a:lnSpc>
              </a:pPr>
              <a:r>
                <a:rPr lang="en-US" altLang="ko-KR" sz="1100" dirty="0">
                  <a:latin typeface="+mn-ea"/>
                  <a:cs typeface="Arial" charset="0"/>
                </a:rPr>
                <a:t>1&gt; </a:t>
              </a:r>
              <a:r>
                <a:rPr lang="ko-KR" altLang="en-US" sz="1100" dirty="0">
                  <a:latin typeface="+mn-ea"/>
                  <a:cs typeface="Arial" charset="0"/>
                </a:rPr>
                <a:t>재무 및 </a:t>
              </a:r>
              <a:r>
                <a:rPr lang="ko-KR" altLang="en-US" sz="1100" dirty="0" err="1">
                  <a:latin typeface="+mn-ea"/>
                  <a:cs typeface="Arial" charset="0"/>
                </a:rPr>
                <a:t>소셜미션</a:t>
              </a:r>
              <a:r>
                <a:rPr lang="ko-KR" altLang="en-US" sz="1100" dirty="0">
                  <a:latin typeface="+mn-ea"/>
                  <a:cs typeface="Arial" charset="0"/>
                </a:rPr>
                <a:t> 성과 관리   </a:t>
              </a:r>
              <a:r>
                <a:rPr lang="en-US" altLang="ko-KR" sz="1100" dirty="0">
                  <a:latin typeface="+mn-ea"/>
                  <a:cs typeface="Arial" charset="0"/>
                </a:rPr>
                <a:t>- </a:t>
              </a:r>
              <a:r>
                <a:rPr lang="ko-KR" altLang="en-US" sz="1100" dirty="0">
                  <a:latin typeface="+mn-ea"/>
                  <a:cs typeface="Arial" charset="0"/>
                </a:rPr>
                <a:t>방법론</a:t>
              </a:r>
            </a:p>
            <a:p>
              <a:pPr marL="182563" indent="-182563">
                <a:lnSpc>
                  <a:spcPct val="130000"/>
                </a:lnSpc>
              </a:pPr>
              <a:r>
                <a:rPr lang="en-US" altLang="ko-KR" sz="1100" dirty="0">
                  <a:latin typeface="+mn-ea"/>
                  <a:cs typeface="Arial" charset="0"/>
                </a:rPr>
                <a:t>2&gt; </a:t>
              </a:r>
              <a:r>
                <a:rPr lang="ko-KR" altLang="en-US" sz="1100" dirty="0">
                  <a:latin typeface="+mn-ea"/>
                  <a:cs typeface="Arial" charset="0"/>
                </a:rPr>
                <a:t>고객 대응 </a:t>
              </a:r>
              <a:r>
                <a:rPr lang="en-US" altLang="ko-KR" sz="1100" dirty="0">
                  <a:latin typeface="+mn-ea"/>
                  <a:cs typeface="Arial" charset="0"/>
                </a:rPr>
                <a:t>– </a:t>
              </a:r>
              <a:r>
                <a:rPr lang="en-US" altLang="ko-KR" sz="1100" dirty="0" err="1">
                  <a:latin typeface="+mn-ea"/>
                  <a:cs typeface="Arial" charset="0"/>
                </a:rPr>
                <a:t>BtoB</a:t>
              </a:r>
              <a:r>
                <a:rPr lang="en-US" altLang="ko-KR" sz="1100" dirty="0">
                  <a:latin typeface="+mn-ea"/>
                  <a:cs typeface="Arial" charset="0"/>
                </a:rPr>
                <a:t>, </a:t>
              </a:r>
              <a:r>
                <a:rPr lang="ko-KR" altLang="en-US" sz="1100" dirty="0">
                  <a:latin typeface="+mn-ea"/>
                  <a:cs typeface="Arial" charset="0"/>
                </a:rPr>
                <a:t>협상</a:t>
              </a:r>
            </a:p>
            <a:p>
              <a:pPr marL="182563" indent="-182563">
                <a:lnSpc>
                  <a:spcPct val="130000"/>
                </a:lnSpc>
              </a:pPr>
              <a:r>
                <a:rPr lang="en-US" altLang="ko-KR" sz="1100" dirty="0">
                  <a:latin typeface="+mn-ea"/>
                  <a:cs typeface="Arial" charset="0"/>
                </a:rPr>
                <a:t>3&gt; </a:t>
              </a:r>
              <a:r>
                <a:rPr lang="ko-KR" altLang="en-US" sz="1100" dirty="0">
                  <a:latin typeface="+mn-ea"/>
                  <a:cs typeface="Arial" charset="0"/>
                </a:rPr>
                <a:t>조직관리 </a:t>
              </a:r>
              <a:r>
                <a:rPr lang="en-US" altLang="ko-KR" sz="1100" dirty="0">
                  <a:latin typeface="+mn-ea"/>
                  <a:cs typeface="Arial" charset="0"/>
                </a:rPr>
                <a:t>– </a:t>
              </a:r>
              <a:r>
                <a:rPr lang="ko-KR" altLang="en-US" sz="1100" dirty="0">
                  <a:latin typeface="+mn-ea"/>
                  <a:cs typeface="Arial" charset="0"/>
                </a:rPr>
                <a:t>지인이 아닌 신규 채용 인력 관리 </a:t>
              </a:r>
            </a:p>
            <a:p>
              <a:pPr marL="182563" indent="-182563">
                <a:lnSpc>
                  <a:spcPct val="130000"/>
                </a:lnSpc>
              </a:pPr>
              <a:r>
                <a:rPr lang="en-US" altLang="ko-KR" sz="1100" dirty="0">
                  <a:latin typeface="+mn-ea"/>
                  <a:cs typeface="Arial" charset="0"/>
                </a:rPr>
                <a:t>4&gt; </a:t>
              </a:r>
              <a:r>
                <a:rPr lang="ko-KR" altLang="en-US" sz="1100" dirty="0">
                  <a:latin typeface="+mn-ea"/>
                  <a:cs typeface="Arial" charset="0"/>
                </a:rPr>
                <a:t>경영실무 </a:t>
              </a:r>
              <a:r>
                <a:rPr lang="en-US" altLang="ko-KR" sz="1100" dirty="0">
                  <a:latin typeface="+mn-ea"/>
                  <a:cs typeface="Arial" charset="0"/>
                </a:rPr>
                <a:t>– </a:t>
              </a:r>
              <a:r>
                <a:rPr lang="ko-KR" altLang="en-US" sz="1100" dirty="0">
                  <a:latin typeface="+mn-ea"/>
                  <a:cs typeface="Arial" charset="0"/>
                </a:rPr>
                <a:t>이론교육</a:t>
              </a:r>
              <a:r>
                <a:rPr lang="en-US" altLang="ko-KR" sz="1100" dirty="0">
                  <a:latin typeface="+mn-ea"/>
                  <a:cs typeface="Arial" charset="0"/>
                </a:rPr>
                <a:t>, </a:t>
              </a:r>
              <a:r>
                <a:rPr lang="ko-KR" altLang="en-US" sz="1100" dirty="0">
                  <a:latin typeface="+mn-ea"/>
                  <a:cs typeface="Arial" charset="0"/>
                </a:rPr>
                <a:t>실습</a:t>
              </a:r>
              <a:r>
                <a:rPr lang="en-US" altLang="ko-KR" sz="1100" dirty="0">
                  <a:latin typeface="+mn-ea"/>
                  <a:cs typeface="Arial" charset="0"/>
                </a:rPr>
                <a:t>, </a:t>
              </a:r>
              <a:r>
                <a:rPr lang="ko-KR" altLang="en-US" sz="1100" dirty="0">
                  <a:latin typeface="+mn-ea"/>
                  <a:cs typeface="Arial" charset="0"/>
                </a:rPr>
                <a:t>리뷰</a:t>
              </a: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368300" y="5205413"/>
            <a:ext cx="6134101" cy="1930462"/>
            <a:chOff x="432020" y="1594187"/>
            <a:chExt cx="8104187" cy="2550467"/>
          </a:xfrm>
        </p:grpSpPr>
        <p:sp>
          <p:nvSpPr>
            <p:cNvPr id="66" name="AutoShape 14"/>
            <p:cNvSpPr>
              <a:spLocks noChangeArrowheads="1"/>
            </p:cNvSpPr>
            <p:nvPr/>
          </p:nvSpPr>
          <p:spPr bwMode="auto">
            <a:xfrm>
              <a:off x="432020" y="1604406"/>
              <a:ext cx="1924050" cy="647700"/>
            </a:xfrm>
            <a:prstGeom prst="homePlate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9525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lIns="72000" tIns="72000" rIns="72000" bIns="72000" anchor="ctr"/>
            <a:lstStyle/>
            <a:p>
              <a:pPr marL="182563" indent="-182563" algn="ctr">
                <a:lnSpc>
                  <a:spcPct val="9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buNone/>
              </a:pPr>
              <a:r>
                <a:rPr lang="ko-KR" altLang="en-US" sz="1100" b="1" dirty="0">
                  <a:latin typeface="+mn-ea"/>
                  <a:cs typeface="Arial" charset="0"/>
                </a:rPr>
                <a:t>창업성장기</a:t>
              </a:r>
            </a:p>
          </p:txBody>
        </p:sp>
        <p:sp>
          <p:nvSpPr>
            <p:cNvPr id="67" name="AutoShape 15"/>
            <p:cNvSpPr>
              <a:spLocks noChangeArrowheads="1"/>
            </p:cNvSpPr>
            <p:nvPr/>
          </p:nvSpPr>
          <p:spPr bwMode="auto">
            <a:xfrm>
              <a:off x="2356070" y="1594187"/>
              <a:ext cx="6180137" cy="2550467"/>
            </a:xfrm>
            <a:prstGeom prst="homePlate">
              <a:avLst>
                <a:gd name="adj" fmla="val 0"/>
              </a:avLst>
            </a:prstGeom>
            <a:noFill/>
            <a:ln w="12700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lIns="72000" tIns="72000" rIns="72000" bIns="72000" anchor="t"/>
            <a:lstStyle/>
            <a:p>
              <a:pPr marL="182563" indent="-182563">
                <a:lnSpc>
                  <a:spcPct val="15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buNone/>
              </a:pPr>
              <a:r>
                <a:rPr lang="en-US" altLang="ko-KR" sz="1100" dirty="0">
                  <a:latin typeface="+mn-ea"/>
                  <a:cs typeface="Arial" charset="0"/>
                </a:rPr>
                <a:t>1&gt; </a:t>
              </a:r>
              <a:r>
                <a:rPr lang="ko-KR" altLang="en-US" sz="1100" dirty="0">
                  <a:latin typeface="+mn-ea"/>
                  <a:cs typeface="Arial" charset="0"/>
                </a:rPr>
                <a:t>경영시스템 구축 </a:t>
              </a:r>
              <a:r>
                <a:rPr lang="en-US" altLang="ko-KR" sz="1100" dirty="0">
                  <a:latin typeface="+mn-ea"/>
                  <a:cs typeface="Arial" charset="0"/>
                </a:rPr>
                <a:t>– </a:t>
              </a:r>
              <a:r>
                <a:rPr lang="ko-KR" altLang="en-US" sz="1100" dirty="0">
                  <a:latin typeface="+mn-ea"/>
                  <a:cs typeface="Arial" charset="0"/>
                </a:rPr>
                <a:t>인사관리</a:t>
              </a:r>
              <a:r>
                <a:rPr lang="en-US" altLang="ko-KR" sz="1100" dirty="0">
                  <a:latin typeface="+mn-ea"/>
                  <a:cs typeface="Arial" charset="0"/>
                </a:rPr>
                <a:t>, </a:t>
              </a:r>
              <a:r>
                <a:rPr lang="ko-KR" altLang="en-US" sz="1100" dirty="0">
                  <a:latin typeface="+mn-ea"/>
                  <a:cs typeface="Arial" charset="0"/>
                </a:rPr>
                <a:t>경영관리 </a:t>
              </a:r>
            </a:p>
            <a:p>
              <a:pPr marL="182563" indent="-182563">
                <a:lnSpc>
                  <a:spcPct val="15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buNone/>
              </a:pPr>
              <a:r>
                <a:rPr lang="en-US" altLang="ko-KR" sz="1100" dirty="0">
                  <a:latin typeface="+mn-ea"/>
                  <a:cs typeface="Arial" charset="0"/>
                </a:rPr>
                <a:t>2&gt; </a:t>
              </a:r>
              <a:r>
                <a:rPr lang="ko-KR" altLang="en-US" sz="1100" dirty="0">
                  <a:latin typeface="+mn-ea"/>
                  <a:cs typeface="Arial" charset="0"/>
                </a:rPr>
                <a:t>인사관리 </a:t>
              </a:r>
              <a:r>
                <a:rPr lang="en-US" altLang="ko-KR" sz="1100" dirty="0">
                  <a:latin typeface="+mn-ea"/>
                  <a:cs typeface="Arial" charset="0"/>
                </a:rPr>
                <a:t>– 10</a:t>
              </a:r>
              <a:r>
                <a:rPr lang="ko-KR" altLang="en-US" sz="1100" dirty="0" err="1">
                  <a:latin typeface="+mn-ea"/>
                  <a:cs typeface="Arial" charset="0"/>
                </a:rPr>
                <a:t>인이상일</a:t>
              </a:r>
              <a:r>
                <a:rPr lang="ko-KR" altLang="en-US" sz="1100" dirty="0">
                  <a:latin typeface="+mn-ea"/>
                  <a:cs typeface="Arial" charset="0"/>
                </a:rPr>
                <a:t> 경우 반드시 노무관리 교육 필요 </a:t>
              </a:r>
            </a:p>
            <a:p>
              <a:pPr marL="182563" indent="-182563">
                <a:lnSpc>
                  <a:spcPct val="15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buNone/>
              </a:pPr>
              <a:r>
                <a:rPr lang="en-US" altLang="ko-KR" sz="1100" dirty="0">
                  <a:latin typeface="+mn-ea"/>
                  <a:cs typeface="Arial" charset="0"/>
                </a:rPr>
                <a:t>3&gt; </a:t>
              </a:r>
              <a:r>
                <a:rPr lang="ko-KR" altLang="en-US" sz="1100" dirty="0" err="1">
                  <a:latin typeface="+mn-ea"/>
                  <a:cs typeface="Arial" charset="0"/>
                </a:rPr>
                <a:t>리스크관리</a:t>
              </a:r>
              <a:r>
                <a:rPr lang="ko-KR" altLang="en-US" sz="1100" dirty="0">
                  <a:latin typeface="+mn-ea"/>
                  <a:cs typeface="Arial" charset="0"/>
                </a:rPr>
                <a:t> </a:t>
              </a:r>
              <a:r>
                <a:rPr lang="en-US" altLang="ko-KR" sz="1100" dirty="0">
                  <a:latin typeface="+mn-ea"/>
                  <a:cs typeface="Arial" charset="0"/>
                </a:rPr>
                <a:t>- </a:t>
              </a:r>
              <a:r>
                <a:rPr lang="ko-KR" altLang="en-US" sz="1100" dirty="0">
                  <a:latin typeface="+mn-ea"/>
                  <a:cs typeface="Arial" charset="0"/>
                </a:rPr>
                <a:t>명성</a:t>
              </a:r>
              <a:r>
                <a:rPr lang="en-US" altLang="ko-KR" sz="1100" dirty="0">
                  <a:latin typeface="+mn-ea"/>
                  <a:cs typeface="Arial" charset="0"/>
                </a:rPr>
                <a:t>, </a:t>
              </a:r>
              <a:r>
                <a:rPr lang="ko-KR" altLang="en-US" sz="1100" dirty="0">
                  <a:latin typeface="+mn-ea"/>
                  <a:cs typeface="Arial" charset="0"/>
                </a:rPr>
                <a:t>계약</a:t>
              </a:r>
              <a:r>
                <a:rPr lang="en-US" altLang="ko-KR" sz="1100" dirty="0">
                  <a:latin typeface="+mn-ea"/>
                  <a:cs typeface="Arial" charset="0"/>
                </a:rPr>
                <a:t>, </a:t>
              </a:r>
              <a:r>
                <a:rPr lang="ko-KR" altLang="en-US" sz="1100" dirty="0">
                  <a:latin typeface="+mn-ea"/>
                  <a:cs typeface="Arial" charset="0"/>
                </a:rPr>
                <a:t>회계</a:t>
              </a:r>
              <a:r>
                <a:rPr lang="en-US" altLang="ko-KR" sz="1100" dirty="0">
                  <a:latin typeface="+mn-ea"/>
                  <a:cs typeface="Arial" charset="0"/>
                </a:rPr>
                <a:t>, </a:t>
              </a:r>
              <a:r>
                <a:rPr lang="ko-KR" altLang="en-US" sz="1100" dirty="0">
                  <a:latin typeface="+mn-ea"/>
                  <a:cs typeface="Arial" charset="0"/>
                </a:rPr>
                <a:t>세무</a:t>
              </a:r>
              <a:r>
                <a:rPr lang="en-US" altLang="ko-KR" sz="1100" dirty="0">
                  <a:latin typeface="+mn-ea"/>
                  <a:cs typeface="Arial" charset="0"/>
                </a:rPr>
                <a:t>, </a:t>
              </a:r>
              <a:r>
                <a:rPr lang="ko-KR" altLang="en-US" sz="1100" dirty="0">
                  <a:latin typeface="+mn-ea"/>
                  <a:cs typeface="Arial" charset="0"/>
                </a:rPr>
                <a:t>이해관계자 등</a:t>
              </a:r>
            </a:p>
            <a:p>
              <a:pPr marL="182563" indent="-182563">
                <a:lnSpc>
                  <a:spcPct val="15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buNone/>
              </a:pPr>
              <a:r>
                <a:rPr lang="en-US" altLang="ko-KR" sz="1100" dirty="0">
                  <a:latin typeface="+mn-ea"/>
                  <a:cs typeface="Arial" charset="0"/>
                </a:rPr>
                <a:t>4&gt; </a:t>
              </a:r>
              <a:r>
                <a:rPr lang="ko-KR" altLang="en-US" sz="1100" dirty="0">
                  <a:latin typeface="+mn-ea"/>
                  <a:cs typeface="Arial" charset="0"/>
                </a:rPr>
                <a:t>투자 </a:t>
              </a:r>
              <a:r>
                <a:rPr lang="en-US" altLang="ko-KR" sz="1100" dirty="0">
                  <a:latin typeface="+mn-ea"/>
                  <a:cs typeface="Arial" charset="0"/>
                </a:rPr>
                <a:t>– </a:t>
              </a:r>
              <a:r>
                <a:rPr lang="ko-KR" altLang="en-US" sz="1100" dirty="0">
                  <a:latin typeface="+mn-ea"/>
                  <a:cs typeface="Arial" charset="0"/>
                </a:rPr>
                <a:t>투자 목적</a:t>
              </a:r>
              <a:r>
                <a:rPr lang="en-US" altLang="ko-KR" sz="1100" dirty="0">
                  <a:latin typeface="+mn-ea"/>
                  <a:cs typeface="Arial" charset="0"/>
                </a:rPr>
                <a:t>, </a:t>
              </a:r>
              <a:r>
                <a:rPr lang="ko-KR" altLang="en-US" sz="1100" dirty="0">
                  <a:latin typeface="+mn-ea"/>
                  <a:cs typeface="Arial" charset="0"/>
                </a:rPr>
                <a:t>투자 조건 명확화</a:t>
              </a:r>
              <a:r>
                <a:rPr lang="en-US" altLang="ko-KR" sz="1100" dirty="0">
                  <a:latin typeface="+mn-ea"/>
                  <a:cs typeface="Arial" charset="0"/>
                </a:rPr>
                <a:t>, </a:t>
              </a:r>
              <a:r>
                <a:rPr lang="ko-KR" altLang="en-US" sz="1100" dirty="0">
                  <a:latin typeface="+mn-ea"/>
                  <a:cs typeface="Arial" charset="0"/>
                </a:rPr>
                <a:t>가치 평가 </a:t>
              </a:r>
            </a:p>
            <a:p>
              <a:pPr marL="182563" indent="-182563">
                <a:lnSpc>
                  <a:spcPct val="15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buNone/>
              </a:pPr>
              <a:r>
                <a:rPr lang="en-US" altLang="ko-KR" sz="1100" dirty="0">
                  <a:latin typeface="+mn-ea"/>
                  <a:cs typeface="Arial" charset="0"/>
                </a:rPr>
                <a:t>5&gt; </a:t>
              </a:r>
              <a:r>
                <a:rPr lang="ko-KR" altLang="en-US" sz="1100" dirty="0">
                  <a:latin typeface="+mn-ea"/>
                  <a:cs typeface="Arial" charset="0"/>
                </a:rPr>
                <a:t>리더십 </a:t>
              </a:r>
            </a:p>
          </p:txBody>
        </p:sp>
      </p:grpSp>
      <p:sp>
        <p:nvSpPr>
          <p:cNvPr id="68" name="모서리가 둥근 직사각형 67"/>
          <p:cNvSpPr/>
          <p:nvPr/>
        </p:nvSpPr>
        <p:spPr>
          <a:xfrm>
            <a:off x="368300" y="7418465"/>
            <a:ext cx="6134101" cy="90078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>
              <a:lnSpc>
                <a:spcPct val="200000"/>
              </a:lnSpc>
            </a:pPr>
            <a:r>
              <a:rPr lang="ko-KR" altLang="en-US" sz="1100" b="1" dirty="0" smtClean="0"/>
              <a:t>소셜미션을 어떻게 </a:t>
            </a:r>
            <a:r>
              <a:rPr lang="ko-KR" altLang="en-US" sz="1100" b="1" dirty="0"/>
              <a:t>내재화 할 </a:t>
            </a:r>
            <a:r>
              <a:rPr lang="ko-KR" altLang="en-US" sz="1100" b="1" dirty="0" smtClean="0"/>
              <a:t>것인가에 </a:t>
            </a:r>
            <a:r>
              <a:rPr lang="ko-KR" altLang="en-US" sz="1100" b="1" dirty="0"/>
              <a:t>대한 </a:t>
            </a:r>
          </a:p>
          <a:p>
            <a:pPr algn="ctr">
              <a:lnSpc>
                <a:spcPct val="200000"/>
              </a:lnSpc>
            </a:pPr>
            <a:r>
              <a:rPr lang="ko-KR" altLang="en-US" sz="1100" b="1" dirty="0"/>
              <a:t>구체적인 계획과 실행이 요구됨 </a:t>
            </a:r>
          </a:p>
        </p:txBody>
      </p:sp>
    </p:spTree>
    <p:extLst>
      <p:ext uri="{BB962C8B-B14F-4D97-AF65-F5344CB8AC3E}">
        <p14:creationId xmlns:p14="http://schemas.microsoft.com/office/powerpoint/2010/main" val="250965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인큐베이터 역할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31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49381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err="1" smtClean="0">
                <a:latin typeface="+mn-ea"/>
              </a:rPr>
              <a:t>사회적기업</a:t>
            </a:r>
            <a:r>
              <a:rPr lang="ko-KR" altLang="en-US" sz="1200" dirty="0" smtClean="0">
                <a:latin typeface="+mn-ea"/>
              </a:rPr>
              <a:t> 인큐베이터는 어떤 역할을 하는 사람일까요</a:t>
            </a:r>
            <a:r>
              <a:rPr lang="en-US" altLang="ko-KR" sz="1200" dirty="0" smtClean="0">
                <a:latin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같은 일을 하는 사람들과의 대화를 통해 우리가 지향해야 할 </a:t>
            </a:r>
            <a:r>
              <a:rPr lang="ko-KR" altLang="en-US" sz="1200" dirty="0" err="1" smtClean="0">
                <a:latin typeface="+mn-ea"/>
              </a:rPr>
              <a:t>사회적기업</a:t>
            </a:r>
            <a:r>
              <a:rPr lang="ko-KR" altLang="en-US" sz="1200" dirty="0" smtClean="0">
                <a:latin typeface="+mn-ea"/>
              </a:rPr>
              <a:t> 인큐베이터의 역할에 대한 생각을 나눠봅니다</a:t>
            </a:r>
            <a:r>
              <a:rPr lang="en-US" altLang="ko-KR" sz="1200" dirty="0" smtClean="0">
                <a:latin typeface="+mn-ea"/>
              </a:rPr>
              <a:t>.</a:t>
            </a:r>
            <a:endParaRPr lang="en-US" altLang="ko-KR" sz="1200" dirty="0">
              <a:latin typeface="+mn-ea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640259" y="3258072"/>
            <a:ext cx="5769005" cy="5421470"/>
            <a:chOff x="1144897" y="4571067"/>
            <a:chExt cx="5125351" cy="4536063"/>
          </a:xfrm>
        </p:grpSpPr>
        <p:pic>
          <p:nvPicPr>
            <p:cNvPr id="19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1358434" y="5416328"/>
              <a:ext cx="4603321" cy="3509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Activity Step</a:t>
              </a:r>
            </a:p>
            <a:p>
              <a:pPr marL="228600" indent="-22860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100" kern="0" dirty="0">
                <a:latin typeface="+mn-ea"/>
              </a:endParaRPr>
            </a:p>
            <a:p>
              <a:pPr marL="228600" indent="-53975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b="1" kern="0" dirty="0" smtClean="0">
                  <a:latin typeface="+mn-ea"/>
                </a:rPr>
                <a:t>(</a:t>
              </a:r>
              <a:r>
                <a:rPr lang="ko-KR" altLang="en-US" sz="1200" b="1" kern="0" dirty="0" smtClean="0">
                  <a:latin typeface="+mn-ea"/>
                </a:rPr>
                <a:t>개인활동</a:t>
              </a:r>
              <a:r>
                <a:rPr lang="en-US" altLang="ko-KR" sz="1200" b="1" kern="0" dirty="0" smtClean="0">
                  <a:latin typeface="+mn-ea"/>
                </a:rPr>
                <a:t>)</a:t>
              </a:r>
            </a:p>
            <a:p>
              <a:pPr marL="228600" indent="-53975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 smtClean="0">
                  <a:latin typeface="+mn-ea"/>
                </a:rPr>
                <a:t>1. </a:t>
              </a:r>
              <a:r>
                <a:rPr lang="ko-KR" altLang="en-US" sz="1200" kern="0" dirty="0" smtClean="0">
                  <a:latin typeface="+mn-ea"/>
                </a:rPr>
                <a:t>먼저 자신이 생각하는 </a:t>
              </a:r>
              <a:r>
                <a:rPr lang="en-US" altLang="ko-KR" sz="1200" kern="0" dirty="0" smtClean="0">
                  <a:latin typeface="+mn-ea"/>
                </a:rPr>
                <a:t>‘</a:t>
              </a:r>
              <a:r>
                <a:rPr lang="ko-KR" altLang="en-US" sz="1200" kern="0" dirty="0" err="1" smtClean="0">
                  <a:latin typeface="+mn-ea"/>
                </a:rPr>
                <a:t>사회적기업</a:t>
              </a:r>
              <a:r>
                <a:rPr lang="ko-KR" altLang="en-US" sz="1200" kern="0" dirty="0" smtClean="0">
                  <a:latin typeface="+mn-ea"/>
                </a:rPr>
                <a:t> 인큐베이터의 역할</a:t>
              </a:r>
              <a:r>
                <a:rPr lang="en-US" altLang="ko-KR" sz="1200" kern="0" dirty="0" smtClean="0">
                  <a:latin typeface="+mn-ea"/>
                </a:rPr>
                <a:t>’</a:t>
              </a:r>
              <a:r>
                <a:rPr lang="ko-KR" altLang="en-US" sz="1200" kern="0" dirty="0" smtClean="0">
                  <a:latin typeface="+mn-ea"/>
                </a:rPr>
                <a:t>을 적어봅니다</a:t>
              </a:r>
              <a:r>
                <a:rPr lang="en-US" altLang="ko-KR" sz="1200" kern="0" dirty="0" smtClean="0">
                  <a:latin typeface="+mn-ea"/>
                </a:rPr>
                <a:t>.</a:t>
              </a:r>
            </a:p>
            <a:p>
              <a:pPr marL="228600" indent="-53975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200" kern="0" dirty="0" smtClean="0">
                <a:latin typeface="+mn-ea"/>
              </a:endParaRPr>
            </a:p>
            <a:p>
              <a:pPr marL="228600" indent="-53975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b="1" kern="0" dirty="0" smtClean="0">
                  <a:latin typeface="+mn-ea"/>
                </a:rPr>
                <a:t>(2</a:t>
              </a:r>
              <a:r>
                <a:rPr lang="ko-KR" altLang="en-US" sz="1200" b="1" kern="0" dirty="0" smtClean="0">
                  <a:latin typeface="+mn-ea"/>
                </a:rPr>
                <a:t>인</a:t>
              </a:r>
              <a:r>
                <a:rPr lang="en-US" altLang="ko-KR" sz="1200" b="1" kern="0" dirty="0" smtClean="0">
                  <a:latin typeface="+mn-ea"/>
                </a:rPr>
                <a:t>1</a:t>
              </a:r>
              <a:r>
                <a:rPr lang="ko-KR" altLang="en-US" sz="1200" b="1" kern="0" dirty="0" smtClean="0">
                  <a:latin typeface="+mn-ea"/>
                </a:rPr>
                <a:t>조 활동</a:t>
              </a:r>
              <a:r>
                <a:rPr lang="en-US" altLang="ko-KR" sz="1200" b="1" kern="0" dirty="0" smtClean="0">
                  <a:latin typeface="+mn-ea"/>
                </a:rPr>
                <a:t>)</a:t>
              </a:r>
            </a:p>
            <a:p>
              <a:pPr marL="228600" indent="-53975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 smtClean="0">
                  <a:latin typeface="+mn-ea"/>
                </a:rPr>
                <a:t>2</a:t>
              </a:r>
              <a:r>
                <a:rPr lang="en-US" altLang="ko-KR" sz="1200" kern="0" dirty="0">
                  <a:latin typeface="+mn-ea"/>
                </a:rPr>
                <a:t>. </a:t>
              </a:r>
              <a:r>
                <a:rPr lang="ko-KR" altLang="en-US" sz="1200" kern="0" dirty="0">
                  <a:latin typeface="+mn-ea"/>
                </a:rPr>
                <a:t>가벼운 ‘</a:t>
              </a:r>
              <a:r>
                <a:rPr lang="ko-KR" altLang="en-US" sz="1200" kern="0" dirty="0" err="1">
                  <a:latin typeface="+mn-ea"/>
                </a:rPr>
                <a:t>사회적기업</a:t>
              </a:r>
              <a:r>
                <a:rPr lang="ko-KR" altLang="en-US" sz="1200" kern="0" dirty="0">
                  <a:latin typeface="+mn-ea"/>
                </a:rPr>
                <a:t> 인큐베이터 인터뷰’를 위해 </a:t>
              </a:r>
              <a:br>
                <a:rPr lang="ko-KR" altLang="en-US" sz="1200" kern="0" dirty="0">
                  <a:latin typeface="+mn-ea"/>
                </a:rPr>
              </a:br>
              <a:r>
                <a:rPr lang="ko-KR" altLang="en-US" sz="1200" kern="0" dirty="0">
                  <a:latin typeface="+mn-ea"/>
                </a:rPr>
                <a:t>     </a:t>
              </a:r>
              <a:r>
                <a:rPr lang="en-US" altLang="ko-KR" sz="1200" kern="0" dirty="0">
                  <a:latin typeface="+mn-ea"/>
                </a:rPr>
                <a:t>2</a:t>
              </a:r>
              <a:r>
                <a:rPr lang="ko-KR" altLang="en-US" sz="1200" kern="0" dirty="0">
                  <a:latin typeface="+mn-ea"/>
                </a:rPr>
                <a:t>인 </a:t>
              </a:r>
              <a:r>
                <a:rPr lang="en-US" altLang="ko-KR" sz="1200" kern="0" dirty="0">
                  <a:latin typeface="+mn-ea"/>
                </a:rPr>
                <a:t>1</a:t>
              </a:r>
              <a:r>
                <a:rPr lang="ko-KR" altLang="en-US" sz="1200" kern="0" dirty="0">
                  <a:latin typeface="+mn-ea"/>
                </a:rPr>
                <a:t>조로 팀을 구성하세요</a:t>
              </a:r>
              <a:r>
                <a:rPr lang="en-US" altLang="ko-KR" sz="1200" kern="0" dirty="0">
                  <a:latin typeface="+mn-ea"/>
                </a:rPr>
                <a:t>. </a:t>
              </a:r>
              <a:br>
                <a:rPr lang="en-US" altLang="ko-KR" sz="1200" kern="0" dirty="0">
                  <a:latin typeface="+mn-ea"/>
                </a:rPr>
              </a:br>
              <a:r>
                <a:rPr lang="en-US" altLang="ko-KR" sz="1200" kern="0" dirty="0">
                  <a:latin typeface="+mn-ea"/>
                </a:rPr>
                <a:t>     </a:t>
              </a:r>
              <a:r>
                <a:rPr lang="ko-KR" altLang="en-US" sz="1200" kern="0" dirty="0">
                  <a:latin typeface="+mn-ea"/>
                </a:rPr>
                <a:t>인터뷰를 위한 </a:t>
              </a:r>
              <a:r>
                <a:rPr lang="ko-KR" altLang="en-US" sz="1200" kern="0" dirty="0" err="1">
                  <a:latin typeface="+mn-ea"/>
                </a:rPr>
                <a:t>인터뷰어와</a:t>
              </a:r>
              <a:r>
                <a:rPr lang="ko-KR" altLang="en-US" sz="1200" kern="0" dirty="0">
                  <a:latin typeface="+mn-ea"/>
                </a:rPr>
                <a:t> </a:t>
              </a:r>
              <a:r>
                <a:rPr lang="ko-KR" altLang="en-US" sz="1200" kern="0" dirty="0" err="1">
                  <a:latin typeface="+mn-ea"/>
                </a:rPr>
                <a:t>인터뷰이를</a:t>
              </a:r>
              <a:r>
                <a:rPr lang="ko-KR" altLang="en-US" sz="1200" kern="0" dirty="0">
                  <a:latin typeface="+mn-ea"/>
                </a:rPr>
                <a:t> 정하세요</a:t>
              </a:r>
              <a:r>
                <a:rPr lang="en-US" altLang="ko-KR" sz="1200" kern="0" dirty="0">
                  <a:latin typeface="+mn-ea"/>
                </a:rPr>
                <a:t>.</a:t>
              </a:r>
            </a:p>
            <a:p>
              <a:pPr marL="228600" indent="-53975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>
                  <a:latin typeface="+mn-ea"/>
                </a:rPr>
                <a:t>3. </a:t>
              </a:r>
              <a:r>
                <a:rPr lang="ko-KR" altLang="en-US" sz="1200" kern="0" dirty="0">
                  <a:latin typeface="+mn-ea"/>
                </a:rPr>
                <a:t>상대방의 </a:t>
              </a:r>
              <a:r>
                <a:rPr lang="ko-KR" altLang="en-US" sz="1200" kern="0" dirty="0" err="1">
                  <a:latin typeface="+mn-ea"/>
                </a:rPr>
                <a:t>스마트폰을</a:t>
              </a:r>
              <a:r>
                <a:rPr lang="ko-KR" altLang="en-US" sz="1200" kern="0" dirty="0">
                  <a:latin typeface="+mn-ea"/>
                </a:rPr>
                <a:t> 받아서 인터뷰 준비가 끝나면 ‘녹화’버튼을 눌러 </a:t>
              </a:r>
              <a:br>
                <a:rPr lang="ko-KR" altLang="en-US" sz="1200" kern="0" dirty="0">
                  <a:latin typeface="+mn-ea"/>
                </a:rPr>
              </a:br>
              <a:r>
                <a:rPr lang="ko-KR" altLang="en-US" sz="1200" kern="0" dirty="0">
                  <a:latin typeface="+mn-ea"/>
                </a:rPr>
                <a:t>     녹화를 시작합니다</a:t>
              </a:r>
              <a:r>
                <a:rPr lang="en-US" altLang="ko-KR" sz="1200" kern="0" dirty="0">
                  <a:latin typeface="+mn-ea"/>
                </a:rPr>
                <a:t>.</a:t>
              </a:r>
            </a:p>
            <a:p>
              <a:pPr marL="228600" indent="-53975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>
                  <a:latin typeface="+mn-ea"/>
                </a:rPr>
                <a:t>4. </a:t>
              </a:r>
              <a:r>
                <a:rPr lang="ko-KR" altLang="en-US" sz="1200" kern="0" dirty="0">
                  <a:latin typeface="+mn-ea"/>
                </a:rPr>
                <a:t>인터뷰 질문지를 참고하여 인터뷰를 진행합니다</a:t>
              </a:r>
              <a:r>
                <a:rPr lang="en-US" altLang="ko-KR" sz="1200" kern="0" dirty="0">
                  <a:latin typeface="+mn-ea"/>
                </a:rPr>
                <a:t>. </a:t>
              </a:r>
            </a:p>
            <a:p>
              <a:pPr marL="228600" indent="-53975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>
                  <a:latin typeface="+mn-ea"/>
                </a:rPr>
                <a:t>5. </a:t>
              </a:r>
              <a:r>
                <a:rPr lang="ko-KR" altLang="en-US" sz="1200" kern="0" dirty="0" err="1">
                  <a:latin typeface="+mn-ea"/>
                </a:rPr>
                <a:t>인터뷰어와</a:t>
              </a:r>
              <a:r>
                <a:rPr lang="ko-KR" altLang="en-US" sz="1200" kern="0" dirty="0">
                  <a:latin typeface="+mn-ea"/>
                </a:rPr>
                <a:t> 인터뷰이의 역할을 바꿔 다시 한 번 인터뷰합니다</a:t>
              </a:r>
              <a:r>
                <a:rPr lang="en-US" altLang="ko-KR" sz="1200" kern="0" dirty="0" smtClean="0">
                  <a:latin typeface="+mn-ea"/>
                </a:rPr>
                <a:t>.</a:t>
              </a:r>
            </a:p>
            <a:p>
              <a:pPr marL="228600" indent="-53975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200" b="1" kern="0" dirty="0">
                <a:latin typeface="+mn-ea"/>
              </a:endParaRPr>
            </a:p>
            <a:p>
              <a:pPr marL="228600" indent="-53975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b="1" kern="0" dirty="0" smtClean="0">
                  <a:latin typeface="+mn-ea"/>
                </a:rPr>
                <a:t>(</a:t>
              </a:r>
              <a:r>
                <a:rPr lang="ko-KR" altLang="en-US" sz="1200" b="1" kern="0" dirty="0" err="1" smtClean="0">
                  <a:latin typeface="+mn-ea"/>
                </a:rPr>
                <a:t>팀활동</a:t>
              </a:r>
              <a:r>
                <a:rPr lang="en-US" altLang="ko-KR" sz="1200" b="1" kern="0" dirty="0" smtClean="0">
                  <a:latin typeface="+mn-ea"/>
                </a:rPr>
                <a:t>)</a:t>
              </a:r>
              <a:endParaRPr lang="en-US" altLang="ko-KR" sz="1200" b="1" kern="0" dirty="0">
                <a:latin typeface="+mn-ea"/>
              </a:endParaRPr>
            </a:p>
            <a:p>
              <a:pPr marL="228600" indent="-53975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 smtClean="0">
                  <a:latin typeface="+mn-ea"/>
                </a:rPr>
                <a:t>6. </a:t>
              </a:r>
              <a:r>
                <a:rPr lang="ko-KR" altLang="en-US" sz="1200" kern="0" dirty="0">
                  <a:latin typeface="+mn-ea"/>
                </a:rPr>
                <a:t>우리 팀에서 생각하는 </a:t>
              </a:r>
              <a:r>
                <a:rPr lang="ko-KR" altLang="en-US" sz="1200" kern="0" dirty="0" err="1">
                  <a:latin typeface="+mn-ea"/>
                </a:rPr>
                <a:t>사회적기업</a:t>
              </a:r>
              <a:r>
                <a:rPr lang="ko-KR" altLang="en-US" sz="1200" kern="0" dirty="0">
                  <a:latin typeface="+mn-ea"/>
                </a:rPr>
                <a:t> 인큐베이터의 </a:t>
              </a:r>
              <a:r>
                <a:rPr lang="ko-KR" altLang="en-US" sz="1200" kern="0" dirty="0" smtClean="0">
                  <a:latin typeface="+mn-ea"/>
                </a:rPr>
                <a:t>역할을 정리해보고</a:t>
              </a:r>
              <a:r>
                <a:rPr lang="en-US" altLang="ko-KR" sz="1200" kern="0" dirty="0" smtClean="0">
                  <a:latin typeface="+mn-ea"/>
                </a:rPr>
                <a:t/>
              </a:r>
              <a:br>
                <a:rPr lang="en-US" altLang="ko-KR" sz="1200" kern="0" dirty="0" smtClean="0">
                  <a:latin typeface="+mn-ea"/>
                </a:rPr>
              </a:br>
              <a:r>
                <a:rPr lang="en-US" altLang="ko-KR" sz="1200" kern="0" dirty="0" smtClean="0">
                  <a:latin typeface="+mn-ea"/>
                </a:rPr>
                <a:t>     </a:t>
              </a:r>
              <a:r>
                <a:rPr lang="ko-KR" altLang="en-US" sz="1200" kern="0" dirty="0" smtClean="0">
                  <a:latin typeface="+mn-ea"/>
                </a:rPr>
                <a:t>그 역할을 수행하기 위해 </a:t>
              </a:r>
              <a:r>
                <a:rPr lang="ko-KR" altLang="en-US" sz="1200" kern="0" dirty="0">
                  <a:latin typeface="+mn-ea"/>
                </a:rPr>
                <a:t>필요한 것을 마인드맵으로 그립니다</a:t>
              </a:r>
              <a:r>
                <a:rPr lang="en-US" altLang="ko-KR" sz="1200" kern="0" dirty="0" smtClean="0">
                  <a:latin typeface="+mn-ea"/>
                </a:rPr>
                <a:t>.</a:t>
              </a:r>
              <a:br>
                <a:rPr lang="en-US" altLang="ko-KR" sz="1200" kern="0" dirty="0" smtClean="0">
                  <a:latin typeface="+mn-ea"/>
                </a:rPr>
              </a:br>
              <a:r>
                <a:rPr lang="en-US" altLang="ko-KR" sz="1200" kern="0" dirty="0" smtClean="0">
                  <a:latin typeface="+mn-ea"/>
                </a:rPr>
                <a:t>     (</a:t>
              </a:r>
              <a:r>
                <a:rPr lang="ko-KR" altLang="en-US" sz="1200" kern="0" dirty="0" err="1" smtClean="0">
                  <a:latin typeface="+mn-ea"/>
                </a:rPr>
                <a:t>팀별</a:t>
              </a:r>
              <a:r>
                <a:rPr lang="ko-KR" altLang="en-US" sz="1200" kern="0" dirty="0" smtClean="0">
                  <a:latin typeface="+mn-ea"/>
                </a:rPr>
                <a:t> 시트 </a:t>
              </a:r>
              <a:r>
                <a:rPr lang="en-US" altLang="ko-KR" sz="1200" kern="0" dirty="0" smtClean="0">
                  <a:latin typeface="+mn-ea"/>
                </a:rPr>
                <a:t>1</a:t>
              </a:r>
              <a:r>
                <a:rPr lang="ko-KR" altLang="en-US" sz="1200" kern="0" dirty="0" smtClean="0">
                  <a:latin typeface="+mn-ea"/>
                </a:rPr>
                <a:t>장</a:t>
              </a:r>
              <a:r>
                <a:rPr lang="en-US" altLang="ko-KR" sz="1200" kern="0" dirty="0" smtClean="0">
                  <a:latin typeface="+mn-ea"/>
                </a:rPr>
                <a:t>)</a:t>
              </a:r>
              <a:endParaRPr lang="en-US" altLang="ko-KR" sz="1200" kern="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165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</a:t>
            </a:r>
            <a:r>
              <a:rPr lang="ko-KR" altLang="en-US" dirty="0"/>
              <a:t>인큐베이터의 역할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32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1747482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49381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kern="0" dirty="0">
                <a:latin typeface="+mn-ea"/>
              </a:rPr>
              <a:t>1. </a:t>
            </a:r>
            <a:r>
              <a:rPr lang="ko-KR" altLang="en-US" sz="1200" b="1" kern="0" dirty="0">
                <a:latin typeface="+mn-ea"/>
              </a:rPr>
              <a:t>먼저 자신이 생각하는 </a:t>
            </a:r>
            <a:r>
              <a:rPr lang="en-US" altLang="ko-KR" sz="1200" b="1" kern="0" dirty="0">
                <a:latin typeface="+mn-ea"/>
              </a:rPr>
              <a:t>‘</a:t>
            </a:r>
            <a:r>
              <a:rPr lang="ko-KR" altLang="en-US" sz="1200" b="1" kern="0" dirty="0" err="1">
                <a:latin typeface="+mn-ea"/>
              </a:rPr>
              <a:t>사회적기업</a:t>
            </a:r>
            <a:r>
              <a:rPr lang="ko-KR" altLang="en-US" sz="1200" b="1" kern="0" dirty="0">
                <a:latin typeface="+mn-ea"/>
              </a:rPr>
              <a:t> 인큐베이터의 역할</a:t>
            </a:r>
            <a:r>
              <a:rPr lang="en-US" altLang="ko-KR" sz="1200" b="1" kern="0" dirty="0">
                <a:latin typeface="+mn-ea"/>
              </a:rPr>
              <a:t>’</a:t>
            </a:r>
            <a:r>
              <a:rPr lang="ko-KR" altLang="en-US" sz="1200" b="1" kern="0" dirty="0">
                <a:latin typeface="+mn-ea"/>
              </a:rPr>
              <a:t>을 적어봅니다</a:t>
            </a:r>
            <a:r>
              <a:rPr lang="en-US" altLang="ko-KR" sz="1200" b="1" kern="0" dirty="0" smtClean="0">
                <a:latin typeface="+mn-ea"/>
              </a:rPr>
              <a:t>. 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여러분이 생각하는 </a:t>
            </a:r>
            <a:r>
              <a:rPr lang="ko-KR" altLang="en-US" sz="1200" dirty="0" err="1" smtClean="0">
                <a:latin typeface="+mn-ea"/>
              </a:rPr>
              <a:t>사회적기업</a:t>
            </a:r>
            <a:r>
              <a:rPr lang="ko-KR" altLang="en-US" sz="1200" dirty="0" smtClean="0">
                <a:latin typeface="+mn-ea"/>
              </a:rPr>
              <a:t> 인큐베이터의 역할은 </a:t>
            </a:r>
            <a:r>
              <a:rPr lang="ko-KR" altLang="en-US" sz="1200" dirty="0">
                <a:latin typeface="+mn-ea"/>
              </a:rPr>
              <a:t>무엇인가요</a:t>
            </a:r>
            <a:r>
              <a:rPr lang="en-US" altLang="ko-KR" sz="1200" dirty="0">
                <a:latin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나와 비슷한 고민을 하고 있는 사람들과 함께 </a:t>
            </a:r>
            <a:r>
              <a:rPr lang="ko-KR" altLang="en-US" sz="1200" dirty="0" err="1" smtClean="0">
                <a:latin typeface="+mn-ea"/>
              </a:rPr>
              <a:t>사회적기업</a:t>
            </a:r>
            <a:r>
              <a:rPr lang="ko-KR" altLang="en-US" sz="1200" dirty="0" smtClean="0">
                <a:latin typeface="+mn-ea"/>
              </a:rPr>
              <a:t> 인큐베이터란 어떤 사람인지 이야기를 나누어보세요</a:t>
            </a:r>
            <a:r>
              <a:rPr lang="en-US" altLang="ko-KR" sz="1200" dirty="0" smtClean="0">
                <a:latin typeface="+mn-ea"/>
              </a:rPr>
              <a:t>.</a:t>
            </a:r>
            <a:endParaRPr lang="en-US" altLang="ko-KR" sz="1200" dirty="0">
              <a:latin typeface="+mn-ea"/>
            </a:endParaRPr>
          </a:p>
        </p:txBody>
      </p:sp>
      <p:sp>
        <p:nvSpPr>
          <p:cNvPr id="38" name="양쪽 모서리가 둥근 사각형 3"/>
          <p:cNvSpPr/>
          <p:nvPr/>
        </p:nvSpPr>
        <p:spPr>
          <a:xfrm>
            <a:off x="719572" y="3306511"/>
            <a:ext cx="5782826" cy="4981146"/>
          </a:xfrm>
          <a:prstGeom prst="round2SameRect">
            <a:avLst>
              <a:gd name="adj1" fmla="val 9215"/>
              <a:gd name="adj2" fmla="val 0"/>
            </a:avLst>
          </a:prstGeom>
          <a:solidFill>
            <a:schemeClr val="bg1">
              <a:lumMod val="95000"/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/>
          </a:p>
        </p:txBody>
      </p:sp>
      <p:sp>
        <p:nvSpPr>
          <p:cNvPr id="39" name="모서리가 둥근 직사각형 38"/>
          <p:cNvSpPr/>
          <p:nvPr/>
        </p:nvSpPr>
        <p:spPr>
          <a:xfrm>
            <a:off x="4490556" y="3569840"/>
            <a:ext cx="1074750" cy="503777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b="1" dirty="0"/>
              <a:t>검색</a:t>
            </a:r>
          </a:p>
        </p:txBody>
      </p:sp>
      <p:sp>
        <p:nvSpPr>
          <p:cNvPr id="40" name="모서리가 둥근 직사각형 39"/>
          <p:cNvSpPr/>
          <p:nvPr/>
        </p:nvSpPr>
        <p:spPr>
          <a:xfrm>
            <a:off x="1419747" y="3540823"/>
            <a:ext cx="2908990" cy="503766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err="1" smtClean="0">
                <a:solidFill>
                  <a:schemeClr val="tx1"/>
                </a:solidFill>
              </a:rPr>
              <a:t>사회적기업</a:t>
            </a:r>
            <a:r>
              <a:rPr kumimoji="0" lang="ko-KR" altLang="en-US" sz="1600" b="1" dirty="0" smtClean="0">
                <a:solidFill>
                  <a:schemeClr val="tx1"/>
                </a:solidFill>
              </a:rPr>
              <a:t> 인큐베이터</a:t>
            </a:r>
            <a:endParaRPr kumimoji="0" lang="ko-KR" altLang="en-US" sz="1600" b="1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404" y="4280539"/>
            <a:ext cx="5237162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03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</a:t>
            </a:r>
            <a:r>
              <a:rPr lang="ko-KR" altLang="en-US" dirty="0"/>
              <a:t>인큐베이터의 역할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33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2255482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52778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kern="0" dirty="0">
                <a:latin typeface="+mn-ea"/>
              </a:rPr>
              <a:t>2. </a:t>
            </a:r>
            <a:r>
              <a:rPr lang="ko-KR" altLang="en-US" sz="1200" b="1" kern="0" dirty="0">
                <a:latin typeface="+mn-ea"/>
              </a:rPr>
              <a:t>가벼운 ‘</a:t>
            </a:r>
            <a:r>
              <a:rPr lang="ko-KR" altLang="en-US" sz="1200" b="1" kern="0" dirty="0" err="1">
                <a:latin typeface="+mn-ea"/>
              </a:rPr>
              <a:t>사회적기업</a:t>
            </a:r>
            <a:r>
              <a:rPr lang="ko-KR" altLang="en-US" sz="1200" b="1" kern="0" dirty="0">
                <a:latin typeface="+mn-ea"/>
              </a:rPr>
              <a:t> 인큐베이터 인터뷰’를 위해 </a:t>
            </a:r>
            <a:r>
              <a:rPr lang="ko-KR" altLang="en-US" sz="1200" b="1" kern="0" dirty="0" smtClean="0">
                <a:latin typeface="+mn-ea"/>
              </a:rPr>
              <a:t> </a:t>
            </a:r>
            <a:r>
              <a:rPr lang="en-US" altLang="ko-KR" sz="1200" b="1" kern="0" dirty="0" smtClean="0">
                <a:latin typeface="+mn-ea"/>
              </a:rPr>
              <a:t>2</a:t>
            </a:r>
            <a:r>
              <a:rPr lang="ko-KR" altLang="en-US" sz="1200" b="1" kern="0" dirty="0">
                <a:latin typeface="+mn-ea"/>
              </a:rPr>
              <a:t>인 </a:t>
            </a:r>
            <a:r>
              <a:rPr lang="en-US" altLang="ko-KR" sz="1200" b="1" kern="0" dirty="0">
                <a:latin typeface="+mn-ea"/>
              </a:rPr>
              <a:t>1</a:t>
            </a:r>
            <a:r>
              <a:rPr lang="ko-KR" altLang="en-US" sz="1200" b="1" kern="0" dirty="0">
                <a:latin typeface="+mn-ea"/>
              </a:rPr>
              <a:t>조로 팀을 구성하세요</a:t>
            </a:r>
            <a:r>
              <a:rPr lang="en-US" altLang="ko-KR" sz="1200" b="1" kern="0" dirty="0">
                <a:latin typeface="+mn-ea"/>
              </a:rPr>
              <a:t>. </a:t>
            </a:r>
            <a:br>
              <a:rPr lang="en-US" altLang="ko-KR" sz="1200" b="1" kern="0" dirty="0">
                <a:latin typeface="+mn-ea"/>
              </a:rPr>
            </a:br>
            <a:r>
              <a:rPr lang="en-US" altLang="ko-KR" sz="1200" b="1" kern="0" dirty="0">
                <a:latin typeface="+mn-ea"/>
              </a:rPr>
              <a:t>     </a:t>
            </a:r>
            <a:r>
              <a:rPr lang="ko-KR" altLang="en-US" sz="1200" b="1" kern="0" dirty="0">
                <a:latin typeface="+mn-ea"/>
              </a:rPr>
              <a:t>인터뷰를 위한 </a:t>
            </a:r>
            <a:r>
              <a:rPr lang="ko-KR" altLang="en-US" sz="1200" b="1" kern="0" dirty="0" err="1">
                <a:latin typeface="+mn-ea"/>
              </a:rPr>
              <a:t>인터뷰어와</a:t>
            </a:r>
            <a:r>
              <a:rPr lang="ko-KR" altLang="en-US" sz="1200" b="1" kern="0" dirty="0">
                <a:latin typeface="+mn-ea"/>
              </a:rPr>
              <a:t> </a:t>
            </a:r>
            <a:r>
              <a:rPr lang="ko-KR" altLang="en-US" sz="1200" b="1" kern="0" dirty="0" err="1">
                <a:latin typeface="+mn-ea"/>
              </a:rPr>
              <a:t>인터뷰이를</a:t>
            </a:r>
            <a:r>
              <a:rPr lang="ko-KR" altLang="en-US" sz="1200" b="1" kern="0" dirty="0">
                <a:latin typeface="+mn-ea"/>
              </a:rPr>
              <a:t> 정하세요</a:t>
            </a:r>
            <a:r>
              <a:rPr lang="en-US" altLang="ko-KR" sz="1200" b="1" kern="0" dirty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b="1" kern="0" dirty="0">
                <a:latin typeface="+mn-ea"/>
              </a:rPr>
              <a:t>3. </a:t>
            </a:r>
            <a:r>
              <a:rPr lang="ko-KR" altLang="en-US" sz="1200" b="1" kern="0" dirty="0">
                <a:latin typeface="+mn-ea"/>
              </a:rPr>
              <a:t>상대방의 </a:t>
            </a:r>
            <a:r>
              <a:rPr lang="ko-KR" altLang="en-US" sz="1200" b="1" kern="0" dirty="0" err="1">
                <a:latin typeface="+mn-ea"/>
              </a:rPr>
              <a:t>스마트폰을</a:t>
            </a:r>
            <a:r>
              <a:rPr lang="ko-KR" altLang="en-US" sz="1200" b="1" kern="0" dirty="0">
                <a:latin typeface="+mn-ea"/>
              </a:rPr>
              <a:t> 받아서 인터뷰 준비가 끝나면 ‘녹화’버튼을 눌러 </a:t>
            </a:r>
            <a:br>
              <a:rPr lang="ko-KR" altLang="en-US" sz="1200" b="1" kern="0" dirty="0">
                <a:latin typeface="+mn-ea"/>
              </a:rPr>
            </a:br>
            <a:r>
              <a:rPr lang="ko-KR" altLang="en-US" sz="1200" b="1" kern="0" dirty="0">
                <a:latin typeface="+mn-ea"/>
              </a:rPr>
              <a:t>     녹화를 시작합니다</a:t>
            </a:r>
            <a:r>
              <a:rPr lang="en-US" altLang="ko-KR" sz="1200" b="1" kern="0" dirty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b="1" kern="0" dirty="0">
                <a:latin typeface="+mn-ea"/>
              </a:rPr>
              <a:t>4. </a:t>
            </a:r>
            <a:r>
              <a:rPr lang="ko-KR" altLang="en-US" sz="1200" b="1" kern="0" dirty="0">
                <a:latin typeface="+mn-ea"/>
              </a:rPr>
              <a:t>인터뷰 질문지를 참고하여 인터뷰를 진행합니다</a:t>
            </a:r>
            <a:r>
              <a:rPr lang="en-US" altLang="ko-KR" sz="1200" b="1" kern="0" dirty="0" smtClean="0"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200" b="1" kern="0" dirty="0" smtClean="0">
                <a:latin typeface="+mn-ea"/>
              </a:rPr>
              <a:t>5. </a:t>
            </a:r>
            <a:r>
              <a:rPr lang="ko-KR" altLang="en-US" sz="1200" b="1" kern="0" dirty="0" err="1" smtClean="0">
                <a:latin typeface="+mn-ea"/>
              </a:rPr>
              <a:t>인터뷰어와</a:t>
            </a:r>
            <a:r>
              <a:rPr lang="ko-KR" altLang="en-US" sz="1200" b="1" kern="0" dirty="0" smtClean="0">
                <a:latin typeface="+mn-ea"/>
              </a:rPr>
              <a:t> 인터뷰이의 역할을 바꿔 다시 한 번 인터뷰합니다</a:t>
            </a:r>
            <a:r>
              <a:rPr lang="en-US" altLang="ko-KR" sz="1200" b="1" kern="0" dirty="0" smtClean="0">
                <a:latin typeface="+mn-ea"/>
              </a:rPr>
              <a:t>.</a:t>
            </a:r>
            <a:endParaRPr lang="en-US" altLang="ko-KR" sz="1200" b="1" kern="0" dirty="0">
              <a:latin typeface="+mn-ea"/>
            </a:endParaRPr>
          </a:p>
        </p:txBody>
      </p:sp>
      <p:sp>
        <p:nvSpPr>
          <p:cNvPr id="38" name="양쪽 모서리가 둥근 사각형 3"/>
          <p:cNvSpPr/>
          <p:nvPr/>
        </p:nvSpPr>
        <p:spPr>
          <a:xfrm>
            <a:off x="719572" y="4421715"/>
            <a:ext cx="5782826" cy="3865941"/>
          </a:xfrm>
          <a:prstGeom prst="foldedCorner">
            <a:avLst/>
          </a:prstGeom>
          <a:solidFill>
            <a:schemeClr val="bg1">
              <a:lumMod val="95000"/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 dirty="0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995590" y="4474160"/>
            <a:ext cx="4998809" cy="3359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나눔고딕"/>
                <a:ea typeface="나눔고딕"/>
                <a:cs typeface="나눔고딕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나눔고딕"/>
                <a:ea typeface="나눔고딕"/>
                <a:cs typeface="나눔고딕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나눔고딕"/>
                <a:ea typeface="나눔고딕"/>
                <a:cs typeface="나눔고딕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나눔고딕"/>
                <a:ea typeface="나눔고딕"/>
                <a:cs typeface="나눔고딕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나눔고딕"/>
                <a:ea typeface="나눔고딕"/>
                <a:cs typeface="나눔고딕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0463" indent="-1160463">
              <a:lnSpc>
                <a:spcPct val="250000"/>
              </a:lnSpc>
              <a:buFont typeface="Arial" pitchFamily="34" charset="0"/>
              <a:buNone/>
            </a:pPr>
            <a:r>
              <a:rPr lang="ko-KR" altLang="en-US" sz="1200" dirty="0" err="1" smtClean="0">
                <a:solidFill>
                  <a:prstClr val="black"/>
                </a:solidFill>
                <a:latin typeface="서울남산체 M"/>
                <a:ea typeface="서울남산체 M"/>
              </a:rPr>
              <a:t>인터뷰어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: (</a:t>
            </a:r>
            <a:r>
              <a:rPr lang="ko-KR" altLang="en-US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인사 후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) </a:t>
            </a:r>
            <a:r>
              <a:rPr lang="ko-KR" altLang="en-US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간략한 자기소개 </a:t>
            </a:r>
            <a:r>
              <a:rPr lang="ko-KR" altLang="en-US" sz="1200" dirty="0" err="1" smtClean="0">
                <a:solidFill>
                  <a:prstClr val="black"/>
                </a:solidFill>
                <a:latin typeface="서울남산체 M"/>
                <a:ea typeface="서울남산체 M"/>
              </a:rPr>
              <a:t>부탁드립니다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</a:p>
          <a:p>
            <a:pPr marL="1160463" indent="-1160463">
              <a:lnSpc>
                <a:spcPct val="250000"/>
              </a:lnSpc>
              <a:buFont typeface="Arial" pitchFamily="34" charset="0"/>
              <a:buNone/>
            </a:pPr>
            <a:r>
              <a:rPr lang="ko-KR" altLang="en-US" sz="1200" dirty="0" err="1" smtClean="0">
                <a:solidFill>
                  <a:prstClr val="black"/>
                </a:solidFill>
                <a:latin typeface="서울남산체 M"/>
                <a:ea typeface="서울남산체 M"/>
              </a:rPr>
              <a:t>인터뷰이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: (</a:t>
            </a:r>
            <a:r>
              <a:rPr lang="ko-KR" altLang="en-US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자기소개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)</a:t>
            </a:r>
          </a:p>
          <a:p>
            <a:pPr marL="1160463" indent="-1160463">
              <a:lnSpc>
                <a:spcPct val="250000"/>
              </a:lnSpc>
              <a:buNone/>
            </a:pPr>
            <a:r>
              <a:rPr lang="ko-KR" altLang="en-US" sz="1200" dirty="0" err="1" smtClean="0">
                <a:solidFill>
                  <a:prstClr val="black"/>
                </a:solidFill>
                <a:latin typeface="서울남산체 M"/>
                <a:ea typeface="서울남산체 M"/>
              </a:rPr>
              <a:t>인터뷰어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: ‘</a:t>
            </a:r>
            <a:r>
              <a:rPr lang="ko-KR" altLang="en-US" sz="1200" dirty="0" err="1" smtClean="0">
                <a:solidFill>
                  <a:prstClr val="black"/>
                </a:solidFill>
                <a:latin typeface="서울남산체 M"/>
                <a:ea typeface="서울남산체 M"/>
              </a:rPr>
              <a:t>사회적기업</a:t>
            </a:r>
            <a:r>
              <a:rPr lang="ko-KR" altLang="en-US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 인큐베이터는 </a:t>
            </a:r>
            <a:r>
              <a:rPr lang="ko-KR" altLang="en-US" sz="1200" dirty="0" err="1">
                <a:solidFill>
                  <a:prstClr val="black"/>
                </a:solidFill>
                <a:latin typeface="서울남산체 M"/>
                <a:ea typeface="서울남산체 M"/>
              </a:rPr>
              <a:t>ㅇㅇㅇ이다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.’</a:t>
            </a:r>
            <a:r>
              <a:rPr lang="ko-KR" altLang="en-US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에 뭐라고 대답하시겠어요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?</a:t>
            </a:r>
          </a:p>
          <a:p>
            <a:pPr marL="1160463" indent="-1160463">
              <a:lnSpc>
                <a:spcPct val="250000"/>
              </a:lnSpc>
              <a:buFont typeface="Arial" pitchFamily="34" charset="0"/>
              <a:buNone/>
            </a:pPr>
            <a:r>
              <a:rPr lang="ko-KR" altLang="en-US" sz="1200" dirty="0" err="1" smtClean="0">
                <a:solidFill>
                  <a:prstClr val="black"/>
                </a:solidFill>
                <a:latin typeface="서울남산체 M"/>
                <a:ea typeface="서울남산체 M"/>
              </a:rPr>
              <a:t>인터뷰이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:  </a:t>
            </a:r>
            <a:r>
              <a:rPr lang="en-US" altLang="ko-KR" sz="1200" u="sng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_____________________________________ 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 </a:t>
            </a:r>
            <a:endParaRPr lang="en-US" altLang="ko-KR" sz="1200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marL="1160463" indent="-1160463">
              <a:lnSpc>
                <a:spcPct val="250000"/>
              </a:lnSpc>
              <a:buFont typeface="Arial" pitchFamily="34" charset="0"/>
              <a:buNone/>
            </a:pPr>
            <a:r>
              <a:rPr lang="ko-KR" altLang="en-US" sz="1200" dirty="0" err="1" smtClean="0">
                <a:solidFill>
                  <a:prstClr val="black"/>
                </a:solidFill>
                <a:latin typeface="서울남산체 M"/>
                <a:ea typeface="서울남산체 M"/>
              </a:rPr>
              <a:t>인터뷰어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그 이유를 말씀해주세요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</a:p>
          <a:p>
            <a:pPr marL="1160463" indent="-1160463">
              <a:lnSpc>
                <a:spcPct val="250000"/>
              </a:lnSpc>
              <a:buNone/>
            </a:pPr>
            <a:r>
              <a:rPr lang="ko-KR" altLang="en-US" sz="1200" dirty="0" err="1" smtClean="0">
                <a:solidFill>
                  <a:prstClr val="black"/>
                </a:solidFill>
                <a:latin typeface="서울남산체 M"/>
                <a:ea typeface="서울남산체 M"/>
              </a:rPr>
              <a:t>인터뷰</a:t>
            </a:r>
            <a:r>
              <a:rPr lang="ko-KR" altLang="en-US" sz="1200" dirty="0" err="1">
                <a:solidFill>
                  <a:prstClr val="black"/>
                </a:solidFill>
                <a:latin typeface="서울남산체 M"/>
                <a:ea typeface="서울남산체 M"/>
              </a:rPr>
              <a:t>이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:  </a:t>
            </a:r>
            <a:r>
              <a:rPr lang="en-US" altLang="ko-KR" sz="1200" u="sng" dirty="0">
                <a:solidFill>
                  <a:prstClr val="black"/>
                </a:solidFill>
                <a:latin typeface="서울남산체 M"/>
                <a:ea typeface="서울남산체 M"/>
              </a:rPr>
              <a:t>_____________________________________ </a:t>
            </a:r>
            <a:endParaRPr lang="en-US" altLang="ko-KR" sz="1200" u="sng" dirty="0" smtClean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marL="1160463" indent="-1160463">
              <a:lnSpc>
                <a:spcPct val="250000"/>
              </a:lnSpc>
              <a:buNone/>
            </a:pPr>
            <a:r>
              <a:rPr lang="ko-KR" altLang="en-US" sz="1200" dirty="0" err="1" smtClean="0">
                <a:solidFill>
                  <a:prstClr val="black"/>
                </a:solidFill>
                <a:latin typeface="서울남산체 M"/>
                <a:ea typeface="서울남산체 M"/>
              </a:rPr>
              <a:t>인터뷰어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: (</a:t>
            </a:r>
            <a:r>
              <a:rPr lang="ko-KR" altLang="en-US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감사의 인사</a:t>
            </a:r>
            <a:r>
              <a:rPr lang="en-US" altLang="ko-KR" sz="12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)</a:t>
            </a:r>
            <a:endParaRPr lang="en-US" altLang="ko-KR" sz="1200" dirty="0">
              <a:solidFill>
                <a:prstClr val="black"/>
              </a:solidFill>
              <a:latin typeface="서울남산체 M"/>
              <a:ea typeface="서울남산체 M"/>
            </a:endParaRPr>
          </a:p>
        </p:txBody>
      </p:sp>
      <p:sp>
        <p:nvSpPr>
          <p:cNvPr id="58" name="양쪽 모서리가 둥근 사각형 57"/>
          <p:cNvSpPr/>
          <p:nvPr/>
        </p:nvSpPr>
        <p:spPr>
          <a:xfrm>
            <a:off x="719572" y="3917950"/>
            <a:ext cx="2908990" cy="503766"/>
          </a:xfrm>
          <a:prstGeom prst="round2SameRect">
            <a:avLst/>
          </a:prstGeom>
          <a:solidFill>
            <a:schemeClr val="bg1">
              <a:alpha val="72000"/>
            </a:schemeClr>
          </a:solid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err="1">
                <a:solidFill>
                  <a:schemeClr val="tx1"/>
                </a:solidFill>
              </a:rPr>
              <a:t>사회적기업</a:t>
            </a:r>
            <a:r>
              <a:rPr lang="ko-KR" altLang="en-US" sz="1200" b="1" dirty="0">
                <a:solidFill>
                  <a:schemeClr val="tx1"/>
                </a:solidFill>
              </a:rPr>
              <a:t> 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인큐베이터 인터뷰 질문지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94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</a:t>
            </a:r>
            <a:r>
              <a:rPr lang="ko-KR" altLang="en-US" dirty="0"/>
              <a:t>인큐베이터의 역할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34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1936168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49381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kern="0" dirty="0">
                <a:latin typeface="+mn-ea"/>
              </a:rPr>
              <a:t>6. </a:t>
            </a:r>
            <a:r>
              <a:rPr lang="ko-KR" altLang="en-US" sz="1200" b="1" kern="0" dirty="0">
                <a:latin typeface="+mn-ea"/>
              </a:rPr>
              <a:t>우리 팀에서 생각하는 </a:t>
            </a:r>
            <a:r>
              <a:rPr lang="ko-KR" altLang="en-US" sz="1200" b="1" kern="0" dirty="0" err="1">
                <a:latin typeface="+mn-ea"/>
              </a:rPr>
              <a:t>사회적기업</a:t>
            </a:r>
            <a:r>
              <a:rPr lang="ko-KR" altLang="en-US" sz="1200" b="1" kern="0" dirty="0">
                <a:latin typeface="+mn-ea"/>
              </a:rPr>
              <a:t> 인큐베이터의 역할을 정리해보고</a:t>
            </a:r>
            <a:br>
              <a:rPr lang="ko-KR" altLang="en-US" sz="1200" b="1" kern="0" dirty="0">
                <a:latin typeface="+mn-ea"/>
              </a:rPr>
            </a:br>
            <a:r>
              <a:rPr lang="ko-KR" altLang="en-US" sz="1200" b="1" kern="0" dirty="0">
                <a:latin typeface="+mn-ea"/>
              </a:rPr>
              <a:t>     그 역할을 수행하기 위해 필요한 것을 마인드맵으로 그립니다</a:t>
            </a:r>
            <a:r>
              <a:rPr lang="en-US" altLang="ko-KR" sz="1200" b="1" kern="0" dirty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팀원들이 생각하는 </a:t>
            </a:r>
            <a:r>
              <a:rPr lang="ko-KR" altLang="en-US" sz="1200" dirty="0" err="1" smtClean="0">
                <a:latin typeface="+mn-ea"/>
              </a:rPr>
              <a:t>사회적기업</a:t>
            </a:r>
            <a:r>
              <a:rPr lang="ko-KR" altLang="en-US" sz="1200" dirty="0" smtClean="0">
                <a:latin typeface="+mn-ea"/>
              </a:rPr>
              <a:t> 인큐베이터의 역할을 적고</a:t>
            </a:r>
            <a:r>
              <a:rPr lang="en-US" altLang="ko-KR" sz="1200" dirty="0" smtClean="0">
                <a:latin typeface="+mn-ea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각 역할을 수행하기 위해 필요한 것을 </a:t>
            </a:r>
            <a:r>
              <a:rPr lang="en-US" altLang="ko-KR" sz="1200" dirty="0" smtClean="0">
                <a:latin typeface="+mn-ea"/>
              </a:rPr>
              <a:t>3</a:t>
            </a:r>
            <a:r>
              <a:rPr lang="ko-KR" altLang="en-US" sz="1200" dirty="0" smtClean="0">
                <a:latin typeface="+mn-ea"/>
              </a:rPr>
              <a:t>가지씩 마인드맵으로 그립니다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latin typeface="+mn-ea"/>
              </a:rPr>
              <a:t>(</a:t>
            </a:r>
            <a:r>
              <a:rPr lang="ko-KR" altLang="en-US" sz="1200" dirty="0" err="1" smtClean="0">
                <a:latin typeface="+mn-ea"/>
              </a:rPr>
              <a:t>팀별</a:t>
            </a:r>
            <a:r>
              <a:rPr lang="ko-KR" altLang="en-US" sz="1200" dirty="0" smtClean="0">
                <a:latin typeface="+mn-ea"/>
              </a:rPr>
              <a:t> 시트 </a:t>
            </a:r>
            <a:r>
              <a:rPr lang="en-US" altLang="ko-KR" sz="1200" dirty="0" smtClean="0">
                <a:latin typeface="+mn-ea"/>
              </a:rPr>
              <a:t>1</a:t>
            </a:r>
            <a:r>
              <a:rPr lang="ko-KR" altLang="en-US" sz="1200" dirty="0" smtClean="0">
                <a:latin typeface="+mn-ea"/>
              </a:rPr>
              <a:t>장</a:t>
            </a:r>
            <a:r>
              <a:rPr lang="en-US" altLang="ko-KR" sz="1200" dirty="0" smtClean="0">
                <a:latin typeface="+mn-ea"/>
              </a:rPr>
              <a:t>)</a:t>
            </a:r>
            <a:endParaRPr lang="en-US" altLang="ko-KR" sz="1200" dirty="0">
              <a:latin typeface="+mn-ea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 flipV="1">
            <a:off x="3722040" y="4818743"/>
            <a:ext cx="360040" cy="50553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 flipV="1">
            <a:off x="4834139" y="3991389"/>
            <a:ext cx="507118" cy="13182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/>
        </p:nvCxnSpPr>
        <p:spPr>
          <a:xfrm flipV="1">
            <a:off x="4970617" y="4383314"/>
            <a:ext cx="237210" cy="12203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4861435" y="4791952"/>
            <a:ext cx="346392" cy="5166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타원 27"/>
          <p:cNvSpPr/>
          <p:nvPr/>
        </p:nvSpPr>
        <p:spPr>
          <a:xfrm>
            <a:off x="3954993" y="3991389"/>
            <a:ext cx="1080120" cy="108012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모서리가 둥근 직사각형 32"/>
          <p:cNvSpPr/>
          <p:nvPr/>
        </p:nvSpPr>
        <p:spPr>
          <a:xfrm>
            <a:off x="5207827" y="3773308"/>
            <a:ext cx="1118330" cy="34990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5200172" y="4211960"/>
            <a:ext cx="1118330" cy="34990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157192" y="4716016"/>
            <a:ext cx="1118330" cy="34990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9" name="직선 연결선 48"/>
          <p:cNvCxnSpPr/>
          <p:nvPr/>
        </p:nvCxnSpPr>
        <p:spPr>
          <a:xfrm>
            <a:off x="3954993" y="5851598"/>
            <a:ext cx="465190" cy="15731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/>
          <p:nvPr/>
        </p:nvCxnSpPr>
        <p:spPr>
          <a:xfrm flipV="1">
            <a:off x="5172242" y="5508104"/>
            <a:ext cx="507118" cy="13182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/>
          <p:nvPr/>
        </p:nvCxnSpPr>
        <p:spPr>
          <a:xfrm flipV="1">
            <a:off x="5308720" y="5900029"/>
            <a:ext cx="237210" cy="12203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5199538" y="6308667"/>
            <a:ext cx="346392" cy="5166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타원 52"/>
          <p:cNvSpPr/>
          <p:nvPr/>
        </p:nvSpPr>
        <p:spPr>
          <a:xfrm>
            <a:off x="4293096" y="5508104"/>
            <a:ext cx="1080120" cy="108012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모서리가 둥근 직사각형 53"/>
          <p:cNvSpPr/>
          <p:nvPr/>
        </p:nvSpPr>
        <p:spPr>
          <a:xfrm>
            <a:off x="5545930" y="5290023"/>
            <a:ext cx="1118330" cy="34990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모서리가 둥근 직사각형 54"/>
          <p:cNvSpPr/>
          <p:nvPr/>
        </p:nvSpPr>
        <p:spPr>
          <a:xfrm>
            <a:off x="5538275" y="5728675"/>
            <a:ext cx="1118330" cy="34990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모서리가 둥근 직사각형 55"/>
          <p:cNvSpPr/>
          <p:nvPr/>
        </p:nvSpPr>
        <p:spPr>
          <a:xfrm>
            <a:off x="5495295" y="6232731"/>
            <a:ext cx="1118330" cy="34990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8" name="직선 연결선 57"/>
          <p:cNvCxnSpPr/>
          <p:nvPr/>
        </p:nvCxnSpPr>
        <p:spPr>
          <a:xfrm flipV="1">
            <a:off x="4670657" y="7229806"/>
            <a:ext cx="507118" cy="13182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직선 연결선 58"/>
          <p:cNvCxnSpPr/>
          <p:nvPr/>
        </p:nvCxnSpPr>
        <p:spPr>
          <a:xfrm>
            <a:off x="4697953" y="7621731"/>
            <a:ext cx="34639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>
            <a:stCxn id="61" idx="5"/>
          </p:cNvCxnSpPr>
          <p:nvPr/>
        </p:nvCxnSpPr>
        <p:spPr>
          <a:xfrm>
            <a:off x="4638972" y="7798196"/>
            <a:ext cx="538803" cy="26799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3717032" y="6876256"/>
            <a:ext cx="1080120" cy="108012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모서리가 둥근 직사각형 61"/>
          <p:cNvSpPr/>
          <p:nvPr/>
        </p:nvSpPr>
        <p:spPr>
          <a:xfrm>
            <a:off x="5044345" y="7011725"/>
            <a:ext cx="1118330" cy="34990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모서리가 둥근 직사각형 62"/>
          <p:cNvSpPr/>
          <p:nvPr/>
        </p:nvSpPr>
        <p:spPr>
          <a:xfrm>
            <a:off x="5036690" y="7450377"/>
            <a:ext cx="1118330" cy="34990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모서리가 둥근 직사각형 63"/>
          <p:cNvSpPr/>
          <p:nvPr/>
        </p:nvSpPr>
        <p:spPr>
          <a:xfrm>
            <a:off x="4993710" y="7954433"/>
            <a:ext cx="1118330" cy="34990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5" name="직선 연결선 64"/>
          <p:cNvCxnSpPr>
            <a:endCxn id="61" idx="1"/>
          </p:cNvCxnSpPr>
          <p:nvPr/>
        </p:nvCxnSpPr>
        <p:spPr>
          <a:xfrm>
            <a:off x="3573016" y="6372200"/>
            <a:ext cx="302196" cy="6622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0" name="그룹 4099"/>
          <p:cNvGrpSpPr/>
          <p:nvPr/>
        </p:nvGrpSpPr>
        <p:grpSpPr>
          <a:xfrm flipH="1">
            <a:off x="419045" y="6068367"/>
            <a:ext cx="2589659" cy="1932137"/>
            <a:chOff x="764704" y="6228184"/>
            <a:chExt cx="2589659" cy="1932137"/>
          </a:xfrm>
        </p:grpSpPr>
        <p:cxnSp>
          <p:nvCxnSpPr>
            <p:cNvPr id="70" name="직선 연결선 69"/>
            <p:cNvCxnSpPr/>
            <p:nvPr/>
          </p:nvCxnSpPr>
          <p:spPr>
            <a:xfrm flipV="1">
              <a:off x="1862345" y="7085790"/>
              <a:ext cx="507118" cy="13182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연결선 70"/>
            <p:cNvCxnSpPr/>
            <p:nvPr/>
          </p:nvCxnSpPr>
          <p:spPr>
            <a:xfrm>
              <a:off x="1889641" y="7477715"/>
              <a:ext cx="346392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>
              <a:stCxn id="73" idx="5"/>
            </p:cNvCxnSpPr>
            <p:nvPr/>
          </p:nvCxnSpPr>
          <p:spPr>
            <a:xfrm>
              <a:off x="1830660" y="7654180"/>
              <a:ext cx="538803" cy="2679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타원 72"/>
            <p:cNvSpPr/>
            <p:nvPr/>
          </p:nvSpPr>
          <p:spPr>
            <a:xfrm>
              <a:off x="908720" y="6732240"/>
              <a:ext cx="1080120" cy="108012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모서리가 둥근 직사각형 73"/>
            <p:cNvSpPr/>
            <p:nvPr/>
          </p:nvSpPr>
          <p:spPr>
            <a:xfrm>
              <a:off x="2236033" y="6867709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모서리가 둥근 직사각형 74"/>
            <p:cNvSpPr/>
            <p:nvPr/>
          </p:nvSpPr>
          <p:spPr>
            <a:xfrm>
              <a:off x="2228378" y="7306361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모서리가 둥근 직사각형 75"/>
            <p:cNvSpPr/>
            <p:nvPr/>
          </p:nvSpPr>
          <p:spPr>
            <a:xfrm>
              <a:off x="2185398" y="7810417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7" name="직선 연결선 76"/>
            <p:cNvCxnSpPr>
              <a:endCxn id="73" idx="1"/>
            </p:cNvCxnSpPr>
            <p:nvPr/>
          </p:nvCxnSpPr>
          <p:spPr>
            <a:xfrm>
              <a:off x="764704" y="6228184"/>
              <a:ext cx="302196" cy="6622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01" name="그룹 4100"/>
          <p:cNvGrpSpPr/>
          <p:nvPr/>
        </p:nvGrpSpPr>
        <p:grpSpPr>
          <a:xfrm flipH="1">
            <a:off x="213207" y="5252267"/>
            <a:ext cx="2709267" cy="1298201"/>
            <a:chOff x="-1258281" y="4860032"/>
            <a:chExt cx="2709267" cy="1298201"/>
          </a:xfrm>
        </p:grpSpPr>
        <p:cxnSp>
          <p:nvCxnSpPr>
            <p:cNvPr id="79" name="직선 연결선 78"/>
            <p:cNvCxnSpPr/>
            <p:nvPr/>
          </p:nvCxnSpPr>
          <p:spPr>
            <a:xfrm>
              <a:off x="-1258281" y="5421607"/>
              <a:ext cx="465190" cy="1573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직선 연결선 79"/>
            <p:cNvCxnSpPr/>
            <p:nvPr/>
          </p:nvCxnSpPr>
          <p:spPr>
            <a:xfrm flipV="1">
              <a:off x="-41032" y="5078113"/>
              <a:ext cx="507118" cy="13182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직선 연결선 80"/>
            <p:cNvCxnSpPr/>
            <p:nvPr/>
          </p:nvCxnSpPr>
          <p:spPr>
            <a:xfrm flipV="1">
              <a:off x="95446" y="5470038"/>
              <a:ext cx="237210" cy="12203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직선 연결선 81"/>
            <p:cNvCxnSpPr/>
            <p:nvPr/>
          </p:nvCxnSpPr>
          <p:spPr>
            <a:xfrm>
              <a:off x="-13736" y="5878676"/>
              <a:ext cx="346392" cy="5166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타원 82"/>
            <p:cNvSpPr/>
            <p:nvPr/>
          </p:nvSpPr>
          <p:spPr>
            <a:xfrm>
              <a:off x="-920178" y="5078113"/>
              <a:ext cx="1080120" cy="108012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모서리가 둥근 직사각형 83"/>
            <p:cNvSpPr/>
            <p:nvPr/>
          </p:nvSpPr>
          <p:spPr>
            <a:xfrm>
              <a:off x="332656" y="4860032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모서리가 둥근 직사각형 84"/>
            <p:cNvSpPr/>
            <p:nvPr/>
          </p:nvSpPr>
          <p:spPr>
            <a:xfrm>
              <a:off x="325001" y="5298684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모서리가 둥근 직사각형 85"/>
            <p:cNvSpPr/>
            <p:nvPr/>
          </p:nvSpPr>
          <p:spPr>
            <a:xfrm>
              <a:off x="282021" y="5802740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103" name="그룹 4102"/>
          <p:cNvGrpSpPr/>
          <p:nvPr/>
        </p:nvGrpSpPr>
        <p:grpSpPr>
          <a:xfrm flipH="1">
            <a:off x="527133" y="3796516"/>
            <a:ext cx="2604117" cy="1550967"/>
            <a:chOff x="-764393" y="3273799"/>
            <a:chExt cx="2604117" cy="1550967"/>
          </a:xfrm>
        </p:grpSpPr>
        <p:cxnSp>
          <p:nvCxnSpPr>
            <p:cNvPr id="89" name="직선 연결선 88"/>
            <p:cNvCxnSpPr/>
            <p:nvPr/>
          </p:nvCxnSpPr>
          <p:spPr>
            <a:xfrm flipV="1">
              <a:off x="-764393" y="4319234"/>
              <a:ext cx="360040" cy="50553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직선 연결선 89"/>
            <p:cNvCxnSpPr/>
            <p:nvPr/>
          </p:nvCxnSpPr>
          <p:spPr>
            <a:xfrm flipV="1">
              <a:off x="347706" y="3491880"/>
              <a:ext cx="507118" cy="13182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직선 연결선 90"/>
            <p:cNvCxnSpPr/>
            <p:nvPr/>
          </p:nvCxnSpPr>
          <p:spPr>
            <a:xfrm flipV="1">
              <a:off x="484184" y="3883805"/>
              <a:ext cx="237210" cy="12203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연결선 91"/>
            <p:cNvCxnSpPr/>
            <p:nvPr/>
          </p:nvCxnSpPr>
          <p:spPr>
            <a:xfrm>
              <a:off x="375002" y="4292443"/>
              <a:ext cx="346392" cy="5166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타원 92"/>
            <p:cNvSpPr/>
            <p:nvPr/>
          </p:nvSpPr>
          <p:spPr>
            <a:xfrm>
              <a:off x="-531440" y="3491880"/>
              <a:ext cx="1080120" cy="108012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모서리가 둥근 직사각형 93"/>
            <p:cNvSpPr/>
            <p:nvPr/>
          </p:nvSpPr>
          <p:spPr>
            <a:xfrm>
              <a:off x="721394" y="3273799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5" name="모서리가 둥근 직사각형 94"/>
            <p:cNvSpPr/>
            <p:nvPr/>
          </p:nvSpPr>
          <p:spPr>
            <a:xfrm>
              <a:off x="713739" y="3712451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모서리가 둥근 직사각형 95"/>
            <p:cNvSpPr/>
            <p:nvPr/>
          </p:nvSpPr>
          <p:spPr>
            <a:xfrm>
              <a:off x="670759" y="4216507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8" name="타원 97"/>
          <p:cNvSpPr/>
          <p:nvPr/>
        </p:nvSpPr>
        <p:spPr>
          <a:xfrm>
            <a:off x="2783949" y="5252267"/>
            <a:ext cx="1371341" cy="1198662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사회적기업</a:t>
            </a:r>
            <a:endParaRPr kumimoji="0" lang="en-US" altLang="ko-KR" sz="12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서울남산체 M"/>
              <a:ea typeface="서울남산체 M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인큐베이</a:t>
            </a:r>
            <a:r>
              <a: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rPr>
              <a:t>터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2123237" y="4006316"/>
            <a:ext cx="47000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000" u="sng" dirty="0" smtClean="0"/>
              <a:t>팀원</a:t>
            </a:r>
            <a:r>
              <a:rPr lang="en-US" altLang="ko-KR" sz="1000" u="sng" dirty="0" smtClean="0"/>
              <a:t>6</a:t>
            </a:r>
            <a:endParaRPr lang="ko-KR" altLang="en-US" sz="1000" u="sng" dirty="0"/>
          </a:p>
        </p:txBody>
      </p:sp>
      <p:sp>
        <p:nvSpPr>
          <p:cNvPr id="66" name="직사각형 65"/>
          <p:cNvSpPr/>
          <p:nvPr/>
        </p:nvSpPr>
        <p:spPr>
          <a:xfrm>
            <a:off x="4264630" y="3968032"/>
            <a:ext cx="47000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000" u="sng" dirty="0" smtClean="0"/>
              <a:t>팀원</a:t>
            </a:r>
            <a:r>
              <a:rPr lang="en-US" altLang="ko-KR" sz="1000" u="sng" dirty="0" smtClean="0"/>
              <a:t>1</a:t>
            </a:r>
            <a:endParaRPr lang="ko-KR" altLang="en-US" sz="1000" u="sng" dirty="0"/>
          </a:p>
        </p:txBody>
      </p:sp>
      <p:sp>
        <p:nvSpPr>
          <p:cNvPr id="67" name="직사각형 66"/>
          <p:cNvSpPr/>
          <p:nvPr/>
        </p:nvSpPr>
        <p:spPr>
          <a:xfrm>
            <a:off x="1844824" y="5436096"/>
            <a:ext cx="47000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000" u="sng" dirty="0" smtClean="0"/>
              <a:t>팀원</a:t>
            </a:r>
            <a:r>
              <a:rPr lang="en-US" altLang="ko-KR" sz="1000" u="sng" dirty="0" smtClean="0"/>
              <a:t>5</a:t>
            </a:r>
            <a:endParaRPr lang="ko-KR" altLang="en-US" sz="1000" u="sng" dirty="0"/>
          </a:p>
        </p:txBody>
      </p:sp>
      <p:sp>
        <p:nvSpPr>
          <p:cNvPr id="68" name="직사각형 67"/>
          <p:cNvSpPr/>
          <p:nvPr/>
        </p:nvSpPr>
        <p:spPr>
          <a:xfrm>
            <a:off x="2132856" y="6588224"/>
            <a:ext cx="47000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000" u="sng" dirty="0" smtClean="0"/>
              <a:t>팀원</a:t>
            </a:r>
            <a:r>
              <a:rPr lang="en-US" altLang="ko-KR" sz="1000" u="sng" dirty="0" smtClean="0"/>
              <a:t>4</a:t>
            </a:r>
            <a:endParaRPr lang="ko-KR" altLang="en-US" sz="1000" u="sng" dirty="0"/>
          </a:p>
        </p:txBody>
      </p:sp>
      <p:sp>
        <p:nvSpPr>
          <p:cNvPr id="69" name="직사각형 68"/>
          <p:cNvSpPr/>
          <p:nvPr/>
        </p:nvSpPr>
        <p:spPr>
          <a:xfrm>
            <a:off x="4005064" y="6876256"/>
            <a:ext cx="47000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000" u="sng" dirty="0" smtClean="0"/>
              <a:t>팀원</a:t>
            </a:r>
            <a:r>
              <a:rPr lang="en-US" altLang="ko-KR" sz="1000" u="sng" dirty="0" smtClean="0"/>
              <a:t>3</a:t>
            </a:r>
            <a:endParaRPr lang="ko-KR" altLang="en-US" sz="1000" u="sng" dirty="0"/>
          </a:p>
        </p:txBody>
      </p:sp>
      <p:sp>
        <p:nvSpPr>
          <p:cNvPr id="78" name="직사각형 77"/>
          <p:cNvSpPr/>
          <p:nvPr/>
        </p:nvSpPr>
        <p:spPr>
          <a:xfrm>
            <a:off x="4581128" y="5508104"/>
            <a:ext cx="47000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000" u="sng" dirty="0" smtClean="0"/>
              <a:t>팀원</a:t>
            </a:r>
            <a:r>
              <a:rPr lang="en-US" altLang="ko-KR" sz="1000" u="sng" dirty="0" smtClean="0"/>
              <a:t>2</a:t>
            </a:r>
            <a:endParaRPr lang="ko-KR" altLang="en-US" sz="1000" u="sng" dirty="0"/>
          </a:p>
        </p:txBody>
      </p:sp>
    </p:spTree>
    <p:extLst>
      <p:ext uri="{BB962C8B-B14F-4D97-AF65-F5344CB8AC3E}">
        <p14:creationId xmlns:p14="http://schemas.microsoft.com/office/powerpoint/2010/main" val="341495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인큐베이터의 역할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35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1396734" y="1133197"/>
            <a:ext cx="4064532" cy="3672166"/>
            <a:chOff x="1475656" y="1276912"/>
            <a:chExt cx="6120680" cy="5068333"/>
          </a:xfrm>
        </p:grpSpPr>
        <p:grpSp>
          <p:nvGrpSpPr>
            <p:cNvPr id="23" name="그룹 17"/>
            <p:cNvGrpSpPr>
              <a:grpSpLocks/>
            </p:cNvGrpSpPr>
            <p:nvPr/>
          </p:nvGrpSpPr>
          <p:grpSpPr bwMode="auto">
            <a:xfrm>
              <a:off x="1475656" y="1276912"/>
              <a:ext cx="6120680" cy="1035176"/>
              <a:chOff x="2081665" y="2916301"/>
              <a:chExt cx="5545857" cy="998405"/>
            </a:xfrm>
          </p:grpSpPr>
          <p:pic>
            <p:nvPicPr>
              <p:cNvPr id="24" name="Picture 2" descr="J:\01_프레젠테이션\PSD\IMG\PNG\텍스트바05_0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1665" y="2916301"/>
                <a:ext cx="5545857" cy="998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TextBox 24"/>
              <p:cNvSpPr txBox="1"/>
              <p:nvPr/>
            </p:nvSpPr>
            <p:spPr>
              <a:xfrm>
                <a:off x="2564604" y="3289081"/>
                <a:ext cx="4720791" cy="182806"/>
              </a:xfrm>
              <a:prstGeom prst="rect">
                <a:avLst/>
              </a:prstGeom>
              <a:noFill/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 contourW="38100"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latinLnBrk="0">
                  <a:lnSpc>
                    <a:spcPct val="110000"/>
                  </a:lnSpc>
                  <a:defRPr/>
                </a:pPr>
                <a:r>
                  <a:rPr lang="ko-KR" altLang="en-US" sz="1200" b="1" spc="-70" dirty="0">
                    <a:solidFill>
                      <a:srgbClr val="14448A"/>
                    </a:solidFill>
                    <a:latin typeface="+mn-ea"/>
                  </a:rPr>
                  <a:t>사회혁신 지킴이 </a:t>
                </a:r>
              </a:p>
            </p:txBody>
          </p:sp>
        </p:grpSp>
        <p:grpSp>
          <p:nvGrpSpPr>
            <p:cNvPr id="26" name="그룹 17"/>
            <p:cNvGrpSpPr>
              <a:grpSpLocks/>
            </p:cNvGrpSpPr>
            <p:nvPr/>
          </p:nvGrpSpPr>
          <p:grpSpPr bwMode="auto">
            <a:xfrm>
              <a:off x="1475656" y="2285201"/>
              <a:ext cx="6120680" cy="1035176"/>
              <a:chOff x="2081665" y="2916301"/>
              <a:chExt cx="5545857" cy="998405"/>
            </a:xfrm>
          </p:grpSpPr>
          <p:pic>
            <p:nvPicPr>
              <p:cNvPr id="27" name="Picture 2" descr="J:\01_프레젠테이션\PSD\IMG\PNG\텍스트바05_0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1665" y="2916301"/>
                <a:ext cx="5545857" cy="998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TextBox 27"/>
              <p:cNvSpPr txBox="1"/>
              <p:nvPr/>
            </p:nvSpPr>
            <p:spPr>
              <a:xfrm>
                <a:off x="2564604" y="3289081"/>
                <a:ext cx="4720791" cy="182806"/>
              </a:xfrm>
              <a:prstGeom prst="rect">
                <a:avLst/>
              </a:prstGeom>
              <a:noFill/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 contourW="38100"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latinLnBrk="0">
                  <a:lnSpc>
                    <a:spcPct val="110000"/>
                  </a:lnSpc>
                  <a:defRPr/>
                </a:pPr>
                <a:r>
                  <a:rPr lang="ko-KR" altLang="en-US" sz="1200" b="1" spc="-70" dirty="0">
                    <a:solidFill>
                      <a:srgbClr val="14448A"/>
                    </a:solidFill>
                    <a:latin typeface="+mn-ea"/>
                  </a:rPr>
                  <a:t>문제해결사 </a:t>
                </a:r>
              </a:p>
            </p:txBody>
          </p:sp>
        </p:grpSp>
        <p:grpSp>
          <p:nvGrpSpPr>
            <p:cNvPr id="29" name="그룹 17"/>
            <p:cNvGrpSpPr>
              <a:grpSpLocks/>
            </p:cNvGrpSpPr>
            <p:nvPr/>
          </p:nvGrpSpPr>
          <p:grpSpPr bwMode="auto">
            <a:xfrm>
              <a:off x="1475656" y="3293490"/>
              <a:ext cx="6120680" cy="1035176"/>
              <a:chOff x="2081665" y="2916301"/>
              <a:chExt cx="5545857" cy="998405"/>
            </a:xfrm>
          </p:grpSpPr>
          <p:pic>
            <p:nvPicPr>
              <p:cNvPr id="30" name="Picture 2" descr="J:\01_프레젠테이션\PSD\IMG\PNG\텍스트바05_0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1665" y="2916301"/>
                <a:ext cx="5545857" cy="998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Box 30"/>
              <p:cNvSpPr txBox="1"/>
              <p:nvPr/>
            </p:nvSpPr>
            <p:spPr>
              <a:xfrm>
                <a:off x="2564604" y="3289081"/>
                <a:ext cx="4720791" cy="182806"/>
              </a:xfrm>
              <a:prstGeom prst="rect">
                <a:avLst/>
              </a:prstGeom>
              <a:noFill/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 contourW="38100"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latinLnBrk="0">
                  <a:lnSpc>
                    <a:spcPct val="110000"/>
                  </a:lnSpc>
                  <a:defRPr/>
                </a:pPr>
                <a:r>
                  <a:rPr lang="ko-KR" altLang="en-US" sz="1200" b="1" spc="-70" dirty="0">
                    <a:solidFill>
                      <a:srgbClr val="14448A"/>
                    </a:solidFill>
                    <a:latin typeface="+mn-ea"/>
                  </a:rPr>
                  <a:t>다리</a:t>
                </a:r>
              </a:p>
            </p:txBody>
          </p:sp>
        </p:grpSp>
        <p:grpSp>
          <p:nvGrpSpPr>
            <p:cNvPr id="32" name="그룹 17"/>
            <p:cNvGrpSpPr>
              <a:grpSpLocks/>
            </p:cNvGrpSpPr>
            <p:nvPr/>
          </p:nvGrpSpPr>
          <p:grpSpPr bwMode="auto">
            <a:xfrm>
              <a:off x="1475656" y="4301779"/>
              <a:ext cx="6120680" cy="1035176"/>
              <a:chOff x="2081665" y="2916301"/>
              <a:chExt cx="5545857" cy="998405"/>
            </a:xfrm>
          </p:grpSpPr>
          <p:pic>
            <p:nvPicPr>
              <p:cNvPr id="33" name="Picture 2" descr="J:\01_프레젠테이션\PSD\IMG\PNG\텍스트바05_0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1665" y="2916301"/>
                <a:ext cx="5545857" cy="998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2564604" y="3289081"/>
                <a:ext cx="4720791" cy="182806"/>
              </a:xfrm>
              <a:prstGeom prst="rect">
                <a:avLst/>
              </a:prstGeom>
              <a:noFill/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 contourW="38100"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latinLnBrk="0">
                  <a:lnSpc>
                    <a:spcPct val="110000"/>
                  </a:lnSpc>
                  <a:defRPr/>
                </a:pPr>
                <a:r>
                  <a:rPr lang="ko-KR" altLang="en-US" sz="1200" b="1" spc="-70" dirty="0">
                    <a:solidFill>
                      <a:srgbClr val="14448A"/>
                    </a:solidFill>
                    <a:latin typeface="+mn-ea"/>
                  </a:rPr>
                  <a:t>벗</a:t>
                </a:r>
              </a:p>
            </p:txBody>
          </p:sp>
        </p:grpSp>
        <p:grpSp>
          <p:nvGrpSpPr>
            <p:cNvPr id="41" name="그룹 17"/>
            <p:cNvGrpSpPr>
              <a:grpSpLocks/>
            </p:cNvGrpSpPr>
            <p:nvPr/>
          </p:nvGrpSpPr>
          <p:grpSpPr bwMode="auto">
            <a:xfrm>
              <a:off x="1475656" y="5310069"/>
              <a:ext cx="6120680" cy="1035176"/>
              <a:chOff x="2081665" y="2916301"/>
              <a:chExt cx="5545857" cy="998405"/>
            </a:xfrm>
          </p:grpSpPr>
          <p:pic>
            <p:nvPicPr>
              <p:cNvPr id="43" name="Picture 2" descr="J:\01_프레젠테이션\PSD\IMG\PNG\텍스트바05_01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1665" y="2916301"/>
                <a:ext cx="5545857" cy="998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" name="TextBox 43"/>
              <p:cNvSpPr txBox="1"/>
              <p:nvPr/>
            </p:nvSpPr>
            <p:spPr>
              <a:xfrm>
                <a:off x="2564604" y="3289082"/>
                <a:ext cx="4720791" cy="182806"/>
              </a:xfrm>
              <a:prstGeom prst="rect">
                <a:avLst/>
              </a:prstGeom>
              <a:noFill/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 contourW="38100"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latinLnBrk="0">
                  <a:lnSpc>
                    <a:spcPct val="110000"/>
                  </a:lnSpc>
                  <a:defRPr/>
                </a:pPr>
                <a:r>
                  <a:rPr lang="ko-KR" altLang="en-US" sz="1200" b="1" spc="-70" dirty="0">
                    <a:solidFill>
                      <a:srgbClr val="14448A"/>
                    </a:solidFill>
                    <a:latin typeface="+mn-ea"/>
                  </a:rPr>
                  <a:t>제</a:t>
                </a:r>
                <a:r>
                  <a:rPr lang="en-US" altLang="ko-KR" sz="1200" b="1" spc="-70" dirty="0">
                    <a:solidFill>
                      <a:srgbClr val="14448A"/>
                    </a:solidFill>
                    <a:latin typeface="+mn-ea"/>
                  </a:rPr>
                  <a:t>3</a:t>
                </a:r>
                <a:r>
                  <a:rPr lang="ko-KR" altLang="en-US" sz="1200" b="1" spc="-70" dirty="0">
                    <a:solidFill>
                      <a:srgbClr val="14448A"/>
                    </a:solidFill>
                    <a:latin typeface="+mn-ea"/>
                  </a:rPr>
                  <a:t>의 </a:t>
                </a:r>
                <a:r>
                  <a:rPr lang="ko-KR" altLang="en-US" sz="1200" b="1" spc="-70" dirty="0" smtClean="0">
                    <a:solidFill>
                      <a:srgbClr val="14448A"/>
                    </a:solidFill>
                    <a:latin typeface="+mn-ea"/>
                  </a:rPr>
                  <a:t>임원</a:t>
                </a:r>
                <a:endParaRPr lang="ko-KR" altLang="en-US" sz="1200" b="1" spc="-70" dirty="0">
                  <a:solidFill>
                    <a:srgbClr val="14448A"/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7271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인큐베이터의 </a:t>
            </a:r>
            <a:r>
              <a:rPr lang="ko-KR" altLang="en-US" dirty="0" smtClean="0"/>
              <a:t>정의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36</a:t>
            </a:fld>
            <a:endParaRPr lang="ko-KR" altLang="en-US" dirty="0"/>
          </a:p>
        </p:txBody>
      </p:sp>
      <p:pic>
        <p:nvPicPr>
          <p:cNvPr id="24" name="Picture 42" descr="Untitled-s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9"/>
          <a:stretch>
            <a:fillRect/>
          </a:stretch>
        </p:blipFill>
        <p:spPr bwMode="auto">
          <a:xfrm>
            <a:off x="776234" y="1053960"/>
            <a:ext cx="5765419" cy="403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직사각형 24"/>
          <p:cNvSpPr/>
          <p:nvPr/>
        </p:nvSpPr>
        <p:spPr>
          <a:xfrm>
            <a:off x="1895480" y="1588740"/>
            <a:ext cx="3037308" cy="24806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100">
              <a:latin typeface="+mn-ea"/>
            </a:endParaRPr>
          </a:p>
        </p:txBody>
      </p:sp>
      <p:pic>
        <p:nvPicPr>
          <p:cNvPr id="26" name="Picture 52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1562526" y="1472592"/>
            <a:ext cx="426224" cy="35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직사각형 26"/>
          <p:cNvSpPr/>
          <p:nvPr/>
        </p:nvSpPr>
        <p:spPr>
          <a:xfrm>
            <a:off x="2018225" y="1579598"/>
            <a:ext cx="1798890" cy="2862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38572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kumimoji="0" lang="ko-KR" altLang="en-US" sz="1400" b="1" dirty="0" err="1" smtClean="0">
                <a:latin typeface="+mn-ea"/>
              </a:rPr>
              <a:t>사회적기업</a:t>
            </a:r>
            <a:r>
              <a:rPr kumimoji="0" lang="ko-KR" altLang="en-US" sz="1400" b="1" dirty="0" smtClean="0">
                <a:latin typeface="+mn-ea"/>
              </a:rPr>
              <a:t> 인큐베이터</a:t>
            </a:r>
            <a:endParaRPr kumimoji="0" lang="ko-KR" altLang="en-US" sz="1400" b="1" dirty="0">
              <a:latin typeface="+mn-ea"/>
            </a:endParaRPr>
          </a:p>
        </p:txBody>
      </p:sp>
      <p:sp>
        <p:nvSpPr>
          <p:cNvPr id="44" name="Rectangle 11"/>
          <p:cNvSpPr/>
          <p:nvPr/>
        </p:nvSpPr>
        <p:spPr>
          <a:xfrm>
            <a:off x="1811776" y="2050869"/>
            <a:ext cx="338268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ko-KR" altLang="en-US" sz="1100" dirty="0">
                <a:solidFill>
                  <a:prstClr val="black"/>
                </a:solidFill>
              </a:rPr>
              <a:t>창업 준비기와 창업기 기업을 </a:t>
            </a:r>
            <a:r>
              <a:rPr lang="ko-KR" altLang="en-US" sz="1100" dirty="0" smtClean="0">
                <a:solidFill>
                  <a:prstClr val="black"/>
                </a:solidFill>
              </a:rPr>
              <a:t>대상으로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lvl="0">
              <a:lnSpc>
                <a:spcPct val="200000"/>
              </a:lnSpc>
            </a:pPr>
            <a:r>
              <a:rPr lang="ko-KR" altLang="en-US" sz="1100" dirty="0" err="1">
                <a:solidFill>
                  <a:prstClr val="black"/>
                </a:solidFill>
              </a:rPr>
              <a:t>사회적기업가와</a:t>
            </a:r>
            <a:r>
              <a:rPr lang="ko-KR" altLang="en-US" sz="1100" dirty="0">
                <a:solidFill>
                  <a:prstClr val="black"/>
                </a:solidFill>
              </a:rPr>
              <a:t> 사회적기업의 </a:t>
            </a:r>
          </a:p>
          <a:p>
            <a:pPr lvl="0">
              <a:lnSpc>
                <a:spcPct val="200000"/>
              </a:lnSpc>
            </a:pPr>
            <a:r>
              <a:rPr lang="ko-KR" altLang="en-US" sz="1100" b="1" u="sng" dirty="0" err="1">
                <a:solidFill>
                  <a:prstClr val="black"/>
                </a:solidFill>
              </a:rPr>
              <a:t>소셜미션</a:t>
            </a:r>
            <a:r>
              <a:rPr lang="ko-KR" altLang="en-US" sz="1100" dirty="0" err="1">
                <a:solidFill>
                  <a:prstClr val="black"/>
                </a:solidFill>
              </a:rPr>
              <a:t>과</a:t>
            </a:r>
            <a:r>
              <a:rPr lang="ko-KR" altLang="en-US" sz="1100" dirty="0">
                <a:solidFill>
                  <a:prstClr val="black"/>
                </a:solidFill>
              </a:rPr>
              <a:t> </a:t>
            </a:r>
            <a:r>
              <a:rPr lang="ko-KR" altLang="en-US" sz="1100" b="1" u="sng" dirty="0">
                <a:solidFill>
                  <a:prstClr val="black"/>
                </a:solidFill>
              </a:rPr>
              <a:t>지속가능성 실현</a:t>
            </a:r>
            <a:r>
              <a:rPr lang="ko-KR" altLang="en-US" sz="1100" dirty="0">
                <a:solidFill>
                  <a:prstClr val="black"/>
                </a:solidFill>
              </a:rPr>
              <a:t>을 위해 </a:t>
            </a:r>
          </a:p>
          <a:p>
            <a:pPr lvl="0">
              <a:lnSpc>
                <a:spcPct val="200000"/>
              </a:lnSpc>
            </a:pPr>
            <a:r>
              <a:rPr lang="ko-KR" altLang="en-US" sz="1100" dirty="0" err="1">
                <a:solidFill>
                  <a:prstClr val="black"/>
                </a:solidFill>
              </a:rPr>
              <a:t>사회적기업</a:t>
            </a:r>
            <a:r>
              <a:rPr lang="ko-KR" altLang="en-US" sz="1100" dirty="0">
                <a:solidFill>
                  <a:prstClr val="black"/>
                </a:solidFill>
              </a:rPr>
              <a:t> </a:t>
            </a:r>
            <a:r>
              <a:rPr lang="ko-KR" altLang="en-US" sz="1100" b="1" u="sng" dirty="0">
                <a:solidFill>
                  <a:prstClr val="black"/>
                </a:solidFill>
              </a:rPr>
              <a:t>경영지원 전문성</a:t>
            </a:r>
            <a:r>
              <a:rPr lang="ko-KR" altLang="en-US" sz="1100" dirty="0">
                <a:solidFill>
                  <a:prstClr val="black"/>
                </a:solidFill>
              </a:rPr>
              <a:t>을 통해 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lvl="0">
              <a:lnSpc>
                <a:spcPct val="200000"/>
              </a:lnSpc>
            </a:pPr>
            <a:r>
              <a:rPr lang="ko-KR" altLang="en-US" sz="1100" b="1" u="sng" dirty="0" smtClean="0">
                <a:solidFill>
                  <a:prstClr val="black"/>
                </a:solidFill>
              </a:rPr>
              <a:t>지지</a:t>
            </a:r>
            <a:r>
              <a:rPr lang="ko-KR" altLang="en-US" sz="1100" dirty="0" smtClean="0">
                <a:solidFill>
                  <a:prstClr val="black"/>
                </a:solidFill>
              </a:rPr>
              <a:t>하고 </a:t>
            </a:r>
            <a:r>
              <a:rPr lang="ko-KR" altLang="en-US" sz="1100" b="1" u="sng" dirty="0">
                <a:solidFill>
                  <a:prstClr val="black"/>
                </a:solidFill>
              </a:rPr>
              <a:t>지원</a:t>
            </a:r>
            <a:r>
              <a:rPr lang="ko-KR" altLang="en-US" sz="1100" dirty="0">
                <a:solidFill>
                  <a:prstClr val="black"/>
                </a:solidFill>
              </a:rPr>
              <a:t>하는 사람 </a:t>
            </a:r>
          </a:p>
        </p:txBody>
      </p:sp>
    </p:spTree>
    <p:extLst>
      <p:ext uri="{BB962C8B-B14F-4D97-AF65-F5344CB8AC3E}">
        <p14:creationId xmlns:p14="http://schemas.microsoft.com/office/powerpoint/2010/main" val="14816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전문 인큐베이터 육성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37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719572" y="1263818"/>
            <a:ext cx="5503416" cy="3090006"/>
            <a:chOff x="291791" y="1534508"/>
            <a:chExt cx="8528681" cy="4630796"/>
          </a:xfrm>
        </p:grpSpPr>
        <p:sp>
          <p:nvSpPr>
            <p:cNvPr id="15" name="직사각형 14"/>
            <p:cNvSpPr/>
            <p:nvPr/>
          </p:nvSpPr>
          <p:spPr>
            <a:xfrm>
              <a:off x="1345661" y="1534509"/>
              <a:ext cx="191911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1200" b="1" dirty="0">
                  <a:solidFill>
                    <a:prstClr val="black"/>
                  </a:solidFill>
                </a:rPr>
                <a:t>전문 인큐베이터에 대한 </a:t>
              </a:r>
              <a:r>
                <a:rPr lang="en-US" altLang="ko-KR" sz="1200" b="1" dirty="0" smtClean="0">
                  <a:solidFill>
                    <a:prstClr val="black"/>
                  </a:solidFill>
                </a:rPr>
                <a:t/>
              </a:r>
              <a:br>
                <a:rPr lang="en-US" altLang="ko-KR" sz="1200" b="1" dirty="0" smtClean="0">
                  <a:solidFill>
                    <a:prstClr val="black"/>
                  </a:solidFill>
                </a:rPr>
              </a:br>
              <a:r>
                <a:rPr lang="ko-KR" altLang="en-US" sz="1200" b="1" dirty="0" smtClean="0">
                  <a:solidFill>
                    <a:prstClr val="black"/>
                  </a:solidFill>
                </a:rPr>
                <a:t>생태계의 </a:t>
              </a:r>
              <a:r>
                <a:rPr lang="en-US" altLang="ko-KR" sz="1200" b="1" dirty="0">
                  <a:solidFill>
                    <a:prstClr val="black"/>
                  </a:solidFill>
                </a:rPr>
                <a:t>Needs</a:t>
              </a:r>
              <a:r>
                <a:rPr lang="ko-KR" altLang="en-US" sz="1200" b="1" dirty="0">
                  <a:solidFill>
                    <a:prstClr val="black"/>
                  </a:solidFill>
                </a:rPr>
                <a:t>는 크지만</a:t>
              </a:r>
              <a:r>
                <a:rPr lang="en-US" altLang="ko-KR" sz="1200" b="1" dirty="0">
                  <a:solidFill>
                    <a:prstClr val="black"/>
                  </a:solidFill>
                </a:rPr>
                <a:t>…</a:t>
              </a:r>
            </a:p>
          </p:txBody>
        </p:sp>
        <p:cxnSp>
          <p:nvCxnSpPr>
            <p:cNvPr id="16" name="직선 연결선 29"/>
            <p:cNvCxnSpPr>
              <a:cxnSpLocks noChangeShapeType="1"/>
            </p:cNvCxnSpPr>
            <p:nvPr/>
          </p:nvCxnSpPr>
          <p:spPr bwMode="gray">
            <a:xfrm>
              <a:off x="466120" y="2180840"/>
              <a:ext cx="3600324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직선 연결선 22"/>
            <p:cNvCxnSpPr>
              <a:cxnSpLocks noChangeShapeType="1"/>
            </p:cNvCxnSpPr>
            <p:nvPr/>
          </p:nvCxnSpPr>
          <p:spPr bwMode="gray">
            <a:xfrm>
              <a:off x="5002548" y="2180840"/>
              <a:ext cx="3688485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Rectangle 4"/>
            <p:cNvSpPr>
              <a:spLocks noChangeArrowheads="1"/>
            </p:cNvSpPr>
            <p:nvPr/>
          </p:nvSpPr>
          <p:spPr bwMode="auto">
            <a:xfrm>
              <a:off x="576169" y="2585506"/>
              <a:ext cx="3815738" cy="843488"/>
            </a:xfrm>
            <a:prstGeom prst="rect">
              <a:avLst/>
            </a:prstGeom>
            <a:ln w="38100"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ko-KR" altLang="en-US" sz="1200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29" name="Rectangle 6"/>
            <p:cNvSpPr>
              <a:spLocks noChangeArrowheads="1"/>
            </p:cNvSpPr>
            <p:nvPr/>
          </p:nvSpPr>
          <p:spPr bwMode="auto">
            <a:xfrm>
              <a:off x="762665" y="2814519"/>
              <a:ext cx="3629243" cy="331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square" lIns="54000" tIns="10800" rIns="54000" bIns="10800" anchor="ctr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1100" dirty="0">
                  <a:latin typeface="+mn-ea"/>
                </a:rPr>
                <a:t>무르익지 않은 생태계</a:t>
              </a:r>
            </a:p>
          </p:txBody>
        </p:sp>
        <p:grpSp>
          <p:nvGrpSpPr>
            <p:cNvPr id="30" name="그룹 29"/>
            <p:cNvGrpSpPr/>
            <p:nvPr/>
          </p:nvGrpSpPr>
          <p:grpSpPr>
            <a:xfrm>
              <a:off x="291791" y="2751023"/>
              <a:ext cx="499763" cy="509580"/>
              <a:chOff x="-1125784" y="1681184"/>
              <a:chExt cx="474622" cy="483946"/>
            </a:xfrm>
          </p:grpSpPr>
          <p:sp>
            <p:nvSpPr>
              <p:cNvPr id="31" name="타원 30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pic>
            <p:nvPicPr>
              <p:cNvPr id="32" name="Picture 32"/>
              <p:cNvPicPr>
                <a:picLocks noChangeAspect="1"/>
              </p:cNvPicPr>
              <p:nvPr/>
            </p:nvPicPr>
            <p:blipFill rotWithShape="1">
              <a:blip r:embed="rId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  <p:sp>
          <p:nvSpPr>
            <p:cNvPr id="33" name="Rectangle 4"/>
            <p:cNvSpPr>
              <a:spLocks noChangeArrowheads="1"/>
            </p:cNvSpPr>
            <p:nvPr/>
          </p:nvSpPr>
          <p:spPr bwMode="auto">
            <a:xfrm>
              <a:off x="576169" y="3949414"/>
              <a:ext cx="3815738" cy="838608"/>
            </a:xfrm>
            <a:prstGeom prst="rect">
              <a:avLst/>
            </a:prstGeom>
            <a:ln w="38100"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ko-KR" altLang="en-US" sz="1200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>
              <a:off x="762665" y="4226459"/>
              <a:ext cx="3569830" cy="2863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squar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dirty="0" err="1">
                  <a:latin typeface="+mn-ea"/>
                </a:rPr>
                <a:t>인큐베이팅</a:t>
              </a:r>
              <a:r>
                <a:rPr lang="ko-KR" altLang="en-US" sz="1100" dirty="0">
                  <a:latin typeface="+mn-ea"/>
                </a:rPr>
                <a:t> 경험자들의 긍정적인 반응</a:t>
              </a:r>
            </a:p>
          </p:txBody>
        </p:sp>
        <p:grpSp>
          <p:nvGrpSpPr>
            <p:cNvPr id="35" name="그룹 34"/>
            <p:cNvGrpSpPr/>
            <p:nvPr/>
          </p:nvGrpSpPr>
          <p:grpSpPr>
            <a:xfrm>
              <a:off x="291791" y="4114933"/>
              <a:ext cx="499763" cy="509581"/>
              <a:chOff x="-1125784" y="1681184"/>
              <a:chExt cx="474622" cy="483946"/>
            </a:xfrm>
          </p:grpSpPr>
          <p:sp>
            <p:nvSpPr>
              <p:cNvPr id="36" name="타원 35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pic>
            <p:nvPicPr>
              <p:cNvPr id="37" name="Picture 32"/>
              <p:cNvPicPr>
                <a:picLocks noChangeAspect="1"/>
              </p:cNvPicPr>
              <p:nvPr/>
            </p:nvPicPr>
            <p:blipFill rotWithShape="1">
              <a:blip r:embed="rId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  <p:sp>
          <p:nvSpPr>
            <p:cNvPr id="38" name="Rectangle 4"/>
            <p:cNvSpPr>
              <a:spLocks noChangeArrowheads="1"/>
            </p:cNvSpPr>
            <p:nvPr/>
          </p:nvSpPr>
          <p:spPr bwMode="auto">
            <a:xfrm>
              <a:off x="576169" y="5313114"/>
              <a:ext cx="3815738" cy="852190"/>
            </a:xfrm>
            <a:prstGeom prst="rect">
              <a:avLst/>
            </a:prstGeom>
            <a:ln w="38100"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ko-KR" altLang="en-US" sz="1200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9" name="Rectangle 6"/>
            <p:cNvSpPr>
              <a:spLocks noChangeArrowheads="1"/>
            </p:cNvSpPr>
            <p:nvPr/>
          </p:nvSpPr>
          <p:spPr bwMode="auto">
            <a:xfrm>
              <a:off x="762665" y="5574984"/>
              <a:ext cx="3569832" cy="2863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squar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dirty="0">
                  <a:latin typeface="+mn-ea"/>
                </a:rPr>
                <a:t>외국 </a:t>
              </a:r>
              <a:r>
                <a:rPr lang="ko-KR" altLang="en-US" sz="1100" dirty="0" err="1">
                  <a:latin typeface="+mn-ea"/>
                </a:rPr>
                <a:t>인큐베이팅</a:t>
              </a:r>
              <a:r>
                <a:rPr lang="ko-KR" altLang="en-US" sz="1100" dirty="0">
                  <a:latin typeface="+mn-ea"/>
                </a:rPr>
                <a:t> 사례 </a:t>
              </a:r>
            </a:p>
          </p:txBody>
        </p:sp>
        <p:grpSp>
          <p:nvGrpSpPr>
            <p:cNvPr id="40" name="그룹 39"/>
            <p:cNvGrpSpPr/>
            <p:nvPr/>
          </p:nvGrpSpPr>
          <p:grpSpPr>
            <a:xfrm>
              <a:off x="291791" y="5478631"/>
              <a:ext cx="499763" cy="509581"/>
              <a:chOff x="-1125784" y="1681184"/>
              <a:chExt cx="474622" cy="483946"/>
            </a:xfrm>
          </p:grpSpPr>
          <p:sp>
            <p:nvSpPr>
              <p:cNvPr id="41" name="타원 40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pic>
            <p:nvPicPr>
              <p:cNvPr id="42" name="Picture 32"/>
              <p:cNvPicPr>
                <a:picLocks noChangeAspect="1"/>
              </p:cNvPicPr>
              <p:nvPr/>
            </p:nvPicPr>
            <p:blipFill rotWithShape="1">
              <a:blip r:embed="rId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  <p:sp>
          <p:nvSpPr>
            <p:cNvPr id="43" name="직사각형 42"/>
            <p:cNvSpPr/>
            <p:nvPr/>
          </p:nvSpPr>
          <p:spPr>
            <a:xfrm>
              <a:off x="4858532" y="1534508"/>
              <a:ext cx="38164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1200" b="1" dirty="0">
                  <a:solidFill>
                    <a:prstClr val="black"/>
                  </a:solidFill>
                </a:rPr>
                <a:t>현재 상황은 생태계의 </a:t>
              </a:r>
              <a:r>
                <a:rPr lang="en-US" altLang="ko-KR" sz="1200" b="1" dirty="0">
                  <a:solidFill>
                    <a:prstClr val="black"/>
                  </a:solidFill>
                </a:rPr>
                <a:t>Needs</a:t>
              </a:r>
              <a:r>
                <a:rPr lang="ko-KR" altLang="en-US" sz="1200" b="1" dirty="0">
                  <a:solidFill>
                    <a:prstClr val="black"/>
                  </a:solidFill>
                </a:rPr>
                <a:t>를 </a:t>
              </a:r>
              <a:r>
                <a:rPr lang="ko-KR" altLang="en-US" sz="1200" b="1" dirty="0" smtClean="0">
                  <a:solidFill>
                    <a:prstClr val="black"/>
                  </a:solidFill>
                </a:rPr>
                <a:t>충족</a:t>
              </a:r>
              <a:r>
                <a:rPr lang="en-US" altLang="ko-KR" sz="1200" b="1" dirty="0" smtClean="0">
                  <a:solidFill>
                    <a:prstClr val="black"/>
                  </a:solidFill>
                </a:rPr>
                <a:t/>
              </a:r>
              <a:br>
                <a:rPr lang="en-US" altLang="ko-KR" sz="1200" b="1" dirty="0" smtClean="0">
                  <a:solidFill>
                    <a:prstClr val="black"/>
                  </a:solidFill>
                </a:rPr>
              </a:br>
              <a:r>
                <a:rPr lang="ko-KR" altLang="en-US" sz="1200" b="1" dirty="0" smtClean="0">
                  <a:solidFill>
                    <a:prstClr val="black"/>
                  </a:solidFill>
                </a:rPr>
                <a:t>하기에 </a:t>
              </a:r>
              <a:r>
                <a:rPr lang="ko-KR" altLang="en-US" sz="1200" b="1" dirty="0">
                  <a:solidFill>
                    <a:prstClr val="black"/>
                  </a:solidFill>
                </a:rPr>
                <a:t>양적</a:t>
              </a:r>
              <a:r>
                <a:rPr lang="en-US" altLang="ko-KR" sz="1200" b="1" dirty="0">
                  <a:solidFill>
                    <a:prstClr val="black"/>
                  </a:solidFill>
                </a:rPr>
                <a:t>, </a:t>
              </a:r>
              <a:r>
                <a:rPr lang="ko-KR" altLang="en-US" sz="1200" b="1" dirty="0">
                  <a:solidFill>
                    <a:prstClr val="black"/>
                  </a:solidFill>
                </a:rPr>
                <a:t>질적으로 부족한 상황</a:t>
              </a:r>
            </a:p>
          </p:txBody>
        </p:sp>
        <p:sp>
          <p:nvSpPr>
            <p:cNvPr id="45" name="Rectangle 4"/>
            <p:cNvSpPr>
              <a:spLocks noChangeArrowheads="1"/>
            </p:cNvSpPr>
            <p:nvPr/>
          </p:nvSpPr>
          <p:spPr bwMode="auto">
            <a:xfrm>
              <a:off x="5004734" y="2585506"/>
              <a:ext cx="3815738" cy="843488"/>
            </a:xfrm>
            <a:prstGeom prst="rect">
              <a:avLst/>
            </a:prstGeom>
            <a:ln w="38100">
              <a:solidFill>
                <a:schemeClr val="bg1">
                  <a:lumMod val="65000"/>
                </a:schemeClr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ko-KR" altLang="en-US" sz="1200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6" name="Rectangle 6"/>
            <p:cNvSpPr>
              <a:spLocks noChangeArrowheads="1"/>
            </p:cNvSpPr>
            <p:nvPr/>
          </p:nvSpPr>
          <p:spPr bwMode="auto">
            <a:xfrm>
              <a:off x="5191229" y="2814519"/>
              <a:ext cx="3629243" cy="331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square" lIns="54000" tIns="10800" rIns="54000" bIns="10800" anchor="ctr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1100" dirty="0">
                  <a:latin typeface="+mn-ea"/>
                </a:rPr>
                <a:t>인큐베이터 숫자의 절대 부족</a:t>
              </a:r>
            </a:p>
          </p:txBody>
        </p:sp>
        <p:grpSp>
          <p:nvGrpSpPr>
            <p:cNvPr id="47" name="그룹 46"/>
            <p:cNvGrpSpPr/>
            <p:nvPr/>
          </p:nvGrpSpPr>
          <p:grpSpPr>
            <a:xfrm>
              <a:off x="4720356" y="2751023"/>
              <a:ext cx="499763" cy="509580"/>
              <a:chOff x="-1125784" y="1681184"/>
              <a:chExt cx="474622" cy="483946"/>
            </a:xfrm>
          </p:grpSpPr>
          <p:sp>
            <p:nvSpPr>
              <p:cNvPr id="48" name="타원 47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pic>
            <p:nvPicPr>
              <p:cNvPr id="49" name="Picture 32"/>
              <p:cNvPicPr>
                <a:picLocks noChangeAspect="1"/>
              </p:cNvPicPr>
              <p:nvPr/>
            </p:nvPicPr>
            <p:blipFill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  <p:sp>
          <p:nvSpPr>
            <p:cNvPr id="50" name="Rectangle 4"/>
            <p:cNvSpPr>
              <a:spLocks noChangeArrowheads="1"/>
            </p:cNvSpPr>
            <p:nvPr/>
          </p:nvSpPr>
          <p:spPr bwMode="auto">
            <a:xfrm>
              <a:off x="5004734" y="3949414"/>
              <a:ext cx="3815738" cy="838608"/>
            </a:xfrm>
            <a:prstGeom prst="rect">
              <a:avLst/>
            </a:prstGeom>
            <a:ln w="38100">
              <a:solidFill>
                <a:schemeClr val="bg1">
                  <a:lumMod val="65000"/>
                </a:schemeClr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ko-KR" altLang="en-US" sz="1200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51" name="Rectangle 6"/>
            <p:cNvSpPr>
              <a:spLocks noChangeArrowheads="1"/>
            </p:cNvSpPr>
            <p:nvPr/>
          </p:nvSpPr>
          <p:spPr bwMode="auto">
            <a:xfrm>
              <a:off x="5191229" y="4226459"/>
              <a:ext cx="3569830" cy="2863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squar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dirty="0">
                  <a:latin typeface="+mn-ea"/>
                </a:rPr>
                <a:t>역량의 부족</a:t>
              </a:r>
            </a:p>
          </p:txBody>
        </p:sp>
        <p:grpSp>
          <p:nvGrpSpPr>
            <p:cNvPr id="52" name="그룹 51"/>
            <p:cNvGrpSpPr/>
            <p:nvPr/>
          </p:nvGrpSpPr>
          <p:grpSpPr>
            <a:xfrm>
              <a:off x="4720356" y="4114933"/>
              <a:ext cx="499763" cy="509581"/>
              <a:chOff x="-1125784" y="1681184"/>
              <a:chExt cx="474622" cy="483946"/>
            </a:xfrm>
          </p:grpSpPr>
          <p:sp>
            <p:nvSpPr>
              <p:cNvPr id="53" name="타원 52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pic>
            <p:nvPicPr>
              <p:cNvPr id="54" name="Picture 32"/>
              <p:cNvPicPr>
                <a:picLocks noChangeAspect="1"/>
              </p:cNvPicPr>
              <p:nvPr/>
            </p:nvPicPr>
            <p:blipFill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  <p:sp>
          <p:nvSpPr>
            <p:cNvPr id="55" name="Rectangle 4"/>
            <p:cNvSpPr>
              <a:spLocks noChangeArrowheads="1"/>
            </p:cNvSpPr>
            <p:nvPr/>
          </p:nvSpPr>
          <p:spPr bwMode="auto">
            <a:xfrm>
              <a:off x="5004734" y="5313114"/>
              <a:ext cx="3815738" cy="852190"/>
            </a:xfrm>
            <a:prstGeom prst="rect">
              <a:avLst/>
            </a:prstGeom>
            <a:ln w="38100">
              <a:solidFill>
                <a:schemeClr val="bg1">
                  <a:lumMod val="65000"/>
                </a:schemeClr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ko-KR" altLang="en-US" sz="1200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56" name="Rectangle 6"/>
            <p:cNvSpPr>
              <a:spLocks noChangeArrowheads="1"/>
            </p:cNvSpPr>
            <p:nvPr/>
          </p:nvSpPr>
          <p:spPr bwMode="auto">
            <a:xfrm>
              <a:off x="5191229" y="5574984"/>
              <a:ext cx="3569832" cy="2863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squar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dirty="0">
                  <a:latin typeface="+mn-ea"/>
                </a:rPr>
                <a:t>정책 실패</a:t>
              </a:r>
            </a:p>
          </p:txBody>
        </p:sp>
        <p:grpSp>
          <p:nvGrpSpPr>
            <p:cNvPr id="57" name="그룹 56"/>
            <p:cNvGrpSpPr/>
            <p:nvPr/>
          </p:nvGrpSpPr>
          <p:grpSpPr>
            <a:xfrm>
              <a:off x="4720356" y="5478631"/>
              <a:ext cx="499763" cy="509581"/>
              <a:chOff x="-1125784" y="1681184"/>
              <a:chExt cx="474622" cy="483946"/>
            </a:xfrm>
          </p:grpSpPr>
          <p:sp>
            <p:nvSpPr>
              <p:cNvPr id="58" name="타원 57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pic>
            <p:nvPicPr>
              <p:cNvPr id="59" name="Picture 32"/>
              <p:cNvPicPr>
                <a:picLocks noChangeAspect="1"/>
              </p:cNvPicPr>
              <p:nvPr/>
            </p:nvPicPr>
            <p:blipFill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sp>
        <p:nvSpPr>
          <p:cNvPr id="60" name="Notes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74902" y="4582120"/>
            <a:ext cx="310497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84150" indent="-18415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1pPr>
            <a:lvl2pPr marL="742950" indent="-28575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2pPr>
            <a:lvl3pPr marL="11430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3pPr>
            <a:lvl4pPr marL="16002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4pPr>
            <a:lvl5pPr marL="20574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5pPr>
            <a:lvl6pPr marL="25146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6pPr>
            <a:lvl7pPr marL="29718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7pPr>
            <a:lvl8pPr marL="34290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8pPr>
            <a:lvl9pPr marL="38862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9pPr>
          </a:lstStyle>
          <a:p>
            <a:pPr algn="r" eaLnBrk="1" fontAlgn="t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ko-KR" sz="1000" noProof="1">
                <a:latin typeface="+mn-ea"/>
                <a:ea typeface="+mn-ea"/>
              </a:rPr>
              <a:t>Source: </a:t>
            </a:r>
            <a:r>
              <a:rPr kumimoji="0" lang="ko-KR" altLang="en-US" sz="1000" noProof="1">
                <a:latin typeface="+mn-ea"/>
                <a:ea typeface="+mn-ea"/>
              </a:rPr>
              <a:t>전문가</a:t>
            </a:r>
            <a:r>
              <a:rPr kumimoji="0" lang="ko-KR" altLang="ko-KR" sz="1000" noProof="1">
                <a:latin typeface="+mn-ea"/>
                <a:ea typeface="+mn-ea"/>
              </a:rPr>
              <a:t>, </a:t>
            </a:r>
            <a:r>
              <a:rPr kumimoji="0" lang="ko-KR" altLang="en-US" sz="1000" noProof="1">
                <a:latin typeface="+mn-ea"/>
                <a:ea typeface="+mn-ea"/>
              </a:rPr>
              <a:t>기업가 인터뷰</a:t>
            </a:r>
            <a:r>
              <a:rPr kumimoji="0" lang="ko-KR" altLang="ko-KR" sz="1000" noProof="1">
                <a:latin typeface="+mn-ea"/>
                <a:ea typeface="+mn-ea"/>
              </a:rPr>
              <a:t>; </a:t>
            </a:r>
            <a:r>
              <a:rPr kumimoji="0" lang="ko-KR" altLang="en-US" sz="1000" noProof="1">
                <a:latin typeface="+mn-ea"/>
                <a:ea typeface="+mn-ea"/>
              </a:rPr>
              <a:t>희망제작소 내부 </a:t>
            </a:r>
            <a:r>
              <a:rPr kumimoji="0" lang="en-US" altLang="ko-KR" sz="1000" noProof="1">
                <a:latin typeface="+mn-ea"/>
                <a:ea typeface="+mn-ea"/>
              </a:rPr>
              <a:t>DB</a:t>
            </a:r>
          </a:p>
        </p:txBody>
      </p:sp>
    </p:spTree>
    <p:extLst>
      <p:ext uri="{BB962C8B-B14F-4D97-AF65-F5344CB8AC3E}">
        <p14:creationId xmlns:p14="http://schemas.microsoft.com/office/powerpoint/2010/main" val="59414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전문 인큐베이터 육성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38</a:t>
            </a:fld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572496" y="1168586"/>
            <a:ext cx="5765185" cy="3565339"/>
            <a:chOff x="636777" y="1227137"/>
            <a:chExt cx="7607631" cy="4968875"/>
          </a:xfrm>
        </p:grpSpPr>
        <p:cxnSp>
          <p:nvCxnSpPr>
            <p:cNvPr id="60" name="직선 연결선 29"/>
            <p:cNvCxnSpPr>
              <a:cxnSpLocks noChangeShapeType="1"/>
            </p:cNvCxnSpPr>
            <p:nvPr/>
          </p:nvCxnSpPr>
          <p:spPr bwMode="gray">
            <a:xfrm>
              <a:off x="1259632" y="1619831"/>
              <a:ext cx="2262187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" name="TextBox 17"/>
            <p:cNvSpPr txBox="1">
              <a:spLocks noChangeArrowheads="1"/>
            </p:cNvSpPr>
            <p:nvPr/>
          </p:nvSpPr>
          <p:spPr bwMode="gray">
            <a:xfrm>
              <a:off x="1572369" y="1259469"/>
              <a:ext cx="1636712" cy="386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1pPr>
              <a:lvl2pPr marL="742950" indent="-28575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2pPr>
              <a:lvl3pPr marL="11430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3pPr>
              <a:lvl4pPr marL="16002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4pPr>
              <a:lvl5pPr marL="20574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5pPr>
              <a:lvl6pPr marL="25146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6pPr>
              <a:lvl7pPr marL="29718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7pPr>
              <a:lvl8pPr marL="34290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8pPr>
              <a:lvl9pPr marL="38862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ko-KR" sz="1200" b="1" dirty="0">
                  <a:latin typeface="+mn-ea"/>
                  <a:ea typeface="+mn-ea"/>
                </a:rPr>
                <a:t>5</a:t>
              </a:r>
              <a:r>
                <a:rPr kumimoji="0" lang="ko-KR" altLang="en-US" sz="1200" b="1" dirty="0">
                  <a:latin typeface="+mn-ea"/>
                  <a:ea typeface="+mn-ea"/>
                </a:rPr>
                <a:t>대 핵심 역할</a:t>
              </a:r>
            </a:p>
          </p:txBody>
        </p:sp>
        <p:sp>
          <p:nvSpPr>
            <p:cNvPr id="62" name="TextBox 21"/>
            <p:cNvSpPr txBox="1">
              <a:spLocks noChangeArrowheads="1"/>
            </p:cNvSpPr>
            <p:nvPr/>
          </p:nvSpPr>
          <p:spPr bwMode="gray">
            <a:xfrm>
              <a:off x="5873575" y="1227137"/>
              <a:ext cx="1636712" cy="386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1pPr>
              <a:lvl2pPr marL="742950" indent="-28575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2pPr>
              <a:lvl3pPr marL="11430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3pPr>
              <a:lvl4pPr marL="16002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4pPr>
              <a:lvl5pPr marL="20574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5pPr>
              <a:lvl6pPr marL="25146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6pPr>
              <a:lvl7pPr marL="29718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7pPr>
              <a:lvl8pPr marL="34290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8pPr>
              <a:lvl9pPr marL="38862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ko-KR" sz="1200" b="1">
                  <a:latin typeface="+mn-ea"/>
                  <a:ea typeface="+mn-ea"/>
                </a:rPr>
                <a:t>9</a:t>
              </a:r>
              <a:r>
                <a:rPr kumimoji="0" lang="ko-KR" altLang="en-US" sz="1200" b="1">
                  <a:latin typeface="+mn-ea"/>
                  <a:ea typeface="+mn-ea"/>
                </a:rPr>
                <a:t>대 핵심 역량</a:t>
              </a:r>
            </a:p>
          </p:txBody>
        </p:sp>
        <p:cxnSp>
          <p:nvCxnSpPr>
            <p:cNvPr id="63" name="직선 화살표 연결선 62"/>
            <p:cNvCxnSpPr>
              <a:endCxn id="89" idx="1"/>
            </p:cNvCxnSpPr>
            <p:nvPr/>
          </p:nvCxnSpPr>
          <p:spPr>
            <a:xfrm flipV="1">
              <a:off x="3917627" y="1948290"/>
              <a:ext cx="1189809" cy="215472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화살표 연결선 63"/>
            <p:cNvCxnSpPr>
              <a:stCxn id="74" idx="3"/>
              <a:endCxn id="92" idx="1"/>
            </p:cNvCxnSpPr>
            <p:nvPr/>
          </p:nvCxnSpPr>
          <p:spPr>
            <a:xfrm>
              <a:off x="4021153" y="2160525"/>
              <a:ext cx="1086283" cy="29030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화살표 연결선 64"/>
            <p:cNvCxnSpPr>
              <a:stCxn id="77" idx="3"/>
            </p:cNvCxnSpPr>
            <p:nvPr/>
          </p:nvCxnSpPr>
          <p:spPr>
            <a:xfrm flipV="1">
              <a:off x="4021153" y="2937905"/>
              <a:ext cx="1086283" cy="139232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화살표 연결선 65"/>
            <p:cNvCxnSpPr>
              <a:stCxn id="77" idx="3"/>
            </p:cNvCxnSpPr>
            <p:nvPr/>
          </p:nvCxnSpPr>
          <p:spPr>
            <a:xfrm>
              <a:off x="4021153" y="3077137"/>
              <a:ext cx="1086282" cy="382025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화살표 연결선 66"/>
            <p:cNvCxnSpPr>
              <a:stCxn id="80" idx="3"/>
              <a:endCxn id="101" idx="1"/>
            </p:cNvCxnSpPr>
            <p:nvPr/>
          </p:nvCxnSpPr>
          <p:spPr>
            <a:xfrm flipV="1">
              <a:off x="4021153" y="3958430"/>
              <a:ext cx="1086283" cy="4694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화살표 연결선 67"/>
            <p:cNvCxnSpPr>
              <a:stCxn id="80" idx="3"/>
              <a:endCxn id="104" idx="1"/>
            </p:cNvCxnSpPr>
            <p:nvPr/>
          </p:nvCxnSpPr>
          <p:spPr>
            <a:xfrm>
              <a:off x="4021153" y="4005370"/>
              <a:ext cx="1086283" cy="455595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화살표 연결선 68"/>
            <p:cNvCxnSpPr>
              <a:stCxn id="83" idx="3"/>
              <a:endCxn id="107" idx="1"/>
            </p:cNvCxnSpPr>
            <p:nvPr/>
          </p:nvCxnSpPr>
          <p:spPr>
            <a:xfrm>
              <a:off x="4021153" y="4850970"/>
              <a:ext cx="1086283" cy="11253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화살표 연결선 69"/>
            <p:cNvCxnSpPr>
              <a:stCxn id="86" idx="3"/>
            </p:cNvCxnSpPr>
            <p:nvPr/>
          </p:nvCxnSpPr>
          <p:spPr>
            <a:xfrm flipV="1">
              <a:off x="4021153" y="5466035"/>
              <a:ext cx="1086282" cy="248536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연결선 29"/>
            <p:cNvCxnSpPr>
              <a:cxnSpLocks noChangeShapeType="1"/>
            </p:cNvCxnSpPr>
            <p:nvPr/>
          </p:nvCxnSpPr>
          <p:spPr bwMode="gray">
            <a:xfrm>
              <a:off x="5383039" y="1587500"/>
              <a:ext cx="2573337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" name="직선 화살표 연결선 71"/>
            <p:cNvCxnSpPr>
              <a:stCxn id="86" idx="3"/>
              <a:endCxn id="113" idx="1"/>
            </p:cNvCxnSpPr>
            <p:nvPr/>
          </p:nvCxnSpPr>
          <p:spPr>
            <a:xfrm>
              <a:off x="4021153" y="5714571"/>
              <a:ext cx="1086283" cy="254001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그룹 17"/>
            <p:cNvGrpSpPr>
              <a:grpSpLocks/>
            </p:cNvGrpSpPr>
            <p:nvPr/>
          </p:nvGrpSpPr>
          <p:grpSpPr bwMode="auto">
            <a:xfrm>
              <a:off x="636777" y="1827208"/>
              <a:ext cx="3384376" cy="666633"/>
              <a:chOff x="2081665" y="2916301"/>
              <a:chExt cx="5545857" cy="998405"/>
            </a:xfrm>
          </p:grpSpPr>
          <p:pic>
            <p:nvPicPr>
              <p:cNvPr id="74" name="Picture 2" descr="J:\01_프레젠테이션\PSD\IMG\PNG\텍스트바05_0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1665" y="2916301"/>
                <a:ext cx="5545857" cy="998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5" name="TextBox 74"/>
              <p:cNvSpPr txBox="1"/>
              <p:nvPr/>
            </p:nvSpPr>
            <p:spPr>
              <a:xfrm>
                <a:off x="2564607" y="3199205"/>
                <a:ext cx="4720790" cy="362562"/>
              </a:xfrm>
              <a:prstGeom prst="rect">
                <a:avLst/>
              </a:prstGeom>
              <a:noFill/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 contourW="38100"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latinLnBrk="0">
                  <a:lnSpc>
                    <a:spcPct val="110000"/>
                  </a:lnSpc>
                  <a:defRPr/>
                </a:pPr>
                <a:r>
                  <a:rPr lang="ko-KR" altLang="en-US" sz="1100" b="1" spc="-70" dirty="0">
                    <a:solidFill>
                      <a:srgbClr val="14448A"/>
                    </a:solidFill>
                    <a:latin typeface="+mn-ea"/>
                  </a:rPr>
                  <a:t>사회혁신 지킴이 </a:t>
                </a:r>
              </a:p>
            </p:txBody>
          </p:sp>
        </p:grpSp>
        <p:grpSp>
          <p:nvGrpSpPr>
            <p:cNvPr id="76" name="그룹 17"/>
            <p:cNvGrpSpPr>
              <a:grpSpLocks/>
            </p:cNvGrpSpPr>
            <p:nvPr/>
          </p:nvGrpSpPr>
          <p:grpSpPr bwMode="auto">
            <a:xfrm>
              <a:off x="636777" y="2743820"/>
              <a:ext cx="3384376" cy="666633"/>
              <a:chOff x="2081665" y="3316622"/>
              <a:chExt cx="5545857" cy="998405"/>
            </a:xfrm>
          </p:grpSpPr>
          <p:pic>
            <p:nvPicPr>
              <p:cNvPr id="77" name="Picture 2" descr="J:\01_프레젠테이션\PSD\IMG\PNG\텍스트바05_0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1665" y="3316622"/>
                <a:ext cx="5545857" cy="998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8" name="TextBox 77"/>
              <p:cNvSpPr txBox="1"/>
              <p:nvPr/>
            </p:nvSpPr>
            <p:spPr>
              <a:xfrm>
                <a:off x="2564607" y="3586476"/>
                <a:ext cx="4720790" cy="388659"/>
              </a:xfrm>
              <a:prstGeom prst="rect">
                <a:avLst/>
              </a:prstGeom>
              <a:noFill/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 contourW="38100"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latinLnBrk="0">
                  <a:lnSpc>
                    <a:spcPct val="110000"/>
                  </a:lnSpc>
                  <a:defRPr/>
                </a:pPr>
                <a:r>
                  <a:rPr lang="ko-KR" altLang="en-US" sz="1100" b="1" spc="-70" dirty="0">
                    <a:solidFill>
                      <a:srgbClr val="14448A"/>
                    </a:solidFill>
                    <a:latin typeface="+mn-ea"/>
                  </a:rPr>
                  <a:t>문제해결사 </a:t>
                </a:r>
              </a:p>
            </p:txBody>
          </p:sp>
        </p:grpSp>
        <p:grpSp>
          <p:nvGrpSpPr>
            <p:cNvPr id="79" name="그룹 17"/>
            <p:cNvGrpSpPr>
              <a:grpSpLocks/>
            </p:cNvGrpSpPr>
            <p:nvPr/>
          </p:nvGrpSpPr>
          <p:grpSpPr bwMode="auto">
            <a:xfrm>
              <a:off x="636777" y="3672053"/>
              <a:ext cx="3384376" cy="666633"/>
              <a:chOff x="2081665" y="3734346"/>
              <a:chExt cx="5545857" cy="998405"/>
            </a:xfrm>
          </p:grpSpPr>
          <p:pic>
            <p:nvPicPr>
              <p:cNvPr id="80" name="Picture 2" descr="J:\01_프레젠테이션\PSD\IMG\PNG\텍스트바05_0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1665" y="3734346"/>
                <a:ext cx="5545857" cy="998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1" name="TextBox 80"/>
              <p:cNvSpPr txBox="1"/>
              <p:nvPr/>
            </p:nvSpPr>
            <p:spPr>
              <a:xfrm>
                <a:off x="2564607" y="4004200"/>
                <a:ext cx="4720790" cy="388659"/>
              </a:xfrm>
              <a:prstGeom prst="rect">
                <a:avLst/>
              </a:prstGeom>
              <a:noFill/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 contourW="38100"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latinLnBrk="0">
                  <a:lnSpc>
                    <a:spcPct val="110000"/>
                  </a:lnSpc>
                  <a:defRPr/>
                </a:pPr>
                <a:r>
                  <a:rPr lang="ko-KR" altLang="en-US" sz="1100" b="1" spc="-70" dirty="0">
                    <a:solidFill>
                      <a:srgbClr val="14448A"/>
                    </a:solidFill>
                    <a:latin typeface="+mn-ea"/>
                  </a:rPr>
                  <a:t>다리</a:t>
                </a:r>
              </a:p>
            </p:txBody>
          </p:sp>
        </p:grpSp>
        <p:grpSp>
          <p:nvGrpSpPr>
            <p:cNvPr id="82" name="그룹 17"/>
            <p:cNvGrpSpPr>
              <a:grpSpLocks/>
            </p:cNvGrpSpPr>
            <p:nvPr/>
          </p:nvGrpSpPr>
          <p:grpSpPr bwMode="auto">
            <a:xfrm>
              <a:off x="636777" y="4517653"/>
              <a:ext cx="3384376" cy="666633"/>
              <a:chOff x="2081665" y="4028314"/>
              <a:chExt cx="5545857" cy="998405"/>
            </a:xfrm>
          </p:grpSpPr>
          <p:pic>
            <p:nvPicPr>
              <p:cNvPr id="83" name="Picture 2" descr="J:\01_프레젠테이션\PSD\IMG\PNG\텍스트바05_0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1665" y="4028314"/>
                <a:ext cx="5545857" cy="998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4" name="TextBox 83"/>
              <p:cNvSpPr txBox="1"/>
              <p:nvPr/>
            </p:nvSpPr>
            <p:spPr>
              <a:xfrm>
                <a:off x="2564607" y="4298168"/>
                <a:ext cx="4720790" cy="388659"/>
              </a:xfrm>
              <a:prstGeom prst="rect">
                <a:avLst/>
              </a:prstGeom>
              <a:noFill/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 contourW="38100"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latinLnBrk="0">
                  <a:lnSpc>
                    <a:spcPct val="110000"/>
                  </a:lnSpc>
                  <a:defRPr/>
                </a:pPr>
                <a:r>
                  <a:rPr lang="ko-KR" altLang="en-US" sz="1100" b="1" spc="-70" dirty="0">
                    <a:solidFill>
                      <a:srgbClr val="14448A"/>
                    </a:solidFill>
                    <a:latin typeface="+mn-ea"/>
                  </a:rPr>
                  <a:t>벗</a:t>
                </a:r>
              </a:p>
            </p:txBody>
          </p:sp>
        </p:grpSp>
        <p:grpSp>
          <p:nvGrpSpPr>
            <p:cNvPr id="85" name="그룹 17"/>
            <p:cNvGrpSpPr>
              <a:grpSpLocks/>
            </p:cNvGrpSpPr>
            <p:nvPr/>
          </p:nvGrpSpPr>
          <p:grpSpPr bwMode="auto">
            <a:xfrm>
              <a:off x="636777" y="5381254"/>
              <a:ext cx="3384376" cy="666633"/>
              <a:chOff x="2081665" y="4349240"/>
              <a:chExt cx="5545857" cy="998405"/>
            </a:xfrm>
          </p:grpSpPr>
          <p:pic>
            <p:nvPicPr>
              <p:cNvPr id="86" name="Picture 2" descr="J:\01_프레젠테이션\PSD\IMG\PNG\텍스트바05_0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1665" y="4349240"/>
                <a:ext cx="5545857" cy="998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7" name="TextBox 86"/>
              <p:cNvSpPr txBox="1"/>
              <p:nvPr/>
            </p:nvSpPr>
            <p:spPr>
              <a:xfrm>
                <a:off x="2564607" y="4619092"/>
                <a:ext cx="4720790" cy="388659"/>
              </a:xfrm>
              <a:prstGeom prst="rect">
                <a:avLst/>
              </a:prstGeom>
              <a:noFill/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 contourW="38100"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latinLnBrk="0">
                  <a:lnSpc>
                    <a:spcPct val="110000"/>
                  </a:lnSpc>
                  <a:defRPr/>
                </a:pPr>
                <a:r>
                  <a:rPr lang="ko-KR" altLang="en-US" sz="1100" b="1" spc="-70" dirty="0">
                    <a:solidFill>
                      <a:srgbClr val="14448A"/>
                    </a:solidFill>
                    <a:latin typeface="+mn-ea"/>
                  </a:rPr>
                  <a:t>제</a:t>
                </a:r>
                <a:r>
                  <a:rPr lang="en-US" altLang="ko-KR" sz="1100" b="1" spc="-70" dirty="0">
                    <a:solidFill>
                      <a:srgbClr val="14448A"/>
                    </a:solidFill>
                    <a:latin typeface="+mn-ea"/>
                  </a:rPr>
                  <a:t>3</a:t>
                </a:r>
                <a:r>
                  <a:rPr lang="ko-KR" altLang="en-US" sz="1100" b="1" spc="-70" dirty="0">
                    <a:solidFill>
                      <a:srgbClr val="14448A"/>
                    </a:solidFill>
                    <a:latin typeface="+mn-ea"/>
                  </a:rPr>
                  <a:t>의 </a:t>
                </a:r>
                <a:r>
                  <a:rPr lang="ko-KR" altLang="en-US" sz="1100" b="1" spc="-70" dirty="0" smtClean="0">
                    <a:solidFill>
                      <a:srgbClr val="14448A"/>
                    </a:solidFill>
                    <a:latin typeface="+mn-ea"/>
                  </a:rPr>
                  <a:t>임원</a:t>
                </a:r>
                <a:endParaRPr lang="ko-KR" altLang="en-US" sz="1100" b="1" spc="-70" dirty="0">
                  <a:solidFill>
                    <a:srgbClr val="14448A"/>
                  </a:solidFill>
                  <a:latin typeface="+mn-ea"/>
                </a:endParaRPr>
              </a:p>
            </p:txBody>
          </p:sp>
        </p:grpSp>
        <p:grpSp>
          <p:nvGrpSpPr>
            <p:cNvPr id="88" name="그룹 87"/>
            <p:cNvGrpSpPr/>
            <p:nvPr/>
          </p:nvGrpSpPr>
          <p:grpSpPr>
            <a:xfrm>
              <a:off x="5107435" y="1720850"/>
              <a:ext cx="3136973" cy="454880"/>
              <a:chOff x="7956376" y="1720850"/>
              <a:chExt cx="3312369" cy="480313"/>
            </a:xfrm>
          </p:grpSpPr>
          <p:sp>
            <p:nvSpPr>
              <p:cNvPr id="89" name="AutoShape 3"/>
              <p:cNvSpPr>
                <a:spLocks noChangeArrowheads="1"/>
              </p:cNvSpPr>
              <p:nvPr/>
            </p:nvSpPr>
            <p:spPr bwMode="auto">
              <a:xfrm>
                <a:off x="7956377" y="1720850"/>
                <a:ext cx="3312368" cy="480313"/>
              </a:xfrm>
              <a:prstGeom prst="roundRect">
                <a:avLst>
                  <a:gd name="adj" fmla="val 0"/>
                </a:avLst>
              </a:prstGeom>
              <a:solidFill>
                <a:srgbClr val="559AE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ko-KR" altLang="en-US" sz="1100" b="1" dirty="0">
                    <a:solidFill>
                      <a:prstClr val="white"/>
                    </a:solidFill>
                    <a:latin typeface="+mj-ea"/>
                    <a:ea typeface="+mj-ea"/>
                    <a:cs typeface="굴림" pitchFamily="50" charset="-127"/>
                  </a:rPr>
                  <a:t>사회혁신 의지</a:t>
                </a:r>
              </a:p>
            </p:txBody>
          </p:sp>
          <p:sp>
            <p:nvSpPr>
              <p:cNvPr id="90" name="Freeform 4"/>
              <p:cNvSpPr>
                <a:spLocks/>
              </p:cNvSpPr>
              <p:nvPr/>
            </p:nvSpPr>
            <p:spPr bwMode="auto">
              <a:xfrm>
                <a:off x="7956376" y="1720850"/>
                <a:ext cx="3191103" cy="447675"/>
              </a:xfrm>
              <a:custGeom>
                <a:avLst/>
                <a:gdLst>
                  <a:gd name="T0" fmla="*/ 0 w 545"/>
                  <a:gd name="T1" fmla="*/ 0 h 317"/>
                  <a:gd name="T2" fmla="*/ 0 w 545"/>
                  <a:gd name="T3" fmla="*/ 317 h 317"/>
                  <a:gd name="T4" fmla="*/ 545 w 545"/>
                  <a:gd name="T5" fmla="*/ 3 h 317"/>
                  <a:gd name="T6" fmla="*/ 0 w 545"/>
                  <a:gd name="T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5" h="317">
                    <a:moveTo>
                      <a:pt x="0" y="0"/>
                    </a:moveTo>
                    <a:lnTo>
                      <a:pt x="0" y="317"/>
                    </a:lnTo>
                    <a:lnTo>
                      <a:pt x="54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4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endParaRPr>
              </a:p>
            </p:txBody>
          </p:sp>
        </p:grpSp>
        <p:grpSp>
          <p:nvGrpSpPr>
            <p:cNvPr id="91" name="그룹 90"/>
            <p:cNvGrpSpPr/>
            <p:nvPr/>
          </p:nvGrpSpPr>
          <p:grpSpPr>
            <a:xfrm>
              <a:off x="5107435" y="2223385"/>
              <a:ext cx="3136973" cy="454880"/>
              <a:chOff x="7956376" y="2287778"/>
              <a:chExt cx="3312369" cy="480313"/>
            </a:xfrm>
          </p:grpSpPr>
          <p:sp>
            <p:nvSpPr>
              <p:cNvPr id="92" name="AutoShape 3"/>
              <p:cNvSpPr>
                <a:spLocks noChangeArrowheads="1"/>
              </p:cNvSpPr>
              <p:nvPr/>
            </p:nvSpPr>
            <p:spPr bwMode="auto">
              <a:xfrm>
                <a:off x="7956377" y="2287778"/>
                <a:ext cx="3312368" cy="480313"/>
              </a:xfrm>
              <a:prstGeom prst="roundRect">
                <a:avLst>
                  <a:gd name="adj" fmla="val 0"/>
                </a:avLst>
              </a:prstGeom>
              <a:solidFill>
                <a:srgbClr val="559AE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ko-KR" altLang="en-US" sz="1100" b="1" dirty="0">
                    <a:solidFill>
                      <a:prstClr val="white"/>
                    </a:solidFill>
                    <a:latin typeface="+mj-ea"/>
                    <a:ea typeface="+mj-ea"/>
                    <a:cs typeface="굴림" pitchFamily="50" charset="-127"/>
                  </a:rPr>
                  <a:t>미션과 사업의 코디네이터</a:t>
                </a:r>
              </a:p>
            </p:txBody>
          </p:sp>
          <p:sp>
            <p:nvSpPr>
              <p:cNvPr id="93" name="Freeform 4"/>
              <p:cNvSpPr>
                <a:spLocks/>
              </p:cNvSpPr>
              <p:nvPr/>
            </p:nvSpPr>
            <p:spPr bwMode="auto">
              <a:xfrm>
                <a:off x="7956376" y="2287778"/>
                <a:ext cx="3191103" cy="447675"/>
              </a:xfrm>
              <a:custGeom>
                <a:avLst/>
                <a:gdLst>
                  <a:gd name="T0" fmla="*/ 0 w 545"/>
                  <a:gd name="T1" fmla="*/ 0 h 317"/>
                  <a:gd name="T2" fmla="*/ 0 w 545"/>
                  <a:gd name="T3" fmla="*/ 317 h 317"/>
                  <a:gd name="T4" fmla="*/ 545 w 545"/>
                  <a:gd name="T5" fmla="*/ 3 h 317"/>
                  <a:gd name="T6" fmla="*/ 0 w 545"/>
                  <a:gd name="T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5" h="317">
                    <a:moveTo>
                      <a:pt x="0" y="0"/>
                    </a:moveTo>
                    <a:lnTo>
                      <a:pt x="0" y="317"/>
                    </a:lnTo>
                    <a:lnTo>
                      <a:pt x="54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4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endParaRPr>
              </a:p>
            </p:txBody>
          </p:sp>
        </p:grpSp>
        <p:grpSp>
          <p:nvGrpSpPr>
            <p:cNvPr id="94" name="그룹 93"/>
            <p:cNvGrpSpPr/>
            <p:nvPr/>
          </p:nvGrpSpPr>
          <p:grpSpPr>
            <a:xfrm>
              <a:off x="5107435" y="2725920"/>
              <a:ext cx="3136973" cy="454880"/>
              <a:chOff x="7956376" y="2854706"/>
              <a:chExt cx="3312369" cy="480313"/>
            </a:xfrm>
          </p:grpSpPr>
          <p:sp>
            <p:nvSpPr>
              <p:cNvPr id="95" name="AutoShape 3"/>
              <p:cNvSpPr>
                <a:spLocks noChangeArrowheads="1"/>
              </p:cNvSpPr>
              <p:nvPr/>
            </p:nvSpPr>
            <p:spPr bwMode="auto">
              <a:xfrm>
                <a:off x="7956377" y="2854706"/>
                <a:ext cx="3312368" cy="480313"/>
              </a:xfrm>
              <a:prstGeom prst="roundRect">
                <a:avLst>
                  <a:gd name="adj" fmla="val 0"/>
                </a:avLst>
              </a:prstGeom>
              <a:solidFill>
                <a:srgbClr val="559AE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ko-KR" altLang="en-US" sz="1100" b="1" dirty="0">
                    <a:solidFill>
                      <a:prstClr val="white"/>
                    </a:solidFill>
                    <a:latin typeface="+mj-ea"/>
                    <a:ea typeface="+mj-ea"/>
                    <a:cs typeface="굴림" pitchFamily="50" charset="-127"/>
                  </a:rPr>
                  <a:t>경영기초 이해</a:t>
                </a:r>
              </a:p>
            </p:txBody>
          </p:sp>
          <p:sp>
            <p:nvSpPr>
              <p:cNvPr id="96" name="Freeform 4"/>
              <p:cNvSpPr>
                <a:spLocks/>
              </p:cNvSpPr>
              <p:nvPr/>
            </p:nvSpPr>
            <p:spPr bwMode="auto">
              <a:xfrm>
                <a:off x="7956376" y="2854706"/>
                <a:ext cx="3191103" cy="447675"/>
              </a:xfrm>
              <a:custGeom>
                <a:avLst/>
                <a:gdLst>
                  <a:gd name="T0" fmla="*/ 0 w 545"/>
                  <a:gd name="T1" fmla="*/ 0 h 317"/>
                  <a:gd name="T2" fmla="*/ 0 w 545"/>
                  <a:gd name="T3" fmla="*/ 317 h 317"/>
                  <a:gd name="T4" fmla="*/ 545 w 545"/>
                  <a:gd name="T5" fmla="*/ 3 h 317"/>
                  <a:gd name="T6" fmla="*/ 0 w 545"/>
                  <a:gd name="T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5" h="317">
                    <a:moveTo>
                      <a:pt x="0" y="0"/>
                    </a:moveTo>
                    <a:lnTo>
                      <a:pt x="0" y="317"/>
                    </a:lnTo>
                    <a:lnTo>
                      <a:pt x="54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4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endParaRPr>
              </a:p>
            </p:txBody>
          </p:sp>
        </p:grpSp>
        <p:grpSp>
          <p:nvGrpSpPr>
            <p:cNvPr id="97" name="그룹 96"/>
            <p:cNvGrpSpPr/>
            <p:nvPr/>
          </p:nvGrpSpPr>
          <p:grpSpPr>
            <a:xfrm>
              <a:off x="5107435" y="3228455"/>
              <a:ext cx="3136973" cy="454880"/>
              <a:chOff x="7956376" y="3439922"/>
              <a:chExt cx="3312369" cy="480313"/>
            </a:xfrm>
          </p:grpSpPr>
          <p:sp>
            <p:nvSpPr>
              <p:cNvPr id="98" name="AutoShape 3"/>
              <p:cNvSpPr>
                <a:spLocks noChangeArrowheads="1"/>
              </p:cNvSpPr>
              <p:nvPr/>
            </p:nvSpPr>
            <p:spPr bwMode="auto">
              <a:xfrm>
                <a:off x="7956377" y="3439922"/>
                <a:ext cx="3312368" cy="480313"/>
              </a:xfrm>
              <a:prstGeom prst="roundRect">
                <a:avLst>
                  <a:gd name="adj" fmla="val 0"/>
                </a:avLst>
              </a:prstGeom>
              <a:solidFill>
                <a:srgbClr val="559AE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ko-KR" altLang="en-US" sz="1100" b="1" dirty="0">
                    <a:solidFill>
                      <a:prstClr val="white"/>
                    </a:solidFill>
                    <a:latin typeface="+mj-ea"/>
                    <a:ea typeface="+mj-ea"/>
                    <a:cs typeface="굴림" pitchFamily="50" charset="-127"/>
                  </a:rPr>
                  <a:t>문제해결 능력</a:t>
                </a:r>
              </a:p>
            </p:txBody>
          </p:sp>
          <p:sp>
            <p:nvSpPr>
              <p:cNvPr id="99" name="Freeform 4"/>
              <p:cNvSpPr>
                <a:spLocks/>
              </p:cNvSpPr>
              <p:nvPr/>
            </p:nvSpPr>
            <p:spPr bwMode="auto">
              <a:xfrm>
                <a:off x="7956376" y="3439922"/>
                <a:ext cx="3191103" cy="447675"/>
              </a:xfrm>
              <a:custGeom>
                <a:avLst/>
                <a:gdLst>
                  <a:gd name="T0" fmla="*/ 0 w 545"/>
                  <a:gd name="T1" fmla="*/ 0 h 317"/>
                  <a:gd name="T2" fmla="*/ 0 w 545"/>
                  <a:gd name="T3" fmla="*/ 317 h 317"/>
                  <a:gd name="T4" fmla="*/ 545 w 545"/>
                  <a:gd name="T5" fmla="*/ 3 h 317"/>
                  <a:gd name="T6" fmla="*/ 0 w 545"/>
                  <a:gd name="T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5" h="317">
                    <a:moveTo>
                      <a:pt x="0" y="0"/>
                    </a:moveTo>
                    <a:lnTo>
                      <a:pt x="0" y="317"/>
                    </a:lnTo>
                    <a:lnTo>
                      <a:pt x="54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4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endParaRPr>
              </a:p>
            </p:txBody>
          </p:sp>
        </p:grpSp>
        <p:grpSp>
          <p:nvGrpSpPr>
            <p:cNvPr id="100" name="그룹 99"/>
            <p:cNvGrpSpPr/>
            <p:nvPr/>
          </p:nvGrpSpPr>
          <p:grpSpPr>
            <a:xfrm>
              <a:off x="5107435" y="3730990"/>
              <a:ext cx="3136973" cy="454880"/>
              <a:chOff x="7956376" y="1720850"/>
              <a:chExt cx="3312369" cy="480313"/>
            </a:xfrm>
          </p:grpSpPr>
          <p:sp>
            <p:nvSpPr>
              <p:cNvPr id="101" name="AutoShape 3"/>
              <p:cNvSpPr>
                <a:spLocks noChangeArrowheads="1"/>
              </p:cNvSpPr>
              <p:nvPr/>
            </p:nvSpPr>
            <p:spPr bwMode="auto">
              <a:xfrm>
                <a:off x="7956377" y="1720850"/>
                <a:ext cx="3312368" cy="480313"/>
              </a:xfrm>
              <a:prstGeom prst="roundRect">
                <a:avLst>
                  <a:gd name="adj" fmla="val 0"/>
                </a:avLst>
              </a:prstGeom>
              <a:solidFill>
                <a:srgbClr val="559AE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ko-KR" altLang="en-US" sz="1100" b="1" dirty="0">
                    <a:solidFill>
                      <a:prstClr val="white"/>
                    </a:solidFill>
                    <a:latin typeface="+mj-ea"/>
                    <a:ea typeface="+mj-ea"/>
                    <a:cs typeface="굴림" pitchFamily="50" charset="-127"/>
                  </a:rPr>
                  <a:t>커뮤니케이션</a:t>
                </a:r>
              </a:p>
            </p:txBody>
          </p:sp>
          <p:sp>
            <p:nvSpPr>
              <p:cNvPr id="102" name="Freeform 4"/>
              <p:cNvSpPr>
                <a:spLocks/>
              </p:cNvSpPr>
              <p:nvPr/>
            </p:nvSpPr>
            <p:spPr bwMode="auto">
              <a:xfrm>
                <a:off x="7956376" y="1720850"/>
                <a:ext cx="3191103" cy="447675"/>
              </a:xfrm>
              <a:custGeom>
                <a:avLst/>
                <a:gdLst>
                  <a:gd name="T0" fmla="*/ 0 w 545"/>
                  <a:gd name="T1" fmla="*/ 0 h 317"/>
                  <a:gd name="T2" fmla="*/ 0 w 545"/>
                  <a:gd name="T3" fmla="*/ 317 h 317"/>
                  <a:gd name="T4" fmla="*/ 545 w 545"/>
                  <a:gd name="T5" fmla="*/ 3 h 317"/>
                  <a:gd name="T6" fmla="*/ 0 w 545"/>
                  <a:gd name="T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5" h="317">
                    <a:moveTo>
                      <a:pt x="0" y="0"/>
                    </a:moveTo>
                    <a:lnTo>
                      <a:pt x="0" y="317"/>
                    </a:lnTo>
                    <a:lnTo>
                      <a:pt x="54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4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endParaRPr>
              </a:p>
            </p:txBody>
          </p:sp>
        </p:grpSp>
        <p:grpSp>
          <p:nvGrpSpPr>
            <p:cNvPr id="103" name="그룹 102"/>
            <p:cNvGrpSpPr/>
            <p:nvPr/>
          </p:nvGrpSpPr>
          <p:grpSpPr>
            <a:xfrm>
              <a:off x="5107435" y="4233525"/>
              <a:ext cx="3136973" cy="454880"/>
              <a:chOff x="7956376" y="2287778"/>
              <a:chExt cx="3312369" cy="480313"/>
            </a:xfrm>
          </p:grpSpPr>
          <p:sp>
            <p:nvSpPr>
              <p:cNvPr id="104" name="AutoShape 3"/>
              <p:cNvSpPr>
                <a:spLocks noChangeArrowheads="1"/>
              </p:cNvSpPr>
              <p:nvPr/>
            </p:nvSpPr>
            <p:spPr bwMode="auto">
              <a:xfrm>
                <a:off x="7956377" y="2287778"/>
                <a:ext cx="3312368" cy="480313"/>
              </a:xfrm>
              <a:prstGeom prst="roundRect">
                <a:avLst>
                  <a:gd name="adj" fmla="val 0"/>
                </a:avLst>
              </a:prstGeom>
              <a:solidFill>
                <a:srgbClr val="559AE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ko-KR" altLang="en-US" sz="1100" b="1" dirty="0">
                    <a:solidFill>
                      <a:prstClr val="white"/>
                    </a:solidFill>
                    <a:latin typeface="+mj-ea"/>
                    <a:ea typeface="+mj-ea"/>
                    <a:cs typeface="굴림" pitchFamily="50" charset="-127"/>
                  </a:rPr>
                  <a:t>자원연계</a:t>
                </a:r>
              </a:p>
            </p:txBody>
          </p:sp>
          <p:sp>
            <p:nvSpPr>
              <p:cNvPr id="105" name="Freeform 4"/>
              <p:cNvSpPr>
                <a:spLocks/>
              </p:cNvSpPr>
              <p:nvPr/>
            </p:nvSpPr>
            <p:spPr bwMode="auto">
              <a:xfrm>
                <a:off x="7956376" y="2287778"/>
                <a:ext cx="3191103" cy="447675"/>
              </a:xfrm>
              <a:custGeom>
                <a:avLst/>
                <a:gdLst>
                  <a:gd name="T0" fmla="*/ 0 w 545"/>
                  <a:gd name="T1" fmla="*/ 0 h 317"/>
                  <a:gd name="T2" fmla="*/ 0 w 545"/>
                  <a:gd name="T3" fmla="*/ 317 h 317"/>
                  <a:gd name="T4" fmla="*/ 545 w 545"/>
                  <a:gd name="T5" fmla="*/ 3 h 317"/>
                  <a:gd name="T6" fmla="*/ 0 w 545"/>
                  <a:gd name="T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5" h="317">
                    <a:moveTo>
                      <a:pt x="0" y="0"/>
                    </a:moveTo>
                    <a:lnTo>
                      <a:pt x="0" y="317"/>
                    </a:lnTo>
                    <a:lnTo>
                      <a:pt x="54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4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endParaRPr>
              </a:p>
            </p:txBody>
          </p:sp>
        </p:grpSp>
        <p:grpSp>
          <p:nvGrpSpPr>
            <p:cNvPr id="106" name="그룹 105"/>
            <p:cNvGrpSpPr/>
            <p:nvPr/>
          </p:nvGrpSpPr>
          <p:grpSpPr>
            <a:xfrm>
              <a:off x="5107435" y="4736060"/>
              <a:ext cx="3136973" cy="454880"/>
              <a:chOff x="7956376" y="2854706"/>
              <a:chExt cx="3312369" cy="480313"/>
            </a:xfrm>
          </p:grpSpPr>
          <p:sp>
            <p:nvSpPr>
              <p:cNvPr id="107" name="AutoShape 3"/>
              <p:cNvSpPr>
                <a:spLocks noChangeArrowheads="1"/>
              </p:cNvSpPr>
              <p:nvPr/>
            </p:nvSpPr>
            <p:spPr bwMode="auto">
              <a:xfrm>
                <a:off x="7956377" y="2854706"/>
                <a:ext cx="3312368" cy="480313"/>
              </a:xfrm>
              <a:prstGeom prst="roundRect">
                <a:avLst>
                  <a:gd name="adj" fmla="val 0"/>
                </a:avLst>
              </a:prstGeom>
              <a:solidFill>
                <a:srgbClr val="559AE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ko-KR" altLang="en-US" sz="1100" b="1" dirty="0" err="1">
                    <a:solidFill>
                      <a:prstClr val="white"/>
                    </a:solidFill>
                    <a:latin typeface="+mj-ea"/>
                    <a:ea typeface="+mj-ea"/>
                    <a:cs typeface="굴림" pitchFamily="50" charset="-127"/>
                  </a:rPr>
                  <a:t>카운셀러</a:t>
                </a:r>
                <a:r>
                  <a:rPr lang="ko-KR" altLang="en-US" sz="1100" b="1" dirty="0">
                    <a:solidFill>
                      <a:prstClr val="white"/>
                    </a:solidFill>
                    <a:latin typeface="+mj-ea"/>
                    <a:ea typeface="+mj-ea"/>
                    <a:cs typeface="굴림" pitchFamily="50" charset="-127"/>
                  </a:rPr>
                  <a:t> </a:t>
                </a:r>
              </a:p>
            </p:txBody>
          </p:sp>
          <p:sp>
            <p:nvSpPr>
              <p:cNvPr id="108" name="Freeform 4"/>
              <p:cNvSpPr>
                <a:spLocks/>
              </p:cNvSpPr>
              <p:nvPr/>
            </p:nvSpPr>
            <p:spPr bwMode="auto">
              <a:xfrm>
                <a:off x="7956376" y="2854706"/>
                <a:ext cx="3191103" cy="447675"/>
              </a:xfrm>
              <a:custGeom>
                <a:avLst/>
                <a:gdLst>
                  <a:gd name="T0" fmla="*/ 0 w 545"/>
                  <a:gd name="T1" fmla="*/ 0 h 317"/>
                  <a:gd name="T2" fmla="*/ 0 w 545"/>
                  <a:gd name="T3" fmla="*/ 317 h 317"/>
                  <a:gd name="T4" fmla="*/ 545 w 545"/>
                  <a:gd name="T5" fmla="*/ 3 h 317"/>
                  <a:gd name="T6" fmla="*/ 0 w 545"/>
                  <a:gd name="T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5" h="317">
                    <a:moveTo>
                      <a:pt x="0" y="0"/>
                    </a:moveTo>
                    <a:lnTo>
                      <a:pt x="0" y="317"/>
                    </a:lnTo>
                    <a:lnTo>
                      <a:pt x="54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4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endParaRPr>
              </a:p>
            </p:txBody>
          </p:sp>
        </p:grpSp>
        <p:grpSp>
          <p:nvGrpSpPr>
            <p:cNvPr id="109" name="그룹 108"/>
            <p:cNvGrpSpPr/>
            <p:nvPr/>
          </p:nvGrpSpPr>
          <p:grpSpPr>
            <a:xfrm>
              <a:off x="5107435" y="5238595"/>
              <a:ext cx="3136973" cy="454880"/>
              <a:chOff x="7956376" y="3439922"/>
              <a:chExt cx="3312369" cy="480313"/>
            </a:xfrm>
          </p:grpSpPr>
          <p:sp>
            <p:nvSpPr>
              <p:cNvPr id="110" name="AutoShape 3"/>
              <p:cNvSpPr>
                <a:spLocks noChangeArrowheads="1"/>
              </p:cNvSpPr>
              <p:nvPr/>
            </p:nvSpPr>
            <p:spPr bwMode="auto">
              <a:xfrm>
                <a:off x="7956377" y="3439922"/>
                <a:ext cx="3312368" cy="480313"/>
              </a:xfrm>
              <a:prstGeom prst="roundRect">
                <a:avLst>
                  <a:gd name="adj" fmla="val 0"/>
                </a:avLst>
              </a:prstGeom>
              <a:solidFill>
                <a:srgbClr val="559AE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ko-KR" altLang="en-US" sz="1100" b="1" dirty="0">
                    <a:solidFill>
                      <a:prstClr val="white"/>
                    </a:solidFill>
                    <a:latin typeface="+mj-ea"/>
                    <a:ea typeface="+mj-ea"/>
                    <a:cs typeface="굴림" pitchFamily="50" charset="-127"/>
                  </a:rPr>
                  <a:t>성과관리 역량</a:t>
                </a:r>
              </a:p>
            </p:txBody>
          </p:sp>
          <p:sp>
            <p:nvSpPr>
              <p:cNvPr id="111" name="Freeform 4"/>
              <p:cNvSpPr>
                <a:spLocks/>
              </p:cNvSpPr>
              <p:nvPr/>
            </p:nvSpPr>
            <p:spPr bwMode="auto">
              <a:xfrm>
                <a:off x="7956376" y="3439922"/>
                <a:ext cx="3191103" cy="447675"/>
              </a:xfrm>
              <a:custGeom>
                <a:avLst/>
                <a:gdLst>
                  <a:gd name="T0" fmla="*/ 0 w 545"/>
                  <a:gd name="T1" fmla="*/ 0 h 317"/>
                  <a:gd name="T2" fmla="*/ 0 w 545"/>
                  <a:gd name="T3" fmla="*/ 317 h 317"/>
                  <a:gd name="T4" fmla="*/ 545 w 545"/>
                  <a:gd name="T5" fmla="*/ 3 h 317"/>
                  <a:gd name="T6" fmla="*/ 0 w 545"/>
                  <a:gd name="T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5" h="317">
                    <a:moveTo>
                      <a:pt x="0" y="0"/>
                    </a:moveTo>
                    <a:lnTo>
                      <a:pt x="0" y="317"/>
                    </a:lnTo>
                    <a:lnTo>
                      <a:pt x="54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4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endParaRPr>
              </a:p>
            </p:txBody>
          </p:sp>
        </p:grpSp>
        <p:grpSp>
          <p:nvGrpSpPr>
            <p:cNvPr id="112" name="그룹 111"/>
            <p:cNvGrpSpPr/>
            <p:nvPr/>
          </p:nvGrpSpPr>
          <p:grpSpPr>
            <a:xfrm>
              <a:off x="5107435" y="5741132"/>
              <a:ext cx="3136973" cy="454880"/>
              <a:chOff x="7956376" y="3439922"/>
              <a:chExt cx="3312369" cy="480313"/>
            </a:xfrm>
          </p:grpSpPr>
          <p:sp>
            <p:nvSpPr>
              <p:cNvPr id="113" name="AutoShape 3"/>
              <p:cNvSpPr>
                <a:spLocks noChangeArrowheads="1"/>
              </p:cNvSpPr>
              <p:nvPr/>
            </p:nvSpPr>
            <p:spPr bwMode="auto">
              <a:xfrm>
                <a:off x="7956377" y="3439922"/>
                <a:ext cx="3312368" cy="480313"/>
              </a:xfrm>
              <a:prstGeom prst="roundRect">
                <a:avLst>
                  <a:gd name="adj" fmla="val 0"/>
                </a:avLst>
              </a:prstGeom>
              <a:solidFill>
                <a:srgbClr val="559AE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ko-KR" altLang="en-US" sz="1100" b="1" dirty="0">
                    <a:solidFill>
                      <a:prstClr val="white"/>
                    </a:solidFill>
                    <a:latin typeface="+mj-ea"/>
                    <a:ea typeface="+mj-ea"/>
                    <a:cs typeface="굴림" pitchFamily="50" charset="-127"/>
                  </a:rPr>
                  <a:t>기업가 역량제고</a:t>
                </a:r>
              </a:p>
            </p:txBody>
          </p:sp>
          <p:sp>
            <p:nvSpPr>
              <p:cNvPr id="114" name="Freeform 4"/>
              <p:cNvSpPr>
                <a:spLocks/>
              </p:cNvSpPr>
              <p:nvPr/>
            </p:nvSpPr>
            <p:spPr bwMode="auto">
              <a:xfrm>
                <a:off x="7956376" y="3439922"/>
                <a:ext cx="3191103" cy="447675"/>
              </a:xfrm>
              <a:custGeom>
                <a:avLst/>
                <a:gdLst>
                  <a:gd name="T0" fmla="*/ 0 w 545"/>
                  <a:gd name="T1" fmla="*/ 0 h 317"/>
                  <a:gd name="T2" fmla="*/ 0 w 545"/>
                  <a:gd name="T3" fmla="*/ 317 h 317"/>
                  <a:gd name="T4" fmla="*/ 545 w 545"/>
                  <a:gd name="T5" fmla="*/ 3 h 317"/>
                  <a:gd name="T6" fmla="*/ 0 w 545"/>
                  <a:gd name="T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5" h="317">
                    <a:moveTo>
                      <a:pt x="0" y="0"/>
                    </a:moveTo>
                    <a:lnTo>
                      <a:pt x="0" y="317"/>
                    </a:lnTo>
                    <a:lnTo>
                      <a:pt x="54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14999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endParaRPr>
              </a:p>
            </p:txBody>
          </p:sp>
        </p:grpSp>
      </p:grpSp>
      <p:grpSp>
        <p:nvGrpSpPr>
          <p:cNvPr id="6" name="그룹 5"/>
          <p:cNvGrpSpPr/>
          <p:nvPr/>
        </p:nvGrpSpPr>
        <p:grpSpPr>
          <a:xfrm>
            <a:off x="538844" y="4949410"/>
            <a:ext cx="5798837" cy="3334948"/>
            <a:chOff x="251520" y="1189037"/>
            <a:chExt cx="8706172" cy="5006975"/>
          </a:xfrm>
        </p:grpSpPr>
        <p:sp>
          <p:nvSpPr>
            <p:cNvPr id="116" name="AutoShape 3"/>
            <p:cNvSpPr>
              <a:spLocks noChangeArrowheads="1"/>
            </p:cNvSpPr>
            <p:nvPr/>
          </p:nvSpPr>
          <p:spPr bwMode="auto">
            <a:xfrm>
              <a:off x="251521" y="1624999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11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사회혁신 의지</a:t>
              </a:r>
            </a:p>
          </p:txBody>
        </p:sp>
        <p:sp>
          <p:nvSpPr>
            <p:cNvPr id="117" name="Freeform 4"/>
            <p:cNvSpPr>
              <a:spLocks/>
            </p:cNvSpPr>
            <p:nvPr/>
          </p:nvSpPr>
          <p:spPr bwMode="auto">
            <a:xfrm>
              <a:off x="251520" y="1624999"/>
              <a:ext cx="2358640" cy="423970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18" name="AutoShape 3"/>
            <p:cNvSpPr>
              <a:spLocks noChangeArrowheads="1"/>
            </p:cNvSpPr>
            <p:nvPr/>
          </p:nvSpPr>
          <p:spPr bwMode="auto">
            <a:xfrm>
              <a:off x="251521" y="2139516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1100" b="1" spc="-100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미션과 사업의 코디네이터</a:t>
              </a:r>
            </a:p>
          </p:txBody>
        </p:sp>
        <p:sp>
          <p:nvSpPr>
            <p:cNvPr id="119" name="Freeform 4"/>
            <p:cNvSpPr>
              <a:spLocks/>
            </p:cNvSpPr>
            <p:nvPr/>
          </p:nvSpPr>
          <p:spPr bwMode="auto">
            <a:xfrm>
              <a:off x="251520" y="2139516"/>
              <a:ext cx="2358640" cy="423970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20" name="AutoShape 3"/>
            <p:cNvSpPr>
              <a:spLocks noChangeArrowheads="1"/>
            </p:cNvSpPr>
            <p:nvPr/>
          </p:nvSpPr>
          <p:spPr bwMode="auto">
            <a:xfrm>
              <a:off x="251521" y="2654033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11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경영기초 이해</a:t>
              </a:r>
            </a:p>
          </p:txBody>
        </p:sp>
        <p:sp>
          <p:nvSpPr>
            <p:cNvPr id="121" name="Freeform 4"/>
            <p:cNvSpPr>
              <a:spLocks/>
            </p:cNvSpPr>
            <p:nvPr/>
          </p:nvSpPr>
          <p:spPr bwMode="auto">
            <a:xfrm>
              <a:off x="251520" y="2654033"/>
              <a:ext cx="2358640" cy="423970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22" name="AutoShape 3"/>
            <p:cNvSpPr>
              <a:spLocks noChangeArrowheads="1"/>
            </p:cNvSpPr>
            <p:nvPr/>
          </p:nvSpPr>
          <p:spPr bwMode="auto">
            <a:xfrm>
              <a:off x="251521" y="3168550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11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문제해결 능력</a:t>
              </a:r>
            </a:p>
          </p:txBody>
        </p:sp>
        <p:sp>
          <p:nvSpPr>
            <p:cNvPr id="123" name="Freeform 4"/>
            <p:cNvSpPr>
              <a:spLocks/>
            </p:cNvSpPr>
            <p:nvPr/>
          </p:nvSpPr>
          <p:spPr bwMode="auto">
            <a:xfrm>
              <a:off x="251520" y="3168550"/>
              <a:ext cx="2358640" cy="423970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24" name="AutoShape 3"/>
            <p:cNvSpPr>
              <a:spLocks noChangeArrowheads="1"/>
            </p:cNvSpPr>
            <p:nvPr/>
          </p:nvSpPr>
          <p:spPr bwMode="auto">
            <a:xfrm>
              <a:off x="251521" y="3683067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11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커뮤니케이션</a:t>
              </a:r>
            </a:p>
          </p:txBody>
        </p:sp>
        <p:sp>
          <p:nvSpPr>
            <p:cNvPr id="125" name="Freeform 4"/>
            <p:cNvSpPr>
              <a:spLocks/>
            </p:cNvSpPr>
            <p:nvPr/>
          </p:nvSpPr>
          <p:spPr bwMode="auto">
            <a:xfrm>
              <a:off x="251520" y="3683067"/>
              <a:ext cx="2358640" cy="423970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26" name="AutoShape 3"/>
            <p:cNvSpPr>
              <a:spLocks noChangeArrowheads="1"/>
            </p:cNvSpPr>
            <p:nvPr/>
          </p:nvSpPr>
          <p:spPr bwMode="auto">
            <a:xfrm>
              <a:off x="251521" y="4197584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11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자원연계</a:t>
              </a:r>
            </a:p>
          </p:txBody>
        </p:sp>
        <p:sp>
          <p:nvSpPr>
            <p:cNvPr id="127" name="Freeform 4"/>
            <p:cNvSpPr>
              <a:spLocks/>
            </p:cNvSpPr>
            <p:nvPr/>
          </p:nvSpPr>
          <p:spPr bwMode="auto">
            <a:xfrm>
              <a:off x="251520" y="4197584"/>
              <a:ext cx="2358640" cy="423970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28" name="AutoShape 3"/>
            <p:cNvSpPr>
              <a:spLocks noChangeArrowheads="1"/>
            </p:cNvSpPr>
            <p:nvPr/>
          </p:nvSpPr>
          <p:spPr bwMode="auto">
            <a:xfrm>
              <a:off x="251521" y="4712101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1100" b="1" dirty="0" err="1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카운셀러</a:t>
              </a:r>
              <a:r>
                <a:rPr lang="ko-KR" altLang="en-US" sz="11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 </a:t>
              </a:r>
            </a:p>
          </p:txBody>
        </p:sp>
        <p:sp>
          <p:nvSpPr>
            <p:cNvPr id="129" name="Freeform 4"/>
            <p:cNvSpPr>
              <a:spLocks/>
            </p:cNvSpPr>
            <p:nvPr/>
          </p:nvSpPr>
          <p:spPr bwMode="auto">
            <a:xfrm>
              <a:off x="251520" y="4712101"/>
              <a:ext cx="2358640" cy="423970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30" name="AutoShape 3"/>
            <p:cNvSpPr>
              <a:spLocks noChangeArrowheads="1"/>
            </p:cNvSpPr>
            <p:nvPr/>
          </p:nvSpPr>
          <p:spPr bwMode="auto">
            <a:xfrm>
              <a:off x="251521" y="5226618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11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성과관리 역량</a:t>
              </a:r>
            </a:p>
          </p:txBody>
        </p:sp>
        <p:sp>
          <p:nvSpPr>
            <p:cNvPr id="131" name="Freeform 4"/>
            <p:cNvSpPr>
              <a:spLocks/>
            </p:cNvSpPr>
            <p:nvPr/>
          </p:nvSpPr>
          <p:spPr bwMode="auto">
            <a:xfrm>
              <a:off x="251520" y="5226618"/>
              <a:ext cx="2358640" cy="423970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32" name="AutoShape 3"/>
            <p:cNvSpPr>
              <a:spLocks noChangeArrowheads="1"/>
            </p:cNvSpPr>
            <p:nvPr/>
          </p:nvSpPr>
          <p:spPr bwMode="auto">
            <a:xfrm>
              <a:off x="251521" y="5741132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11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기업가 역량제고</a:t>
              </a:r>
            </a:p>
          </p:txBody>
        </p:sp>
        <p:sp>
          <p:nvSpPr>
            <p:cNvPr id="133" name="Freeform 4"/>
            <p:cNvSpPr>
              <a:spLocks/>
            </p:cNvSpPr>
            <p:nvPr/>
          </p:nvSpPr>
          <p:spPr bwMode="auto">
            <a:xfrm>
              <a:off x="251520" y="5741132"/>
              <a:ext cx="2358640" cy="423970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34" name="TextBox 21"/>
            <p:cNvSpPr txBox="1">
              <a:spLocks noChangeArrowheads="1"/>
            </p:cNvSpPr>
            <p:nvPr/>
          </p:nvSpPr>
          <p:spPr bwMode="gray">
            <a:xfrm>
              <a:off x="657298" y="1189037"/>
              <a:ext cx="1636713" cy="392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1pPr>
              <a:lvl2pPr marL="742950" indent="-28575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2pPr>
              <a:lvl3pPr marL="11430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3pPr>
              <a:lvl4pPr marL="16002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4pPr>
              <a:lvl5pPr marL="20574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5pPr>
              <a:lvl6pPr marL="25146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6pPr>
              <a:lvl7pPr marL="29718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7pPr>
              <a:lvl8pPr marL="34290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8pPr>
              <a:lvl9pPr marL="38862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ko-KR" altLang="en-US" sz="1050" b="1" dirty="0" smtClean="0">
                  <a:latin typeface="+mn-ea"/>
                  <a:ea typeface="+mn-ea"/>
                </a:rPr>
                <a:t>요구역량</a:t>
              </a:r>
              <a:endParaRPr kumimoji="0" lang="ko-KR" altLang="en-US" sz="1050" b="1" dirty="0">
                <a:latin typeface="+mn-ea"/>
                <a:ea typeface="+mn-ea"/>
              </a:endParaRPr>
            </a:p>
          </p:txBody>
        </p:sp>
        <p:cxnSp>
          <p:nvCxnSpPr>
            <p:cNvPr id="135" name="직선 연결선 29"/>
            <p:cNvCxnSpPr>
              <a:cxnSpLocks noChangeShapeType="1"/>
            </p:cNvCxnSpPr>
            <p:nvPr/>
          </p:nvCxnSpPr>
          <p:spPr bwMode="gray">
            <a:xfrm>
              <a:off x="413667" y="1549400"/>
              <a:ext cx="2127250" cy="0"/>
            </a:xfrm>
            <a:prstGeom prst="line">
              <a:avLst/>
            </a:prstGeom>
            <a:noFill/>
            <a:ln w="12700" algn="ctr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36" name="그룹 135"/>
            <p:cNvGrpSpPr/>
            <p:nvPr/>
          </p:nvGrpSpPr>
          <p:grpSpPr>
            <a:xfrm>
              <a:off x="2823271" y="1624999"/>
              <a:ext cx="5277120" cy="4571013"/>
              <a:chOff x="2895280" y="1624999"/>
              <a:chExt cx="2448270" cy="4571013"/>
            </a:xfrm>
          </p:grpSpPr>
          <p:sp>
            <p:nvSpPr>
              <p:cNvPr id="137" name="AutoShape 3"/>
              <p:cNvSpPr>
                <a:spLocks noChangeArrowheads="1"/>
              </p:cNvSpPr>
              <p:nvPr/>
            </p:nvSpPr>
            <p:spPr bwMode="auto">
              <a:xfrm>
                <a:off x="2895280" y="1624999"/>
                <a:ext cx="2448270" cy="454880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ko-KR" altLang="en-US" sz="900" spc="-100" dirty="0" smtClean="0">
                    <a:latin typeface="+mj-ea"/>
                    <a:ea typeface="+mj-ea"/>
                    <a:cs typeface="굴림" pitchFamily="50" charset="-127"/>
                  </a:rPr>
                  <a:t>사회적기업의 </a:t>
                </a:r>
                <a:r>
                  <a:rPr lang="ko-KR" altLang="en-US" sz="900" spc="-100" dirty="0">
                    <a:latin typeface="+mj-ea"/>
                    <a:ea typeface="+mj-ea"/>
                    <a:cs typeface="굴림" pitchFamily="50" charset="-127"/>
                  </a:rPr>
                  <a:t>육성을 통해 사회를 혁신하고자 의지 보다는 직업으로 인식</a:t>
                </a:r>
              </a:p>
            </p:txBody>
          </p:sp>
          <p:sp>
            <p:nvSpPr>
              <p:cNvPr id="138" name="AutoShape 3"/>
              <p:cNvSpPr>
                <a:spLocks noChangeArrowheads="1"/>
              </p:cNvSpPr>
              <p:nvPr/>
            </p:nvSpPr>
            <p:spPr bwMode="auto">
              <a:xfrm>
                <a:off x="2895280" y="2139516"/>
                <a:ext cx="2448270" cy="454880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ko-KR" altLang="en-US" sz="900" dirty="0">
                    <a:latin typeface="+mj-ea"/>
                    <a:ea typeface="+mj-ea"/>
                    <a:cs typeface="굴림" pitchFamily="50" charset="-127"/>
                  </a:rPr>
                  <a:t>사업과 미션의 충돌 시</a:t>
                </a:r>
                <a:r>
                  <a:rPr lang="en-US" altLang="ko-KR" sz="900" dirty="0">
                    <a:latin typeface="+mj-ea"/>
                    <a:ea typeface="+mj-ea"/>
                    <a:cs typeface="굴림" pitchFamily="50" charset="-127"/>
                  </a:rPr>
                  <a:t>,  </a:t>
                </a:r>
                <a:r>
                  <a:rPr lang="ko-KR" altLang="en-US" sz="900" dirty="0">
                    <a:latin typeface="+mj-ea"/>
                    <a:ea typeface="+mj-ea"/>
                    <a:cs typeface="굴림" pitchFamily="50" charset="-127"/>
                  </a:rPr>
                  <a:t>조율 역량 부족하고 지속가능성에 역점 </a:t>
                </a:r>
              </a:p>
            </p:txBody>
          </p:sp>
          <p:sp>
            <p:nvSpPr>
              <p:cNvPr id="139" name="AutoShape 3"/>
              <p:cNvSpPr>
                <a:spLocks noChangeArrowheads="1"/>
              </p:cNvSpPr>
              <p:nvPr/>
            </p:nvSpPr>
            <p:spPr bwMode="auto">
              <a:xfrm>
                <a:off x="2895280" y="2654033"/>
                <a:ext cx="2448270" cy="454880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ko-KR" altLang="en-US" sz="900" dirty="0">
                    <a:latin typeface="+mj-ea"/>
                    <a:ea typeface="+mj-ea"/>
                    <a:cs typeface="굴림" pitchFamily="50" charset="-127"/>
                  </a:rPr>
                  <a:t> 전략</a:t>
                </a:r>
                <a:r>
                  <a:rPr lang="en-US" altLang="ko-KR" sz="900" dirty="0">
                    <a:latin typeface="+mj-ea"/>
                    <a:ea typeface="+mj-ea"/>
                    <a:cs typeface="굴림" pitchFamily="50" charset="-127"/>
                  </a:rPr>
                  <a:t>, </a:t>
                </a:r>
                <a:r>
                  <a:rPr lang="ko-KR" altLang="en-US" sz="900" dirty="0">
                    <a:latin typeface="+mj-ea"/>
                    <a:ea typeface="+mj-ea"/>
                    <a:cs typeface="굴림" pitchFamily="50" charset="-127"/>
                  </a:rPr>
                  <a:t>마케팅</a:t>
                </a:r>
                <a:r>
                  <a:rPr lang="en-US" altLang="ko-KR" sz="900" dirty="0">
                    <a:latin typeface="+mj-ea"/>
                    <a:ea typeface="+mj-ea"/>
                    <a:cs typeface="굴림" pitchFamily="50" charset="-127"/>
                  </a:rPr>
                  <a:t>, </a:t>
                </a:r>
                <a:r>
                  <a:rPr lang="ko-KR" altLang="en-US" sz="900" dirty="0">
                    <a:latin typeface="+mj-ea"/>
                    <a:ea typeface="+mj-ea"/>
                    <a:cs typeface="굴림" pitchFamily="50" charset="-127"/>
                  </a:rPr>
                  <a:t>회계에 대한 기본 지식 부족</a:t>
                </a:r>
              </a:p>
            </p:txBody>
          </p:sp>
          <p:sp>
            <p:nvSpPr>
              <p:cNvPr id="140" name="AutoShape 3"/>
              <p:cNvSpPr>
                <a:spLocks noChangeArrowheads="1"/>
              </p:cNvSpPr>
              <p:nvPr/>
            </p:nvSpPr>
            <p:spPr bwMode="auto">
              <a:xfrm>
                <a:off x="2895280" y="3168550"/>
                <a:ext cx="2448270" cy="454880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ko-KR" altLang="en-US" sz="900" spc="-100" dirty="0">
                    <a:latin typeface="+mj-ea"/>
                    <a:ea typeface="+mj-ea"/>
                    <a:cs typeface="굴림" pitchFamily="50" charset="-127"/>
                  </a:rPr>
                  <a:t> 기업 내 경영이슈에 대한 진단과 해결방안 제시 능력 부족</a:t>
                </a:r>
                <a:r>
                  <a:rPr lang="en-US" altLang="ko-KR" sz="900" spc="-100" dirty="0">
                    <a:latin typeface="+mj-ea"/>
                    <a:ea typeface="+mj-ea"/>
                    <a:cs typeface="굴림" pitchFamily="50" charset="-127"/>
                  </a:rPr>
                  <a:t>, </a:t>
                </a:r>
                <a:r>
                  <a:rPr lang="ko-KR" altLang="en-US" sz="900" spc="-100" dirty="0">
                    <a:latin typeface="+mj-ea"/>
                    <a:ea typeface="+mj-ea"/>
                    <a:cs typeface="굴림" pitchFamily="50" charset="-127"/>
                  </a:rPr>
                  <a:t>창업기 지원 안됨 </a:t>
                </a:r>
              </a:p>
            </p:txBody>
          </p:sp>
          <p:sp>
            <p:nvSpPr>
              <p:cNvPr id="141" name="AutoShape 3"/>
              <p:cNvSpPr>
                <a:spLocks noChangeArrowheads="1"/>
              </p:cNvSpPr>
              <p:nvPr/>
            </p:nvSpPr>
            <p:spPr bwMode="auto">
              <a:xfrm>
                <a:off x="2895280" y="3683067"/>
                <a:ext cx="2448270" cy="454880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ko-KR" altLang="en-US" sz="900" dirty="0">
                    <a:latin typeface="+mj-ea"/>
                    <a:ea typeface="+mj-ea"/>
                    <a:cs typeface="굴림" pitchFamily="50" charset="-127"/>
                  </a:rPr>
                  <a:t> 행정과 기업과의 협력을 지원하는 소통 역량 부족 </a:t>
                </a:r>
              </a:p>
            </p:txBody>
          </p:sp>
          <p:sp>
            <p:nvSpPr>
              <p:cNvPr id="142" name="AutoShape 3"/>
              <p:cNvSpPr>
                <a:spLocks noChangeArrowheads="1"/>
              </p:cNvSpPr>
              <p:nvPr/>
            </p:nvSpPr>
            <p:spPr bwMode="auto">
              <a:xfrm>
                <a:off x="2895280" y="4197584"/>
                <a:ext cx="2448270" cy="454880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ko-KR" altLang="en-US" sz="900" dirty="0">
                    <a:latin typeface="+mj-ea"/>
                    <a:ea typeface="+mj-ea"/>
                    <a:cs typeface="굴림" pitchFamily="50" charset="-127"/>
                  </a:rPr>
                  <a:t> 기업 및 정부 자원에 대한 정보 부족 및 적정 자원 연계 능력 부족 </a:t>
                </a:r>
              </a:p>
            </p:txBody>
          </p:sp>
          <p:sp>
            <p:nvSpPr>
              <p:cNvPr id="143" name="AutoShape 3"/>
              <p:cNvSpPr>
                <a:spLocks noChangeArrowheads="1"/>
              </p:cNvSpPr>
              <p:nvPr/>
            </p:nvSpPr>
            <p:spPr bwMode="auto">
              <a:xfrm>
                <a:off x="2895280" y="4712101"/>
                <a:ext cx="2448270" cy="454880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ko-KR" altLang="en-US" sz="900" spc="-100" dirty="0">
                    <a:latin typeface="+mj-ea"/>
                    <a:ea typeface="+mj-ea"/>
                    <a:cs typeface="굴림" pitchFamily="50" charset="-127"/>
                  </a:rPr>
                  <a:t> 과로와 조직관리</a:t>
                </a:r>
                <a:r>
                  <a:rPr lang="en-US" altLang="ko-KR" sz="900" spc="-100" dirty="0">
                    <a:latin typeface="+mj-ea"/>
                    <a:ea typeface="+mj-ea"/>
                    <a:cs typeface="굴림" pitchFamily="50" charset="-127"/>
                  </a:rPr>
                  <a:t>, </a:t>
                </a:r>
                <a:r>
                  <a:rPr lang="ko-KR" altLang="en-US" sz="900" spc="-100" dirty="0">
                    <a:latin typeface="+mj-ea"/>
                    <a:ea typeface="+mj-ea"/>
                    <a:cs typeface="굴림" pitchFamily="50" charset="-127"/>
                  </a:rPr>
                  <a:t>고객 대응에서 외로운 싸움을 하는 기업가 지원 부족 </a:t>
                </a:r>
              </a:p>
            </p:txBody>
          </p:sp>
          <p:sp>
            <p:nvSpPr>
              <p:cNvPr id="144" name="AutoShape 3"/>
              <p:cNvSpPr>
                <a:spLocks noChangeArrowheads="1"/>
              </p:cNvSpPr>
              <p:nvPr/>
            </p:nvSpPr>
            <p:spPr bwMode="auto">
              <a:xfrm>
                <a:off x="2895280" y="5226618"/>
                <a:ext cx="2448270" cy="454880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ko-KR" altLang="en-US" sz="900" dirty="0">
                    <a:latin typeface="+mj-ea"/>
                    <a:ea typeface="+mj-ea"/>
                    <a:cs typeface="굴림" pitchFamily="50" charset="-127"/>
                  </a:rPr>
                  <a:t> </a:t>
                </a:r>
                <a:r>
                  <a:rPr lang="ko-KR" altLang="en-US" sz="900" spc="-100" dirty="0" err="1">
                    <a:latin typeface="+mj-ea"/>
                    <a:ea typeface="+mj-ea"/>
                    <a:cs typeface="굴림" pitchFamily="50" charset="-127"/>
                  </a:rPr>
                  <a:t>인큐베이팅</a:t>
                </a:r>
                <a:r>
                  <a:rPr lang="ko-KR" altLang="en-US" sz="900" spc="-100" dirty="0">
                    <a:latin typeface="+mj-ea"/>
                    <a:ea typeface="+mj-ea"/>
                    <a:cs typeface="굴림" pitchFamily="50" charset="-127"/>
                  </a:rPr>
                  <a:t> 목표 설정</a:t>
                </a:r>
                <a:r>
                  <a:rPr lang="en-US" altLang="ko-KR" sz="900" spc="-100" dirty="0">
                    <a:latin typeface="+mj-ea"/>
                    <a:ea typeface="+mj-ea"/>
                    <a:cs typeface="굴림" pitchFamily="50" charset="-127"/>
                  </a:rPr>
                  <a:t>, </a:t>
                </a:r>
                <a:r>
                  <a:rPr lang="ko-KR" altLang="en-US" sz="900" spc="-100" dirty="0">
                    <a:latin typeface="+mj-ea"/>
                    <a:ea typeface="+mj-ea"/>
                    <a:cs typeface="굴림" pitchFamily="50" charset="-127"/>
                  </a:rPr>
                  <a:t>이에 기반한 과정과 기업가 역량 향상 관리 부족 </a:t>
                </a:r>
              </a:p>
            </p:txBody>
          </p:sp>
          <p:sp>
            <p:nvSpPr>
              <p:cNvPr id="145" name="AutoShape 3"/>
              <p:cNvSpPr>
                <a:spLocks noChangeArrowheads="1"/>
              </p:cNvSpPr>
              <p:nvPr/>
            </p:nvSpPr>
            <p:spPr bwMode="auto">
              <a:xfrm>
                <a:off x="2895280" y="5741132"/>
                <a:ext cx="2448270" cy="454880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ko-KR" altLang="en-US" sz="900" dirty="0">
                    <a:latin typeface="+mj-ea"/>
                    <a:ea typeface="+mj-ea"/>
                    <a:cs typeface="굴림" pitchFamily="50" charset="-127"/>
                  </a:rPr>
                  <a:t> 기업가와 구성원의 역량 강화를 위한 교육 등의 기획능력 부족</a:t>
                </a:r>
              </a:p>
            </p:txBody>
          </p:sp>
        </p:grpSp>
        <p:sp>
          <p:nvSpPr>
            <p:cNvPr id="146" name="TextBox 21"/>
            <p:cNvSpPr txBox="1">
              <a:spLocks noChangeArrowheads="1"/>
            </p:cNvSpPr>
            <p:nvPr/>
          </p:nvSpPr>
          <p:spPr bwMode="gray">
            <a:xfrm>
              <a:off x="4623964" y="1189037"/>
              <a:ext cx="1636713" cy="392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1pPr>
              <a:lvl2pPr marL="742950" indent="-28575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2pPr>
              <a:lvl3pPr marL="11430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3pPr>
              <a:lvl4pPr marL="16002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4pPr>
              <a:lvl5pPr marL="20574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5pPr>
              <a:lvl6pPr marL="25146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6pPr>
              <a:lvl7pPr marL="29718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7pPr>
              <a:lvl8pPr marL="34290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8pPr>
              <a:lvl9pPr marL="38862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ko-KR" altLang="en-US" sz="1050" b="1" dirty="0" smtClean="0">
                  <a:latin typeface="+mn-ea"/>
                  <a:ea typeface="+mn-ea"/>
                </a:rPr>
                <a:t>현황</a:t>
              </a:r>
              <a:endParaRPr kumimoji="0" lang="ko-KR" altLang="en-US" sz="1050" b="1" dirty="0">
                <a:latin typeface="+mn-ea"/>
                <a:ea typeface="+mn-ea"/>
              </a:endParaRPr>
            </a:p>
          </p:txBody>
        </p:sp>
        <p:cxnSp>
          <p:nvCxnSpPr>
            <p:cNvPr id="147" name="직선 연결선 29"/>
            <p:cNvCxnSpPr>
              <a:cxnSpLocks noChangeShapeType="1"/>
            </p:cNvCxnSpPr>
            <p:nvPr/>
          </p:nvCxnSpPr>
          <p:spPr bwMode="gray">
            <a:xfrm>
              <a:off x="2928267" y="1549400"/>
              <a:ext cx="5028108" cy="0"/>
            </a:xfrm>
            <a:prstGeom prst="line">
              <a:avLst/>
            </a:prstGeom>
            <a:noFill/>
            <a:ln w="12700" algn="ctr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8" name="TextBox 21"/>
            <p:cNvSpPr txBox="1">
              <a:spLocks noChangeArrowheads="1"/>
            </p:cNvSpPr>
            <p:nvPr/>
          </p:nvSpPr>
          <p:spPr bwMode="gray">
            <a:xfrm>
              <a:off x="8187555" y="1189037"/>
              <a:ext cx="770137" cy="392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1pPr>
              <a:lvl2pPr marL="742950" indent="-28575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2pPr>
              <a:lvl3pPr marL="11430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3pPr>
              <a:lvl4pPr marL="16002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4pPr>
              <a:lvl5pPr marL="2057400" indent="-228600" eaLnBrk="0" hangingPunct="0"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5pPr>
              <a:lvl6pPr marL="25146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6pPr>
              <a:lvl7pPr marL="29718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7pPr>
              <a:lvl8pPr marL="34290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8pPr>
              <a:lvl9pPr marL="3886200" indent="-228600" algn="ctr" eaLnBrk="0" fontAlgn="base" hangingPunct="0"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  <a:buSzPct val="50000"/>
                <a:buFont typeface="Monotype Sorts"/>
                <a:defRPr kumimoji="1" sz="1100">
                  <a:solidFill>
                    <a:srgbClr val="000000"/>
                  </a:solidFill>
                  <a:latin typeface="Arial" pitchFamily="34" charset="0"/>
                  <a:ea typeface="HY중고딕" pitchFamily="18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ko-KR" sz="1050" b="1" dirty="0" smtClean="0">
                  <a:latin typeface="+mn-ea"/>
                  <a:ea typeface="+mn-ea"/>
                </a:rPr>
                <a:t>GAP</a:t>
              </a:r>
              <a:endParaRPr kumimoji="0" lang="ko-KR" altLang="en-US" sz="1050" b="1" dirty="0">
                <a:latin typeface="+mn-ea"/>
                <a:ea typeface="+mn-ea"/>
              </a:endParaRPr>
            </a:p>
          </p:txBody>
        </p:sp>
        <p:cxnSp>
          <p:nvCxnSpPr>
            <p:cNvPr id="149" name="직선 연결선 29"/>
            <p:cNvCxnSpPr>
              <a:cxnSpLocks noChangeShapeType="1"/>
            </p:cNvCxnSpPr>
            <p:nvPr/>
          </p:nvCxnSpPr>
          <p:spPr bwMode="gray">
            <a:xfrm>
              <a:off x="8244408" y="1549400"/>
              <a:ext cx="664468" cy="0"/>
            </a:xfrm>
            <a:prstGeom prst="line">
              <a:avLst/>
            </a:prstGeom>
            <a:noFill/>
            <a:ln w="12700" algn="ctr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50" name="그룹 149"/>
            <p:cNvGrpSpPr/>
            <p:nvPr/>
          </p:nvGrpSpPr>
          <p:grpSpPr>
            <a:xfrm>
              <a:off x="8213452" y="1628594"/>
              <a:ext cx="731986" cy="4555558"/>
              <a:chOff x="8366472" y="1609544"/>
              <a:chExt cx="576064" cy="4555558"/>
            </a:xfrm>
            <a:solidFill>
              <a:schemeClr val="bg1"/>
            </a:solidFill>
          </p:grpSpPr>
          <p:sp>
            <p:nvSpPr>
              <p:cNvPr id="151" name="AutoShape 3"/>
              <p:cNvSpPr>
                <a:spLocks noChangeArrowheads="1"/>
              </p:cNvSpPr>
              <p:nvPr/>
            </p:nvSpPr>
            <p:spPr bwMode="auto">
              <a:xfrm>
                <a:off x="8366472" y="1609544"/>
                <a:ext cx="576064" cy="454880"/>
              </a:xfrm>
              <a:prstGeom prst="roundRect">
                <a:avLst>
                  <a:gd name="adj" fmla="val 0"/>
                </a:avLst>
              </a:prstGeom>
              <a:grpFill/>
              <a:ln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spc="-100" dirty="0">
                  <a:latin typeface="+mj-ea"/>
                  <a:ea typeface="+mj-ea"/>
                  <a:cs typeface="굴림" pitchFamily="50" charset="-127"/>
                </a:endParaRPr>
              </a:p>
            </p:txBody>
          </p:sp>
          <p:sp>
            <p:nvSpPr>
              <p:cNvPr id="152" name="AutoShape 3"/>
              <p:cNvSpPr>
                <a:spLocks noChangeArrowheads="1"/>
              </p:cNvSpPr>
              <p:nvPr/>
            </p:nvSpPr>
            <p:spPr bwMode="auto">
              <a:xfrm>
                <a:off x="8366472" y="5710222"/>
                <a:ext cx="576064" cy="454880"/>
              </a:xfrm>
              <a:prstGeom prst="roundRect">
                <a:avLst>
                  <a:gd name="adj" fmla="val 0"/>
                </a:avLst>
              </a:prstGeom>
              <a:grpFill/>
              <a:ln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spc="-100" dirty="0">
                  <a:latin typeface="+mj-ea"/>
                  <a:ea typeface="+mj-ea"/>
                  <a:cs typeface="굴림" pitchFamily="50" charset="-127"/>
                </a:endParaRPr>
              </a:p>
            </p:txBody>
          </p:sp>
          <p:sp>
            <p:nvSpPr>
              <p:cNvPr id="153" name="AutoShape 3"/>
              <p:cNvSpPr>
                <a:spLocks noChangeArrowheads="1"/>
              </p:cNvSpPr>
              <p:nvPr/>
            </p:nvSpPr>
            <p:spPr bwMode="auto">
              <a:xfrm>
                <a:off x="8366472" y="5197639"/>
                <a:ext cx="576064" cy="454880"/>
              </a:xfrm>
              <a:prstGeom prst="roundRect">
                <a:avLst>
                  <a:gd name="adj" fmla="val 0"/>
                </a:avLst>
              </a:prstGeom>
              <a:grpFill/>
              <a:ln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spc="-100" dirty="0">
                  <a:latin typeface="+mj-ea"/>
                  <a:ea typeface="+mj-ea"/>
                  <a:cs typeface="굴림" pitchFamily="50" charset="-127"/>
                </a:endParaRPr>
              </a:p>
            </p:txBody>
          </p:sp>
          <p:sp>
            <p:nvSpPr>
              <p:cNvPr id="154" name="AutoShape 3"/>
              <p:cNvSpPr>
                <a:spLocks noChangeArrowheads="1"/>
              </p:cNvSpPr>
              <p:nvPr/>
            </p:nvSpPr>
            <p:spPr bwMode="auto">
              <a:xfrm>
                <a:off x="8366472" y="4685054"/>
                <a:ext cx="576064" cy="454880"/>
              </a:xfrm>
              <a:prstGeom prst="roundRect">
                <a:avLst>
                  <a:gd name="adj" fmla="val 0"/>
                </a:avLst>
              </a:prstGeom>
              <a:grpFill/>
              <a:ln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spc="-100" dirty="0">
                  <a:latin typeface="+mj-ea"/>
                  <a:ea typeface="+mj-ea"/>
                  <a:cs typeface="굴림" pitchFamily="50" charset="-127"/>
                </a:endParaRPr>
              </a:p>
            </p:txBody>
          </p:sp>
          <p:sp>
            <p:nvSpPr>
              <p:cNvPr id="155" name="AutoShape 3"/>
              <p:cNvSpPr>
                <a:spLocks noChangeArrowheads="1"/>
              </p:cNvSpPr>
              <p:nvPr/>
            </p:nvSpPr>
            <p:spPr bwMode="auto">
              <a:xfrm>
                <a:off x="8366472" y="4172469"/>
                <a:ext cx="576064" cy="454880"/>
              </a:xfrm>
              <a:prstGeom prst="roundRect">
                <a:avLst>
                  <a:gd name="adj" fmla="val 0"/>
                </a:avLst>
              </a:prstGeom>
              <a:grpFill/>
              <a:ln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spc="-100" dirty="0">
                  <a:latin typeface="+mj-ea"/>
                  <a:ea typeface="+mj-ea"/>
                  <a:cs typeface="굴림" pitchFamily="50" charset="-127"/>
                </a:endParaRPr>
              </a:p>
            </p:txBody>
          </p:sp>
          <p:sp>
            <p:nvSpPr>
              <p:cNvPr id="156" name="AutoShape 3"/>
              <p:cNvSpPr>
                <a:spLocks noChangeArrowheads="1"/>
              </p:cNvSpPr>
              <p:nvPr/>
            </p:nvSpPr>
            <p:spPr bwMode="auto">
              <a:xfrm>
                <a:off x="8366472" y="3659884"/>
                <a:ext cx="576064" cy="454880"/>
              </a:xfrm>
              <a:prstGeom prst="roundRect">
                <a:avLst>
                  <a:gd name="adj" fmla="val 0"/>
                </a:avLst>
              </a:prstGeom>
              <a:grpFill/>
              <a:ln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spc="-100" dirty="0">
                  <a:latin typeface="+mj-ea"/>
                  <a:ea typeface="+mj-ea"/>
                  <a:cs typeface="굴림" pitchFamily="50" charset="-127"/>
                </a:endParaRPr>
              </a:p>
            </p:txBody>
          </p:sp>
          <p:sp>
            <p:nvSpPr>
              <p:cNvPr id="157" name="AutoShape 3"/>
              <p:cNvSpPr>
                <a:spLocks noChangeArrowheads="1"/>
              </p:cNvSpPr>
              <p:nvPr/>
            </p:nvSpPr>
            <p:spPr bwMode="auto">
              <a:xfrm>
                <a:off x="8366472" y="3147299"/>
                <a:ext cx="576064" cy="454880"/>
              </a:xfrm>
              <a:prstGeom prst="roundRect">
                <a:avLst>
                  <a:gd name="adj" fmla="val 0"/>
                </a:avLst>
              </a:prstGeom>
              <a:grpFill/>
              <a:ln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spc="-100" dirty="0">
                  <a:latin typeface="+mj-ea"/>
                  <a:ea typeface="+mj-ea"/>
                  <a:cs typeface="굴림" pitchFamily="50" charset="-127"/>
                </a:endParaRPr>
              </a:p>
            </p:txBody>
          </p:sp>
          <p:sp>
            <p:nvSpPr>
              <p:cNvPr id="158" name="AutoShape 3"/>
              <p:cNvSpPr>
                <a:spLocks noChangeArrowheads="1"/>
              </p:cNvSpPr>
              <p:nvPr/>
            </p:nvSpPr>
            <p:spPr bwMode="auto">
              <a:xfrm>
                <a:off x="8366472" y="2122129"/>
                <a:ext cx="576064" cy="454880"/>
              </a:xfrm>
              <a:prstGeom prst="roundRect">
                <a:avLst>
                  <a:gd name="adj" fmla="val 0"/>
                </a:avLst>
              </a:prstGeom>
              <a:grpFill/>
              <a:ln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spc="-100" dirty="0">
                  <a:latin typeface="+mj-ea"/>
                  <a:ea typeface="+mj-ea"/>
                  <a:cs typeface="굴림" pitchFamily="50" charset="-127"/>
                </a:endParaRPr>
              </a:p>
            </p:txBody>
          </p:sp>
          <p:sp>
            <p:nvSpPr>
              <p:cNvPr id="159" name="AutoShape 3"/>
              <p:cNvSpPr>
                <a:spLocks noChangeArrowheads="1"/>
              </p:cNvSpPr>
              <p:nvPr/>
            </p:nvSpPr>
            <p:spPr bwMode="auto">
              <a:xfrm>
                <a:off x="8366472" y="2634714"/>
                <a:ext cx="576064" cy="454880"/>
              </a:xfrm>
              <a:prstGeom prst="roundRect">
                <a:avLst>
                  <a:gd name="adj" fmla="val 0"/>
                </a:avLst>
              </a:prstGeom>
              <a:grpFill/>
              <a:ln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 spc="-100" dirty="0">
                  <a:latin typeface="+mj-ea"/>
                  <a:ea typeface="+mj-ea"/>
                  <a:cs typeface="굴림" pitchFamily="50" charset="-127"/>
                </a:endParaRPr>
              </a:p>
            </p:txBody>
          </p:sp>
        </p:grpSp>
        <p:grpSp>
          <p:nvGrpSpPr>
            <p:cNvPr id="160" name="그룹 88"/>
            <p:cNvGrpSpPr>
              <a:grpSpLocks/>
            </p:cNvGrpSpPr>
            <p:nvPr/>
          </p:nvGrpSpPr>
          <p:grpSpPr bwMode="auto">
            <a:xfrm>
              <a:off x="8454901" y="1711571"/>
              <a:ext cx="312737" cy="288925"/>
              <a:chOff x="8172400" y="2852936"/>
              <a:chExt cx="360040" cy="360040"/>
            </a:xfrm>
          </p:grpSpPr>
          <p:sp>
            <p:nvSpPr>
              <p:cNvPr id="161" name="타원 160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62" name="원형 161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pie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63" name="그룹 88"/>
            <p:cNvGrpSpPr>
              <a:grpSpLocks/>
            </p:cNvGrpSpPr>
            <p:nvPr/>
          </p:nvGrpSpPr>
          <p:grpSpPr bwMode="auto">
            <a:xfrm>
              <a:off x="8454901" y="2225921"/>
              <a:ext cx="312737" cy="288925"/>
              <a:chOff x="8172400" y="2852936"/>
              <a:chExt cx="360040" cy="360040"/>
            </a:xfrm>
          </p:grpSpPr>
          <p:sp>
            <p:nvSpPr>
              <p:cNvPr id="164" name="타원 163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65" name="원형 164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pie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66" name="그룹 88"/>
            <p:cNvGrpSpPr>
              <a:grpSpLocks/>
            </p:cNvGrpSpPr>
            <p:nvPr/>
          </p:nvGrpSpPr>
          <p:grpSpPr bwMode="auto">
            <a:xfrm>
              <a:off x="8454901" y="2721221"/>
              <a:ext cx="312737" cy="288925"/>
              <a:chOff x="8172400" y="2852936"/>
              <a:chExt cx="360040" cy="360040"/>
            </a:xfrm>
          </p:grpSpPr>
          <p:sp>
            <p:nvSpPr>
              <p:cNvPr id="167" name="타원 166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68" name="원형 167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pie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69" name="그룹 88"/>
            <p:cNvGrpSpPr>
              <a:grpSpLocks/>
            </p:cNvGrpSpPr>
            <p:nvPr/>
          </p:nvGrpSpPr>
          <p:grpSpPr bwMode="auto">
            <a:xfrm>
              <a:off x="8454901" y="3235571"/>
              <a:ext cx="312737" cy="288925"/>
              <a:chOff x="8172400" y="2852936"/>
              <a:chExt cx="360040" cy="360040"/>
            </a:xfrm>
          </p:grpSpPr>
          <p:sp>
            <p:nvSpPr>
              <p:cNvPr id="170" name="타원 169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71" name="원형 170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pie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72" name="그룹 88"/>
            <p:cNvGrpSpPr>
              <a:grpSpLocks/>
            </p:cNvGrpSpPr>
            <p:nvPr/>
          </p:nvGrpSpPr>
          <p:grpSpPr bwMode="auto">
            <a:xfrm>
              <a:off x="8454901" y="3751445"/>
              <a:ext cx="312737" cy="288925"/>
              <a:chOff x="8172400" y="2852936"/>
              <a:chExt cx="360040" cy="360040"/>
            </a:xfrm>
          </p:grpSpPr>
          <p:sp>
            <p:nvSpPr>
              <p:cNvPr id="173" name="타원 172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74" name="원형 173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pie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75" name="그룹 88"/>
            <p:cNvGrpSpPr>
              <a:grpSpLocks/>
            </p:cNvGrpSpPr>
            <p:nvPr/>
          </p:nvGrpSpPr>
          <p:grpSpPr bwMode="auto">
            <a:xfrm>
              <a:off x="8454901" y="4265795"/>
              <a:ext cx="312737" cy="288925"/>
              <a:chOff x="8172400" y="2852936"/>
              <a:chExt cx="360040" cy="360040"/>
            </a:xfrm>
          </p:grpSpPr>
          <p:sp>
            <p:nvSpPr>
              <p:cNvPr id="176" name="타원 175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77" name="원형 176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pie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78" name="그룹 91"/>
            <p:cNvGrpSpPr>
              <a:grpSpLocks/>
            </p:cNvGrpSpPr>
            <p:nvPr/>
          </p:nvGrpSpPr>
          <p:grpSpPr bwMode="auto">
            <a:xfrm>
              <a:off x="8454901" y="4768793"/>
              <a:ext cx="312737" cy="288925"/>
              <a:chOff x="8172400" y="2852936"/>
              <a:chExt cx="360040" cy="360040"/>
            </a:xfrm>
          </p:grpSpPr>
          <p:sp>
            <p:nvSpPr>
              <p:cNvPr id="179" name="타원 178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80" name="원형 179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pie">
                <a:avLst>
                  <a:gd name="adj1" fmla="val 5486853"/>
                  <a:gd name="adj2" fmla="val 16200000"/>
                </a:avLst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sp>
          <p:nvSpPr>
            <p:cNvPr id="181" name="타원 180"/>
            <p:cNvSpPr/>
            <p:nvPr/>
          </p:nvSpPr>
          <p:spPr bwMode="gray">
            <a:xfrm>
              <a:off x="8454901" y="5276646"/>
              <a:ext cx="312737" cy="28733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>
                <a:solidFill>
                  <a:prstClr val="black"/>
                </a:solidFill>
                <a:latin typeface="+mn-ea"/>
              </a:endParaRPr>
            </a:p>
          </p:txBody>
        </p:sp>
        <p:grpSp>
          <p:nvGrpSpPr>
            <p:cNvPr id="182" name="그룹 98"/>
            <p:cNvGrpSpPr>
              <a:grpSpLocks/>
            </p:cNvGrpSpPr>
            <p:nvPr/>
          </p:nvGrpSpPr>
          <p:grpSpPr bwMode="auto">
            <a:xfrm>
              <a:off x="8454901" y="5819554"/>
              <a:ext cx="312737" cy="288925"/>
              <a:chOff x="8172400" y="2852936"/>
              <a:chExt cx="360040" cy="360040"/>
            </a:xfrm>
          </p:grpSpPr>
          <p:sp>
            <p:nvSpPr>
              <p:cNvPr id="183" name="타원 182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84" name="원형 183"/>
              <p:cNvSpPr/>
              <p:nvPr/>
            </p:nvSpPr>
            <p:spPr bwMode="gray">
              <a:xfrm>
                <a:off x="8172400" y="2852936"/>
                <a:ext cx="360040" cy="360040"/>
              </a:xfrm>
              <a:prstGeom prst="pie">
                <a:avLst>
                  <a:gd name="adj1" fmla="val 5486853"/>
                  <a:gd name="adj2" fmla="val 16200000"/>
                </a:avLst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ko-KR" altLang="en-US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</p:grpSp>
      <p:sp>
        <p:nvSpPr>
          <p:cNvPr id="185" name="Notes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74902" y="8428406"/>
            <a:ext cx="310497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84150" indent="-18415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1pPr>
            <a:lvl2pPr marL="742950" indent="-28575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2pPr>
            <a:lvl3pPr marL="11430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3pPr>
            <a:lvl4pPr marL="16002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4pPr>
            <a:lvl5pPr marL="20574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5pPr>
            <a:lvl6pPr marL="25146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6pPr>
            <a:lvl7pPr marL="29718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7pPr>
            <a:lvl8pPr marL="34290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8pPr>
            <a:lvl9pPr marL="38862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9pPr>
          </a:lstStyle>
          <a:p>
            <a:pPr algn="r" eaLnBrk="1" fontAlgn="t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ko-KR" sz="1000" noProof="1">
                <a:latin typeface="+mn-ea"/>
                <a:ea typeface="+mn-ea"/>
              </a:rPr>
              <a:t>Source: </a:t>
            </a:r>
            <a:r>
              <a:rPr kumimoji="0" lang="ko-KR" altLang="en-US" sz="1000" noProof="1">
                <a:latin typeface="+mn-ea"/>
                <a:ea typeface="+mn-ea"/>
              </a:rPr>
              <a:t>전문가</a:t>
            </a:r>
            <a:r>
              <a:rPr kumimoji="0" lang="ko-KR" altLang="ko-KR" sz="1000" noProof="1">
                <a:latin typeface="+mn-ea"/>
                <a:ea typeface="+mn-ea"/>
              </a:rPr>
              <a:t>, </a:t>
            </a:r>
            <a:r>
              <a:rPr kumimoji="0" lang="ko-KR" altLang="en-US" sz="1000" noProof="1">
                <a:latin typeface="+mn-ea"/>
                <a:ea typeface="+mn-ea"/>
              </a:rPr>
              <a:t>기업가 인터뷰</a:t>
            </a:r>
            <a:r>
              <a:rPr kumimoji="0" lang="ko-KR" altLang="ko-KR" sz="1000" noProof="1">
                <a:latin typeface="+mn-ea"/>
                <a:ea typeface="+mn-ea"/>
              </a:rPr>
              <a:t>; </a:t>
            </a:r>
            <a:r>
              <a:rPr kumimoji="0" lang="ko-KR" altLang="en-US" sz="1000" noProof="1">
                <a:latin typeface="+mn-ea"/>
                <a:ea typeface="+mn-ea"/>
              </a:rPr>
              <a:t>희망제작소 내부 </a:t>
            </a:r>
            <a:r>
              <a:rPr kumimoji="0" lang="en-US" altLang="ko-KR" sz="1000" noProof="1">
                <a:latin typeface="+mn-ea"/>
                <a:ea typeface="+mn-ea"/>
              </a:rPr>
              <a:t>DB</a:t>
            </a:r>
          </a:p>
        </p:txBody>
      </p:sp>
    </p:spTree>
    <p:extLst>
      <p:ext uri="{BB962C8B-B14F-4D97-AF65-F5344CB8AC3E}">
        <p14:creationId xmlns:p14="http://schemas.microsoft.com/office/powerpoint/2010/main" val="367109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사회적기업가의</a:t>
            </a:r>
            <a:r>
              <a:rPr lang="ko-KR" altLang="en-US" dirty="0"/>
              <a:t> 특성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39</a:t>
            </a:fld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1178293" y="1130173"/>
            <a:ext cx="4501413" cy="3772640"/>
            <a:chOff x="1434930" y="1484751"/>
            <a:chExt cx="5867467" cy="4917531"/>
          </a:xfrm>
        </p:grpSpPr>
        <p:sp>
          <p:nvSpPr>
            <p:cNvPr id="88" name="Rectangle 29"/>
            <p:cNvSpPr>
              <a:spLocks noChangeArrowheads="1"/>
            </p:cNvSpPr>
            <p:nvPr/>
          </p:nvSpPr>
          <p:spPr bwMode="auto">
            <a:xfrm>
              <a:off x="2115849" y="3630284"/>
              <a:ext cx="5186548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89" name="Rectangle 31"/>
            <p:cNvSpPr>
              <a:spLocks noChangeArrowheads="1"/>
            </p:cNvSpPr>
            <p:nvPr/>
          </p:nvSpPr>
          <p:spPr bwMode="auto">
            <a:xfrm>
              <a:off x="2361157" y="3784347"/>
              <a:ext cx="902717" cy="2490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b="1" dirty="0" smtClean="0">
                  <a:latin typeface="+mj-ea"/>
                  <a:ea typeface="+mj-ea"/>
                </a:rPr>
                <a:t>경청한다</a:t>
              </a:r>
              <a:r>
                <a:rPr lang="en-US" altLang="ko-KR" sz="1100" b="1" dirty="0" smtClean="0">
                  <a:latin typeface="+mj-ea"/>
                  <a:ea typeface="+mj-ea"/>
                </a:rPr>
                <a:t>!</a:t>
              </a:r>
              <a:r>
                <a:rPr lang="ko-KR" altLang="en-US" sz="1100" b="1" dirty="0" smtClean="0">
                  <a:latin typeface="+mj-ea"/>
                  <a:ea typeface="+mj-ea"/>
                </a:rPr>
                <a:t> </a:t>
              </a:r>
              <a:endParaRPr lang="ko-KR" altLang="en-US" sz="1100" b="1" dirty="0">
                <a:latin typeface="+mj-ea"/>
                <a:ea typeface="+mj-ea"/>
              </a:endParaRPr>
            </a:p>
          </p:txBody>
        </p:sp>
        <p:grpSp>
          <p:nvGrpSpPr>
            <p:cNvPr id="90" name="그룹 89"/>
            <p:cNvGrpSpPr/>
            <p:nvPr/>
          </p:nvGrpSpPr>
          <p:grpSpPr>
            <a:xfrm>
              <a:off x="1472571" y="3479749"/>
              <a:ext cx="901642" cy="901642"/>
              <a:chOff x="3169122" y="3459809"/>
              <a:chExt cx="836612" cy="836613"/>
            </a:xfrm>
          </p:grpSpPr>
          <p:pic>
            <p:nvPicPr>
              <p:cNvPr id="91" name="Picture 35" descr="볼1-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9122" y="3459809"/>
                <a:ext cx="836612" cy="8366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" name="Line 36"/>
              <p:cNvSpPr>
                <a:spLocks noChangeShapeType="1"/>
              </p:cNvSpPr>
              <p:nvPr/>
            </p:nvSpPr>
            <p:spPr bwMode="auto">
              <a:xfrm>
                <a:off x="3399309" y="3985272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b="1" dirty="0">
                  <a:latin typeface="+mj-ea"/>
                  <a:ea typeface="+mj-ea"/>
                </a:endParaRPr>
              </a:p>
            </p:txBody>
          </p:sp>
          <p:pic>
            <p:nvPicPr>
              <p:cNvPr id="93" name="Picture 37" descr="03"/>
              <p:cNvPicPr>
                <a:picLocks noChangeAspect="1" noChangeArrowheads="1"/>
              </p:cNvPicPr>
              <p:nvPr/>
            </p:nvPicPr>
            <p:blipFill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3756"/>
              <a:stretch>
                <a:fillRect/>
              </a:stretch>
            </p:blipFill>
            <p:spPr bwMode="auto">
              <a:xfrm>
                <a:off x="3391372" y="3697934"/>
                <a:ext cx="434975" cy="2905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94" name="그룹 93"/>
            <p:cNvGrpSpPr/>
            <p:nvPr/>
          </p:nvGrpSpPr>
          <p:grpSpPr>
            <a:xfrm>
              <a:off x="2165484" y="1636192"/>
              <a:ext cx="5136913" cy="598760"/>
              <a:chOff x="1900355" y="1550823"/>
              <a:chExt cx="6409867" cy="747136"/>
            </a:xfrm>
          </p:grpSpPr>
          <p:sp>
            <p:nvSpPr>
              <p:cNvPr id="95" name="Rectangle 4"/>
              <p:cNvSpPr>
                <a:spLocks noChangeArrowheads="1"/>
              </p:cNvSpPr>
              <p:nvPr/>
            </p:nvSpPr>
            <p:spPr bwMode="auto">
              <a:xfrm>
                <a:off x="1900355" y="1550823"/>
                <a:ext cx="6409867" cy="747136"/>
              </a:xfrm>
              <a:prstGeom prst="rect">
                <a:avLst/>
              </a:prstGeom>
              <a:solidFill>
                <a:sysClr val="window" lastClr="FFFFFF"/>
              </a:solidFill>
              <a:ln w="28575" algn="ctr">
                <a:solidFill>
                  <a:srgbClr val="0070C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96" name="Rectangle 6"/>
              <p:cNvSpPr>
                <a:spLocks noChangeArrowheads="1"/>
              </p:cNvSpPr>
              <p:nvPr/>
            </p:nvSpPr>
            <p:spPr bwMode="auto">
              <a:xfrm>
                <a:off x="2144516" y="1738301"/>
                <a:ext cx="3436439" cy="3108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 wrap="none" lIns="54000" tIns="10800" rIns="54000" bIns="10800" anchor="ctr">
                <a:spAutoFit/>
              </a:bodyPr>
              <a:lstStyle/>
              <a:p>
                <a:pPr lvl="0" latinLnBrk="0"/>
                <a:r>
                  <a:rPr lang="ko-KR" altLang="en-US" sz="1100" b="1" kern="0" dirty="0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비즈니스적 지속가능성을 </a:t>
                </a:r>
                <a:r>
                  <a:rPr lang="ko-KR" altLang="en-US" sz="1100" b="1" kern="0" dirty="0" smtClean="0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추구한다</a:t>
                </a:r>
                <a:r>
                  <a:rPr lang="en-US" altLang="ko-KR" sz="1100" b="1" kern="0" dirty="0" smtClean="0">
                    <a:solidFill>
                      <a:sysClr val="windowText" lastClr="000000"/>
                    </a:solidFill>
                    <a:latin typeface="+mj-ea"/>
                    <a:ea typeface="+mj-ea"/>
                  </a:rPr>
                  <a:t>!</a:t>
                </a:r>
                <a:endParaRPr lang="ko-KR" altLang="en-US" sz="1100" b="1" kern="0" dirty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97" name="그룹 96"/>
            <p:cNvGrpSpPr/>
            <p:nvPr/>
          </p:nvGrpSpPr>
          <p:grpSpPr>
            <a:xfrm>
              <a:off x="1472571" y="1484751"/>
              <a:ext cx="901644" cy="901642"/>
              <a:chOff x="2265834" y="1316401"/>
              <a:chExt cx="836613" cy="836612"/>
            </a:xfrm>
          </p:grpSpPr>
          <p:pic>
            <p:nvPicPr>
              <p:cNvPr id="98" name="Picture 57" descr="볼1-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65834" y="1316401"/>
                <a:ext cx="836613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9" name="Picture 58" descr="01"/>
              <p:cNvPicPr>
                <a:picLocks noChangeAspect="1" noChangeArrowheads="1"/>
              </p:cNvPicPr>
              <p:nvPr/>
            </p:nvPicPr>
            <p:blipFill>
              <a:blip r:embed="rId4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1713"/>
              <a:stretch>
                <a:fillRect/>
              </a:stretch>
            </p:blipFill>
            <p:spPr bwMode="auto">
              <a:xfrm>
                <a:off x="2483322" y="1570401"/>
                <a:ext cx="442913" cy="2635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0" name="Line 59"/>
              <p:cNvSpPr>
                <a:spLocks noChangeShapeType="1"/>
              </p:cNvSpPr>
              <p:nvPr/>
            </p:nvSpPr>
            <p:spPr bwMode="auto">
              <a:xfrm>
                <a:off x="2497609" y="1837101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b="1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01" name="Rectangle 21"/>
            <p:cNvSpPr>
              <a:spLocks noChangeArrowheads="1"/>
            </p:cNvSpPr>
            <p:nvPr/>
          </p:nvSpPr>
          <p:spPr bwMode="auto">
            <a:xfrm>
              <a:off x="2106005" y="2648318"/>
              <a:ext cx="5196392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02" name="Rectangle 23"/>
            <p:cNvSpPr>
              <a:spLocks noChangeArrowheads="1"/>
            </p:cNvSpPr>
            <p:nvPr/>
          </p:nvSpPr>
          <p:spPr bwMode="auto">
            <a:xfrm>
              <a:off x="2361157" y="2804926"/>
              <a:ext cx="2471909" cy="2490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b="1" dirty="0">
                  <a:latin typeface="+mj-ea"/>
                  <a:ea typeface="+mj-ea"/>
                </a:rPr>
                <a:t>미션에 </a:t>
              </a:r>
              <a:r>
                <a:rPr lang="ko-KR" altLang="en-US" sz="1100" b="1" dirty="0" smtClean="0">
                  <a:latin typeface="+mj-ea"/>
                  <a:ea typeface="+mj-ea"/>
                </a:rPr>
                <a:t>기반하여 의사결정 한다</a:t>
              </a:r>
              <a:r>
                <a:rPr lang="en-US" altLang="ko-KR" sz="1100" b="1" dirty="0" smtClean="0">
                  <a:latin typeface="+mj-ea"/>
                  <a:ea typeface="+mj-ea"/>
                </a:rPr>
                <a:t>!</a:t>
              </a:r>
              <a:endParaRPr lang="ko-KR" altLang="en-US" sz="1100" b="1" dirty="0">
                <a:latin typeface="+mj-ea"/>
                <a:ea typeface="+mj-ea"/>
              </a:endParaRPr>
            </a:p>
          </p:txBody>
        </p:sp>
        <p:grpSp>
          <p:nvGrpSpPr>
            <p:cNvPr id="103" name="그룹 102"/>
            <p:cNvGrpSpPr/>
            <p:nvPr/>
          </p:nvGrpSpPr>
          <p:grpSpPr>
            <a:xfrm>
              <a:off x="1472571" y="2482250"/>
              <a:ext cx="901642" cy="901642"/>
              <a:chOff x="2940522" y="2346235"/>
              <a:chExt cx="836612" cy="836612"/>
            </a:xfrm>
          </p:grpSpPr>
          <p:pic>
            <p:nvPicPr>
              <p:cNvPr id="104" name="Picture 61" descr="볼1-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0522" y="2346235"/>
                <a:ext cx="836612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5" name="Line 62"/>
              <p:cNvSpPr>
                <a:spLocks noChangeShapeType="1"/>
              </p:cNvSpPr>
              <p:nvPr/>
            </p:nvSpPr>
            <p:spPr bwMode="auto">
              <a:xfrm>
                <a:off x="3170709" y="2871697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b="1" dirty="0">
                  <a:latin typeface="+mj-ea"/>
                  <a:ea typeface="+mj-ea"/>
                </a:endParaRPr>
              </a:p>
            </p:txBody>
          </p:sp>
          <p:pic>
            <p:nvPicPr>
              <p:cNvPr id="106" name="Picture 63" descr="02"/>
              <p:cNvPicPr>
                <a:picLocks noChangeAspect="1" noChangeArrowheads="1"/>
              </p:cNvPicPr>
              <p:nvPr/>
            </p:nvPicPr>
            <p:blipFill>
              <a:blip r:embed="rId5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1547"/>
              <a:stretch>
                <a:fillRect/>
              </a:stretch>
            </p:blipFill>
            <p:spPr bwMode="auto">
              <a:xfrm>
                <a:off x="3148484" y="2579597"/>
                <a:ext cx="434975" cy="290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7" name="Rectangle 29"/>
            <p:cNvSpPr>
              <a:spLocks noChangeArrowheads="1"/>
            </p:cNvSpPr>
            <p:nvPr/>
          </p:nvSpPr>
          <p:spPr bwMode="auto">
            <a:xfrm>
              <a:off x="2115849" y="4646532"/>
              <a:ext cx="5186548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108" name="그룹 107"/>
            <p:cNvGrpSpPr/>
            <p:nvPr/>
          </p:nvGrpSpPr>
          <p:grpSpPr>
            <a:xfrm>
              <a:off x="1458205" y="4477248"/>
              <a:ext cx="902951" cy="902953"/>
              <a:chOff x="2921472" y="4432721"/>
              <a:chExt cx="836612" cy="836613"/>
            </a:xfrm>
          </p:grpSpPr>
          <p:pic>
            <p:nvPicPr>
              <p:cNvPr id="109" name="Picture 16" descr="볼1-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1472" y="4432721"/>
                <a:ext cx="836612" cy="8366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</p:pic>
          <p:sp>
            <p:nvSpPr>
              <p:cNvPr id="110" name="Line 17"/>
              <p:cNvSpPr>
                <a:spLocks noChangeShapeType="1"/>
              </p:cNvSpPr>
              <p:nvPr/>
            </p:nvSpPr>
            <p:spPr bwMode="auto">
              <a:xfrm>
                <a:off x="3151659" y="4958184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b="1" dirty="0">
                  <a:latin typeface="+mj-ea"/>
                  <a:ea typeface="+mj-ea"/>
                </a:endParaRPr>
              </a:p>
            </p:txBody>
          </p:sp>
          <p:pic>
            <p:nvPicPr>
              <p:cNvPr id="111" name="Picture 18" descr="04"/>
              <p:cNvPicPr>
                <a:picLocks noChangeAspect="1" noChangeArrowheads="1"/>
              </p:cNvPicPr>
              <p:nvPr/>
            </p:nvPicPr>
            <p:blipFill>
              <a:blip r:embed="rId6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3204"/>
              <a:stretch>
                <a:fillRect/>
              </a:stretch>
            </p:blipFill>
            <p:spPr bwMode="auto">
              <a:xfrm>
                <a:off x="3127847" y="4667671"/>
                <a:ext cx="434975" cy="2905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2" name="Rectangle 31"/>
            <p:cNvSpPr>
              <a:spLocks noChangeArrowheads="1"/>
            </p:cNvSpPr>
            <p:nvPr/>
          </p:nvSpPr>
          <p:spPr bwMode="auto">
            <a:xfrm>
              <a:off x="2361157" y="4815256"/>
              <a:ext cx="2526236" cy="2490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b="1" dirty="0">
                  <a:latin typeface="+mj-ea"/>
                  <a:ea typeface="+mj-ea"/>
                </a:rPr>
                <a:t>스스로의 판단을 통해 </a:t>
              </a:r>
              <a:r>
                <a:rPr lang="ko-KR" altLang="en-US" sz="1100" b="1" dirty="0" smtClean="0">
                  <a:latin typeface="+mj-ea"/>
                  <a:ea typeface="+mj-ea"/>
                </a:rPr>
                <a:t>행동한다</a:t>
              </a:r>
              <a:r>
                <a:rPr lang="en-US" altLang="ko-KR" sz="1100" b="1" dirty="0" smtClean="0">
                  <a:latin typeface="+mj-ea"/>
                  <a:ea typeface="+mj-ea"/>
                </a:rPr>
                <a:t>!</a:t>
              </a:r>
              <a:endParaRPr lang="ko-KR" altLang="en-US" sz="1100" b="1" dirty="0">
                <a:latin typeface="+mj-ea"/>
                <a:ea typeface="+mj-ea"/>
              </a:endParaRPr>
            </a:p>
          </p:txBody>
        </p:sp>
        <p:sp>
          <p:nvSpPr>
            <p:cNvPr id="113" name="Rectangle 29"/>
            <p:cNvSpPr>
              <a:spLocks noChangeArrowheads="1"/>
            </p:cNvSpPr>
            <p:nvPr/>
          </p:nvSpPr>
          <p:spPr bwMode="auto">
            <a:xfrm>
              <a:off x="2115849" y="5657178"/>
              <a:ext cx="5186548" cy="598760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14" name="Rectangle 31"/>
            <p:cNvSpPr>
              <a:spLocks noChangeArrowheads="1"/>
            </p:cNvSpPr>
            <p:nvPr/>
          </p:nvSpPr>
          <p:spPr bwMode="auto">
            <a:xfrm>
              <a:off x="2361157" y="5825904"/>
              <a:ext cx="2480267" cy="2490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1100" b="1" dirty="0">
                  <a:latin typeface="+mj-ea"/>
                  <a:ea typeface="+mj-ea"/>
                </a:rPr>
                <a:t>절대 사업기회를 놓치지 </a:t>
              </a:r>
              <a:r>
                <a:rPr lang="ko-KR" altLang="en-US" sz="1100" b="1" dirty="0" smtClean="0">
                  <a:latin typeface="+mj-ea"/>
                  <a:ea typeface="+mj-ea"/>
                </a:rPr>
                <a:t>않는다</a:t>
              </a:r>
              <a:r>
                <a:rPr lang="en-US" altLang="ko-KR" sz="1100" b="1" dirty="0" smtClean="0">
                  <a:latin typeface="+mj-ea"/>
                  <a:ea typeface="+mj-ea"/>
                </a:rPr>
                <a:t>!</a:t>
              </a:r>
              <a:endParaRPr lang="ko-KR" altLang="en-US" sz="1100" b="1" dirty="0">
                <a:latin typeface="+mj-ea"/>
                <a:ea typeface="+mj-ea"/>
              </a:endParaRPr>
            </a:p>
          </p:txBody>
        </p:sp>
        <p:grpSp>
          <p:nvGrpSpPr>
            <p:cNvPr id="115" name="그룹 114"/>
            <p:cNvGrpSpPr/>
            <p:nvPr/>
          </p:nvGrpSpPr>
          <p:grpSpPr>
            <a:xfrm>
              <a:off x="1434930" y="5476057"/>
              <a:ext cx="926226" cy="926225"/>
              <a:chOff x="2135659" y="5453426"/>
              <a:chExt cx="836613" cy="836612"/>
            </a:xfrm>
          </p:grpSpPr>
          <p:pic>
            <p:nvPicPr>
              <p:cNvPr id="116" name="Picture 65" descr="볼1-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5659" y="5453426"/>
                <a:ext cx="836613" cy="8366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" name="Line 66"/>
              <p:cNvSpPr>
                <a:spLocks noChangeShapeType="1"/>
              </p:cNvSpPr>
              <p:nvPr/>
            </p:nvSpPr>
            <p:spPr bwMode="auto">
              <a:xfrm>
                <a:off x="2365847" y="5978888"/>
                <a:ext cx="523875" cy="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53640926-AAD7-44D8-BBD7-CCE9431645EC}">
                  <a14:shadowObscured xmlns:a14="http://schemas.microsoft.com/office/drawing/2010/main" val="1"/>
                </a:ext>
              </a:extLst>
            </p:spPr>
            <p:txBody>
              <a:bodyPr/>
              <a:lstStyle/>
              <a:p>
                <a:endParaRPr lang="en-US" sz="1100" b="1" dirty="0">
                  <a:latin typeface="+mj-ea"/>
                  <a:ea typeface="+mj-ea"/>
                </a:endParaRPr>
              </a:p>
            </p:txBody>
          </p:sp>
          <p:pic>
            <p:nvPicPr>
              <p:cNvPr id="118" name="Picture 67" descr="44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0628"/>
              <a:stretch>
                <a:fillRect/>
              </a:stretch>
            </p:blipFill>
            <p:spPr bwMode="auto">
              <a:xfrm>
                <a:off x="2391247" y="5697901"/>
                <a:ext cx="376238" cy="2809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23191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22" name="표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296279"/>
              </p:ext>
            </p:extLst>
          </p:nvPr>
        </p:nvGraphicFramePr>
        <p:xfrm>
          <a:off x="705751" y="5841795"/>
          <a:ext cx="5483479" cy="2605519"/>
        </p:xfrm>
        <a:graphic>
          <a:graphicData uri="http://schemas.openxmlformats.org/drawingml/2006/table">
            <a:tbl>
              <a:tblPr firstRow="1" bandRow="1"/>
              <a:tblGrid>
                <a:gridCol w="794916"/>
                <a:gridCol w="1617934"/>
                <a:gridCol w="3070629"/>
              </a:tblGrid>
              <a:tr h="372217"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</a:rPr>
                        <a:t>G</a:t>
                      </a:r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5EA3"/>
                    </a:solidFill>
                  </a:tcPr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200" dirty="0" smtClean="0"/>
                        <a:t>모듈</a:t>
                      </a:r>
                      <a:r>
                        <a:rPr lang="en-US" altLang="ko-KR" sz="1200" dirty="0" smtClean="0"/>
                        <a:t>1(4H)</a:t>
                      </a:r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인큐베이터의 정의 및 역할</a:t>
                      </a:r>
                      <a:endParaRPr lang="en-US" altLang="ko-KR" sz="1200" dirty="0" smtClean="0"/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72217">
                <a:tc rowSpan="3"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</a:rPr>
                        <a:t>R</a:t>
                      </a:r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200" dirty="0" smtClean="0"/>
                        <a:t>모듈</a:t>
                      </a:r>
                      <a:r>
                        <a:rPr lang="en-US" altLang="ko-KR" sz="1200" dirty="0" smtClean="0"/>
                        <a:t>2 (3H)</a:t>
                      </a:r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err="1" smtClean="0"/>
                        <a:t>인큐베이팅</a:t>
                      </a:r>
                      <a:r>
                        <a:rPr lang="ko-KR" altLang="en-US" sz="1200" dirty="0" smtClean="0"/>
                        <a:t> 방법론</a:t>
                      </a:r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722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200" dirty="0" smtClean="0"/>
                        <a:t>모듈</a:t>
                      </a:r>
                      <a:r>
                        <a:rPr lang="en-US" altLang="ko-KR" sz="1200" dirty="0" smtClean="0"/>
                        <a:t>3 (3H)</a:t>
                      </a:r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200" dirty="0" smtClean="0"/>
                        <a:t>동기부여 방법론</a:t>
                      </a:r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72217">
                <a:tc vMerge="1">
                  <a:txBody>
                    <a:bodyPr/>
                    <a:lstStyle/>
                    <a:p>
                      <a:pPr algn="ctr" latinLnBrk="0"/>
                      <a:endParaRPr lang="en-US" altLang="ko-KR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200" dirty="0" smtClean="0"/>
                        <a:t>모듈</a:t>
                      </a:r>
                      <a:r>
                        <a:rPr lang="en-US" altLang="ko-KR" sz="1200" dirty="0" smtClean="0"/>
                        <a:t>4 (3H)</a:t>
                      </a:r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200" dirty="0" err="1" smtClean="0"/>
                        <a:t>소셜미션</a:t>
                      </a:r>
                      <a:r>
                        <a:rPr lang="ko-KR" altLang="en-US" sz="1200" dirty="0" smtClean="0"/>
                        <a:t> 수립 및 공유</a:t>
                      </a:r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72217">
                <a:tc rowSpan="2"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</a:rPr>
                        <a:t>O</a:t>
                      </a:r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3A559"/>
                    </a:solidFill>
                  </a:tcPr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200" dirty="0" smtClean="0"/>
                        <a:t>모듈</a:t>
                      </a:r>
                      <a:r>
                        <a:rPr lang="en-US" altLang="ko-KR" sz="1200" dirty="0" smtClean="0"/>
                        <a:t>5 (3H)</a:t>
                      </a:r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200" dirty="0" smtClean="0"/>
                        <a:t>비즈니스 모델 </a:t>
                      </a:r>
                      <a:r>
                        <a:rPr lang="ko-KR" altLang="en-US" sz="1200" dirty="0" err="1" smtClean="0"/>
                        <a:t>인큐베이팅</a:t>
                      </a:r>
                      <a:r>
                        <a:rPr lang="ko-KR" altLang="en-US" sz="1200" dirty="0" smtClean="0"/>
                        <a:t> 방법론 ➊</a:t>
                      </a:r>
                      <a:endParaRPr lang="ko-KR" altLang="en-US" sz="1200" dirty="0"/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72217">
                <a:tc vMerge="1">
                  <a:txBody>
                    <a:bodyPr/>
                    <a:lstStyle/>
                    <a:p>
                      <a:pPr algn="ctr" latinLnBrk="0"/>
                      <a:endParaRPr lang="ko-KR" altLang="en-US" sz="12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200" dirty="0" smtClean="0"/>
                        <a:t>모듈</a:t>
                      </a:r>
                      <a:r>
                        <a:rPr lang="en-US" altLang="ko-KR" sz="1200" dirty="0" smtClean="0"/>
                        <a:t>6 (3H)</a:t>
                      </a:r>
                      <a:endParaRPr lang="ko-KR" altLang="en-US" sz="1200" dirty="0"/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200" dirty="0" smtClean="0"/>
                        <a:t>비즈니스 모델 </a:t>
                      </a:r>
                      <a:r>
                        <a:rPr lang="ko-KR" altLang="en-US" sz="1200" dirty="0" err="1" smtClean="0"/>
                        <a:t>인큐베이팅</a:t>
                      </a:r>
                      <a:r>
                        <a:rPr lang="ko-KR" altLang="en-US" sz="1200" dirty="0" smtClean="0"/>
                        <a:t> 방법론 ➋</a:t>
                      </a:r>
                      <a:endParaRPr lang="ko-KR" altLang="en-US" sz="1200" dirty="0"/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72217"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</a:rPr>
                        <a:t>W</a:t>
                      </a:r>
                      <a:endParaRPr lang="ko-KR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200" dirty="0" smtClean="0"/>
                        <a:t>모듈</a:t>
                      </a:r>
                      <a:r>
                        <a:rPr lang="en-US" altLang="ko-KR" sz="1200" dirty="0" smtClean="0"/>
                        <a:t>7 (3H)</a:t>
                      </a:r>
                      <a:endParaRPr lang="ko-KR" altLang="en-US" sz="1200" dirty="0"/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1pPr>
                      <a:lvl2pPr marL="45727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2pPr>
                      <a:lvl3pPr marL="914541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3pPr>
                      <a:lvl4pPr marL="1371812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4pPr>
                      <a:lvl5pPr marL="182908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5pPr>
                      <a:lvl6pPr marL="2286353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6pPr>
                      <a:lvl7pPr marL="2743624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7pPr>
                      <a:lvl8pPr marL="3200895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8pPr>
                      <a:lvl9pPr marL="3658166" algn="l" defTabSz="457271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서울남산체 M"/>
                          <a:ea typeface="서울남산체 M"/>
                        </a:defRPr>
                      </a:lvl9pPr>
                    </a:lstStyle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200" dirty="0" smtClean="0"/>
                        <a:t>사업계획서 작성 </a:t>
                      </a:r>
                      <a:r>
                        <a:rPr lang="ko-KR" altLang="en-US" sz="1200" dirty="0" err="1" smtClean="0"/>
                        <a:t>인큐베이팅</a:t>
                      </a:r>
                      <a:endParaRPr lang="ko-KR" altLang="en-US" sz="1200" dirty="0"/>
                    </a:p>
                  </a:txBody>
                  <a:tcPr marL="33231" marR="33231" marT="36000" marB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grpSp>
        <p:nvGrpSpPr>
          <p:cNvPr id="41" name="그룹 40"/>
          <p:cNvGrpSpPr/>
          <p:nvPr/>
        </p:nvGrpSpPr>
        <p:grpSpPr>
          <a:xfrm>
            <a:off x="1102039" y="983309"/>
            <a:ext cx="4653922" cy="4620406"/>
            <a:chOff x="230828" y="1042732"/>
            <a:chExt cx="5339507" cy="5301054"/>
          </a:xfrm>
        </p:grpSpPr>
        <p:grpSp>
          <p:nvGrpSpPr>
            <p:cNvPr id="23" name="그룹 22"/>
            <p:cNvGrpSpPr/>
            <p:nvPr/>
          </p:nvGrpSpPr>
          <p:grpSpPr>
            <a:xfrm>
              <a:off x="230828" y="1198322"/>
              <a:ext cx="5339507" cy="5145464"/>
              <a:chOff x="230828" y="1198322"/>
              <a:chExt cx="5339507" cy="5145464"/>
            </a:xfrm>
          </p:grpSpPr>
          <p:sp>
            <p:nvSpPr>
              <p:cNvPr id="24" name="막힌 원호 23"/>
              <p:cNvSpPr/>
              <p:nvPr/>
            </p:nvSpPr>
            <p:spPr>
              <a:xfrm>
                <a:off x="766759" y="1836267"/>
                <a:ext cx="4267645" cy="4267645"/>
              </a:xfrm>
              <a:prstGeom prst="blockArc">
                <a:avLst>
                  <a:gd name="adj1" fmla="val 11880000"/>
                  <a:gd name="adj2" fmla="val 16200000"/>
                  <a:gd name="adj3" fmla="val 4639"/>
                </a:avLst>
              </a:prstGeom>
              <a:solidFill>
                <a:srgbClr val="9BBB59">
                  <a:hueOff val="11250264"/>
                  <a:satOff val="-16880"/>
                  <a:lumOff val="-2745"/>
                  <a:alphaOff val="0"/>
                </a:srgbClr>
              </a:solidFill>
              <a:ln>
                <a:noFill/>
              </a:ln>
              <a:effectLst/>
            </p:spPr>
          </p:sp>
          <p:sp>
            <p:nvSpPr>
              <p:cNvPr id="25" name="막힌 원호 24"/>
              <p:cNvSpPr/>
              <p:nvPr/>
            </p:nvSpPr>
            <p:spPr>
              <a:xfrm>
                <a:off x="766759" y="1836267"/>
                <a:ext cx="4267645" cy="4267645"/>
              </a:xfrm>
              <a:prstGeom prst="blockArc">
                <a:avLst>
                  <a:gd name="adj1" fmla="val 7560000"/>
                  <a:gd name="adj2" fmla="val 11880000"/>
                  <a:gd name="adj3" fmla="val 4639"/>
                </a:avLst>
              </a:prstGeom>
              <a:solidFill>
                <a:srgbClr val="9BBB59">
                  <a:hueOff val="8437698"/>
                  <a:satOff val="-12660"/>
                  <a:lumOff val="-2059"/>
                  <a:alphaOff val="0"/>
                </a:srgbClr>
              </a:solidFill>
              <a:ln>
                <a:noFill/>
              </a:ln>
              <a:effectLst/>
            </p:spPr>
          </p:sp>
          <p:sp>
            <p:nvSpPr>
              <p:cNvPr id="26" name="막힌 원호 25"/>
              <p:cNvSpPr/>
              <p:nvPr/>
            </p:nvSpPr>
            <p:spPr>
              <a:xfrm>
                <a:off x="766759" y="1836267"/>
                <a:ext cx="4267645" cy="4267645"/>
              </a:xfrm>
              <a:prstGeom prst="blockArc">
                <a:avLst>
                  <a:gd name="adj1" fmla="val 3240000"/>
                  <a:gd name="adj2" fmla="val 7560000"/>
                  <a:gd name="adj3" fmla="val 4639"/>
                </a:avLst>
              </a:prstGeom>
              <a:solidFill>
                <a:srgbClr val="C00000"/>
              </a:solidFill>
              <a:ln>
                <a:noFill/>
              </a:ln>
              <a:effectLst/>
            </p:spPr>
          </p:sp>
          <p:sp>
            <p:nvSpPr>
              <p:cNvPr id="27" name="막힌 원호 26"/>
              <p:cNvSpPr/>
              <p:nvPr/>
            </p:nvSpPr>
            <p:spPr>
              <a:xfrm>
                <a:off x="766759" y="1836267"/>
                <a:ext cx="4267645" cy="4267645"/>
              </a:xfrm>
              <a:prstGeom prst="blockArc">
                <a:avLst>
                  <a:gd name="adj1" fmla="val 20520000"/>
                  <a:gd name="adj2" fmla="val 3240000"/>
                  <a:gd name="adj3" fmla="val 4639"/>
                </a:avLst>
              </a:prstGeom>
              <a:solidFill>
                <a:srgbClr val="9BBB59">
                  <a:hueOff val="2812566"/>
                  <a:satOff val="-4220"/>
                  <a:lumOff val="-686"/>
                  <a:alphaOff val="0"/>
                </a:srgbClr>
              </a:solidFill>
              <a:ln>
                <a:noFill/>
              </a:ln>
              <a:effectLst/>
            </p:spPr>
          </p:sp>
          <p:sp>
            <p:nvSpPr>
              <p:cNvPr id="28" name="막힌 원호 27"/>
              <p:cNvSpPr/>
              <p:nvPr/>
            </p:nvSpPr>
            <p:spPr>
              <a:xfrm>
                <a:off x="766759" y="1836267"/>
                <a:ext cx="4267645" cy="4267645"/>
              </a:xfrm>
              <a:prstGeom prst="blockArc">
                <a:avLst>
                  <a:gd name="adj1" fmla="val 16200000"/>
                  <a:gd name="adj2" fmla="val 20520000"/>
                  <a:gd name="adj3" fmla="val 4639"/>
                </a:avLst>
              </a:prstGeom>
              <a:solidFill>
                <a:srgbClr val="4BACC6"/>
              </a:solidFill>
              <a:ln>
                <a:solidFill>
                  <a:sysClr val="window" lastClr="FFFFFF">
                    <a:lumMod val="50000"/>
                  </a:sysClr>
                </a:solidFill>
              </a:ln>
              <a:effectLst/>
            </p:spPr>
          </p:sp>
          <p:sp>
            <p:nvSpPr>
              <p:cNvPr id="29" name="자유형 28"/>
              <p:cNvSpPr/>
              <p:nvPr/>
            </p:nvSpPr>
            <p:spPr>
              <a:xfrm>
                <a:off x="1918523" y="2988032"/>
                <a:ext cx="1964116" cy="1964116"/>
              </a:xfrm>
              <a:custGeom>
                <a:avLst/>
                <a:gdLst>
                  <a:gd name="connsiteX0" fmla="*/ 0 w 1964116"/>
                  <a:gd name="connsiteY0" fmla="*/ 982058 h 1964116"/>
                  <a:gd name="connsiteX1" fmla="*/ 982058 w 1964116"/>
                  <a:gd name="connsiteY1" fmla="*/ 0 h 1964116"/>
                  <a:gd name="connsiteX2" fmla="*/ 1964116 w 1964116"/>
                  <a:gd name="connsiteY2" fmla="*/ 982058 h 1964116"/>
                  <a:gd name="connsiteX3" fmla="*/ 982058 w 1964116"/>
                  <a:gd name="connsiteY3" fmla="*/ 1964116 h 1964116"/>
                  <a:gd name="connsiteX4" fmla="*/ 0 w 1964116"/>
                  <a:gd name="connsiteY4" fmla="*/ 982058 h 1964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4116" h="1964116">
                    <a:moveTo>
                      <a:pt x="0" y="982058"/>
                    </a:moveTo>
                    <a:cubicBezTo>
                      <a:pt x="0" y="439682"/>
                      <a:pt x="439682" y="0"/>
                      <a:pt x="982058" y="0"/>
                    </a:cubicBezTo>
                    <a:cubicBezTo>
                      <a:pt x="1524434" y="0"/>
                      <a:pt x="1964116" y="439682"/>
                      <a:pt x="1964116" y="982058"/>
                    </a:cubicBezTo>
                    <a:cubicBezTo>
                      <a:pt x="1964116" y="1524434"/>
                      <a:pt x="1524434" y="1964116"/>
                      <a:pt x="982058" y="1964116"/>
                    </a:cubicBezTo>
                    <a:cubicBezTo>
                      <a:pt x="439682" y="1964116"/>
                      <a:pt x="0" y="1524434"/>
                      <a:pt x="0" y="9820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64A2">
                      <a:shade val="51000"/>
                      <a:satMod val="130000"/>
                    </a:srgbClr>
                  </a:gs>
                  <a:gs pos="80000">
                    <a:srgbClr val="8064A2">
                      <a:shade val="93000"/>
                      <a:satMod val="130000"/>
                    </a:srgbClr>
                  </a:gs>
                  <a:gs pos="100000">
                    <a:srgbClr val="8064A2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8064A2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spcFirstLastPara="0" vert="horz" wrap="square" lIns="310498" tIns="310498" rIns="310498" bIns="310498" numCol="1" spcCol="1270" anchor="ctr" anchorCtr="0">
                <a:noAutofit/>
              </a:bodyPr>
              <a:lstStyle/>
              <a:p>
                <a:pPr marL="0" marR="0" lvl="0" indent="0" algn="ctr" defTabSz="800100" eaLnBrk="1" fontAlgn="auto" latin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인큐베이터의 </a:t>
                </a:r>
                <a:endParaRPr kumimoji="0" lang="en-US" altLang="ko-KR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  <a:p>
                <a:pPr marL="0" marR="0" lvl="0" indent="0" algn="ctr" defTabSz="800100" eaLnBrk="1" fontAlgn="auto" latin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정의 및 역할</a:t>
                </a:r>
                <a:endParaRPr kumimoji="0" lang="ko-KR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30" name="자유형 29"/>
              <p:cNvSpPr/>
              <p:nvPr/>
            </p:nvSpPr>
            <p:spPr>
              <a:xfrm>
                <a:off x="2213141" y="1198322"/>
                <a:ext cx="1374881" cy="1374881"/>
              </a:xfrm>
              <a:custGeom>
                <a:avLst/>
                <a:gdLst>
                  <a:gd name="connsiteX0" fmla="*/ 0 w 1374881"/>
                  <a:gd name="connsiteY0" fmla="*/ 687441 h 1374881"/>
                  <a:gd name="connsiteX1" fmla="*/ 687441 w 1374881"/>
                  <a:gd name="connsiteY1" fmla="*/ 0 h 1374881"/>
                  <a:gd name="connsiteX2" fmla="*/ 1374882 w 1374881"/>
                  <a:gd name="connsiteY2" fmla="*/ 687441 h 1374881"/>
                  <a:gd name="connsiteX3" fmla="*/ 687441 w 1374881"/>
                  <a:gd name="connsiteY3" fmla="*/ 1374882 h 1374881"/>
                  <a:gd name="connsiteX4" fmla="*/ 0 w 1374881"/>
                  <a:gd name="connsiteY4" fmla="*/ 687441 h 1374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4881" h="1374881">
                    <a:moveTo>
                      <a:pt x="0" y="687441"/>
                    </a:moveTo>
                    <a:cubicBezTo>
                      <a:pt x="0" y="307778"/>
                      <a:pt x="307778" y="0"/>
                      <a:pt x="687441" y="0"/>
                    </a:cubicBezTo>
                    <a:cubicBezTo>
                      <a:pt x="1067104" y="0"/>
                      <a:pt x="1374882" y="307778"/>
                      <a:pt x="1374882" y="687441"/>
                    </a:cubicBezTo>
                    <a:cubicBezTo>
                      <a:pt x="1374882" y="1067104"/>
                      <a:pt x="1067104" y="1374882"/>
                      <a:pt x="687441" y="1374882"/>
                    </a:cubicBezTo>
                    <a:cubicBezTo>
                      <a:pt x="307778" y="1374882"/>
                      <a:pt x="0" y="1067104"/>
                      <a:pt x="0" y="6874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BACC6">
                      <a:shade val="51000"/>
                      <a:satMod val="130000"/>
                    </a:srgbClr>
                  </a:gs>
                  <a:gs pos="80000">
                    <a:srgbClr val="4BACC6">
                      <a:shade val="93000"/>
                      <a:satMod val="130000"/>
                    </a:srgbClr>
                  </a:gs>
                  <a:gs pos="100000">
                    <a:srgbClr val="4BACC6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BACC6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spcFirstLastPara="0" vert="horz" wrap="square" lIns="221667" tIns="221667" rIns="221667" bIns="221667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인큐베이팅</a:t>
                </a:r>
                <a:r>
                  <a:rPr kumimoji="0" lang="ko-KR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방법론</a:t>
                </a:r>
                <a:endParaRPr kumimoji="0" lang="ko-KR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31" name="자유형 30"/>
              <p:cNvSpPr/>
              <p:nvPr/>
            </p:nvSpPr>
            <p:spPr>
              <a:xfrm>
                <a:off x="4195454" y="2638557"/>
                <a:ext cx="1374881" cy="1374881"/>
              </a:xfrm>
              <a:custGeom>
                <a:avLst/>
                <a:gdLst>
                  <a:gd name="connsiteX0" fmla="*/ 0 w 1374881"/>
                  <a:gd name="connsiteY0" fmla="*/ 687441 h 1374881"/>
                  <a:gd name="connsiteX1" fmla="*/ 687441 w 1374881"/>
                  <a:gd name="connsiteY1" fmla="*/ 0 h 1374881"/>
                  <a:gd name="connsiteX2" fmla="*/ 1374882 w 1374881"/>
                  <a:gd name="connsiteY2" fmla="*/ 687441 h 1374881"/>
                  <a:gd name="connsiteX3" fmla="*/ 687441 w 1374881"/>
                  <a:gd name="connsiteY3" fmla="*/ 1374882 h 1374881"/>
                  <a:gd name="connsiteX4" fmla="*/ 0 w 1374881"/>
                  <a:gd name="connsiteY4" fmla="*/ 687441 h 1374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4881" h="1374881">
                    <a:moveTo>
                      <a:pt x="0" y="687441"/>
                    </a:moveTo>
                    <a:cubicBezTo>
                      <a:pt x="0" y="307778"/>
                      <a:pt x="307778" y="0"/>
                      <a:pt x="687441" y="0"/>
                    </a:cubicBezTo>
                    <a:cubicBezTo>
                      <a:pt x="1067104" y="0"/>
                      <a:pt x="1374882" y="307778"/>
                      <a:pt x="1374882" y="687441"/>
                    </a:cubicBezTo>
                    <a:cubicBezTo>
                      <a:pt x="1374882" y="1067104"/>
                      <a:pt x="1067104" y="1374882"/>
                      <a:pt x="687441" y="1374882"/>
                    </a:cubicBezTo>
                    <a:cubicBezTo>
                      <a:pt x="307778" y="1374882"/>
                      <a:pt x="0" y="1067104"/>
                      <a:pt x="0" y="6874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4BACC6">
                      <a:shade val="51000"/>
                      <a:satMod val="130000"/>
                    </a:srgbClr>
                  </a:gs>
                  <a:gs pos="80000">
                    <a:srgbClr val="4BACC6">
                      <a:shade val="93000"/>
                      <a:satMod val="130000"/>
                    </a:srgbClr>
                  </a:gs>
                  <a:gs pos="100000">
                    <a:srgbClr val="4BACC6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BACC6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spcFirstLastPara="0" vert="horz" wrap="square" lIns="221667" tIns="221667" rIns="221667" bIns="221667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동기부여 </a:t>
                </a:r>
                <a:r>
                  <a:rPr kumimoji="0" lang="en-US" altLang="ko-KR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/>
                </a:r>
                <a:br>
                  <a:rPr kumimoji="0" lang="en-US" altLang="ko-KR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</a:br>
                <a:r>
                  <a:rPr kumimoji="0" lang="ko-KR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방법론</a:t>
                </a:r>
                <a:endParaRPr kumimoji="0" lang="ko-KR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32" name="자유형 31"/>
              <p:cNvSpPr/>
              <p:nvPr/>
            </p:nvSpPr>
            <p:spPr>
              <a:xfrm>
                <a:off x="3438277" y="4968905"/>
                <a:ext cx="1374881" cy="1374881"/>
              </a:xfrm>
              <a:custGeom>
                <a:avLst/>
                <a:gdLst>
                  <a:gd name="connsiteX0" fmla="*/ 0 w 1374881"/>
                  <a:gd name="connsiteY0" fmla="*/ 687441 h 1374881"/>
                  <a:gd name="connsiteX1" fmla="*/ 687441 w 1374881"/>
                  <a:gd name="connsiteY1" fmla="*/ 0 h 1374881"/>
                  <a:gd name="connsiteX2" fmla="*/ 1374882 w 1374881"/>
                  <a:gd name="connsiteY2" fmla="*/ 687441 h 1374881"/>
                  <a:gd name="connsiteX3" fmla="*/ 687441 w 1374881"/>
                  <a:gd name="connsiteY3" fmla="*/ 1374882 h 1374881"/>
                  <a:gd name="connsiteX4" fmla="*/ 0 w 1374881"/>
                  <a:gd name="connsiteY4" fmla="*/ 687441 h 1374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4881" h="1374881">
                    <a:moveTo>
                      <a:pt x="0" y="687441"/>
                    </a:moveTo>
                    <a:cubicBezTo>
                      <a:pt x="0" y="307778"/>
                      <a:pt x="307778" y="0"/>
                      <a:pt x="687441" y="0"/>
                    </a:cubicBezTo>
                    <a:cubicBezTo>
                      <a:pt x="1067104" y="0"/>
                      <a:pt x="1374882" y="307778"/>
                      <a:pt x="1374882" y="687441"/>
                    </a:cubicBezTo>
                    <a:cubicBezTo>
                      <a:pt x="1374882" y="1067104"/>
                      <a:pt x="1067104" y="1374882"/>
                      <a:pt x="687441" y="1374882"/>
                    </a:cubicBezTo>
                    <a:cubicBezTo>
                      <a:pt x="307778" y="1374882"/>
                      <a:pt x="0" y="1067104"/>
                      <a:pt x="0" y="6874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504D">
                      <a:shade val="51000"/>
                      <a:satMod val="130000"/>
                    </a:srgbClr>
                  </a:gs>
                  <a:gs pos="80000">
                    <a:srgbClr val="C0504D">
                      <a:shade val="93000"/>
                      <a:satMod val="130000"/>
                    </a:srgbClr>
                  </a:gs>
                  <a:gs pos="100000">
                    <a:srgbClr val="C0504D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C0504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spcFirstLastPara="0" vert="horz" wrap="square" lIns="221667" tIns="221667" rIns="221667" bIns="221667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소셜미션</a:t>
                </a:r>
                <a:r>
                  <a:rPr kumimoji="0" lang="ko-KR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</a:t>
                </a:r>
                <a:r>
                  <a:rPr kumimoji="0" lang="en-US" altLang="ko-KR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/>
                </a:r>
                <a:br>
                  <a:rPr kumimoji="0" lang="en-US" altLang="ko-KR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</a:br>
                <a:r>
                  <a:rPr kumimoji="0" lang="ko-KR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수립 및 </a:t>
                </a:r>
                <a:r>
                  <a:rPr kumimoji="0" lang="en-US" altLang="ko-KR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/>
                </a:r>
                <a:br>
                  <a:rPr kumimoji="0" lang="en-US" altLang="ko-KR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</a:br>
                <a:r>
                  <a:rPr kumimoji="0" lang="ko-KR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공유</a:t>
                </a:r>
                <a:endParaRPr kumimoji="0" lang="ko-KR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33" name="자유형 32"/>
              <p:cNvSpPr/>
              <p:nvPr/>
            </p:nvSpPr>
            <p:spPr>
              <a:xfrm>
                <a:off x="988004" y="4968905"/>
                <a:ext cx="1374881" cy="1374881"/>
              </a:xfrm>
              <a:custGeom>
                <a:avLst/>
                <a:gdLst>
                  <a:gd name="connsiteX0" fmla="*/ 0 w 1374881"/>
                  <a:gd name="connsiteY0" fmla="*/ 687441 h 1374881"/>
                  <a:gd name="connsiteX1" fmla="*/ 687441 w 1374881"/>
                  <a:gd name="connsiteY1" fmla="*/ 0 h 1374881"/>
                  <a:gd name="connsiteX2" fmla="*/ 1374882 w 1374881"/>
                  <a:gd name="connsiteY2" fmla="*/ 687441 h 1374881"/>
                  <a:gd name="connsiteX3" fmla="*/ 687441 w 1374881"/>
                  <a:gd name="connsiteY3" fmla="*/ 1374882 h 1374881"/>
                  <a:gd name="connsiteX4" fmla="*/ 0 w 1374881"/>
                  <a:gd name="connsiteY4" fmla="*/ 687441 h 1374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4881" h="1374881">
                    <a:moveTo>
                      <a:pt x="0" y="687441"/>
                    </a:moveTo>
                    <a:cubicBezTo>
                      <a:pt x="0" y="307778"/>
                      <a:pt x="307778" y="0"/>
                      <a:pt x="687441" y="0"/>
                    </a:cubicBezTo>
                    <a:cubicBezTo>
                      <a:pt x="1067104" y="0"/>
                      <a:pt x="1374882" y="307778"/>
                      <a:pt x="1374882" y="687441"/>
                    </a:cubicBezTo>
                    <a:cubicBezTo>
                      <a:pt x="1374882" y="1067104"/>
                      <a:pt x="1067104" y="1374882"/>
                      <a:pt x="687441" y="1374882"/>
                    </a:cubicBezTo>
                    <a:cubicBezTo>
                      <a:pt x="307778" y="1374882"/>
                      <a:pt x="0" y="1067104"/>
                      <a:pt x="0" y="6874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504D">
                      <a:shade val="51000"/>
                      <a:satMod val="130000"/>
                    </a:srgbClr>
                  </a:gs>
                  <a:gs pos="80000">
                    <a:srgbClr val="C0504D">
                      <a:shade val="93000"/>
                      <a:satMod val="130000"/>
                    </a:srgbClr>
                  </a:gs>
                  <a:gs pos="100000">
                    <a:srgbClr val="C0504D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C0504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spcFirstLastPara="0" vert="horz" wrap="square" lIns="221667" tIns="221667" rIns="221667" bIns="221667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비즈니스 </a:t>
                </a:r>
                <a:r>
                  <a:rPr kumimoji="0" lang="en-US" altLang="ko-KR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/>
                </a:r>
                <a:br>
                  <a:rPr kumimoji="0" lang="en-US" altLang="ko-KR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</a:br>
                <a:r>
                  <a:rPr kumimoji="0" lang="ko-KR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모델 </a:t>
                </a:r>
                <a:r>
                  <a:rPr kumimoji="0" lang="en-US" altLang="ko-KR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/>
                </a:r>
                <a:br>
                  <a:rPr kumimoji="0" lang="en-US" altLang="ko-KR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</a:br>
                <a:r>
                  <a:rPr kumimoji="0" lang="ko-KR" altLang="en-US" sz="14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인큐베이팅</a:t>
                </a:r>
                <a:r>
                  <a:rPr kumimoji="0" lang="ko-KR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방법론</a:t>
                </a:r>
                <a:endParaRPr kumimoji="0" lang="ko-KR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34" name="자유형 33"/>
              <p:cNvSpPr/>
              <p:nvPr/>
            </p:nvSpPr>
            <p:spPr>
              <a:xfrm>
                <a:off x="230828" y="2638557"/>
                <a:ext cx="1374881" cy="1374881"/>
              </a:xfrm>
              <a:custGeom>
                <a:avLst/>
                <a:gdLst>
                  <a:gd name="connsiteX0" fmla="*/ 0 w 1374881"/>
                  <a:gd name="connsiteY0" fmla="*/ 687441 h 1374881"/>
                  <a:gd name="connsiteX1" fmla="*/ 687441 w 1374881"/>
                  <a:gd name="connsiteY1" fmla="*/ 0 h 1374881"/>
                  <a:gd name="connsiteX2" fmla="*/ 1374882 w 1374881"/>
                  <a:gd name="connsiteY2" fmla="*/ 687441 h 1374881"/>
                  <a:gd name="connsiteX3" fmla="*/ 687441 w 1374881"/>
                  <a:gd name="connsiteY3" fmla="*/ 1374882 h 1374881"/>
                  <a:gd name="connsiteX4" fmla="*/ 0 w 1374881"/>
                  <a:gd name="connsiteY4" fmla="*/ 687441 h 1374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4881" h="1374881">
                    <a:moveTo>
                      <a:pt x="0" y="687441"/>
                    </a:moveTo>
                    <a:cubicBezTo>
                      <a:pt x="0" y="307778"/>
                      <a:pt x="307778" y="0"/>
                      <a:pt x="687441" y="0"/>
                    </a:cubicBezTo>
                    <a:cubicBezTo>
                      <a:pt x="1067104" y="0"/>
                      <a:pt x="1374882" y="307778"/>
                      <a:pt x="1374882" y="687441"/>
                    </a:cubicBezTo>
                    <a:cubicBezTo>
                      <a:pt x="1374882" y="1067104"/>
                      <a:pt x="1067104" y="1374882"/>
                      <a:pt x="687441" y="1374882"/>
                    </a:cubicBezTo>
                    <a:cubicBezTo>
                      <a:pt x="307778" y="1374882"/>
                      <a:pt x="0" y="1067104"/>
                      <a:pt x="0" y="6874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504D">
                      <a:shade val="51000"/>
                      <a:satMod val="130000"/>
                    </a:srgbClr>
                  </a:gs>
                  <a:gs pos="80000">
                    <a:srgbClr val="C0504D">
                      <a:shade val="93000"/>
                      <a:satMod val="130000"/>
                    </a:srgbClr>
                  </a:gs>
                  <a:gs pos="100000">
                    <a:srgbClr val="C0504D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C0504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spcFirstLastPara="0" vert="horz" wrap="square" lIns="221667" tIns="221667" rIns="221667" bIns="221667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1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사업계획서 작성 </a:t>
                </a:r>
                <a:r>
                  <a:rPr kumimoji="0" lang="en-US" altLang="ko-KR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/>
                </a:r>
                <a:br>
                  <a:rPr kumimoji="0" lang="en-US" altLang="ko-KR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</a:br>
                <a:r>
                  <a:rPr kumimoji="0" lang="ko-KR" altLang="en-US" sz="14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인큐베이팅</a:t>
                </a:r>
                <a:endParaRPr kumimoji="0" lang="ko-KR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12549" y="2723728"/>
              <a:ext cx="664091" cy="438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M1.</a:t>
              </a: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589751" y="1042732"/>
              <a:ext cx="664090" cy="438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M2.</a:t>
              </a: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602468" y="2463279"/>
              <a:ext cx="664091" cy="438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M3.</a:t>
              </a: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79912" y="4797152"/>
              <a:ext cx="664091" cy="438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M4.</a:t>
              </a: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6869" y="2463278"/>
              <a:ext cx="664090" cy="438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M7.</a:t>
              </a: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043608" y="4830952"/>
              <a:ext cx="1218964" cy="438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M5. M6.</a:t>
              </a: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2" name="AutoShape 3"/>
          <p:cNvSpPr>
            <a:spLocks noChangeArrowheads="1"/>
          </p:cNvSpPr>
          <p:nvPr/>
        </p:nvSpPr>
        <p:spPr bwMode="auto">
          <a:xfrm>
            <a:off x="445874" y="621867"/>
            <a:ext cx="6056526" cy="8057676"/>
          </a:xfrm>
          <a:prstGeom prst="roundRect">
            <a:avLst>
              <a:gd name="adj" fmla="val 8324"/>
            </a:avLst>
          </a:prstGeom>
          <a:noFill/>
          <a:ln w="28575">
            <a:solidFill>
              <a:srgbClr val="B2B2B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ko-KR" altLang="ko-KR" sz="110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3" name="AutoShape 4"/>
          <p:cNvSpPr>
            <a:spLocks noChangeArrowheads="1"/>
          </p:cNvSpPr>
          <p:nvPr/>
        </p:nvSpPr>
        <p:spPr bwMode="auto">
          <a:xfrm>
            <a:off x="2411609" y="435603"/>
            <a:ext cx="1913018" cy="372529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600" b="1" kern="0" dirty="0">
                <a:solidFill>
                  <a:schemeClr val="bg1"/>
                </a:solidFill>
                <a:latin typeface="+mn-ea"/>
              </a:rPr>
              <a:t>과 정 목 표</a:t>
            </a:r>
          </a:p>
        </p:txBody>
      </p:sp>
    </p:spTree>
    <p:extLst>
      <p:ext uri="{BB962C8B-B14F-4D97-AF65-F5344CB8AC3E}">
        <p14:creationId xmlns:p14="http://schemas.microsoft.com/office/powerpoint/2010/main" val="1839798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63"/>
          <a:stretch/>
        </p:blipFill>
        <p:spPr bwMode="auto">
          <a:xfrm>
            <a:off x="1243055" y="3437390"/>
            <a:ext cx="4675446" cy="175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인큐베이팅</a:t>
            </a:r>
            <a:r>
              <a:rPr lang="ko-KR" altLang="en-US" dirty="0"/>
              <a:t> 성공요인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40</a:t>
            </a:fld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719572" y="1263818"/>
            <a:ext cx="5620344" cy="2173571"/>
            <a:chOff x="461142" y="1603510"/>
            <a:chExt cx="8230352" cy="3182947"/>
          </a:xfrm>
        </p:grpSpPr>
        <p:sp>
          <p:nvSpPr>
            <p:cNvPr id="42" name="AutoShape 142"/>
            <p:cNvSpPr>
              <a:spLocks noChangeArrowheads="1"/>
            </p:cNvSpPr>
            <p:nvPr/>
          </p:nvSpPr>
          <p:spPr bwMode="auto">
            <a:xfrm>
              <a:off x="461142" y="1916830"/>
              <a:ext cx="1884416" cy="2869627"/>
            </a:xfrm>
            <a:prstGeom prst="roundRect">
              <a:avLst>
                <a:gd name="adj" fmla="val 21333"/>
              </a:avLst>
            </a:prstGeom>
            <a:gradFill rotWithShape="1">
              <a:gsLst>
                <a:gs pos="0">
                  <a:srgbClr val="D15532"/>
                </a:gs>
                <a:gs pos="100000">
                  <a:srgbClr val="DF962D"/>
                </a:gs>
              </a:gsLst>
              <a:lin ang="5400000" scaled="1"/>
            </a:gradFill>
            <a:ln w="9525" algn="ctr">
              <a:solidFill>
                <a:srgbClr val="EAEAEA"/>
              </a:solidFill>
              <a:round/>
              <a:headEnd/>
              <a:tailEnd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/>
            <a:lstStyle/>
            <a:p>
              <a:pPr algn="ctr">
                <a:lnSpc>
                  <a:spcPct val="200000"/>
                </a:lnSpc>
              </a:pPr>
              <a:endParaRPr lang="ko-KR" altLang="en-US" sz="1200" b="1" dirty="0">
                <a:solidFill>
                  <a:prstClr val="white"/>
                </a:solidFill>
                <a:latin typeface="+mn-ea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1200" b="1" dirty="0">
                  <a:solidFill>
                    <a:prstClr val="white"/>
                  </a:solidFill>
                  <a:latin typeface="+mn-ea"/>
                </a:rPr>
                <a:t>신뢰와</a:t>
              </a:r>
            </a:p>
            <a:p>
              <a:pPr algn="ctr">
                <a:lnSpc>
                  <a:spcPct val="200000"/>
                </a:lnSpc>
              </a:pPr>
              <a:r>
                <a:rPr lang="ko-KR" altLang="en-US" sz="1200" b="1" dirty="0">
                  <a:solidFill>
                    <a:prstClr val="white"/>
                  </a:solidFill>
                  <a:latin typeface="+mn-ea"/>
                </a:rPr>
                <a:t>작은 성공</a:t>
              </a:r>
            </a:p>
          </p:txBody>
        </p:sp>
        <p:sp>
          <p:nvSpPr>
            <p:cNvPr id="43" name="AutoShape 142"/>
            <p:cNvSpPr>
              <a:spLocks noChangeArrowheads="1"/>
            </p:cNvSpPr>
            <p:nvPr/>
          </p:nvSpPr>
          <p:spPr bwMode="auto">
            <a:xfrm>
              <a:off x="2576455" y="1916830"/>
              <a:ext cx="1884416" cy="2869627"/>
            </a:xfrm>
            <a:prstGeom prst="roundRect">
              <a:avLst>
                <a:gd name="adj" fmla="val 21333"/>
              </a:avLst>
            </a:prstGeom>
            <a:gradFill rotWithShape="1">
              <a:gsLst>
                <a:gs pos="0">
                  <a:srgbClr val="D15532"/>
                </a:gs>
                <a:gs pos="100000">
                  <a:srgbClr val="DF962D"/>
                </a:gs>
              </a:gsLst>
              <a:lin ang="5400000" scaled="1"/>
            </a:gradFill>
            <a:ln w="9525" algn="ctr">
              <a:solidFill>
                <a:srgbClr val="EAEAEA"/>
              </a:solidFill>
              <a:round/>
              <a:headEnd/>
              <a:tailEnd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/>
            <a:lstStyle/>
            <a:p>
              <a:pPr algn="ctr">
                <a:lnSpc>
                  <a:spcPct val="200000"/>
                </a:lnSpc>
              </a:pPr>
              <a:endParaRPr lang="en-US" altLang="ko-KR" sz="1200" b="1" dirty="0" smtClean="0">
                <a:solidFill>
                  <a:prstClr val="white"/>
                </a:solidFill>
                <a:latin typeface="+mn-ea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1200" b="1" dirty="0">
                  <a:solidFill>
                    <a:prstClr val="white"/>
                  </a:solidFill>
                  <a:latin typeface="+mn-ea"/>
                </a:rPr>
                <a:t>통합</a:t>
              </a:r>
            </a:p>
          </p:txBody>
        </p:sp>
        <p:sp>
          <p:nvSpPr>
            <p:cNvPr id="44" name="AutoShape 142"/>
            <p:cNvSpPr>
              <a:spLocks noChangeArrowheads="1"/>
            </p:cNvSpPr>
            <p:nvPr/>
          </p:nvSpPr>
          <p:spPr bwMode="auto">
            <a:xfrm>
              <a:off x="4691766" y="1916830"/>
              <a:ext cx="1884416" cy="2869627"/>
            </a:xfrm>
            <a:prstGeom prst="roundRect">
              <a:avLst>
                <a:gd name="adj" fmla="val 21333"/>
              </a:avLst>
            </a:prstGeom>
            <a:gradFill rotWithShape="1">
              <a:gsLst>
                <a:gs pos="0">
                  <a:srgbClr val="D15532"/>
                </a:gs>
                <a:gs pos="100000">
                  <a:srgbClr val="DF962D"/>
                </a:gs>
              </a:gsLst>
              <a:lin ang="5400000" scaled="1"/>
            </a:gradFill>
            <a:ln w="9525" algn="ctr">
              <a:solidFill>
                <a:srgbClr val="EAEAEA"/>
              </a:solidFill>
              <a:round/>
              <a:headEnd/>
              <a:tailEnd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/>
            <a:lstStyle/>
            <a:p>
              <a:pPr algn="ctr">
                <a:lnSpc>
                  <a:spcPct val="200000"/>
                </a:lnSpc>
              </a:pPr>
              <a:endParaRPr lang="en-US" altLang="ko-KR" sz="1200" b="1" dirty="0" smtClean="0">
                <a:solidFill>
                  <a:prstClr val="white"/>
                </a:solidFill>
                <a:latin typeface="+mn-ea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1200" b="1" dirty="0">
                  <a:solidFill>
                    <a:prstClr val="white"/>
                  </a:solidFill>
                  <a:latin typeface="+mn-ea"/>
                </a:rPr>
                <a:t>맞춤형 </a:t>
              </a:r>
              <a:r>
                <a:rPr lang="en-US" altLang="ko-KR" sz="1200" b="1" dirty="0" smtClean="0">
                  <a:solidFill>
                    <a:prstClr val="white"/>
                  </a:solidFill>
                  <a:latin typeface="+mn-ea"/>
                </a:rPr>
                <a:t/>
              </a:r>
              <a:br>
                <a:rPr lang="en-US" altLang="ko-KR" sz="1200" b="1" dirty="0" smtClean="0">
                  <a:solidFill>
                    <a:prstClr val="white"/>
                  </a:solidFill>
                  <a:latin typeface="+mn-ea"/>
                </a:rPr>
              </a:br>
              <a:r>
                <a:rPr lang="ko-KR" altLang="en-US" sz="1200" b="1" dirty="0" smtClean="0">
                  <a:solidFill>
                    <a:prstClr val="white"/>
                  </a:solidFill>
                  <a:latin typeface="+mn-ea"/>
                </a:rPr>
                <a:t>성장단계</a:t>
              </a:r>
              <a:r>
                <a:rPr lang="en-US" altLang="ko-KR" sz="1200" b="1" dirty="0">
                  <a:solidFill>
                    <a:prstClr val="white"/>
                  </a:solidFill>
                  <a:latin typeface="+mn-ea"/>
                </a:rPr>
                <a:t>, </a:t>
              </a:r>
              <a:r>
                <a:rPr lang="ko-KR" altLang="en-US" sz="1200" b="1" dirty="0">
                  <a:solidFill>
                    <a:prstClr val="white"/>
                  </a:solidFill>
                  <a:latin typeface="+mn-ea"/>
                </a:rPr>
                <a:t>업의 </a:t>
              </a:r>
              <a:r>
                <a:rPr lang="en-US" altLang="ko-KR" sz="1200" b="1" dirty="0" smtClean="0">
                  <a:solidFill>
                    <a:prstClr val="white"/>
                  </a:solidFill>
                  <a:latin typeface="+mn-ea"/>
                </a:rPr>
                <a:t/>
              </a:r>
              <a:br>
                <a:rPr lang="en-US" altLang="ko-KR" sz="1200" b="1" dirty="0" smtClean="0">
                  <a:solidFill>
                    <a:prstClr val="white"/>
                  </a:solidFill>
                  <a:latin typeface="+mn-ea"/>
                </a:rPr>
              </a:br>
              <a:r>
                <a:rPr lang="ko-KR" altLang="en-US" sz="1200" b="1" dirty="0" smtClean="0">
                  <a:solidFill>
                    <a:prstClr val="white"/>
                  </a:solidFill>
                  <a:latin typeface="+mn-ea"/>
                </a:rPr>
                <a:t>특성</a:t>
              </a:r>
              <a:r>
                <a:rPr lang="en-US" altLang="ko-KR" sz="1200" b="1" dirty="0" smtClean="0">
                  <a:solidFill>
                    <a:prstClr val="white"/>
                  </a:solidFill>
                  <a:latin typeface="+mn-ea"/>
                </a:rPr>
                <a:t>, </a:t>
              </a:r>
              <a:r>
                <a:rPr lang="ko-KR" altLang="en-US" sz="1200" b="1" dirty="0" smtClean="0">
                  <a:solidFill>
                    <a:prstClr val="white"/>
                  </a:solidFill>
                  <a:latin typeface="+mn-ea"/>
                </a:rPr>
                <a:t>기업가 </a:t>
              </a:r>
              <a:endParaRPr lang="ko-KR" altLang="en-US" sz="1200" b="1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5" name="AutoShape 142"/>
            <p:cNvSpPr>
              <a:spLocks noChangeArrowheads="1"/>
            </p:cNvSpPr>
            <p:nvPr/>
          </p:nvSpPr>
          <p:spPr bwMode="auto">
            <a:xfrm>
              <a:off x="6807078" y="1916830"/>
              <a:ext cx="1884416" cy="2869627"/>
            </a:xfrm>
            <a:prstGeom prst="roundRect">
              <a:avLst>
                <a:gd name="adj" fmla="val 21333"/>
              </a:avLst>
            </a:prstGeom>
            <a:gradFill rotWithShape="1">
              <a:gsLst>
                <a:gs pos="0">
                  <a:srgbClr val="D15532"/>
                </a:gs>
                <a:gs pos="100000">
                  <a:srgbClr val="DF962D"/>
                </a:gs>
              </a:gsLst>
              <a:lin ang="5400000" scaled="1"/>
            </a:gradFill>
            <a:ln w="9525" algn="ctr">
              <a:solidFill>
                <a:srgbClr val="EAEAEA"/>
              </a:solidFill>
              <a:round/>
              <a:headEnd/>
              <a:tailEnd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/>
            <a:lstStyle/>
            <a:p>
              <a:pPr algn="ctr">
                <a:lnSpc>
                  <a:spcPct val="200000"/>
                </a:lnSpc>
              </a:pPr>
              <a:endParaRPr lang="ko-KR" altLang="en-US" sz="1200" b="1" dirty="0">
                <a:solidFill>
                  <a:prstClr val="white"/>
                </a:solidFill>
                <a:latin typeface="+mn-ea"/>
              </a:endParaRPr>
            </a:p>
            <a:p>
              <a:pPr algn="ctr">
                <a:lnSpc>
                  <a:spcPct val="200000"/>
                </a:lnSpc>
              </a:pPr>
              <a:r>
                <a:rPr lang="ko-KR" altLang="en-US" sz="1200" b="1" dirty="0">
                  <a:solidFill>
                    <a:prstClr val="white"/>
                  </a:solidFill>
                  <a:latin typeface="+mn-ea"/>
                </a:rPr>
                <a:t>기업가정신</a:t>
              </a:r>
              <a:br>
                <a:rPr lang="ko-KR" altLang="en-US" sz="1200" b="1" dirty="0">
                  <a:solidFill>
                    <a:prstClr val="white"/>
                  </a:solidFill>
                  <a:latin typeface="+mn-ea"/>
                </a:rPr>
              </a:br>
              <a:r>
                <a:rPr lang="ko-KR" altLang="en-US" sz="1200" b="1" dirty="0">
                  <a:solidFill>
                    <a:prstClr val="white"/>
                  </a:solidFill>
                  <a:latin typeface="+mn-ea"/>
                </a:rPr>
                <a:t>제고 </a:t>
              </a:r>
            </a:p>
          </p:txBody>
        </p:sp>
        <p:pic>
          <p:nvPicPr>
            <p:cNvPr id="46" name="Picture 58" descr="01"/>
            <p:cNvPicPr>
              <a:picLocks noChangeAspect="1" noChangeArrowheads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13"/>
            <a:stretch>
              <a:fillRect/>
            </a:stretch>
          </p:blipFill>
          <p:spPr bwMode="auto">
            <a:xfrm>
              <a:off x="1164679" y="1671683"/>
              <a:ext cx="477341" cy="2840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63" descr="02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547"/>
            <a:stretch>
              <a:fillRect/>
            </a:stretch>
          </p:blipFill>
          <p:spPr bwMode="auto">
            <a:xfrm>
              <a:off x="3284269" y="1603738"/>
              <a:ext cx="468786" cy="313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37" descr="03"/>
            <p:cNvPicPr>
              <a:picLocks noChangeAspect="1" noChangeArrowheads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756"/>
            <a:stretch>
              <a:fillRect/>
            </a:stretch>
          </p:blipFill>
          <p:spPr bwMode="auto">
            <a:xfrm>
              <a:off x="5399581" y="1603738"/>
              <a:ext cx="468786" cy="313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18" descr="04"/>
            <p:cNvPicPr>
              <a:picLocks noChangeAspect="1" noChangeArrowheads="1"/>
            </p:cNvPicPr>
            <p:nvPr/>
          </p:nvPicPr>
          <p:blipFill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204"/>
            <a:stretch>
              <a:fillRect/>
            </a:stretch>
          </p:blipFill>
          <p:spPr bwMode="auto">
            <a:xfrm>
              <a:off x="7514553" y="1603510"/>
              <a:ext cx="469466" cy="313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2379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아름다운 이름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인큐베이터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41</a:t>
            </a:fld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373125" y="1192666"/>
            <a:ext cx="6129274" cy="3433122"/>
            <a:chOff x="373125" y="5634038"/>
            <a:chExt cx="6129274" cy="3433122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288" y="5635946"/>
              <a:ext cx="441424" cy="432769"/>
            </a:xfrm>
            <a:prstGeom prst="rect">
              <a:avLst/>
            </a:prstGeom>
          </p:spPr>
        </p:pic>
        <p:sp>
          <p:nvSpPr>
            <p:cNvPr id="8" name="모서리가 둥근 직사각형 7"/>
            <p:cNvSpPr/>
            <p:nvPr/>
          </p:nvSpPr>
          <p:spPr>
            <a:xfrm>
              <a:off x="995592" y="5634038"/>
              <a:ext cx="5506807" cy="3433122"/>
            </a:xfrm>
            <a:prstGeom prst="roundRect">
              <a:avLst>
                <a:gd name="adj" fmla="val 5998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3125" y="6042892"/>
              <a:ext cx="53091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M" pitchFamily="18" charset="-127"/>
                  <a:ea typeface="서울남산체 M" pitchFamily="18" charset="-127"/>
                </a:rPr>
                <a:t>동영상</a:t>
              </a: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053093" y="5641097"/>
              <a:ext cx="5449306" cy="316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100" dirty="0" smtClean="0">
                  <a:latin typeface="서울남산체 M" pitchFamily="18" charset="-127"/>
                  <a:ea typeface="서울남산체 M" pitchFamily="18" charset="-127"/>
                  <a:sym typeface="Wingdings 2"/>
                </a:rPr>
                <a:t> 영상을 보며 기억에 남는 부분을 적어보세요</a:t>
              </a:r>
              <a:r>
                <a:rPr lang="en-US" altLang="ko-KR" sz="1100" dirty="0" smtClean="0">
                  <a:latin typeface="서울남산체 M" pitchFamily="18" charset="-127"/>
                  <a:ea typeface="서울남산체 M" pitchFamily="18" charset="-127"/>
                  <a:sym typeface="Wingdings 2"/>
                </a:rPr>
                <a:t>.</a:t>
              </a:r>
              <a:endParaRPr lang="en-US" altLang="ko-KR" sz="1100" dirty="0">
                <a:latin typeface="서울남산체 M" pitchFamily="18" charset="-127"/>
                <a:ea typeface="서울남산체 M" pitchFamily="18" charset="-127"/>
              </a:endParaRPr>
            </a:p>
          </p:txBody>
        </p:sp>
        <p:grpSp>
          <p:nvGrpSpPr>
            <p:cNvPr id="11" name="그룹 10"/>
            <p:cNvGrpSpPr/>
            <p:nvPr/>
          </p:nvGrpSpPr>
          <p:grpSpPr>
            <a:xfrm>
              <a:off x="1265092" y="6057985"/>
              <a:ext cx="1115110" cy="789082"/>
              <a:chOff x="970141" y="1410093"/>
              <a:chExt cx="7228738" cy="5115252"/>
            </a:xfrm>
          </p:grpSpPr>
          <p:pic>
            <p:nvPicPr>
              <p:cNvPr id="12" name="그림 1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0141" y="1410093"/>
                <a:ext cx="7228738" cy="5115252"/>
              </a:xfrm>
              <a:prstGeom prst="rect">
                <a:avLst/>
              </a:prstGeom>
            </p:spPr>
          </p:pic>
          <p:sp>
            <p:nvSpPr>
              <p:cNvPr id="13" name="직사각형 12"/>
              <p:cNvSpPr/>
              <p:nvPr/>
            </p:nvSpPr>
            <p:spPr>
              <a:xfrm>
                <a:off x="1133475" y="1524000"/>
                <a:ext cx="6915150" cy="435327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380182" y="5205413"/>
            <a:ext cx="6122218" cy="3349625"/>
          </a:xfrm>
          <a:prstGeom prst="roundRect">
            <a:avLst>
              <a:gd name="adj" fmla="val 4722"/>
            </a:avLst>
          </a:prstGeom>
          <a:blipFill dpi="0" rotWithShape="0">
            <a:blip r:embed="rId4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580583"/>
              </p:ext>
            </p:extLst>
          </p:nvPr>
        </p:nvGraphicFramePr>
        <p:xfrm>
          <a:off x="508197" y="5634038"/>
          <a:ext cx="5800879" cy="279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M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" name="그림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088451"/>
            <a:ext cx="243976" cy="311747"/>
          </a:xfrm>
          <a:prstGeom prst="rect">
            <a:avLst/>
          </a:prstGeom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0" t="7103" r="9247" b="34754"/>
          <a:stretch/>
        </p:blipFill>
        <p:spPr bwMode="auto">
          <a:xfrm>
            <a:off x="1375938" y="1719282"/>
            <a:ext cx="883590" cy="49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292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1242401" y="1792510"/>
            <a:ext cx="4454551" cy="5217889"/>
            <a:chOff x="841020" y="1407885"/>
            <a:chExt cx="5402457" cy="6328229"/>
          </a:xfrm>
        </p:grpSpPr>
        <p:grpSp>
          <p:nvGrpSpPr>
            <p:cNvPr id="6" name="그룹 5"/>
            <p:cNvGrpSpPr/>
            <p:nvPr/>
          </p:nvGrpSpPr>
          <p:grpSpPr>
            <a:xfrm>
              <a:off x="841020" y="1407885"/>
              <a:ext cx="5402457" cy="3033493"/>
              <a:chOff x="325763" y="1700808"/>
              <a:chExt cx="8514190" cy="4896544"/>
            </a:xfrm>
          </p:grpSpPr>
          <p:pic>
            <p:nvPicPr>
              <p:cNvPr id="4" name="Picture 2" descr="C:\Users\user\Documents\이윤경\프로젝트\현대인재개발원\셀파.gif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7450" b="53125"/>
              <a:stretch/>
            </p:blipFill>
            <p:spPr bwMode="auto">
              <a:xfrm>
                <a:off x="325763" y="1700808"/>
                <a:ext cx="3534302" cy="48965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" name="Picture 2" descr="C:\Users\user\Documents\이윤경\프로젝트\현대인재개발원\셀파.gif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550" b="53125"/>
              <a:stretch/>
            </p:blipFill>
            <p:spPr bwMode="auto">
              <a:xfrm>
                <a:off x="4067944" y="1700808"/>
                <a:ext cx="4772009" cy="48965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" name="Picture 2" descr="C:\Users\user\Documents\이윤경\프로젝트\현대인재개발원\셀파.gif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471" b="1073"/>
            <a:stretch/>
          </p:blipFill>
          <p:spPr bwMode="auto">
            <a:xfrm>
              <a:off x="841020" y="4588909"/>
              <a:ext cx="5402457" cy="3147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21" y="7386861"/>
            <a:ext cx="6284912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직선 연결선 12"/>
          <p:cNvCxnSpPr/>
          <p:nvPr/>
        </p:nvCxnSpPr>
        <p:spPr>
          <a:xfrm>
            <a:off x="1045028" y="7271657"/>
            <a:ext cx="4833257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/>
          <p:cNvGrpSpPr/>
          <p:nvPr/>
        </p:nvGrpSpPr>
        <p:grpSpPr>
          <a:xfrm>
            <a:off x="429802" y="1196244"/>
            <a:ext cx="448842" cy="596266"/>
            <a:chOff x="5492584" y="7177960"/>
            <a:chExt cx="448842" cy="596266"/>
          </a:xfrm>
        </p:grpSpPr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9037" y="7177960"/>
              <a:ext cx="380655" cy="355830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5492584" y="7528005"/>
              <a:ext cx="448842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생각거리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cxnSp>
        <p:nvCxnSpPr>
          <p:cNvPr id="15" name="직선 연결선 14"/>
          <p:cNvCxnSpPr/>
          <p:nvPr/>
        </p:nvCxnSpPr>
        <p:spPr>
          <a:xfrm>
            <a:off x="1059542" y="1432215"/>
            <a:ext cx="494937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/>
          <p:cNvSpPr/>
          <p:nvPr/>
        </p:nvSpPr>
        <p:spPr>
          <a:xfrm>
            <a:off x="5338537" y="1124438"/>
            <a:ext cx="6703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ko-KR" altLang="en-US" sz="1400" b="1" dirty="0" err="1" smtClean="0"/>
              <a:t>세르파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82693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251520" y="2743200"/>
            <a:ext cx="6358984" cy="2796987"/>
          </a:xfrm>
        </p:spPr>
        <p:txBody>
          <a:bodyPr/>
          <a:lstStyle/>
          <a:p>
            <a:r>
              <a:rPr lang="ko-KR" altLang="en-US" dirty="0"/>
              <a:t>모듈</a:t>
            </a:r>
            <a:r>
              <a:rPr lang="en-US" altLang="ko-KR" dirty="0"/>
              <a:t>2.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/>
              <a:t>방법론</a:t>
            </a:r>
          </a:p>
        </p:txBody>
      </p:sp>
    </p:spTree>
    <p:extLst>
      <p:ext uri="{BB962C8B-B14F-4D97-AF65-F5344CB8AC3E}">
        <p14:creationId xmlns:p14="http://schemas.microsoft.com/office/powerpoint/2010/main" val="14191184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나의 </a:t>
            </a:r>
            <a:r>
              <a:rPr lang="ko-KR" altLang="en-US" dirty="0" err="1"/>
              <a:t>인큐베이팅</a:t>
            </a:r>
            <a:r>
              <a:rPr lang="ko-KR" altLang="en-US" dirty="0"/>
              <a:t> 스타일 찾기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44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49381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나의 </a:t>
            </a:r>
            <a:r>
              <a:rPr lang="ko-KR" altLang="en-US" sz="1200" dirty="0" err="1" smtClean="0">
                <a:latin typeface="+mn-ea"/>
              </a:rPr>
              <a:t>인큐베이팅은</a:t>
            </a:r>
            <a:r>
              <a:rPr lang="ko-KR" altLang="en-US" sz="1200" dirty="0" smtClean="0">
                <a:latin typeface="+mn-ea"/>
              </a:rPr>
              <a:t> 어떤 스타일일까요</a:t>
            </a:r>
            <a:r>
              <a:rPr lang="en-US" altLang="ko-KR" sz="1200" dirty="0" smtClean="0">
                <a:latin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나의 </a:t>
            </a:r>
            <a:r>
              <a:rPr lang="ko-KR" altLang="en-US" sz="1200" dirty="0" err="1" smtClean="0">
                <a:latin typeface="+mn-ea"/>
              </a:rPr>
              <a:t>인큐베이팅</a:t>
            </a:r>
            <a:r>
              <a:rPr lang="ko-KR" altLang="en-US" sz="1200" dirty="0" smtClean="0">
                <a:latin typeface="+mn-ea"/>
              </a:rPr>
              <a:t> 스타일을 파악하고 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장점과 보완점을 생각해봅니다</a:t>
            </a:r>
            <a:r>
              <a:rPr lang="en-US" altLang="ko-KR" sz="1200" dirty="0" smtClean="0">
                <a:latin typeface="+mn-ea"/>
              </a:rPr>
              <a:t>.</a:t>
            </a:r>
            <a:endParaRPr lang="en-US" altLang="ko-KR" sz="1200" dirty="0">
              <a:latin typeface="+mn-ea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640259" y="3258072"/>
            <a:ext cx="5769005" cy="5421470"/>
            <a:chOff x="1144897" y="4571067"/>
            <a:chExt cx="5125351" cy="4536063"/>
          </a:xfrm>
        </p:grpSpPr>
        <p:pic>
          <p:nvPicPr>
            <p:cNvPr id="19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1358434" y="5416328"/>
              <a:ext cx="4603321" cy="251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Activity Step</a:t>
              </a: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1224552" y="4678928"/>
            <a:ext cx="49381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자신의 </a:t>
            </a:r>
            <a:r>
              <a:rPr lang="ko-KR" altLang="en-US" sz="1200" dirty="0" err="1">
                <a:latin typeface="+mn-ea"/>
              </a:rPr>
              <a:t>인큐베이팅</a:t>
            </a:r>
            <a:r>
              <a:rPr lang="ko-KR" altLang="en-US" sz="1200" dirty="0">
                <a:latin typeface="+mn-ea"/>
              </a:rPr>
              <a:t> </a:t>
            </a:r>
            <a:r>
              <a:rPr lang="ko-KR" altLang="en-US" sz="1200" dirty="0" smtClean="0">
                <a:latin typeface="+mn-ea"/>
              </a:rPr>
              <a:t>스타일과 비슷하다고 짐작되는 역할을 </a:t>
            </a:r>
            <a:r>
              <a:rPr lang="ko-KR" altLang="en-US" sz="1200" dirty="0">
                <a:latin typeface="+mn-ea"/>
              </a:rPr>
              <a:t>선택합니다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err="1" smtClean="0">
                <a:latin typeface="+mn-ea"/>
              </a:rPr>
              <a:t>인큐베이팅</a:t>
            </a:r>
            <a:r>
              <a:rPr lang="ko-KR" altLang="en-US" sz="1200" dirty="0" smtClean="0">
                <a:latin typeface="+mn-ea"/>
              </a:rPr>
              <a:t> 스타일 진단문항을 읽으며 표시합니다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그래프에 표시합니다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자신의 </a:t>
            </a:r>
            <a:r>
              <a:rPr lang="ko-KR" altLang="en-US" sz="1200" dirty="0" err="1" smtClean="0">
                <a:latin typeface="+mn-ea"/>
              </a:rPr>
              <a:t>인큐베이팅</a:t>
            </a:r>
            <a:r>
              <a:rPr lang="ko-KR" altLang="en-US" sz="1200" dirty="0" smtClean="0">
                <a:latin typeface="+mn-ea"/>
              </a:rPr>
              <a:t> 스타일을 파악한 후</a:t>
            </a:r>
            <a:r>
              <a:rPr lang="en-US" altLang="ko-KR" sz="1200" dirty="0" smtClean="0">
                <a:latin typeface="+mn-ea"/>
              </a:rPr>
              <a:t>, </a:t>
            </a:r>
            <a:br>
              <a:rPr lang="en-US" altLang="ko-KR" sz="1200" dirty="0" smtClean="0">
                <a:latin typeface="+mn-ea"/>
              </a:rPr>
            </a:br>
            <a:r>
              <a:rPr lang="ko-KR" altLang="en-US" sz="1200" dirty="0" smtClean="0">
                <a:latin typeface="+mn-ea"/>
              </a:rPr>
              <a:t>장점과 보완점을 이해합니다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팀에서 공유합니다</a:t>
            </a:r>
            <a:r>
              <a:rPr lang="en-US" altLang="ko-KR" sz="1200" dirty="0" smtClean="0">
                <a:latin typeface="+mn-ea"/>
              </a:rPr>
              <a:t>.</a:t>
            </a:r>
            <a:endParaRPr lang="en-US" altLang="ko-KR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226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나의 </a:t>
            </a:r>
            <a:r>
              <a:rPr lang="ko-KR" altLang="en-US" dirty="0" err="1"/>
              <a:t>인큐베이팅</a:t>
            </a:r>
            <a:r>
              <a:rPr lang="ko-KR" altLang="en-US" dirty="0"/>
              <a:t> 스타일 찾기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>
                <a:solidFill>
                  <a:prstClr val="white">
                    <a:lumMod val="75000"/>
                  </a:prstClr>
                </a:solidFill>
              </a:rPr>
              <a:pPr/>
              <a:t>45</a:t>
            </a:fld>
            <a:endParaRPr lang="ko-KR" altLang="en-US" dirty="0">
              <a:solidFill>
                <a:prstClr val="white">
                  <a:lumMod val="75000"/>
                </a:prstClr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prstClr val="white">
                      <a:lumMod val="50000"/>
                    </a:prst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5" name="직사각형 4"/>
          <p:cNvSpPr/>
          <p:nvPr/>
        </p:nvSpPr>
        <p:spPr>
          <a:xfrm>
            <a:off x="969578" y="1096443"/>
            <a:ext cx="5532821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100" dirty="0"/>
              <a:t>자신의 </a:t>
            </a:r>
            <a:r>
              <a:rPr lang="ko-KR" altLang="en-US" sz="1100" dirty="0" err="1"/>
              <a:t>인큐베이팅</a:t>
            </a:r>
            <a:r>
              <a:rPr lang="ko-KR" altLang="en-US" sz="1100" dirty="0"/>
              <a:t> </a:t>
            </a:r>
            <a:r>
              <a:rPr lang="ko-KR" altLang="en-US" sz="1100" dirty="0" smtClean="0"/>
              <a:t>스타일과 비슷하다고 짐작되는 역할을 </a:t>
            </a:r>
            <a:r>
              <a:rPr lang="ko-KR" altLang="en-US" sz="1100" dirty="0"/>
              <a:t>선택합니다</a:t>
            </a:r>
            <a:r>
              <a:rPr lang="en-US" altLang="ko-KR" sz="1100" dirty="0"/>
              <a:t>.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1868779" y="1631878"/>
            <a:ext cx="2958518" cy="2949174"/>
            <a:chOff x="1283167" y="1523277"/>
            <a:chExt cx="3881793" cy="3869533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5" t="10411" r="2852" b="3056"/>
            <a:stretch>
              <a:fillRect/>
            </a:stretch>
          </p:blipFill>
          <p:spPr bwMode="auto">
            <a:xfrm rot="21347488">
              <a:off x="1283167" y="1828523"/>
              <a:ext cx="3881793" cy="3564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 descr="C:\Users\meehoo\AppData\Local\Microsoft\Windows\Temporary Internet Files\Content.IE5\8IEB2329\MC900432586[1]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5419" y="1523277"/>
              <a:ext cx="770270" cy="770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263" y="2218941"/>
            <a:ext cx="274955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82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나의 </a:t>
            </a:r>
            <a:r>
              <a:rPr lang="ko-KR" altLang="en-US" dirty="0" err="1"/>
              <a:t>인큐베이팅</a:t>
            </a:r>
            <a:r>
              <a:rPr lang="ko-KR" altLang="en-US" dirty="0"/>
              <a:t> 스타일 찾기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>
                <a:solidFill>
                  <a:prstClr val="white">
                    <a:lumMod val="75000"/>
                  </a:prstClr>
                </a:solidFill>
              </a:rPr>
              <a:pPr/>
              <a:t>46</a:t>
            </a:fld>
            <a:endParaRPr lang="ko-KR" altLang="en-US" dirty="0">
              <a:solidFill>
                <a:prstClr val="white">
                  <a:lumMod val="75000"/>
                </a:prstClr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prstClr val="white">
                      <a:lumMod val="50000"/>
                    </a:prst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5" name="직사각형 4"/>
          <p:cNvSpPr/>
          <p:nvPr/>
        </p:nvSpPr>
        <p:spPr>
          <a:xfrm>
            <a:off x="969578" y="1096443"/>
            <a:ext cx="553282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100" dirty="0"/>
              <a:t>다음은 인큐베이터의 지원행동을 열거한 것입니다</a:t>
            </a:r>
            <a:r>
              <a:rPr lang="en-US" altLang="ko-KR" sz="1100" dirty="0"/>
              <a:t>. </a:t>
            </a:r>
            <a:r>
              <a:rPr lang="ko-KR" altLang="en-US" sz="1100" dirty="0" smtClean="0"/>
              <a:t>인큐베이터로서 </a:t>
            </a:r>
            <a:r>
              <a:rPr lang="ko-KR" altLang="en-US" sz="1100" dirty="0"/>
              <a:t>본인이 생각하기에 평소 상황에서 각각의 행동들을 얼마나 자주 나타내는지 해당 정도를 보기에서 골라 표시하십시오</a:t>
            </a:r>
            <a:r>
              <a:rPr lang="en-US" altLang="ko-KR" sz="1100" dirty="0"/>
              <a:t>. 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100" dirty="0"/>
              <a:t>응답은 음영이 없는 흰색 칸에 기입하고</a:t>
            </a:r>
            <a:r>
              <a:rPr lang="en-US" altLang="ko-KR" sz="1100" dirty="0"/>
              <a:t>, A-H</a:t>
            </a:r>
            <a:r>
              <a:rPr lang="ko-KR" altLang="en-US" sz="1100" dirty="0"/>
              <a:t>까지 각각 위 아래 두 개의 숫자를 더한 값을 합계 행에 기입하십시오</a:t>
            </a:r>
            <a:r>
              <a:rPr lang="en-US" altLang="ko-KR" sz="1100" dirty="0"/>
              <a:t>.</a:t>
            </a:r>
          </a:p>
        </p:txBody>
      </p:sp>
      <p:sp>
        <p:nvSpPr>
          <p:cNvPr id="17" name="Text Box 208"/>
          <p:cNvSpPr txBox="1">
            <a:spLocks noChangeArrowheads="1"/>
          </p:cNvSpPr>
          <p:nvPr/>
        </p:nvSpPr>
        <p:spPr bwMode="auto">
          <a:xfrm>
            <a:off x="917698" y="2212634"/>
            <a:ext cx="157126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1100" b="1" dirty="0">
                <a:latin typeface="+mn-ea"/>
              </a:rPr>
              <a:t>(</a:t>
            </a:r>
            <a:r>
              <a:rPr lang="ko-KR" altLang="en-US" sz="1100" b="1" dirty="0">
                <a:latin typeface="+mn-ea"/>
              </a:rPr>
              <a:t>보기</a:t>
            </a:r>
            <a:r>
              <a:rPr lang="en-US" altLang="ko-KR" sz="1100" b="1" dirty="0">
                <a:latin typeface="+mn-ea"/>
              </a:rPr>
              <a:t>)  </a:t>
            </a:r>
            <a:r>
              <a:rPr lang="ko-KR" altLang="en-US" sz="1100" b="1" dirty="0">
                <a:latin typeface="+mn-ea"/>
              </a:rPr>
              <a:t>거의 그렇지 않다</a:t>
            </a:r>
          </a:p>
        </p:txBody>
      </p:sp>
      <p:sp>
        <p:nvSpPr>
          <p:cNvPr id="18" name="Text Box 210"/>
          <p:cNvSpPr txBox="1">
            <a:spLocks noChangeArrowheads="1"/>
          </p:cNvSpPr>
          <p:nvPr/>
        </p:nvSpPr>
        <p:spPr bwMode="auto">
          <a:xfrm>
            <a:off x="5152992" y="2198346"/>
            <a:ext cx="89960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ko-KR" altLang="en-US" sz="1100" b="1" dirty="0">
                <a:latin typeface="+mn-ea"/>
              </a:rPr>
              <a:t>매우 그렇다</a:t>
            </a:r>
            <a:r>
              <a:rPr lang="en-US" altLang="ko-KR" sz="1100" b="1" dirty="0">
                <a:latin typeface="+mn-ea"/>
              </a:rPr>
              <a:t>.</a:t>
            </a:r>
          </a:p>
        </p:txBody>
      </p:sp>
      <p:graphicFrame>
        <p:nvGraphicFramePr>
          <p:cNvPr id="19" name="Group 2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341542"/>
              </p:ext>
            </p:extLst>
          </p:nvPr>
        </p:nvGraphicFramePr>
        <p:xfrm>
          <a:off x="1326774" y="2474502"/>
          <a:ext cx="4510669" cy="215520"/>
        </p:xfrm>
        <a:graphic>
          <a:graphicData uri="http://schemas.openxmlformats.org/drawingml/2006/table">
            <a:tbl>
              <a:tblPr/>
              <a:tblGrid>
                <a:gridCol w="644130"/>
                <a:gridCol w="644131"/>
                <a:gridCol w="644130"/>
                <a:gridCol w="645886"/>
                <a:gridCol w="644131"/>
                <a:gridCol w="644130"/>
                <a:gridCol w="644131"/>
              </a:tblGrid>
              <a:tr h="192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186588"/>
              </p:ext>
            </p:extLst>
          </p:nvPr>
        </p:nvGraphicFramePr>
        <p:xfrm>
          <a:off x="419045" y="2844031"/>
          <a:ext cx="6083357" cy="5764983"/>
        </p:xfrm>
        <a:graphic>
          <a:graphicData uri="http://schemas.openxmlformats.org/drawingml/2006/table">
            <a:tbl>
              <a:tblPr/>
              <a:tblGrid>
                <a:gridCol w="3782565"/>
                <a:gridCol w="287599"/>
                <a:gridCol w="287599"/>
                <a:gridCol w="287599"/>
                <a:gridCol w="287599"/>
                <a:gridCol w="287599"/>
                <a:gridCol w="287599"/>
                <a:gridCol w="287599"/>
                <a:gridCol w="287599"/>
              </a:tblGrid>
              <a:tr h="2826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문항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</a:t>
                      </a: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</a:t>
                      </a: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C</a:t>
                      </a: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</a:t>
                      </a: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E</a:t>
                      </a: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</a:t>
                      </a: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G</a:t>
                      </a: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H</a:t>
                      </a: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사회적 기업가의 사적인 문제를 잘 들어주는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02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구체적인 부분까지 보고서를 꼼꼼히 살펴보는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02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상부에서 결정된 사안에 대해 영향력을 행사하는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02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4. </a:t>
                      </a: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창의적</a:t>
                      </a: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독창적인 방식으로 문제를 해결하는 편이다</a:t>
                      </a: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02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사회적 기업가에 대한 책임감의 범위를 명확하게 정의하는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02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일에 대해 몰입하고 집중하는 모습을 잘 나타내는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88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일방적으로 지시하기 보다는 사회적 기업가와의 합의를 시도하는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kumimoji="1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02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매일의 일상적인 작업을 안정적으로 유지시켜가는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기록과 보고서 등을 비교하여 자료간의 불일치를 찾아내는데 익숙하다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kumimoji="1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02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사회적 기업가를 대할 때 공감과 관심을 나타내는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02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업무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단위별로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명확한 목표를 설정하는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02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혁신과 개선 여지를 찾으려고 노력하는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88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영향력있는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사람들과의 네트워크를 유지하기 위해 노력하는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88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사회적 기업가가 일을 수행함에 있어 오류를 최소화하도록 강조하는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02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내 역할에 대해 높은 수준으로 동기 부여하는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02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16.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사회적 기업가가 참여적인 의사결정을 하도록 독려하는 편이다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0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합 계</a:t>
                      </a:r>
                    </a:p>
                  </a:txBody>
                  <a:tcPr marL="32992" marR="32992" marT="32992" marB="329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2992" marR="32992" marT="32992" marB="329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3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나의 </a:t>
            </a:r>
            <a:r>
              <a:rPr lang="ko-KR" altLang="en-US" dirty="0" err="1"/>
              <a:t>인큐베이팅</a:t>
            </a:r>
            <a:r>
              <a:rPr lang="ko-KR" altLang="en-US" dirty="0"/>
              <a:t> 스타일 찾기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>
                <a:solidFill>
                  <a:prstClr val="white">
                    <a:lumMod val="75000"/>
                  </a:prstClr>
                </a:solidFill>
              </a:rPr>
              <a:pPr/>
              <a:t>47</a:t>
            </a:fld>
            <a:endParaRPr lang="ko-KR" altLang="en-US" dirty="0">
              <a:solidFill>
                <a:prstClr val="white">
                  <a:lumMod val="75000"/>
                </a:prstClr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prstClr val="white">
                      <a:lumMod val="50000"/>
                    </a:prst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5" name="직사각형 4"/>
          <p:cNvSpPr/>
          <p:nvPr/>
        </p:nvSpPr>
        <p:spPr>
          <a:xfrm>
            <a:off x="969578" y="1096443"/>
            <a:ext cx="5532821" cy="638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100" dirty="0"/>
              <a:t>좌측 그래프에는 앞서 응답한 ‘관리스타일 데이터’</a:t>
            </a:r>
            <a:r>
              <a:rPr lang="ko-KR" altLang="en-US" sz="1100" dirty="0" err="1"/>
              <a:t>를</a:t>
            </a:r>
            <a:r>
              <a:rPr lang="en-US" altLang="ko-KR" sz="1100" dirty="0"/>
              <a:t> </a:t>
            </a:r>
            <a:r>
              <a:rPr lang="ko-KR" altLang="en-US" sz="1100" dirty="0"/>
              <a:t>점으로 표시한 후 각 점을 선으로 연결합니다</a:t>
            </a:r>
            <a:r>
              <a:rPr lang="en-US" altLang="ko-KR" sz="1100" dirty="0"/>
              <a:t>. </a:t>
            </a:r>
          </a:p>
          <a:p>
            <a:pPr marL="285750" indent="-285750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100" dirty="0"/>
              <a:t>각 </a:t>
            </a:r>
            <a:r>
              <a:rPr lang="ko-KR" altLang="en-US" sz="1100" dirty="0" err="1"/>
              <a:t>분면의</a:t>
            </a:r>
            <a:r>
              <a:rPr lang="ko-KR" altLang="en-US" sz="1100" dirty="0"/>
              <a:t> 박스에는 </a:t>
            </a:r>
            <a:r>
              <a:rPr lang="ko-KR" altLang="en-US" sz="1100" dirty="0" err="1"/>
              <a:t>분면</a:t>
            </a:r>
            <a:r>
              <a:rPr lang="ko-KR" altLang="en-US" sz="1100" dirty="0"/>
              <a:t> 안에 있는 두 개 축의 숫자들을 합산한 총점을 기입합니다</a:t>
            </a:r>
            <a:r>
              <a:rPr lang="en-US" altLang="ko-KR" sz="1100" dirty="0"/>
              <a:t>.</a:t>
            </a:r>
          </a:p>
        </p:txBody>
      </p:sp>
      <p:grpSp>
        <p:nvGrpSpPr>
          <p:cNvPr id="12" name="Group 71"/>
          <p:cNvGrpSpPr>
            <a:grpSpLocks/>
          </p:cNvGrpSpPr>
          <p:nvPr/>
        </p:nvGrpSpPr>
        <p:grpSpPr bwMode="auto">
          <a:xfrm>
            <a:off x="1056437" y="1982850"/>
            <a:ext cx="5262112" cy="5129743"/>
            <a:chOff x="158" y="999"/>
            <a:chExt cx="2743" cy="2674"/>
          </a:xfrm>
        </p:grpSpPr>
        <p:sp>
          <p:nvSpPr>
            <p:cNvPr id="16" name="Line 72"/>
            <p:cNvSpPr>
              <a:spLocks noChangeShapeType="1"/>
            </p:cNvSpPr>
            <p:nvPr/>
          </p:nvSpPr>
          <p:spPr bwMode="auto">
            <a:xfrm>
              <a:off x="414" y="2317"/>
              <a:ext cx="2214" cy="0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21" name="Line 73"/>
            <p:cNvSpPr>
              <a:spLocks noChangeShapeType="1"/>
            </p:cNvSpPr>
            <p:nvPr/>
          </p:nvSpPr>
          <p:spPr bwMode="auto">
            <a:xfrm>
              <a:off x="1519" y="1227"/>
              <a:ext cx="8" cy="2208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22" name="Line 74"/>
            <p:cNvSpPr>
              <a:spLocks noChangeShapeType="1"/>
            </p:cNvSpPr>
            <p:nvPr/>
          </p:nvSpPr>
          <p:spPr bwMode="auto">
            <a:xfrm>
              <a:off x="1006" y="1368"/>
              <a:ext cx="1054" cy="1971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23" name="Line 75"/>
            <p:cNvSpPr>
              <a:spLocks noChangeShapeType="1"/>
            </p:cNvSpPr>
            <p:nvPr/>
          </p:nvSpPr>
          <p:spPr bwMode="auto">
            <a:xfrm>
              <a:off x="604" y="1767"/>
              <a:ext cx="1845" cy="1142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24" name="Line 76"/>
            <p:cNvSpPr>
              <a:spLocks noChangeShapeType="1"/>
            </p:cNvSpPr>
            <p:nvPr/>
          </p:nvSpPr>
          <p:spPr bwMode="auto">
            <a:xfrm flipH="1">
              <a:off x="975" y="1357"/>
              <a:ext cx="1059" cy="1982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25" name="Line 77"/>
            <p:cNvSpPr>
              <a:spLocks noChangeShapeType="1"/>
            </p:cNvSpPr>
            <p:nvPr/>
          </p:nvSpPr>
          <p:spPr bwMode="auto">
            <a:xfrm flipH="1">
              <a:off x="574" y="1745"/>
              <a:ext cx="1869" cy="1147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26" name="Text Box 78"/>
            <p:cNvSpPr txBox="1">
              <a:spLocks noChangeArrowheads="1"/>
            </p:cNvSpPr>
            <p:nvPr/>
          </p:nvSpPr>
          <p:spPr bwMode="auto">
            <a:xfrm>
              <a:off x="1919" y="3316"/>
              <a:ext cx="56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000" b="1"/>
                <a:t>A. </a:t>
              </a:r>
              <a:r>
                <a:rPr lang="ko-KR" altLang="en-US" sz="1000" b="1"/>
                <a:t>지도자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000" b="1"/>
                <a:t>    </a:t>
              </a:r>
              <a:r>
                <a:rPr lang="en-US" altLang="ko-KR" sz="1000" b="1"/>
                <a:t>(Director)</a:t>
              </a:r>
            </a:p>
          </p:txBody>
        </p:sp>
        <p:sp>
          <p:nvSpPr>
            <p:cNvPr id="27" name="Rectangle 79"/>
            <p:cNvSpPr>
              <a:spLocks noChangeArrowheads="1"/>
            </p:cNvSpPr>
            <p:nvPr/>
          </p:nvSpPr>
          <p:spPr bwMode="auto">
            <a:xfrm>
              <a:off x="206" y="1020"/>
              <a:ext cx="2614" cy="2653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28" name="Text Box 80"/>
            <p:cNvSpPr txBox="1">
              <a:spLocks noChangeArrowheads="1"/>
            </p:cNvSpPr>
            <p:nvPr/>
          </p:nvSpPr>
          <p:spPr bwMode="auto">
            <a:xfrm>
              <a:off x="1574" y="2287"/>
              <a:ext cx="160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000" b="1"/>
                <a:t>1</a:t>
              </a:r>
            </a:p>
          </p:txBody>
        </p:sp>
        <p:sp>
          <p:nvSpPr>
            <p:cNvPr id="29" name="Text Box 81"/>
            <p:cNvSpPr txBox="1">
              <a:spLocks noChangeArrowheads="1"/>
            </p:cNvSpPr>
            <p:nvPr/>
          </p:nvSpPr>
          <p:spPr bwMode="auto">
            <a:xfrm>
              <a:off x="1791" y="2293"/>
              <a:ext cx="160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000" b="1"/>
                <a:t>3</a:t>
              </a:r>
            </a:p>
          </p:txBody>
        </p:sp>
        <p:sp>
          <p:nvSpPr>
            <p:cNvPr id="30" name="Text Box 82"/>
            <p:cNvSpPr txBox="1">
              <a:spLocks noChangeArrowheads="1"/>
            </p:cNvSpPr>
            <p:nvPr/>
          </p:nvSpPr>
          <p:spPr bwMode="auto">
            <a:xfrm>
              <a:off x="2101" y="2291"/>
              <a:ext cx="16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000" b="1"/>
                <a:t>5</a:t>
              </a:r>
            </a:p>
          </p:txBody>
        </p:sp>
        <p:sp>
          <p:nvSpPr>
            <p:cNvPr id="31" name="Text Box 83"/>
            <p:cNvSpPr txBox="1">
              <a:spLocks noChangeArrowheads="1"/>
            </p:cNvSpPr>
            <p:nvPr/>
          </p:nvSpPr>
          <p:spPr bwMode="auto">
            <a:xfrm>
              <a:off x="188" y="2178"/>
              <a:ext cx="320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sz="1400" b="1" dirty="0">
                  <a:solidFill>
                    <a:srgbClr val="000099"/>
                  </a:solidFill>
                </a:rPr>
                <a:t>내부</a:t>
              </a:r>
            </a:p>
            <a:p>
              <a:pPr>
                <a:lnSpc>
                  <a:spcPct val="100000"/>
                </a:lnSpc>
              </a:pPr>
              <a:r>
                <a:rPr lang="ko-KR" altLang="en-US" sz="1400" b="1" dirty="0">
                  <a:solidFill>
                    <a:srgbClr val="000099"/>
                  </a:solidFill>
                </a:rPr>
                <a:t>초점</a:t>
              </a:r>
            </a:p>
          </p:txBody>
        </p:sp>
        <p:sp>
          <p:nvSpPr>
            <p:cNvPr id="32" name="Text Box 84"/>
            <p:cNvSpPr txBox="1">
              <a:spLocks noChangeArrowheads="1"/>
            </p:cNvSpPr>
            <p:nvPr/>
          </p:nvSpPr>
          <p:spPr bwMode="auto">
            <a:xfrm>
              <a:off x="2544" y="2169"/>
              <a:ext cx="31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sz="1400" b="1">
                  <a:solidFill>
                    <a:srgbClr val="000099"/>
                  </a:solidFill>
                </a:rPr>
                <a:t>외부</a:t>
              </a:r>
            </a:p>
            <a:p>
              <a:pPr>
                <a:lnSpc>
                  <a:spcPct val="100000"/>
                </a:lnSpc>
              </a:pPr>
              <a:r>
                <a:rPr lang="ko-KR" altLang="en-US" sz="1400" b="1">
                  <a:solidFill>
                    <a:srgbClr val="000099"/>
                  </a:solidFill>
                </a:rPr>
                <a:t>초점</a:t>
              </a:r>
            </a:p>
          </p:txBody>
        </p:sp>
        <p:sp>
          <p:nvSpPr>
            <p:cNvPr id="33" name="Text Box 85"/>
            <p:cNvSpPr txBox="1">
              <a:spLocks noChangeArrowheads="1"/>
            </p:cNvSpPr>
            <p:nvPr/>
          </p:nvSpPr>
          <p:spPr bwMode="auto">
            <a:xfrm>
              <a:off x="1295" y="3454"/>
              <a:ext cx="627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sz="1400" b="1">
                  <a:solidFill>
                    <a:srgbClr val="000099"/>
                  </a:solidFill>
                </a:rPr>
                <a:t>안정</a:t>
              </a:r>
              <a:r>
                <a:rPr lang="en-US" altLang="ko-KR" sz="1400" b="1">
                  <a:solidFill>
                    <a:srgbClr val="000099"/>
                  </a:solidFill>
                </a:rPr>
                <a:t>/</a:t>
              </a:r>
              <a:r>
                <a:rPr lang="ko-KR" altLang="en-US" sz="1400" b="1">
                  <a:solidFill>
                    <a:srgbClr val="000099"/>
                  </a:solidFill>
                </a:rPr>
                <a:t>통제</a:t>
              </a:r>
            </a:p>
          </p:txBody>
        </p:sp>
        <p:sp>
          <p:nvSpPr>
            <p:cNvPr id="34" name="Text Box 86"/>
            <p:cNvSpPr txBox="1">
              <a:spLocks noChangeArrowheads="1"/>
            </p:cNvSpPr>
            <p:nvPr/>
          </p:nvSpPr>
          <p:spPr bwMode="auto">
            <a:xfrm>
              <a:off x="1223" y="1039"/>
              <a:ext cx="648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sz="1400" b="1">
                  <a:solidFill>
                    <a:srgbClr val="000099"/>
                  </a:solidFill>
                </a:rPr>
                <a:t>유연성</a:t>
              </a:r>
              <a:r>
                <a:rPr lang="en-US" altLang="ko-KR" sz="1400" b="1">
                  <a:solidFill>
                    <a:srgbClr val="000099"/>
                  </a:solidFill>
                </a:rPr>
                <a:t>/</a:t>
              </a:r>
              <a:r>
                <a:rPr lang="ko-KR" altLang="en-US" sz="1400" b="1">
                  <a:solidFill>
                    <a:srgbClr val="000099"/>
                  </a:solidFill>
                </a:rPr>
                <a:t>개성</a:t>
              </a:r>
            </a:p>
          </p:txBody>
        </p:sp>
        <p:sp>
          <p:nvSpPr>
            <p:cNvPr id="35" name="AutoShape 87"/>
            <p:cNvSpPr>
              <a:spLocks noChangeArrowheads="1"/>
            </p:cNvSpPr>
            <p:nvPr/>
          </p:nvSpPr>
          <p:spPr bwMode="auto">
            <a:xfrm flipV="1">
              <a:off x="211" y="1019"/>
              <a:ext cx="553" cy="436"/>
            </a:xfrm>
            <a:prstGeom prst="rtTriangl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36" name="Text Box 88"/>
            <p:cNvSpPr txBox="1">
              <a:spLocks noChangeArrowheads="1"/>
            </p:cNvSpPr>
            <p:nvPr/>
          </p:nvSpPr>
          <p:spPr bwMode="auto">
            <a:xfrm>
              <a:off x="158" y="999"/>
              <a:ext cx="37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ko-KR" altLang="en-US" sz="1200" b="1">
                  <a:solidFill>
                    <a:schemeClr val="bg1"/>
                  </a:solidFill>
                </a:rPr>
                <a:t>동기</a:t>
              </a:r>
            </a:p>
            <a:p>
              <a:pPr algn="ctr">
                <a:lnSpc>
                  <a:spcPct val="100000"/>
                </a:lnSpc>
              </a:pPr>
              <a:r>
                <a:rPr lang="ko-KR" altLang="en-US" sz="1200" b="1">
                  <a:solidFill>
                    <a:schemeClr val="bg1"/>
                  </a:solidFill>
                </a:rPr>
                <a:t>부여자</a:t>
              </a:r>
            </a:p>
          </p:txBody>
        </p:sp>
        <p:sp>
          <p:nvSpPr>
            <p:cNvPr id="37" name="AutoShape 89"/>
            <p:cNvSpPr>
              <a:spLocks noChangeArrowheads="1"/>
            </p:cNvSpPr>
            <p:nvPr/>
          </p:nvSpPr>
          <p:spPr bwMode="auto">
            <a:xfrm rot="10800000" flipV="1">
              <a:off x="2265" y="3234"/>
              <a:ext cx="553" cy="436"/>
            </a:xfrm>
            <a:prstGeom prst="rtTriangl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38" name="Text Box 90"/>
            <p:cNvSpPr txBox="1">
              <a:spLocks noChangeArrowheads="1"/>
            </p:cNvSpPr>
            <p:nvPr/>
          </p:nvSpPr>
          <p:spPr bwMode="auto">
            <a:xfrm>
              <a:off x="2448" y="3460"/>
              <a:ext cx="43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ko-KR" altLang="en-US" sz="1200" b="1">
                  <a:solidFill>
                    <a:schemeClr val="bg1"/>
                  </a:solidFill>
                </a:rPr>
                <a:t>감독자</a:t>
              </a:r>
            </a:p>
          </p:txBody>
        </p:sp>
        <p:sp>
          <p:nvSpPr>
            <p:cNvPr id="39" name="AutoShape 91"/>
            <p:cNvSpPr>
              <a:spLocks noChangeArrowheads="1"/>
            </p:cNvSpPr>
            <p:nvPr/>
          </p:nvSpPr>
          <p:spPr bwMode="auto">
            <a:xfrm rot="10800000" flipH="1" flipV="1">
              <a:off x="198" y="3237"/>
              <a:ext cx="553" cy="436"/>
            </a:xfrm>
            <a:prstGeom prst="rtTriangl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40" name="Text Box 92"/>
            <p:cNvSpPr txBox="1">
              <a:spLocks noChangeArrowheads="1"/>
            </p:cNvSpPr>
            <p:nvPr/>
          </p:nvSpPr>
          <p:spPr bwMode="auto">
            <a:xfrm>
              <a:off x="169" y="3468"/>
              <a:ext cx="373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ko-KR" altLang="en-US" sz="1200" b="1">
                  <a:solidFill>
                    <a:schemeClr val="bg1"/>
                  </a:solidFill>
                </a:rPr>
                <a:t>분석가</a:t>
              </a:r>
            </a:p>
          </p:txBody>
        </p:sp>
        <p:sp>
          <p:nvSpPr>
            <p:cNvPr id="41" name="AutoShape 93"/>
            <p:cNvSpPr>
              <a:spLocks noChangeArrowheads="1"/>
            </p:cNvSpPr>
            <p:nvPr/>
          </p:nvSpPr>
          <p:spPr bwMode="auto">
            <a:xfrm flipH="1" flipV="1">
              <a:off x="2269" y="1024"/>
              <a:ext cx="553" cy="436"/>
            </a:xfrm>
            <a:prstGeom prst="rtTriangl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42" name="Text Box 94"/>
            <p:cNvSpPr txBox="1">
              <a:spLocks noChangeArrowheads="1"/>
            </p:cNvSpPr>
            <p:nvPr/>
          </p:nvSpPr>
          <p:spPr bwMode="auto">
            <a:xfrm>
              <a:off x="2482" y="1007"/>
              <a:ext cx="36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ko-KR" altLang="en-US" sz="1200" b="1" dirty="0">
                  <a:solidFill>
                    <a:schemeClr val="bg1"/>
                  </a:solidFill>
                </a:rPr>
                <a:t>비전</a:t>
              </a:r>
            </a:p>
            <a:p>
              <a:pPr algn="ctr">
                <a:lnSpc>
                  <a:spcPct val="100000"/>
                </a:lnSpc>
              </a:pPr>
              <a:r>
                <a:rPr lang="ko-KR" altLang="en-US" sz="1200" b="1" dirty="0" err="1">
                  <a:solidFill>
                    <a:schemeClr val="bg1"/>
                  </a:solidFill>
                </a:rPr>
                <a:t>정립자</a:t>
              </a:r>
              <a:endParaRPr lang="ko-KR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Text Box 95"/>
            <p:cNvSpPr txBox="1">
              <a:spLocks noChangeArrowheads="1"/>
            </p:cNvSpPr>
            <p:nvPr/>
          </p:nvSpPr>
          <p:spPr bwMode="auto">
            <a:xfrm>
              <a:off x="2381" y="2772"/>
              <a:ext cx="52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000" b="1"/>
                <a:t>B. </a:t>
              </a:r>
              <a:r>
                <a:rPr lang="ko-KR" altLang="en-US" sz="1000" b="1"/>
                <a:t>생산자</a:t>
              </a:r>
            </a:p>
            <a:p>
              <a:pPr algn="l">
                <a:lnSpc>
                  <a:spcPct val="100000"/>
                </a:lnSpc>
              </a:pPr>
              <a:r>
                <a:rPr lang="en-US" altLang="ko-KR" sz="1000" b="1"/>
                <a:t>(Producer)</a:t>
              </a:r>
            </a:p>
          </p:txBody>
        </p:sp>
        <p:sp>
          <p:nvSpPr>
            <p:cNvPr id="44" name="Text Box 96"/>
            <p:cNvSpPr txBox="1">
              <a:spLocks noChangeArrowheads="1"/>
            </p:cNvSpPr>
            <p:nvPr/>
          </p:nvSpPr>
          <p:spPr bwMode="auto">
            <a:xfrm>
              <a:off x="2397" y="1661"/>
              <a:ext cx="47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000" b="1"/>
                <a:t>C. </a:t>
              </a:r>
              <a:r>
                <a:rPr lang="ko-KR" altLang="en-US" sz="1000" b="1"/>
                <a:t>중개자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000" b="1"/>
                <a:t>  </a:t>
              </a:r>
              <a:r>
                <a:rPr lang="en-US" altLang="ko-KR" sz="1000" b="1"/>
                <a:t>(Broker)</a:t>
              </a:r>
            </a:p>
          </p:txBody>
        </p:sp>
        <p:sp>
          <p:nvSpPr>
            <p:cNvPr id="45" name="Text Box 97"/>
            <p:cNvSpPr txBox="1">
              <a:spLocks noChangeArrowheads="1"/>
            </p:cNvSpPr>
            <p:nvPr/>
          </p:nvSpPr>
          <p:spPr bwMode="auto">
            <a:xfrm>
              <a:off x="1873" y="1110"/>
              <a:ext cx="50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000" b="1"/>
                <a:t>D. </a:t>
              </a:r>
              <a:r>
                <a:rPr lang="ko-KR" altLang="en-US" sz="1000" b="1"/>
                <a:t>개척자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000" b="1"/>
                <a:t>  </a:t>
              </a:r>
              <a:r>
                <a:rPr lang="en-US" altLang="ko-KR" sz="1000" b="1"/>
                <a:t>(Pioneer)</a:t>
              </a:r>
            </a:p>
          </p:txBody>
        </p:sp>
        <p:sp>
          <p:nvSpPr>
            <p:cNvPr id="46" name="Text Box 98"/>
            <p:cNvSpPr txBox="1">
              <a:spLocks noChangeArrowheads="1"/>
            </p:cNvSpPr>
            <p:nvPr/>
          </p:nvSpPr>
          <p:spPr bwMode="auto">
            <a:xfrm>
              <a:off x="748" y="1117"/>
              <a:ext cx="48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000" b="1"/>
                <a:t>E. </a:t>
              </a:r>
              <a:r>
                <a:rPr lang="ko-KR" altLang="en-US" sz="1000" b="1"/>
                <a:t>멘토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000" b="1"/>
                <a:t>  </a:t>
              </a:r>
              <a:r>
                <a:rPr lang="en-US" altLang="ko-KR" sz="1000" b="1"/>
                <a:t>(Mentor)</a:t>
              </a:r>
            </a:p>
          </p:txBody>
        </p:sp>
        <p:sp>
          <p:nvSpPr>
            <p:cNvPr id="47" name="Text Box 99"/>
            <p:cNvSpPr txBox="1">
              <a:spLocks noChangeArrowheads="1"/>
            </p:cNvSpPr>
            <p:nvPr/>
          </p:nvSpPr>
          <p:spPr bwMode="auto">
            <a:xfrm>
              <a:off x="159" y="1646"/>
              <a:ext cx="626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900" b="1"/>
                <a:t>F. </a:t>
              </a:r>
              <a:r>
                <a:rPr lang="ko-KR" altLang="en-US" sz="900" b="1"/>
                <a:t>퍼실리테이터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900" b="1"/>
                <a:t>  </a:t>
              </a:r>
              <a:r>
                <a:rPr lang="en-US" altLang="ko-KR" sz="900" b="1"/>
                <a:t>(Facilitator)</a:t>
              </a:r>
            </a:p>
          </p:txBody>
        </p:sp>
        <p:sp>
          <p:nvSpPr>
            <p:cNvPr id="48" name="Text Box 100"/>
            <p:cNvSpPr txBox="1">
              <a:spLocks noChangeArrowheads="1"/>
            </p:cNvSpPr>
            <p:nvPr/>
          </p:nvSpPr>
          <p:spPr bwMode="auto">
            <a:xfrm>
              <a:off x="158" y="2801"/>
              <a:ext cx="55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000" b="1"/>
                <a:t>G. </a:t>
              </a:r>
              <a:r>
                <a:rPr lang="ko-KR" altLang="en-US" sz="1000" b="1"/>
                <a:t>모니터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000" b="1"/>
                <a:t>    </a:t>
              </a:r>
              <a:r>
                <a:rPr lang="en-US" altLang="ko-KR" sz="1000" b="1"/>
                <a:t>(Monitor)</a:t>
              </a:r>
            </a:p>
          </p:txBody>
        </p:sp>
        <p:sp>
          <p:nvSpPr>
            <p:cNvPr id="49" name="Text Box 101"/>
            <p:cNvSpPr txBox="1">
              <a:spLocks noChangeArrowheads="1"/>
            </p:cNvSpPr>
            <p:nvPr/>
          </p:nvSpPr>
          <p:spPr bwMode="auto">
            <a:xfrm>
              <a:off x="748" y="3332"/>
              <a:ext cx="67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000" b="1"/>
                <a:t>H. </a:t>
              </a:r>
              <a:r>
                <a:rPr lang="ko-KR" altLang="en-US" sz="1000" b="1"/>
                <a:t>조종자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000" b="1"/>
                <a:t>  </a:t>
              </a:r>
              <a:r>
                <a:rPr lang="en-US" altLang="ko-KR" sz="1000" b="1"/>
                <a:t>(Coordinator)</a:t>
              </a:r>
            </a:p>
          </p:txBody>
        </p:sp>
        <p:grpSp>
          <p:nvGrpSpPr>
            <p:cNvPr id="50" name="Group 102"/>
            <p:cNvGrpSpPr>
              <a:grpSpLocks/>
            </p:cNvGrpSpPr>
            <p:nvPr/>
          </p:nvGrpSpPr>
          <p:grpSpPr bwMode="auto">
            <a:xfrm>
              <a:off x="485" y="1268"/>
              <a:ext cx="2093" cy="2103"/>
              <a:chOff x="485" y="1268"/>
              <a:chExt cx="2093" cy="2103"/>
            </a:xfrm>
          </p:grpSpPr>
          <p:sp>
            <p:nvSpPr>
              <p:cNvPr id="62" name="Oval 103"/>
              <p:cNvSpPr>
                <a:spLocks noChangeArrowheads="1"/>
              </p:cNvSpPr>
              <p:nvPr/>
            </p:nvSpPr>
            <p:spPr bwMode="auto">
              <a:xfrm>
                <a:off x="1421" y="2202"/>
                <a:ext cx="218" cy="222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63" name="Oval 104"/>
              <p:cNvSpPr>
                <a:spLocks noChangeArrowheads="1"/>
              </p:cNvSpPr>
              <p:nvPr/>
            </p:nvSpPr>
            <p:spPr bwMode="auto">
              <a:xfrm>
                <a:off x="1306" y="2094"/>
                <a:ext cx="440" cy="448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64" name="Oval 105"/>
              <p:cNvSpPr>
                <a:spLocks noChangeArrowheads="1"/>
              </p:cNvSpPr>
              <p:nvPr/>
            </p:nvSpPr>
            <p:spPr bwMode="auto">
              <a:xfrm>
                <a:off x="1171" y="1949"/>
                <a:ext cx="718" cy="730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65" name="Oval 106"/>
              <p:cNvSpPr>
                <a:spLocks noChangeArrowheads="1"/>
              </p:cNvSpPr>
              <p:nvPr/>
            </p:nvSpPr>
            <p:spPr bwMode="auto">
              <a:xfrm>
                <a:off x="1011" y="1771"/>
                <a:ext cx="1037" cy="1077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66" name="Oval 107"/>
              <p:cNvSpPr>
                <a:spLocks noChangeArrowheads="1"/>
              </p:cNvSpPr>
              <p:nvPr/>
            </p:nvSpPr>
            <p:spPr bwMode="auto">
              <a:xfrm>
                <a:off x="824" y="1608"/>
                <a:ext cx="1403" cy="1406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67" name="Oval 108"/>
              <p:cNvSpPr>
                <a:spLocks noChangeArrowheads="1"/>
              </p:cNvSpPr>
              <p:nvPr/>
            </p:nvSpPr>
            <p:spPr bwMode="auto">
              <a:xfrm>
                <a:off x="647" y="1424"/>
                <a:ext cx="1771" cy="1782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68" name="Oval 109"/>
              <p:cNvSpPr>
                <a:spLocks noChangeArrowheads="1"/>
              </p:cNvSpPr>
              <p:nvPr/>
            </p:nvSpPr>
            <p:spPr bwMode="auto">
              <a:xfrm>
                <a:off x="485" y="1268"/>
                <a:ext cx="2093" cy="2103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51" name="Text Box 110"/>
            <p:cNvSpPr txBox="1">
              <a:spLocks noChangeArrowheads="1"/>
            </p:cNvSpPr>
            <p:nvPr/>
          </p:nvSpPr>
          <p:spPr bwMode="auto">
            <a:xfrm>
              <a:off x="2456" y="2296"/>
              <a:ext cx="16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000" b="1"/>
                <a:t>7</a:t>
              </a:r>
            </a:p>
          </p:txBody>
        </p:sp>
        <p:sp>
          <p:nvSpPr>
            <p:cNvPr id="52" name="Line 111"/>
            <p:cNvSpPr>
              <a:spLocks noChangeShapeType="1"/>
            </p:cNvSpPr>
            <p:nvPr/>
          </p:nvSpPr>
          <p:spPr bwMode="auto">
            <a:xfrm>
              <a:off x="1474" y="1525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53" name="Line 112"/>
            <p:cNvSpPr>
              <a:spLocks noChangeShapeType="1"/>
            </p:cNvSpPr>
            <p:nvPr/>
          </p:nvSpPr>
          <p:spPr bwMode="auto">
            <a:xfrm>
              <a:off x="1482" y="3105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54" name="Line 113"/>
            <p:cNvSpPr>
              <a:spLocks noChangeShapeType="1"/>
            </p:cNvSpPr>
            <p:nvPr/>
          </p:nvSpPr>
          <p:spPr bwMode="auto">
            <a:xfrm>
              <a:off x="740" y="2264"/>
              <a:ext cx="0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55" name="Line 114"/>
            <p:cNvSpPr>
              <a:spLocks noChangeShapeType="1"/>
            </p:cNvSpPr>
            <p:nvPr/>
          </p:nvSpPr>
          <p:spPr bwMode="auto">
            <a:xfrm>
              <a:off x="2314" y="2280"/>
              <a:ext cx="0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56" name="Text Box 115"/>
            <p:cNvSpPr txBox="1">
              <a:spLocks noChangeArrowheads="1"/>
            </p:cNvSpPr>
            <p:nvPr/>
          </p:nvSpPr>
          <p:spPr bwMode="auto">
            <a:xfrm>
              <a:off x="1520" y="3063"/>
              <a:ext cx="226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r>
                <a:rPr lang="en-US" altLang="ko-KR" sz="1000" b="1">
                  <a:solidFill>
                    <a:srgbClr val="339933"/>
                  </a:solidFill>
                </a:rPr>
                <a:t>5.5</a:t>
              </a:r>
            </a:p>
          </p:txBody>
        </p:sp>
        <p:sp>
          <p:nvSpPr>
            <p:cNvPr id="57" name="Rectangle 116"/>
            <p:cNvSpPr>
              <a:spLocks noChangeArrowheads="1"/>
            </p:cNvSpPr>
            <p:nvPr/>
          </p:nvSpPr>
          <p:spPr bwMode="auto">
            <a:xfrm>
              <a:off x="327" y="1364"/>
              <a:ext cx="490" cy="196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58" name="Rectangle 117"/>
            <p:cNvSpPr>
              <a:spLocks noChangeArrowheads="1"/>
            </p:cNvSpPr>
            <p:nvPr/>
          </p:nvSpPr>
          <p:spPr bwMode="auto">
            <a:xfrm>
              <a:off x="2245" y="1394"/>
              <a:ext cx="490" cy="196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59" name="Rectangle 118"/>
            <p:cNvSpPr>
              <a:spLocks noChangeArrowheads="1"/>
            </p:cNvSpPr>
            <p:nvPr/>
          </p:nvSpPr>
          <p:spPr bwMode="auto">
            <a:xfrm>
              <a:off x="308" y="3106"/>
              <a:ext cx="490" cy="196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60" name="Rectangle 119"/>
            <p:cNvSpPr>
              <a:spLocks noChangeArrowheads="1"/>
            </p:cNvSpPr>
            <p:nvPr/>
          </p:nvSpPr>
          <p:spPr bwMode="auto">
            <a:xfrm>
              <a:off x="2262" y="3093"/>
              <a:ext cx="490" cy="196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  <p:sp>
          <p:nvSpPr>
            <p:cNvPr id="61" name="Oval 120"/>
            <p:cNvSpPr>
              <a:spLocks noChangeArrowheads="1"/>
            </p:cNvSpPr>
            <p:nvPr/>
          </p:nvSpPr>
          <p:spPr bwMode="auto">
            <a:xfrm>
              <a:off x="730" y="1517"/>
              <a:ext cx="1591" cy="1602"/>
            </a:xfrm>
            <a:prstGeom prst="ellipse">
              <a:avLst/>
            </a:prstGeom>
            <a:noFill/>
            <a:ln w="28575" algn="ctr">
              <a:solidFill>
                <a:srgbClr val="339933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/>
            </a:p>
          </p:txBody>
        </p:sp>
      </p:grpSp>
      <p:graphicFrame>
        <p:nvGraphicFramePr>
          <p:cNvPr id="69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209184"/>
              </p:ext>
            </p:extLst>
          </p:nvPr>
        </p:nvGraphicFramePr>
        <p:xfrm>
          <a:off x="358210" y="7448052"/>
          <a:ext cx="6144189" cy="648741"/>
        </p:xfrm>
        <a:graphic>
          <a:graphicData uri="http://schemas.openxmlformats.org/drawingml/2006/table">
            <a:tbl>
              <a:tblPr/>
              <a:tblGrid>
                <a:gridCol w="3070266"/>
                <a:gridCol w="1837060"/>
                <a:gridCol w="1236863"/>
              </a:tblGrid>
              <a:tr h="6487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나의 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인큐베이팅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스타일은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이다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300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나의 </a:t>
            </a:r>
            <a:r>
              <a:rPr lang="ko-KR" altLang="en-US" dirty="0" err="1"/>
              <a:t>인큐베이팅</a:t>
            </a:r>
            <a:r>
              <a:rPr lang="ko-KR" altLang="en-US" dirty="0"/>
              <a:t> 스타일 찾기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>
                <a:solidFill>
                  <a:prstClr val="white">
                    <a:lumMod val="75000"/>
                  </a:prstClr>
                </a:solidFill>
              </a:rPr>
              <a:pPr/>
              <a:t>48</a:t>
            </a:fld>
            <a:endParaRPr lang="ko-KR" altLang="en-US" dirty="0">
              <a:solidFill>
                <a:prstClr val="white">
                  <a:lumMod val="75000"/>
                </a:prstClr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prstClr val="white">
                      <a:lumMod val="50000"/>
                    </a:prst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5" name="직사각형 4"/>
          <p:cNvSpPr/>
          <p:nvPr/>
        </p:nvSpPr>
        <p:spPr>
          <a:xfrm>
            <a:off x="969578" y="1096443"/>
            <a:ext cx="5532821" cy="650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100" dirty="0"/>
              <a:t>팀에서 각자가 원하는 </a:t>
            </a:r>
            <a:r>
              <a:rPr lang="ko-KR" altLang="en-US" sz="1100" dirty="0" err="1"/>
              <a:t>인큐베이팅</a:t>
            </a:r>
            <a:r>
              <a:rPr lang="ko-KR" altLang="en-US" sz="1100" dirty="0"/>
              <a:t> 스타일과 자신의 </a:t>
            </a:r>
            <a:r>
              <a:rPr lang="ko-KR" altLang="en-US" sz="1100" dirty="0" err="1"/>
              <a:t>인큐베이팅</a:t>
            </a:r>
            <a:r>
              <a:rPr lang="ko-KR" altLang="en-US" sz="1100" dirty="0"/>
              <a:t> 스타일을 소개합니다</a:t>
            </a:r>
            <a:r>
              <a:rPr lang="en-US" altLang="ko-KR" sz="1100" dirty="0"/>
              <a:t>.</a:t>
            </a:r>
          </a:p>
          <a:p>
            <a:pPr marL="285750" indent="-285750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100" dirty="0" smtClean="0"/>
              <a:t>자신의 </a:t>
            </a:r>
            <a:r>
              <a:rPr lang="ko-KR" altLang="en-US" sz="1100" dirty="0" err="1"/>
              <a:t>인큐베이팅</a:t>
            </a:r>
            <a:r>
              <a:rPr lang="ko-KR" altLang="en-US" sz="1100" dirty="0"/>
              <a:t> 스타일의 장점과 </a:t>
            </a:r>
            <a:r>
              <a:rPr lang="ko-KR" altLang="en-US" sz="1100" dirty="0" smtClean="0"/>
              <a:t>보완할 </a:t>
            </a:r>
            <a:r>
              <a:rPr lang="ko-KR" altLang="en-US" sz="1100" dirty="0"/>
              <a:t>점을 이야기합니다</a:t>
            </a:r>
            <a:r>
              <a:rPr lang="en-US" altLang="ko-KR" sz="1100" dirty="0"/>
              <a:t>.</a:t>
            </a:r>
          </a:p>
          <a:p>
            <a:pPr marL="285750" indent="-285750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100" dirty="0" smtClean="0"/>
              <a:t>인상 </a:t>
            </a:r>
            <a:r>
              <a:rPr lang="ko-KR" altLang="en-US" sz="1100" dirty="0"/>
              <a:t>깊은 발표자를 선정하여 </a:t>
            </a:r>
            <a:r>
              <a:rPr lang="ko-KR" altLang="en-US" sz="1100" dirty="0" smtClean="0"/>
              <a:t>팀을 </a:t>
            </a:r>
            <a:r>
              <a:rPr lang="ko-KR" altLang="en-US" sz="1100" dirty="0"/>
              <a:t>대표로 발표를 합니다</a:t>
            </a:r>
            <a:r>
              <a:rPr lang="en-US" altLang="ko-KR" sz="1100" dirty="0"/>
              <a:t>.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719571" y="1870735"/>
            <a:ext cx="5782827" cy="6738278"/>
          </a:xfrm>
          <a:prstGeom prst="roundRect">
            <a:avLst>
              <a:gd name="adj" fmla="val 4397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543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스타일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>
                <a:solidFill>
                  <a:prstClr val="white">
                    <a:lumMod val="75000"/>
                  </a:prstClr>
                </a:solidFill>
              </a:rPr>
              <a:pPr/>
              <a:t>49</a:t>
            </a:fld>
            <a:endParaRPr lang="ko-KR" altLang="en-US" dirty="0">
              <a:solidFill>
                <a:prstClr val="white">
                  <a:lumMod val="75000"/>
                </a:prstClr>
              </a:solidFill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557845" y="1159661"/>
            <a:ext cx="5742310" cy="3802447"/>
            <a:chOff x="461739" y="1109663"/>
            <a:chExt cx="8069586" cy="5343525"/>
          </a:xfrm>
        </p:grpSpPr>
        <p:pic>
          <p:nvPicPr>
            <p:cNvPr id="9" name="Picture 4" descr="8대역할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9712" y="1109663"/>
              <a:ext cx="6551613" cy="5343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4167287" y="4830763"/>
              <a:ext cx="720725" cy="431800"/>
            </a:xfrm>
            <a:prstGeom prst="rect">
              <a:avLst/>
            </a:prstGeom>
            <a:solidFill>
              <a:srgbClr val="CC0000"/>
            </a:solidFill>
            <a:ln w="9525" algn="ctr">
              <a:solidFill>
                <a:srgbClr val="B2B2B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 anchorCtr="1"/>
            <a:lstStyle/>
            <a:p>
              <a:pPr algn="ctr">
                <a:lnSpc>
                  <a:spcPct val="100000"/>
                </a:lnSpc>
              </a:pPr>
              <a:r>
                <a:rPr lang="ko-KR" altLang="en-US" sz="1100" b="1">
                  <a:solidFill>
                    <a:schemeClr val="bg1"/>
                  </a:solidFill>
                </a:rPr>
                <a:t>분석가</a:t>
              </a: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5843687" y="4830763"/>
              <a:ext cx="720725" cy="431800"/>
            </a:xfrm>
            <a:prstGeom prst="rect">
              <a:avLst/>
            </a:prstGeom>
            <a:solidFill>
              <a:srgbClr val="CC0000"/>
            </a:solidFill>
            <a:ln w="9525" algn="ctr">
              <a:solidFill>
                <a:srgbClr val="B2B2B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 anchorCtr="1"/>
            <a:lstStyle/>
            <a:p>
              <a:pPr algn="ctr">
                <a:lnSpc>
                  <a:spcPct val="100000"/>
                </a:lnSpc>
              </a:pPr>
              <a:r>
                <a:rPr lang="ko-KR" altLang="en-US" sz="1100" b="1">
                  <a:solidFill>
                    <a:schemeClr val="bg1"/>
                  </a:solidFill>
                </a:rPr>
                <a:t>감독자</a:t>
              </a:r>
            </a:p>
          </p:txBody>
        </p:sp>
        <p:sp>
          <p:nvSpPr>
            <p:cNvPr id="16" name="Text Box 23"/>
            <p:cNvSpPr txBox="1">
              <a:spLocks noChangeArrowheads="1"/>
            </p:cNvSpPr>
            <p:nvPr/>
          </p:nvSpPr>
          <p:spPr bwMode="auto">
            <a:xfrm>
              <a:off x="461739" y="2101751"/>
              <a:ext cx="92845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200" dirty="0">
                  <a:latin typeface="+mj-ea"/>
                  <a:ea typeface="+mj-ea"/>
                </a:rPr>
                <a:t>‘</a:t>
              </a:r>
              <a:r>
                <a:rPr lang="ko-KR" altLang="en-US" sz="1200" dirty="0" err="1">
                  <a:latin typeface="+mj-ea"/>
                  <a:ea typeface="+mj-ea"/>
                </a:rPr>
                <a:t>변혁추진자</a:t>
              </a:r>
              <a:r>
                <a:rPr lang="ko-KR" altLang="en-US" sz="1200" dirty="0">
                  <a:latin typeface="+mj-ea"/>
                  <a:ea typeface="+mj-ea"/>
                </a:rPr>
                <a:t>’</a:t>
              </a:r>
            </a:p>
            <a:p>
              <a:pPr>
                <a:lnSpc>
                  <a:spcPct val="100000"/>
                </a:lnSpc>
              </a:pPr>
              <a:r>
                <a:rPr lang="ko-KR" altLang="en-US" sz="1200" dirty="0" err="1">
                  <a:latin typeface="+mj-ea"/>
                  <a:ea typeface="+mj-ea"/>
                </a:rPr>
                <a:t>로서의</a:t>
              </a:r>
              <a:r>
                <a:rPr lang="ko-KR" altLang="en-US" sz="1200" dirty="0">
                  <a:latin typeface="+mj-ea"/>
                  <a:ea typeface="+mj-ea"/>
                </a:rPr>
                <a:t> 역할</a:t>
              </a:r>
            </a:p>
          </p:txBody>
        </p:sp>
        <p:sp>
          <p:nvSpPr>
            <p:cNvPr id="17" name="Text Box 24"/>
            <p:cNvSpPr txBox="1">
              <a:spLocks noChangeArrowheads="1"/>
            </p:cNvSpPr>
            <p:nvPr/>
          </p:nvSpPr>
          <p:spPr bwMode="auto">
            <a:xfrm>
              <a:off x="480789" y="4740176"/>
              <a:ext cx="90922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200">
                  <a:latin typeface="+mj-ea"/>
                  <a:ea typeface="+mj-ea"/>
                </a:rPr>
                <a:t>‘</a:t>
              </a:r>
              <a:r>
                <a:rPr lang="ko-KR" altLang="en-US" sz="1200">
                  <a:latin typeface="+mj-ea"/>
                  <a:ea typeface="+mj-ea"/>
                </a:rPr>
                <a:t>관리자’</a:t>
              </a:r>
            </a:p>
            <a:p>
              <a:pPr>
                <a:lnSpc>
                  <a:spcPct val="100000"/>
                </a:lnSpc>
              </a:pPr>
              <a:r>
                <a:rPr lang="ko-KR" altLang="en-US" sz="1200">
                  <a:latin typeface="+mj-ea"/>
                  <a:ea typeface="+mj-ea"/>
                </a:rPr>
                <a:t>로서의 역할</a:t>
              </a:r>
            </a:p>
          </p:txBody>
        </p:sp>
        <p:sp>
          <p:nvSpPr>
            <p:cNvPr id="18" name="AutoShape 21"/>
            <p:cNvSpPr>
              <a:spLocks/>
            </p:cNvSpPr>
            <p:nvPr/>
          </p:nvSpPr>
          <p:spPr bwMode="auto">
            <a:xfrm>
              <a:off x="1836514" y="1412776"/>
              <a:ext cx="503238" cy="2016125"/>
            </a:xfrm>
            <a:prstGeom prst="leftBrace">
              <a:avLst>
                <a:gd name="adj1" fmla="val 33386"/>
                <a:gd name="adj2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>
              <a:noAutofit/>
            </a:bodyPr>
            <a:lstStyle/>
            <a:p>
              <a:endParaRPr lang="ko-KR" altLang="en-US" sz="1200"/>
            </a:p>
          </p:txBody>
        </p:sp>
        <p:sp>
          <p:nvSpPr>
            <p:cNvPr id="19" name="AutoShape 22"/>
            <p:cNvSpPr>
              <a:spLocks/>
            </p:cNvSpPr>
            <p:nvPr/>
          </p:nvSpPr>
          <p:spPr bwMode="auto">
            <a:xfrm>
              <a:off x="1836514" y="4078188"/>
              <a:ext cx="503238" cy="1870075"/>
            </a:xfrm>
            <a:prstGeom prst="leftBrace">
              <a:avLst>
                <a:gd name="adj1" fmla="val 30967"/>
                <a:gd name="adj2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>
              <a:noAutofit/>
            </a:bodyPr>
            <a:lstStyle/>
            <a:p>
              <a:endParaRPr lang="ko-KR" altLang="en-US" sz="1200"/>
            </a:p>
          </p:txBody>
        </p:sp>
        <p:pic>
          <p:nvPicPr>
            <p:cNvPr id="20" name="Picture 13" descr="100780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5874" y="2703985"/>
              <a:ext cx="1213125" cy="739020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4" descr="200146105-00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7485" y="4097037"/>
              <a:ext cx="1213125" cy="733726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6" descr="1009378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5874" y="4078188"/>
              <a:ext cx="1213125" cy="751473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ectangle 5"/>
            <p:cNvSpPr>
              <a:spLocks noChangeArrowheads="1"/>
            </p:cNvSpPr>
            <p:nvPr/>
          </p:nvSpPr>
          <p:spPr bwMode="auto">
            <a:xfrm>
              <a:off x="4072073" y="2211224"/>
              <a:ext cx="720725" cy="465927"/>
            </a:xfrm>
            <a:prstGeom prst="rect">
              <a:avLst/>
            </a:prstGeom>
            <a:solidFill>
              <a:srgbClr val="CC0000"/>
            </a:solidFill>
            <a:ln w="9525" algn="ctr">
              <a:solidFill>
                <a:srgbClr val="B2B2B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 anchorCtr="1"/>
            <a:lstStyle/>
            <a:p>
              <a:pPr algn="ctr">
                <a:lnSpc>
                  <a:spcPct val="100000"/>
                </a:lnSpc>
              </a:pPr>
              <a:r>
                <a:rPr lang="ko-KR" altLang="en-US" sz="1100" b="1" dirty="0">
                  <a:solidFill>
                    <a:schemeClr val="bg1"/>
                  </a:solidFill>
                </a:rPr>
                <a:t>동기</a:t>
              </a:r>
            </a:p>
            <a:p>
              <a:pPr algn="ctr">
                <a:lnSpc>
                  <a:spcPct val="100000"/>
                </a:lnSpc>
              </a:pPr>
              <a:r>
                <a:rPr lang="ko-KR" altLang="en-US" sz="1100" b="1" dirty="0">
                  <a:solidFill>
                    <a:schemeClr val="bg1"/>
                  </a:solidFill>
                </a:rPr>
                <a:t>부여자</a:t>
              </a:r>
            </a:p>
          </p:txBody>
        </p:sp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7486" y="2700338"/>
              <a:ext cx="1213125" cy="728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Rectangle 6"/>
            <p:cNvSpPr>
              <a:spLocks noChangeArrowheads="1"/>
            </p:cNvSpPr>
            <p:nvPr/>
          </p:nvSpPr>
          <p:spPr bwMode="auto">
            <a:xfrm>
              <a:off x="5786537" y="2238057"/>
              <a:ext cx="720725" cy="465927"/>
            </a:xfrm>
            <a:prstGeom prst="rect">
              <a:avLst/>
            </a:prstGeom>
            <a:solidFill>
              <a:srgbClr val="CC0000"/>
            </a:solidFill>
            <a:ln w="9525" algn="ctr">
              <a:solidFill>
                <a:srgbClr val="B2B2B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 anchorCtr="1"/>
            <a:lstStyle/>
            <a:p>
              <a:pPr algn="ctr">
                <a:lnSpc>
                  <a:spcPct val="100000"/>
                </a:lnSpc>
              </a:pPr>
              <a:r>
                <a:rPr lang="ko-KR" altLang="en-US" sz="1100" b="1" dirty="0">
                  <a:solidFill>
                    <a:schemeClr val="bg1"/>
                  </a:solidFill>
                </a:rPr>
                <a:t>비전</a:t>
              </a:r>
            </a:p>
            <a:p>
              <a:pPr algn="ctr">
                <a:lnSpc>
                  <a:spcPct val="100000"/>
                </a:lnSpc>
              </a:pPr>
              <a:r>
                <a:rPr lang="ko-KR" altLang="en-US" sz="1100" b="1" dirty="0" err="1">
                  <a:solidFill>
                    <a:schemeClr val="bg1"/>
                  </a:solidFill>
                </a:rPr>
                <a:t>정립자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550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ctrTitle"/>
          </p:nvPr>
        </p:nvSpPr>
        <p:spPr>
          <a:xfrm>
            <a:off x="519954" y="1074155"/>
            <a:ext cx="5952564" cy="915141"/>
          </a:xfrm>
        </p:spPr>
        <p:txBody>
          <a:bodyPr/>
          <a:lstStyle/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인큐베이터 교육과정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982663" indent="-982663">
              <a:lnSpc>
                <a:spcPct val="150000"/>
              </a:lnSpc>
              <a:tabLst>
                <a:tab pos="982663" algn="l"/>
              </a:tabLst>
            </a:pPr>
            <a:r>
              <a:rPr lang="ko-KR" altLang="en-US" dirty="0"/>
              <a:t>모듈</a:t>
            </a:r>
            <a:r>
              <a:rPr lang="en-US" altLang="ko-KR" dirty="0"/>
              <a:t>1. </a:t>
            </a:r>
            <a:r>
              <a:rPr lang="ko-KR" altLang="en-US" dirty="0"/>
              <a:t>인큐베이터의 정의 및 역할</a:t>
            </a:r>
            <a:endParaRPr lang="en-US" altLang="ko-KR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ko-KR" altLang="en-US" dirty="0"/>
              <a:t>모듈</a:t>
            </a:r>
            <a:r>
              <a:rPr lang="en-US" altLang="ko-KR" dirty="0"/>
              <a:t>4. </a:t>
            </a:r>
            <a:r>
              <a:rPr lang="ko-KR" altLang="en-US" dirty="0" err="1"/>
              <a:t>소셜</a:t>
            </a:r>
            <a:r>
              <a:rPr lang="ko-KR" altLang="en-US" dirty="0"/>
              <a:t> 미션 수립 및 </a:t>
            </a:r>
            <a:r>
              <a:rPr lang="ko-KR" altLang="en-US" dirty="0" smtClean="0"/>
              <a:t>공유</a:t>
            </a:r>
            <a:endParaRPr lang="en-US" altLang="ko-KR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모듈</a:t>
            </a:r>
            <a:r>
              <a:rPr lang="en-US" altLang="ko-KR" dirty="0"/>
              <a:t>2. </a:t>
            </a:r>
            <a:r>
              <a:rPr lang="ko-KR" altLang="en-US" dirty="0" err="1"/>
              <a:t>인큐베이팅</a:t>
            </a:r>
            <a:r>
              <a:rPr lang="ko-KR" altLang="en-US" dirty="0"/>
              <a:t> </a:t>
            </a:r>
            <a:r>
              <a:rPr lang="ko-KR" altLang="en-US" dirty="0" smtClean="0"/>
              <a:t>방법론</a:t>
            </a:r>
            <a:endParaRPr lang="en-US" altLang="ko-KR" dirty="0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 dirty="0"/>
              <a:t>모듈</a:t>
            </a:r>
            <a:r>
              <a:rPr lang="en-US" altLang="ko-KR" dirty="0"/>
              <a:t>3. </a:t>
            </a:r>
            <a:r>
              <a:rPr lang="ko-KR" altLang="en-US" dirty="0" err="1"/>
              <a:t>인큐베이팅</a:t>
            </a:r>
            <a:r>
              <a:rPr lang="ko-KR" altLang="en-US" dirty="0"/>
              <a:t> 동기부여 </a:t>
            </a:r>
            <a:r>
              <a:rPr lang="ko-KR" altLang="en-US" dirty="0" smtClean="0"/>
              <a:t>방법론</a:t>
            </a:r>
            <a:endParaRPr lang="en-US" altLang="ko-KR" dirty="0"/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/>
              <a:t>모듈</a:t>
            </a:r>
            <a:r>
              <a:rPr lang="en-US" altLang="ko-KR" dirty="0"/>
              <a:t>7. </a:t>
            </a:r>
            <a:r>
              <a:rPr lang="ko-KR" altLang="en-US" dirty="0"/>
              <a:t>사업계획서 작성 </a:t>
            </a:r>
            <a:r>
              <a:rPr lang="ko-KR" altLang="en-US" dirty="0" err="1" smtClean="0"/>
              <a:t>인큐베이팅</a:t>
            </a:r>
            <a:endParaRPr lang="ko-KR" altLang="en-US" dirty="0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ko-KR" altLang="en-US" dirty="0"/>
              <a:t>모듈</a:t>
            </a:r>
            <a:r>
              <a:rPr lang="en-US" altLang="ko-KR" dirty="0"/>
              <a:t>5. </a:t>
            </a:r>
            <a:r>
              <a:rPr lang="ko-KR" altLang="en-US" dirty="0"/>
              <a:t>비즈니스 모델 </a:t>
            </a:r>
            <a:r>
              <a:rPr lang="ko-KR" altLang="en-US" dirty="0" err="1"/>
              <a:t>인큐베이팅</a:t>
            </a:r>
            <a:r>
              <a:rPr lang="ko-KR" altLang="en-US" dirty="0"/>
              <a:t> 방법론 </a:t>
            </a:r>
            <a:r>
              <a:rPr lang="ko-KR" altLang="en-US" dirty="0" smtClean="0"/>
              <a:t>➊</a:t>
            </a:r>
            <a:endParaRPr lang="en-US" altLang="ko-KR" dirty="0"/>
          </a:p>
        </p:txBody>
      </p:sp>
      <p:sp>
        <p:nvSpPr>
          <p:cNvPr id="11" name="텍스트 개체 틀 10"/>
          <p:cNvSpPr>
            <a:spLocks noGrp="1"/>
          </p:cNvSpPr>
          <p:nvPr>
            <p:ph type="body" sz="quarter" idx="17"/>
          </p:nvPr>
        </p:nvSpPr>
        <p:spPr/>
        <p:txBody>
          <a:bodyPr vert="horz" lIns="91454" tIns="45728" rIns="91454" bIns="45728" rtlCol="0" anchor="ctr">
            <a:noAutofit/>
          </a:bodyPr>
          <a:lstStyle/>
          <a:p>
            <a:r>
              <a:rPr lang="ko-KR" altLang="en-US" dirty="0"/>
              <a:t>모듈</a:t>
            </a:r>
            <a:r>
              <a:rPr lang="en-US" altLang="ko-KR" dirty="0"/>
              <a:t>6. </a:t>
            </a:r>
            <a:r>
              <a:rPr lang="ko-KR" altLang="en-US" dirty="0"/>
              <a:t>비즈니스 모델 </a:t>
            </a:r>
            <a:r>
              <a:rPr lang="ko-KR" altLang="en-US" dirty="0" err="1"/>
              <a:t>인큐베이팅</a:t>
            </a:r>
            <a:r>
              <a:rPr lang="ko-KR" altLang="en-US" dirty="0"/>
              <a:t> </a:t>
            </a:r>
            <a:r>
              <a:rPr lang="ko-KR" altLang="en-US" dirty="0" smtClean="0"/>
              <a:t>방법론 ➋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25680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타원 5"/>
          <p:cNvSpPr/>
          <p:nvPr/>
        </p:nvSpPr>
        <p:spPr>
          <a:xfrm>
            <a:off x="1527858" y="1076445"/>
            <a:ext cx="3773347" cy="3773347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인큐베이팅은</a:t>
            </a:r>
            <a:r>
              <a:rPr lang="ko-KR" altLang="en-US" dirty="0" smtClean="0"/>
              <a:t> 결대로</a:t>
            </a:r>
            <a:r>
              <a:rPr lang="en-US" altLang="ko-KR" dirty="0" smtClean="0"/>
              <a:t>~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>
                <a:solidFill>
                  <a:prstClr val="white">
                    <a:lumMod val="75000"/>
                  </a:prstClr>
                </a:solidFill>
              </a:rPr>
              <a:pPr/>
              <a:t>50</a:t>
            </a:fld>
            <a:endParaRPr lang="ko-KR" altLang="en-US" dirty="0">
              <a:solidFill>
                <a:prstClr val="white">
                  <a:lumMod val="75000"/>
                </a:prstClr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714500" y="1744071"/>
            <a:ext cx="3429000" cy="2602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100" b="1" dirty="0"/>
              <a:t>"</a:t>
            </a:r>
            <a:r>
              <a:rPr lang="ko-KR" altLang="en-US" sz="1100" b="1" dirty="0"/>
              <a:t>아들아</a:t>
            </a:r>
            <a:r>
              <a:rPr lang="en-US" altLang="ko-KR" sz="1100" b="1" dirty="0"/>
              <a:t>, </a:t>
            </a:r>
            <a:r>
              <a:rPr lang="ko-KR" altLang="en-US" sz="1100" b="1" dirty="0"/>
              <a:t>배는 결을 타야 쓴다</a:t>
            </a:r>
            <a:r>
              <a:rPr lang="en-US" altLang="ko-KR" sz="1100" b="1" dirty="0"/>
              <a:t>. </a:t>
            </a:r>
          </a:p>
          <a:p>
            <a:pPr algn="ctr">
              <a:lnSpc>
                <a:spcPct val="150000"/>
              </a:lnSpc>
            </a:pPr>
            <a:r>
              <a:rPr lang="ko-KR" altLang="en-US" sz="1100" b="1" dirty="0"/>
              <a:t>그래야 안 </a:t>
            </a:r>
            <a:r>
              <a:rPr lang="ko-KR" altLang="en-US" sz="1100" b="1" dirty="0" err="1"/>
              <a:t>까파진다</a:t>
            </a:r>
            <a:r>
              <a:rPr lang="en-US" altLang="ko-KR" sz="1100" b="1" dirty="0"/>
              <a:t>. </a:t>
            </a:r>
          </a:p>
          <a:p>
            <a:pPr algn="ctr">
              <a:lnSpc>
                <a:spcPct val="150000"/>
              </a:lnSpc>
            </a:pPr>
            <a:r>
              <a:rPr lang="ko-KR" altLang="en-US" sz="1100" b="1" dirty="0"/>
              <a:t>아무리 큰 뉘라도 결을 타는 배는 못 </a:t>
            </a:r>
            <a:r>
              <a:rPr lang="ko-KR" altLang="en-US" sz="1100" b="1" dirty="0" err="1"/>
              <a:t>까파뜨리니라</a:t>
            </a:r>
            <a:r>
              <a:rPr lang="en-US" altLang="ko-KR" sz="1100" b="1" dirty="0"/>
              <a:t>. </a:t>
            </a:r>
          </a:p>
          <a:p>
            <a:pPr algn="ctr">
              <a:lnSpc>
                <a:spcPct val="150000"/>
              </a:lnSpc>
            </a:pPr>
            <a:r>
              <a:rPr lang="ko-KR" altLang="en-US" sz="1100" b="1" dirty="0"/>
              <a:t>그러니 결을 타고 올랐다 결을 타고 내려와야 하느니라</a:t>
            </a:r>
            <a:r>
              <a:rPr lang="en-US" altLang="ko-KR" sz="1100" b="1" dirty="0"/>
              <a:t>. </a:t>
            </a:r>
          </a:p>
          <a:p>
            <a:pPr algn="ctr">
              <a:lnSpc>
                <a:spcPct val="150000"/>
              </a:lnSpc>
            </a:pPr>
            <a:r>
              <a:rPr lang="ko-KR" altLang="en-US" sz="1100" b="1" dirty="0"/>
              <a:t>그것이 배의 이치고 세상살이의 이치니라</a:t>
            </a:r>
            <a:r>
              <a:rPr lang="en-US" altLang="ko-KR" sz="1100" b="1" dirty="0"/>
              <a:t>. </a:t>
            </a:r>
          </a:p>
          <a:p>
            <a:pPr algn="ctr">
              <a:lnSpc>
                <a:spcPct val="150000"/>
              </a:lnSpc>
            </a:pPr>
            <a:r>
              <a:rPr lang="ko-KR" altLang="en-US" sz="1100" b="1" dirty="0" err="1"/>
              <a:t>알었지야</a:t>
            </a:r>
            <a:r>
              <a:rPr lang="en-US" altLang="ko-KR" sz="1100" b="1" dirty="0"/>
              <a:t>, </a:t>
            </a:r>
            <a:r>
              <a:rPr lang="ko-KR" altLang="en-US" sz="1100" b="1" dirty="0"/>
              <a:t>아들아</a:t>
            </a:r>
            <a:r>
              <a:rPr lang="en-US" altLang="ko-KR" sz="1100" b="1" dirty="0"/>
              <a:t>. </a:t>
            </a:r>
          </a:p>
          <a:p>
            <a:pPr algn="ctr">
              <a:lnSpc>
                <a:spcPct val="150000"/>
              </a:lnSpc>
            </a:pPr>
            <a:r>
              <a:rPr lang="ko-KR" altLang="en-US" sz="1100" b="1" dirty="0"/>
              <a:t>한 년 결대로 </a:t>
            </a:r>
            <a:r>
              <a:rPr lang="ko-KR" altLang="en-US" sz="1100" b="1" dirty="0" err="1"/>
              <a:t>살어야</a:t>
            </a:r>
            <a:r>
              <a:rPr lang="ko-KR" altLang="en-US" sz="1100" b="1" dirty="0"/>
              <a:t> 쓴다</a:t>
            </a:r>
            <a:r>
              <a:rPr lang="en-US" altLang="ko-KR" sz="1100" b="1" dirty="0"/>
              <a:t>. </a:t>
            </a:r>
          </a:p>
          <a:p>
            <a:pPr algn="ctr">
              <a:lnSpc>
                <a:spcPct val="150000"/>
              </a:lnSpc>
            </a:pPr>
            <a:r>
              <a:rPr lang="ko-KR" altLang="en-US" sz="1100" b="1" dirty="0" err="1"/>
              <a:t>멩심해라이</a:t>
            </a:r>
            <a:r>
              <a:rPr lang="en-US" altLang="ko-KR" sz="1100" b="1" dirty="0"/>
              <a:t>."</a:t>
            </a:r>
          </a:p>
          <a:p>
            <a:pPr algn="ctr">
              <a:lnSpc>
                <a:spcPct val="150000"/>
              </a:lnSpc>
            </a:pPr>
            <a:endParaRPr lang="en-US" altLang="ko-KR" sz="1100" b="1" dirty="0"/>
          </a:p>
          <a:p>
            <a:pPr algn="ctr">
              <a:lnSpc>
                <a:spcPct val="150000"/>
              </a:lnSpc>
            </a:pPr>
            <a:r>
              <a:rPr lang="en-US" altLang="ko-KR" sz="1100" b="1" dirty="0"/>
              <a:t>- </a:t>
            </a:r>
            <a:r>
              <a:rPr lang="ko-KR" altLang="en-US" sz="1100" b="1" dirty="0"/>
              <a:t>소설 </a:t>
            </a:r>
            <a:r>
              <a:rPr lang="en-US" altLang="ko-KR" sz="1100" b="1" dirty="0"/>
              <a:t>&lt;</a:t>
            </a:r>
            <a:r>
              <a:rPr lang="ko-KR" altLang="en-US" sz="1100" b="1" dirty="0"/>
              <a:t>결</a:t>
            </a:r>
            <a:r>
              <a:rPr lang="en-US" altLang="ko-KR" sz="1100" b="1" dirty="0"/>
              <a:t>&gt; </a:t>
            </a:r>
            <a:r>
              <a:rPr lang="ko-KR" altLang="en-US" sz="1100" b="1" dirty="0"/>
              <a:t>중에서</a:t>
            </a:r>
          </a:p>
        </p:txBody>
      </p:sp>
    </p:spTree>
    <p:extLst>
      <p:ext uri="{BB962C8B-B14F-4D97-AF65-F5344CB8AC3E}">
        <p14:creationId xmlns:p14="http://schemas.microsoft.com/office/powerpoint/2010/main" val="175868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인큐베이팅</a:t>
            </a:r>
            <a:r>
              <a:rPr lang="ko-KR" altLang="en-US" dirty="0"/>
              <a:t> 프로세스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51</a:t>
            </a:fld>
            <a:endParaRPr lang="ko-KR" altLang="en-US"/>
          </a:p>
        </p:txBody>
      </p:sp>
      <p:grpSp>
        <p:nvGrpSpPr>
          <p:cNvPr id="13" name="그룹 12"/>
          <p:cNvGrpSpPr/>
          <p:nvPr/>
        </p:nvGrpSpPr>
        <p:grpSpPr>
          <a:xfrm>
            <a:off x="916164" y="1170188"/>
            <a:ext cx="5226803" cy="3563737"/>
            <a:chOff x="237045" y="2460807"/>
            <a:chExt cx="6383735" cy="5057045"/>
          </a:xfrm>
        </p:grpSpPr>
        <p:grpSp>
          <p:nvGrpSpPr>
            <p:cNvPr id="4" name="그룹 3"/>
            <p:cNvGrpSpPr/>
            <p:nvPr/>
          </p:nvGrpSpPr>
          <p:grpSpPr>
            <a:xfrm>
              <a:off x="237045" y="2460807"/>
              <a:ext cx="6383735" cy="5057045"/>
              <a:chOff x="237045" y="2460807"/>
              <a:chExt cx="6383735" cy="5057045"/>
            </a:xfrm>
          </p:grpSpPr>
          <p:sp>
            <p:nvSpPr>
              <p:cNvPr id="7" name="원형 화살표 6"/>
              <p:cNvSpPr/>
              <p:nvPr/>
            </p:nvSpPr>
            <p:spPr>
              <a:xfrm>
                <a:off x="920164" y="2460807"/>
                <a:ext cx="5017498" cy="5017498"/>
              </a:xfrm>
              <a:prstGeom prst="circularArrow">
                <a:avLst>
                  <a:gd name="adj1" fmla="val 5544"/>
                  <a:gd name="adj2" fmla="val 330680"/>
                  <a:gd name="adj3" fmla="val 13811005"/>
                  <a:gd name="adj4" fmla="val 17364651"/>
                  <a:gd name="adj5" fmla="val 5757"/>
                </a:avLst>
              </a:prstGeom>
            </p:spPr>
            <p:style>
              <a:lnRef idx="0">
                <a:schemeClr val="dk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2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" name="자유형 7"/>
              <p:cNvSpPr/>
              <p:nvPr/>
            </p:nvSpPr>
            <p:spPr>
              <a:xfrm>
                <a:off x="2271981" y="2490243"/>
                <a:ext cx="2313863" cy="1156931"/>
              </a:xfrm>
              <a:custGeom>
                <a:avLst/>
                <a:gdLst>
                  <a:gd name="connsiteX0" fmla="*/ 0 w 2313863"/>
                  <a:gd name="connsiteY0" fmla="*/ 192826 h 1156931"/>
                  <a:gd name="connsiteX1" fmla="*/ 192826 w 2313863"/>
                  <a:gd name="connsiteY1" fmla="*/ 0 h 1156931"/>
                  <a:gd name="connsiteX2" fmla="*/ 2121037 w 2313863"/>
                  <a:gd name="connsiteY2" fmla="*/ 0 h 1156931"/>
                  <a:gd name="connsiteX3" fmla="*/ 2313863 w 2313863"/>
                  <a:gd name="connsiteY3" fmla="*/ 192826 h 1156931"/>
                  <a:gd name="connsiteX4" fmla="*/ 2313863 w 2313863"/>
                  <a:gd name="connsiteY4" fmla="*/ 964105 h 1156931"/>
                  <a:gd name="connsiteX5" fmla="*/ 2121037 w 2313863"/>
                  <a:gd name="connsiteY5" fmla="*/ 1156931 h 1156931"/>
                  <a:gd name="connsiteX6" fmla="*/ 192826 w 2313863"/>
                  <a:gd name="connsiteY6" fmla="*/ 1156931 h 1156931"/>
                  <a:gd name="connsiteX7" fmla="*/ 0 w 2313863"/>
                  <a:gd name="connsiteY7" fmla="*/ 964105 h 1156931"/>
                  <a:gd name="connsiteX8" fmla="*/ 0 w 2313863"/>
                  <a:gd name="connsiteY8" fmla="*/ 192826 h 1156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13863" h="1156931">
                    <a:moveTo>
                      <a:pt x="0" y="192826"/>
                    </a:moveTo>
                    <a:cubicBezTo>
                      <a:pt x="0" y="86331"/>
                      <a:pt x="86331" y="0"/>
                      <a:pt x="192826" y="0"/>
                    </a:cubicBezTo>
                    <a:lnTo>
                      <a:pt x="2121037" y="0"/>
                    </a:lnTo>
                    <a:cubicBezTo>
                      <a:pt x="2227532" y="0"/>
                      <a:pt x="2313863" y="86331"/>
                      <a:pt x="2313863" y="192826"/>
                    </a:cubicBezTo>
                    <a:lnTo>
                      <a:pt x="2313863" y="964105"/>
                    </a:lnTo>
                    <a:cubicBezTo>
                      <a:pt x="2313863" y="1070600"/>
                      <a:pt x="2227532" y="1156931"/>
                      <a:pt x="2121037" y="1156931"/>
                    </a:cubicBezTo>
                    <a:lnTo>
                      <a:pt x="192826" y="1156931"/>
                    </a:lnTo>
                    <a:cubicBezTo>
                      <a:pt x="86331" y="1156931"/>
                      <a:pt x="0" y="1070600"/>
                      <a:pt x="0" y="964105"/>
                    </a:cubicBezTo>
                    <a:lnTo>
                      <a:pt x="0" y="192826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5057" tIns="125057" rIns="125057" bIns="125057" numCol="1" spcCol="1270" anchor="ctr" anchorCtr="0">
                <a:noAutofit/>
              </a:bodyPr>
              <a:lstStyle/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ko-KR" altLang="en-US" sz="1100" b="1" kern="1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기업 및 </a:t>
                </a:r>
                <a:endParaRPr kumimoji="1" lang="en-US" altLang="ko-KR" sz="1100" b="1" kern="1200" dirty="0" smtClean="0">
                  <a:solidFill>
                    <a:schemeClr val="tx1"/>
                  </a:solidFill>
                  <a:latin typeface="+mn-ea"/>
                  <a:ea typeface="+mn-ea"/>
                </a:endParaRPr>
              </a:p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ko-KR" altLang="en-US" sz="1100" b="1" kern="1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기업가 분석</a:t>
                </a:r>
                <a:endParaRPr lang="ko-KR" altLang="en-US" sz="1100" b="1" kern="1200" dirty="0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9" name="자유형 8"/>
              <p:cNvSpPr/>
              <p:nvPr/>
            </p:nvSpPr>
            <p:spPr>
              <a:xfrm>
                <a:off x="4306917" y="3968711"/>
                <a:ext cx="2313863" cy="1156931"/>
              </a:xfrm>
              <a:custGeom>
                <a:avLst/>
                <a:gdLst>
                  <a:gd name="connsiteX0" fmla="*/ 0 w 2313863"/>
                  <a:gd name="connsiteY0" fmla="*/ 192826 h 1156931"/>
                  <a:gd name="connsiteX1" fmla="*/ 192826 w 2313863"/>
                  <a:gd name="connsiteY1" fmla="*/ 0 h 1156931"/>
                  <a:gd name="connsiteX2" fmla="*/ 2121037 w 2313863"/>
                  <a:gd name="connsiteY2" fmla="*/ 0 h 1156931"/>
                  <a:gd name="connsiteX3" fmla="*/ 2313863 w 2313863"/>
                  <a:gd name="connsiteY3" fmla="*/ 192826 h 1156931"/>
                  <a:gd name="connsiteX4" fmla="*/ 2313863 w 2313863"/>
                  <a:gd name="connsiteY4" fmla="*/ 964105 h 1156931"/>
                  <a:gd name="connsiteX5" fmla="*/ 2121037 w 2313863"/>
                  <a:gd name="connsiteY5" fmla="*/ 1156931 h 1156931"/>
                  <a:gd name="connsiteX6" fmla="*/ 192826 w 2313863"/>
                  <a:gd name="connsiteY6" fmla="*/ 1156931 h 1156931"/>
                  <a:gd name="connsiteX7" fmla="*/ 0 w 2313863"/>
                  <a:gd name="connsiteY7" fmla="*/ 964105 h 1156931"/>
                  <a:gd name="connsiteX8" fmla="*/ 0 w 2313863"/>
                  <a:gd name="connsiteY8" fmla="*/ 192826 h 1156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13863" h="1156931">
                    <a:moveTo>
                      <a:pt x="0" y="192826"/>
                    </a:moveTo>
                    <a:cubicBezTo>
                      <a:pt x="0" y="86331"/>
                      <a:pt x="86331" y="0"/>
                      <a:pt x="192826" y="0"/>
                    </a:cubicBezTo>
                    <a:lnTo>
                      <a:pt x="2121037" y="0"/>
                    </a:lnTo>
                    <a:cubicBezTo>
                      <a:pt x="2227532" y="0"/>
                      <a:pt x="2313863" y="86331"/>
                      <a:pt x="2313863" y="192826"/>
                    </a:cubicBezTo>
                    <a:lnTo>
                      <a:pt x="2313863" y="964105"/>
                    </a:lnTo>
                    <a:cubicBezTo>
                      <a:pt x="2313863" y="1070600"/>
                      <a:pt x="2227532" y="1156931"/>
                      <a:pt x="2121037" y="1156931"/>
                    </a:cubicBezTo>
                    <a:lnTo>
                      <a:pt x="192826" y="1156931"/>
                    </a:lnTo>
                    <a:cubicBezTo>
                      <a:pt x="86331" y="1156931"/>
                      <a:pt x="0" y="1070600"/>
                      <a:pt x="0" y="964105"/>
                    </a:cubicBezTo>
                    <a:lnTo>
                      <a:pt x="0" y="192826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5057" tIns="125057" rIns="125057" bIns="125057" numCol="1" spcCol="1270" anchor="ctr" anchorCtr="0">
                <a:noAutofit/>
              </a:bodyPr>
              <a:lstStyle/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ko-KR" altLang="en-US" sz="1100" b="1" kern="1200" dirty="0" err="1" smtClean="0">
                    <a:solidFill>
                      <a:schemeClr val="tx1"/>
                    </a:solidFill>
                    <a:latin typeface="+mn-ea"/>
                    <a:ea typeface="+mn-ea"/>
                  </a:rPr>
                  <a:t>인큐베이팅</a:t>
                </a:r>
                <a:r>
                  <a:rPr kumimoji="1" lang="ko-KR" altLang="en-US" sz="1100" b="1" kern="1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 </a:t>
                </a:r>
                <a:endParaRPr kumimoji="1" lang="en-US" altLang="ko-KR" sz="1100" b="1" kern="1200" dirty="0" smtClean="0">
                  <a:solidFill>
                    <a:schemeClr val="tx1"/>
                  </a:solidFill>
                  <a:latin typeface="+mn-ea"/>
                  <a:ea typeface="+mn-ea"/>
                </a:endParaRPr>
              </a:p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ko-KR" altLang="en-US" sz="1100" b="1" kern="1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목표 수립 </a:t>
                </a:r>
                <a:endParaRPr lang="ko-KR" altLang="en-US" sz="1100" b="1" kern="1200" dirty="0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0" name="자유형 9"/>
              <p:cNvSpPr/>
              <p:nvPr/>
            </p:nvSpPr>
            <p:spPr>
              <a:xfrm>
                <a:off x="3529641" y="6360921"/>
                <a:ext cx="2313863" cy="1156931"/>
              </a:xfrm>
              <a:custGeom>
                <a:avLst/>
                <a:gdLst>
                  <a:gd name="connsiteX0" fmla="*/ 0 w 2313863"/>
                  <a:gd name="connsiteY0" fmla="*/ 192826 h 1156931"/>
                  <a:gd name="connsiteX1" fmla="*/ 192826 w 2313863"/>
                  <a:gd name="connsiteY1" fmla="*/ 0 h 1156931"/>
                  <a:gd name="connsiteX2" fmla="*/ 2121037 w 2313863"/>
                  <a:gd name="connsiteY2" fmla="*/ 0 h 1156931"/>
                  <a:gd name="connsiteX3" fmla="*/ 2313863 w 2313863"/>
                  <a:gd name="connsiteY3" fmla="*/ 192826 h 1156931"/>
                  <a:gd name="connsiteX4" fmla="*/ 2313863 w 2313863"/>
                  <a:gd name="connsiteY4" fmla="*/ 964105 h 1156931"/>
                  <a:gd name="connsiteX5" fmla="*/ 2121037 w 2313863"/>
                  <a:gd name="connsiteY5" fmla="*/ 1156931 h 1156931"/>
                  <a:gd name="connsiteX6" fmla="*/ 192826 w 2313863"/>
                  <a:gd name="connsiteY6" fmla="*/ 1156931 h 1156931"/>
                  <a:gd name="connsiteX7" fmla="*/ 0 w 2313863"/>
                  <a:gd name="connsiteY7" fmla="*/ 964105 h 1156931"/>
                  <a:gd name="connsiteX8" fmla="*/ 0 w 2313863"/>
                  <a:gd name="connsiteY8" fmla="*/ 192826 h 1156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13863" h="1156931">
                    <a:moveTo>
                      <a:pt x="0" y="192826"/>
                    </a:moveTo>
                    <a:cubicBezTo>
                      <a:pt x="0" y="86331"/>
                      <a:pt x="86331" y="0"/>
                      <a:pt x="192826" y="0"/>
                    </a:cubicBezTo>
                    <a:lnTo>
                      <a:pt x="2121037" y="0"/>
                    </a:lnTo>
                    <a:cubicBezTo>
                      <a:pt x="2227532" y="0"/>
                      <a:pt x="2313863" y="86331"/>
                      <a:pt x="2313863" y="192826"/>
                    </a:cubicBezTo>
                    <a:lnTo>
                      <a:pt x="2313863" y="964105"/>
                    </a:lnTo>
                    <a:cubicBezTo>
                      <a:pt x="2313863" y="1070600"/>
                      <a:pt x="2227532" y="1156931"/>
                      <a:pt x="2121037" y="1156931"/>
                    </a:cubicBezTo>
                    <a:lnTo>
                      <a:pt x="192826" y="1156931"/>
                    </a:lnTo>
                    <a:cubicBezTo>
                      <a:pt x="86331" y="1156931"/>
                      <a:pt x="0" y="1070600"/>
                      <a:pt x="0" y="964105"/>
                    </a:cubicBezTo>
                    <a:lnTo>
                      <a:pt x="0" y="192826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5057" tIns="125057" rIns="125057" bIns="125057" numCol="1" spcCol="1270" anchor="ctr" anchorCtr="0">
                <a:noAutofit/>
              </a:bodyPr>
              <a:lstStyle/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ko-KR" altLang="en-US" sz="1100" b="1" kern="1200" dirty="0" err="1" smtClean="0">
                    <a:solidFill>
                      <a:schemeClr val="tx1"/>
                    </a:solidFill>
                    <a:latin typeface="+mn-ea"/>
                    <a:ea typeface="+mn-ea"/>
                  </a:rPr>
                  <a:t>인큐베이팅</a:t>
                </a:r>
                <a:r>
                  <a:rPr kumimoji="1" lang="ko-KR" altLang="en-US" sz="1100" b="1" kern="1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 </a:t>
                </a:r>
                <a:endParaRPr kumimoji="1" lang="en-US" altLang="ko-KR" sz="1100" b="1" kern="1200" dirty="0" smtClean="0">
                  <a:solidFill>
                    <a:schemeClr val="tx1"/>
                  </a:solidFill>
                  <a:latin typeface="+mn-ea"/>
                  <a:ea typeface="+mn-ea"/>
                </a:endParaRPr>
              </a:p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ko-KR" altLang="en-US" sz="1100" b="1" kern="1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목표 및 </a:t>
                </a:r>
                <a:endParaRPr kumimoji="1" lang="en-US" altLang="ko-KR" sz="1100" b="1" kern="1200" dirty="0" smtClean="0">
                  <a:solidFill>
                    <a:schemeClr val="tx1"/>
                  </a:solidFill>
                  <a:latin typeface="+mn-ea"/>
                  <a:ea typeface="+mn-ea"/>
                </a:endParaRPr>
              </a:p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ko-KR" altLang="en-US" sz="1100" b="1" kern="1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방법론 합의 </a:t>
                </a:r>
                <a:endParaRPr lang="ko-KR" altLang="en-US" sz="1100" b="1" kern="1200" dirty="0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1" name="자유형 10"/>
              <p:cNvSpPr/>
              <p:nvPr/>
            </p:nvSpPr>
            <p:spPr>
              <a:xfrm>
                <a:off x="1014322" y="6360921"/>
                <a:ext cx="2313863" cy="1156931"/>
              </a:xfrm>
              <a:custGeom>
                <a:avLst/>
                <a:gdLst>
                  <a:gd name="connsiteX0" fmla="*/ 0 w 2313863"/>
                  <a:gd name="connsiteY0" fmla="*/ 192826 h 1156931"/>
                  <a:gd name="connsiteX1" fmla="*/ 192826 w 2313863"/>
                  <a:gd name="connsiteY1" fmla="*/ 0 h 1156931"/>
                  <a:gd name="connsiteX2" fmla="*/ 2121037 w 2313863"/>
                  <a:gd name="connsiteY2" fmla="*/ 0 h 1156931"/>
                  <a:gd name="connsiteX3" fmla="*/ 2313863 w 2313863"/>
                  <a:gd name="connsiteY3" fmla="*/ 192826 h 1156931"/>
                  <a:gd name="connsiteX4" fmla="*/ 2313863 w 2313863"/>
                  <a:gd name="connsiteY4" fmla="*/ 964105 h 1156931"/>
                  <a:gd name="connsiteX5" fmla="*/ 2121037 w 2313863"/>
                  <a:gd name="connsiteY5" fmla="*/ 1156931 h 1156931"/>
                  <a:gd name="connsiteX6" fmla="*/ 192826 w 2313863"/>
                  <a:gd name="connsiteY6" fmla="*/ 1156931 h 1156931"/>
                  <a:gd name="connsiteX7" fmla="*/ 0 w 2313863"/>
                  <a:gd name="connsiteY7" fmla="*/ 964105 h 1156931"/>
                  <a:gd name="connsiteX8" fmla="*/ 0 w 2313863"/>
                  <a:gd name="connsiteY8" fmla="*/ 192826 h 1156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13863" h="1156931">
                    <a:moveTo>
                      <a:pt x="0" y="192826"/>
                    </a:moveTo>
                    <a:cubicBezTo>
                      <a:pt x="0" y="86331"/>
                      <a:pt x="86331" y="0"/>
                      <a:pt x="192826" y="0"/>
                    </a:cubicBezTo>
                    <a:lnTo>
                      <a:pt x="2121037" y="0"/>
                    </a:lnTo>
                    <a:cubicBezTo>
                      <a:pt x="2227532" y="0"/>
                      <a:pt x="2313863" y="86331"/>
                      <a:pt x="2313863" y="192826"/>
                    </a:cubicBezTo>
                    <a:lnTo>
                      <a:pt x="2313863" y="964105"/>
                    </a:lnTo>
                    <a:cubicBezTo>
                      <a:pt x="2313863" y="1070600"/>
                      <a:pt x="2227532" y="1156931"/>
                      <a:pt x="2121037" y="1156931"/>
                    </a:cubicBezTo>
                    <a:lnTo>
                      <a:pt x="192826" y="1156931"/>
                    </a:lnTo>
                    <a:cubicBezTo>
                      <a:pt x="86331" y="1156931"/>
                      <a:pt x="0" y="1070600"/>
                      <a:pt x="0" y="964105"/>
                    </a:cubicBezTo>
                    <a:lnTo>
                      <a:pt x="0" y="192826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5057" tIns="125057" rIns="125057" bIns="125057" numCol="1" spcCol="1270" anchor="ctr" anchorCtr="0">
                <a:noAutofit/>
              </a:bodyPr>
              <a:lstStyle/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ko-KR" altLang="en-US" sz="1100" b="1" kern="1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실행 </a:t>
                </a:r>
                <a:endParaRPr kumimoji="1" lang="en-US" altLang="ko-KR" sz="1100" b="1" kern="1200" dirty="0" smtClean="0">
                  <a:solidFill>
                    <a:schemeClr val="tx1"/>
                  </a:solidFill>
                  <a:latin typeface="+mn-ea"/>
                  <a:ea typeface="+mn-ea"/>
                </a:endParaRPr>
              </a:p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en-US" altLang="ko-KR" sz="1100" b="1" kern="1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(</a:t>
                </a:r>
                <a:r>
                  <a:rPr kumimoji="1" lang="ko-KR" altLang="en-US" sz="1100" b="1" kern="1200" dirty="0" err="1" smtClean="0">
                    <a:solidFill>
                      <a:schemeClr val="tx1"/>
                    </a:solidFill>
                    <a:latin typeface="+mn-ea"/>
                    <a:ea typeface="+mn-ea"/>
                  </a:rPr>
                  <a:t>코칭과</a:t>
                </a:r>
                <a:r>
                  <a:rPr kumimoji="1" lang="ko-KR" altLang="en-US" sz="1100" b="1" kern="1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 </a:t>
                </a:r>
                <a:endParaRPr kumimoji="1" lang="en-US" altLang="ko-KR" sz="1100" b="1" kern="1200" dirty="0" smtClean="0">
                  <a:solidFill>
                    <a:schemeClr val="tx1"/>
                  </a:solidFill>
                  <a:latin typeface="+mn-ea"/>
                  <a:ea typeface="+mn-ea"/>
                </a:endParaRPr>
              </a:p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ko-KR" altLang="en-US" sz="1100" b="1" kern="1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프로그램 실행</a:t>
                </a:r>
                <a:r>
                  <a:rPr kumimoji="1" lang="en-US" altLang="ko-KR" sz="1100" b="1" kern="1200" dirty="0" smtClean="0">
                    <a:solidFill>
                      <a:schemeClr val="tx1"/>
                    </a:solidFill>
                    <a:latin typeface="+mn-ea"/>
                    <a:ea typeface="+mn-ea"/>
                  </a:rPr>
                  <a:t>)</a:t>
                </a:r>
                <a:endParaRPr lang="ko-KR" altLang="en-US" sz="1100" b="1" kern="1200" dirty="0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2" name="자유형 11"/>
              <p:cNvSpPr/>
              <p:nvPr/>
            </p:nvSpPr>
            <p:spPr>
              <a:xfrm>
                <a:off x="237045" y="3968711"/>
                <a:ext cx="2313863" cy="1156931"/>
              </a:xfrm>
              <a:custGeom>
                <a:avLst/>
                <a:gdLst>
                  <a:gd name="connsiteX0" fmla="*/ 0 w 2313863"/>
                  <a:gd name="connsiteY0" fmla="*/ 192826 h 1156931"/>
                  <a:gd name="connsiteX1" fmla="*/ 192826 w 2313863"/>
                  <a:gd name="connsiteY1" fmla="*/ 0 h 1156931"/>
                  <a:gd name="connsiteX2" fmla="*/ 2121037 w 2313863"/>
                  <a:gd name="connsiteY2" fmla="*/ 0 h 1156931"/>
                  <a:gd name="connsiteX3" fmla="*/ 2313863 w 2313863"/>
                  <a:gd name="connsiteY3" fmla="*/ 192826 h 1156931"/>
                  <a:gd name="connsiteX4" fmla="*/ 2313863 w 2313863"/>
                  <a:gd name="connsiteY4" fmla="*/ 964105 h 1156931"/>
                  <a:gd name="connsiteX5" fmla="*/ 2121037 w 2313863"/>
                  <a:gd name="connsiteY5" fmla="*/ 1156931 h 1156931"/>
                  <a:gd name="connsiteX6" fmla="*/ 192826 w 2313863"/>
                  <a:gd name="connsiteY6" fmla="*/ 1156931 h 1156931"/>
                  <a:gd name="connsiteX7" fmla="*/ 0 w 2313863"/>
                  <a:gd name="connsiteY7" fmla="*/ 964105 h 1156931"/>
                  <a:gd name="connsiteX8" fmla="*/ 0 w 2313863"/>
                  <a:gd name="connsiteY8" fmla="*/ 192826 h 1156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13863" h="1156931">
                    <a:moveTo>
                      <a:pt x="0" y="192826"/>
                    </a:moveTo>
                    <a:cubicBezTo>
                      <a:pt x="0" y="86331"/>
                      <a:pt x="86331" y="0"/>
                      <a:pt x="192826" y="0"/>
                    </a:cubicBezTo>
                    <a:lnTo>
                      <a:pt x="2121037" y="0"/>
                    </a:lnTo>
                    <a:cubicBezTo>
                      <a:pt x="2227532" y="0"/>
                      <a:pt x="2313863" y="86331"/>
                      <a:pt x="2313863" y="192826"/>
                    </a:cubicBezTo>
                    <a:lnTo>
                      <a:pt x="2313863" y="964105"/>
                    </a:lnTo>
                    <a:cubicBezTo>
                      <a:pt x="2313863" y="1070600"/>
                      <a:pt x="2227532" y="1156931"/>
                      <a:pt x="2121037" y="1156931"/>
                    </a:cubicBezTo>
                    <a:lnTo>
                      <a:pt x="192826" y="1156931"/>
                    </a:lnTo>
                    <a:cubicBezTo>
                      <a:pt x="86331" y="1156931"/>
                      <a:pt x="0" y="1070600"/>
                      <a:pt x="0" y="964105"/>
                    </a:cubicBezTo>
                    <a:lnTo>
                      <a:pt x="0" y="192826"/>
                    </a:lnTo>
                    <a:close/>
                  </a:path>
                </a:pathLst>
              </a:cu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5057" tIns="125057" rIns="125057" bIns="125057" numCol="1" spcCol="1270" anchor="ctr" anchorCtr="0">
                <a:noAutofit/>
              </a:bodyPr>
              <a:lstStyle/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kumimoji="1" lang="ko-KR" altLang="en-US" sz="1100" b="1" kern="1200" smtClean="0">
                    <a:solidFill>
                      <a:schemeClr val="tx1"/>
                    </a:solidFill>
                    <a:latin typeface="+mn-ea"/>
                    <a:ea typeface="+mn-ea"/>
                  </a:rPr>
                  <a:t>평가 및 보완 </a:t>
                </a:r>
                <a:endParaRPr lang="ko-KR" altLang="en-US" sz="1100" b="1" kern="1200" dirty="0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</p:grpSp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8651" y="4102856"/>
              <a:ext cx="1060698" cy="17249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6348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52</a:t>
            </a:fld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4294114524"/>
              </p:ext>
            </p:extLst>
          </p:nvPr>
        </p:nvGraphicFramePr>
        <p:xfrm>
          <a:off x="1871672" y="1187450"/>
          <a:ext cx="4752287" cy="498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모서리가 둥근 직사각형 5"/>
          <p:cNvSpPr/>
          <p:nvPr/>
        </p:nvSpPr>
        <p:spPr>
          <a:xfrm>
            <a:off x="967404" y="2156118"/>
            <a:ext cx="5332760" cy="4453026"/>
          </a:xfrm>
          <a:prstGeom prst="roundRect">
            <a:avLst>
              <a:gd name="adj" fmla="val 7921"/>
            </a:avLst>
          </a:prstGeom>
          <a:ln w="635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ko-KR" altLang="en-US" sz="1100" b="1" dirty="0">
              <a:latin typeface="+mn-ea"/>
            </a:endParaRPr>
          </a:p>
        </p:txBody>
      </p:sp>
      <p:pic>
        <p:nvPicPr>
          <p:cNvPr id="7" name="그림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922" y="2000429"/>
            <a:ext cx="548098" cy="70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오각형 7"/>
          <p:cNvSpPr/>
          <p:nvPr/>
        </p:nvSpPr>
        <p:spPr>
          <a:xfrm>
            <a:off x="1283020" y="2317205"/>
            <a:ext cx="984468" cy="261610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ko-KR" altLang="en-US" sz="1100" dirty="0" err="1" smtClean="0"/>
              <a:t>사회적기업가</a:t>
            </a:r>
            <a:endParaRPr lang="ko-KR" altLang="en-US" sz="1100" dirty="0"/>
          </a:p>
        </p:txBody>
      </p:sp>
      <p:sp>
        <p:nvSpPr>
          <p:cNvPr id="11" name="오각형 10"/>
          <p:cNvSpPr/>
          <p:nvPr/>
        </p:nvSpPr>
        <p:spPr>
          <a:xfrm>
            <a:off x="1283020" y="4051668"/>
            <a:ext cx="1162113" cy="261610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ko-KR" altLang="en-US" sz="1100" dirty="0"/>
              <a:t>기업가분석 항목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2459421" y="2332791"/>
            <a:ext cx="3429000" cy="136191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ko-KR" altLang="en-US" sz="1100" b="1" dirty="0">
                <a:solidFill>
                  <a:prstClr val="black"/>
                </a:solidFill>
              </a:rPr>
              <a:t> 정부</a:t>
            </a:r>
            <a:r>
              <a:rPr lang="en-US" altLang="ko-KR" sz="1100" b="1" dirty="0">
                <a:solidFill>
                  <a:prstClr val="black"/>
                </a:solidFill>
              </a:rPr>
              <a:t>, </a:t>
            </a:r>
            <a:r>
              <a:rPr lang="ko-KR" altLang="en-US" sz="1100" b="1" dirty="0">
                <a:solidFill>
                  <a:prstClr val="black"/>
                </a:solidFill>
              </a:rPr>
              <a:t>시장</a:t>
            </a:r>
            <a:r>
              <a:rPr lang="en-US" altLang="ko-KR" sz="1100" b="1" dirty="0">
                <a:solidFill>
                  <a:prstClr val="black"/>
                </a:solidFill>
              </a:rPr>
              <a:t>, </a:t>
            </a:r>
            <a:r>
              <a:rPr lang="ko-KR" altLang="en-US" sz="1100" b="1" dirty="0">
                <a:solidFill>
                  <a:prstClr val="black"/>
                </a:solidFill>
              </a:rPr>
              <a:t>시민사회 </a:t>
            </a:r>
            <a:endParaRPr lang="en-US" altLang="ko-KR" sz="1100" b="1" dirty="0">
              <a:solidFill>
                <a:prstClr val="black"/>
              </a:solidFill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ko-KR" altLang="en-US" sz="1100" b="1" dirty="0">
                <a:solidFill>
                  <a:prstClr val="black"/>
                </a:solidFill>
              </a:rPr>
              <a:t>그 누구도 해결하지 못한 사회적 문제를 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ko-KR" altLang="en-US" sz="1100" b="1" dirty="0">
                <a:solidFill>
                  <a:prstClr val="black"/>
                </a:solidFill>
              </a:rPr>
              <a:t> 높은 위험과  불확실성 속에서도 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ko-KR" altLang="en-US" sz="1100" b="1" dirty="0">
                <a:solidFill>
                  <a:prstClr val="black"/>
                </a:solidFill>
              </a:rPr>
              <a:t> 자기 스스로의 판단과 행동으로 근본적으로 해결해   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ko-KR" altLang="en-US" sz="1100" b="1" dirty="0">
                <a:solidFill>
                  <a:prstClr val="black"/>
                </a:solidFill>
              </a:rPr>
              <a:t> 새로운 가치나 일자리를 만들어 내는 사람</a:t>
            </a:r>
          </a:p>
        </p:txBody>
      </p:sp>
      <p:grpSp>
        <p:nvGrpSpPr>
          <p:cNvPr id="20" name="그룹 19"/>
          <p:cNvGrpSpPr/>
          <p:nvPr/>
        </p:nvGrpSpPr>
        <p:grpSpPr>
          <a:xfrm>
            <a:off x="2813092" y="4182473"/>
            <a:ext cx="2688123" cy="2086554"/>
            <a:chOff x="3935836" y="2852936"/>
            <a:chExt cx="3948532" cy="3064899"/>
          </a:xfrm>
        </p:grpSpPr>
        <p:sp>
          <p:nvSpPr>
            <p:cNvPr id="16" name="TextBox 15"/>
            <p:cNvSpPr txBox="1"/>
            <p:nvPr/>
          </p:nvSpPr>
          <p:spPr>
            <a:xfrm>
              <a:off x="3935836" y="2852936"/>
              <a:ext cx="3948532" cy="5420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미션 명확화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35836" y="3693898"/>
              <a:ext cx="3948532" cy="5420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비즈니스 전문성 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935836" y="4534860"/>
              <a:ext cx="3948532" cy="5420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리더십 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935836" y="5375823"/>
              <a:ext cx="3948532" cy="5420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네트워크 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05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직사각형 5"/>
          <p:cNvSpPr/>
          <p:nvPr/>
        </p:nvSpPr>
        <p:spPr>
          <a:xfrm>
            <a:off x="967404" y="2156118"/>
            <a:ext cx="5332760" cy="2577808"/>
          </a:xfrm>
          <a:prstGeom prst="roundRect">
            <a:avLst>
              <a:gd name="adj" fmla="val 7921"/>
            </a:avLst>
          </a:prstGeom>
          <a:ln w="635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ko-KR" altLang="en-US" sz="1100" b="1" dirty="0">
              <a:latin typeface="+mn-ea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53</a:t>
            </a:fld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2615252033"/>
              </p:ext>
            </p:extLst>
          </p:nvPr>
        </p:nvGraphicFramePr>
        <p:xfrm>
          <a:off x="1871672" y="1187450"/>
          <a:ext cx="4752287" cy="498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그림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922" y="2000429"/>
            <a:ext cx="548098" cy="700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오각형 7"/>
          <p:cNvSpPr/>
          <p:nvPr/>
        </p:nvSpPr>
        <p:spPr>
          <a:xfrm>
            <a:off x="1283020" y="2317205"/>
            <a:ext cx="781002" cy="261610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ko-KR" altLang="en-US" sz="1100" dirty="0"/>
              <a:t>기업 분석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2208192" y="2293778"/>
            <a:ext cx="3718046" cy="1603849"/>
            <a:chOff x="1816938" y="3051175"/>
            <a:chExt cx="6355462" cy="2995142"/>
          </a:xfrm>
        </p:grpSpPr>
        <p:pic>
          <p:nvPicPr>
            <p:cNvPr id="21" name="Picture 1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6938" y="3155331"/>
              <a:ext cx="2061269" cy="28523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모서리가 둥근 직사각형 21"/>
            <p:cNvSpPr/>
            <p:nvPr/>
          </p:nvSpPr>
          <p:spPr>
            <a:xfrm>
              <a:off x="4427985" y="3051175"/>
              <a:ext cx="3744415" cy="1179215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 fontAlgn="base" latinLnBrk="0">
                <a:lnSpc>
                  <a:spcPct val="150000"/>
                </a:lnSpc>
                <a:spcBef>
                  <a:spcPct val="10000"/>
                </a:spcBef>
                <a:spcAft>
                  <a:spcPct val="10000"/>
                </a:spcAft>
                <a:buClr>
                  <a:srgbClr val="4F81BD"/>
                </a:buClr>
                <a:buSzPct val="50000"/>
                <a:buFont typeface="Monotype Sorts"/>
                <a:buNone/>
              </a:pPr>
              <a:r>
                <a:rPr kumimoji="1" lang="ko-KR" altLang="en-US" sz="1100" dirty="0">
                  <a:latin typeface="+mn-ea"/>
                </a:rPr>
                <a:t>대차대조표</a:t>
              </a:r>
              <a:r>
                <a:rPr kumimoji="1" lang="en-US" altLang="ko-KR" sz="1100" dirty="0">
                  <a:latin typeface="+mn-ea"/>
                </a:rPr>
                <a:t>,  </a:t>
              </a:r>
              <a:r>
                <a:rPr kumimoji="1" lang="ko-KR" altLang="en-US" sz="1100" dirty="0">
                  <a:latin typeface="+mn-ea"/>
                </a:rPr>
                <a:t>손익계산서 등 재무제표나 각종 경영관련자료 </a:t>
              </a:r>
              <a:endParaRPr kumimoji="1" lang="en-US" altLang="ko-KR" sz="1100" dirty="0">
                <a:latin typeface="+mn-ea"/>
              </a:endParaRPr>
            </a:p>
          </p:txBody>
        </p:sp>
        <p:sp>
          <p:nvSpPr>
            <p:cNvPr id="23" name="모서리가 둥근 직사각형 22"/>
            <p:cNvSpPr/>
            <p:nvPr/>
          </p:nvSpPr>
          <p:spPr>
            <a:xfrm>
              <a:off x="4427985" y="4797152"/>
              <a:ext cx="3744415" cy="1249165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10000"/>
                </a:spcBef>
                <a:spcAft>
                  <a:spcPct val="10000"/>
                </a:spcAft>
                <a:buClr>
                  <a:srgbClr val="4F81BD"/>
                </a:buClr>
                <a:buSzPct val="50000"/>
                <a:buFont typeface="Monotype Sorts"/>
                <a:buNone/>
              </a:pPr>
              <a:r>
                <a:rPr kumimoji="1" lang="ko-KR" altLang="en-US" sz="1100" dirty="0" smtClean="0">
                  <a:latin typeface="+mn-ea"/>
                </a:rPr>
                <a:t>기업의 성과 및 </a:t>
              </a:r>
              <a:r>
                <a:rPr kumimoji="1" lang="ko-KR" altLang="en-US" sz="1100" dirty="0">
                  <a:latin typeface="+mn-ea"/>
                </a:rPr>
                <a:t>현재 </a:t>
              </a:r>
              <a:r>
                <a:rPr kumimoji="1" lang="ko-KR" altLang="en-US" sz="1100" dirty="0" smtClean="0">
                  <a:latin typeface="+mn-ea"/>
                </a:rPr>
                <a:t>상태를 </a:t>
              </a:r>
              <a:endParaRPr kumimoji="1" lang="en-US" altLang="ko-KR" sz="1100" dirty="0" smtClean="0">
                <a:latin typeface="+mn-ea"/>
              </a:endParaRPr>
            </a:p>
            <a:p>
              <a:pPr algn="ctr" fontAlgn="base">
                <a:lnSpc>
                  <a:spcPct val="150000"/>
                </a:lnSpc>
                <a:spcBef>
                  <a:spcPct val="10000"/>
                </a:spcBef>
                <a:spcAft>
                  <a:spcPct val="10000"/>
                </a:spcAft>
                <a:buClr>
                  <a:srgbClr val="4F81BD"/>
                </a:buClr>
                <a:buSzPct val="50000"/>
                <a:buFont typeface="Monotype Sorts"/>
                <a:buNone/>
              </a:pPr>
              <a:r>
                <a:rPr kumimoji="1" lang="ko-KR" altLang="en-US" sz="1100" dirty="0" smtClean="0">
                  <a:latin typeface="+mn-ea"/>
                </a:rPr>
                <a:t>종합적으로 </a:t>
              </a:r>
              <a:r>
                <a:rPr kumimoji="1" lang="ko-KR" altLang="en-US" sz="1100" dirty="0">
                  <a:latin typeface="+mn-ea"/>
                </a:rPr>
                <a:t>분석 </a:t>
              </a:r>
              <a:r>
                <a:rPr kumimoji="1" lang="en-US" altLang="ko-KR" sz="1100" dirty="0">
                  <a:latin typeface="+mn-ea"/>
                </a:rPr>
                <a:t>· </a:t>
              </a:r>
              <a:r>
                <a:rPr kumimoji="1" lang="ko-KR" altLang="en-US" sz="1100" dirty="0" smtClean="0">
                  <a:latin typeface="+mn-ea"/>
                </a:rPr>
                <a:t>파악</a:t>
              </a:r>
              <a:endParaRPr kumimoji="1" lang="en-US" altLang="ko-KR" sz="1100" dirty="0">
                <a:latin typeface="+mn-ea"/>
              </a:endParaRPr>
            </a:p>
          </p:txBody>
        </p:sp>
        <p:sp>
          <p:nvSpPr>
            <p:cNvPr id="24" name="줄무늬가 있는 오른쪽 화살표 23"/>
            <p:cNvSpPr/>
            <p:nvPr/>
          </p:nvSpPr>
          <p:spPr>
            <a:xfrm rot="5400000">
              <a:off x="5972371" y="3804987"/>
              <a:ext cx="655639" cy="1420326"/>
            </a:xfrm>
            <a:prstGeom prst="stripedRightArrow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</p:grpSp>
    </p:spTree>
    <p:extLst>
      <p:ext uri="{BB962C8B-B14F-4D97-AF65-F5344CB8AC3E}">
        <p14:creationId xmlns:p14="http://schemas.microsoft.com/office/powerpoint/2010/main" val="62664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인큐베이터는 왜 기업분석을 하나</a:t>
            </a:r>
            <a:r>
              <a:rPr lang="en-US" altLang="ko-KR" dirty="0"/>
              <a:t>?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54</a:t>
            </a:fld>
            <a:endParaRPr lang="ko-KR" altLang="en-US"/>
          </a:p>
        </p:txBody>
      </p:sp>
      <p:graphicFrame>
        <p:nvGraphicFramePr>
          <p:cNvPr id="11" name="다이어그램 10"/>
          <p:cNvGraphicFramePr/>
          <p:nvPr>
            <p:extLst>
              <p:ext uri="{D42A27DB-BD31-4B8C-83A1-F6EECF244321}">
                <p14:modId xmlns:p14="http://schemas.microsoft.com/office/powerpoint/2010/main" val="2154773506"/>
              </p:ext>
            </p:extLst>
          </p:nvPr>
        </p:nvGraphicFramePr>
        <p:xfrm>
          <a:off x="1871672" y="1187450"/>
          <a:ext cx="4752287" cy="498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7" name="그룹 16"/>
          <p:cNvGrpSpPr/>
          <p:nvPr/>
        </p:nvGrpSpPr>
        <p:grpSpPr>
          <a:xfrm>
            <a:off x="746479" y="2085767"/>
            <a:ext cx="5365042" cy="2226612"/>
            <a:chOff x="253666" y="2521468"/>
            <a:chExt cx="8547824" cy="3547537"/>
          </a:xfrm>
        </p:grpSpPr>
        <p:sp>
          <p:nvSpPr>
            <p:cNvPr id="12" name="타원 11"/>
            <p:cNvSpPr/>
            <p:nvPr/>
          </p:nvSpPr>
          <p:spPr>
            <a:xfrm>
              <a:off x="253666" y="2521468"/>
              <a:ext cx="2001035" cy="2002520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108000" rIns="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ko-KR" altLang="en-US" sz="1200" b="1" spc="-70" dirty="0" smtClean="0">
                  <a:solidFill>
                    <a:srgbClr val="14448A"/>
                  </a:solidFill>
                  <a:latin typeface="+mn-ea"/>
                  <a:ea typeface="+mn-ea"/>
                </a:rPr>
                <a:t>기업가</a:t>
              </a:r>
              <a:endParaRPr lang="en-US" altLang="ko-KR" sz="1200" b="1" spc="-70" dirty="0">
                <a:solidFill>
                  <a:srgbClr val="14448A"/>
                </a:solidFill>
                <a:latin typeface="+mn-ea"/>
                <a:ea typeface="+mn-ea"/>
              </a:endParaRPr>
            </a:p>
          </p:txBody>
        </p:sp>
        <p:sp>
          <p:nvSpPr>
            <p:cNvPr id="13" name="타원 12"/>
            <p:cNvSpPr/>
            <p:nvPr/>
          </p:nvSpPr>
          <p:spPr>
            <a:xfrm>
              <a:off x="2435929" y="2521468"/>
              <a:ext cx="2001035" cy="2002520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108000" rIns="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ko-KR" altLang="en-US" sz="1200" b="1" spc="-70" dirty="0" smtClean="0">
                  <a:solidFill>
                    <a:srgbClr val="14448A"/>
                  </a:solidFill>
                  <a:latin typeface="+mn-ea"/>
                  <a:ea typeface="+mn-ea"/>
                </a:rPr>
                <a:t>투자자</a:t>
              </a:r>
              <a:endParaRPr lang="en-US" altLang="ko-KR" sz="1200" b="1" spc="-70" dirty="0">
                <a:solidFill>
                  <a:srgbClr val="14448A"/>
                </a:solidFill>
                <a:latin typeface="+mn-ea"/>
                <a:ea typeface="+mn-ea"/>
              </a:endParaRPr>
            </a:p>
          </p:txBody>
        </p:sp>
        <p:sp>
          <p:nvSpPr>
            <p:cNvPr id="14" name="타원 13"/>
            <p:cNvSpPr/>
            <p:nvPr/>
          </p:nvSpPr>
          <p:spPr>
            <a:xfrm>
              <a:off x="4618191" y="2521468"/>
              <a:ext cx="2001035" cy="2002520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108000" rIns="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ko-KR" altLang="en-US" sz="1200" b="1" spc="-70" dirty="0" smtClean="0">
                  <a:solidFill>
                    <a:srgbClr val="14448A"/>
                  </a:solidFill>
                  <a:latin typeface="+mn-ea"/>
                  <a:ea typeface="+mn-ea"/>
                </a:rPr>
                <a:t>경쟁사</a:t>
              </a:r>
              <a:endParaRPr lang="en-US" altLang="ko-KR" sz="1200" b="1" spc="-70" dirty="0">
                <a:solidFill>
                  <a:srgbClr val="14448A"/>
                </a:solidFill>
                <a:latin typeface="+mn-ea"/>
                <a:ea typeface="+mn-ea"/>
              </a:endParaRPr>
            </a:p>
          </p:txBody>
        </p:sp>
        <p:sp>
          <p:nvSpPr>
            <p:cNvPr id="15" name="타원 14"/>
            <p:cNvSpPr/>
            <p:nvPr/>
          </p:nvSpPr>
          <p:spPr>
            <a:xfrm>
              <a:off x="6800455" y="2521468"/>
              <a:ext cx="2001035" cy="2002520"/>
            </a:xfrm>
            <a:prstGeom prst="ellipse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108000" rIns="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ko-KR" altLang="en-US" sz="1200" b="1" spc="-70" dirty="0" err="1" smtClean="0">
                  <a:solidFill>
                    <a:srgbClr val="14448A"/>
                  </a:solidFill>
                  <a:latin typeface="+mn-ea"/>
                  <a:ea typeface="+mn-ea"/>
                </a:rPr>
                <a:t>애널</a:t>
              </a:r>
              <a:endParaRPr lang="en-US" altLang="ko-KR" sz="1200" b="1" spc="-70" dirty="0" smtClean="0">
                <a:solidFill>
                  <a:srgbClr val="14448A"/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ko-KR" altLang="en-US" sz="1200" b="1" spc="-70" dirty="0" smtClean="0">
                  <a:solidFill>
                    <a:srgbClr val="14448A"/>
                  </a:solidFill>
                  <a:latin typeface="+mn-ea"/>
                  <a:ea typeface="+mn-ea"/>
                </a:rPr>
                <a:t>리스트</a:t>
              </a:r>
              <a:endParaRPr lang="en-US" altLang="ko-KR" sz="1200" b="1" spc="-70" dirty="0">
                <a:solidFill>
                  <a:srgbClr val="14448A"/>
                </a:solidFill>
                <a:latin typeface="+mn-ea"/>
                <a:ea typeface="+mn-ea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082110" y="4941170"/>
              <a:ext cx="4939901" cy="11278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4000" b="1" kern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ea"/>
                  <a:cs typeface="Arial" pitchFamily="34" charset="0"/>
                </a:rPr>
                <a:t>인큐베이터는</a:t>
              </a:r>
              <a:r>
                <a:rPr lang="en-US" altLang="ko-KR" sz="4000" b="1" kern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ea"/>
                  <a:cs typeface="Arial" pitchFamily="34" charset="0"/>
                </a:rPr>
                <a:t>?</a:t>
              </a:r>
              <a:endParaRPr lang="ko-KR" altLang="en-US" sz="4000" b="1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405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55</a:t>
            </a:fld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1867287171"/>
              </p:ext>
            </p:extLst>
          </p:nvPr>
        </p:nvGraphicFramePr>
        <p:xfrm>
          <a:off x="1871672" y="1187450"/>
          <a:ext cx="4752287" cy="498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그룹 3"/>
          <p:cNvGrpSpPr/>
          <p:nvPr/>
        </p:nvGrpSpPr>
        <p:grpSpPr>
          <a:xfrm>
            <a:off x="582613" y="2026424"/>
            <a:ext cx="5919787" cy="2976818"/>
            <a:chOff x="430383" y="1831034"/>
            <a:chExt cx="7637044" cy="4262262"/>
          </a:xfrm>
        </p:grpSpPr>
        <p:grpSp>
          <p:nvGrpSpPr>
            <p:cNvPr id="41" name="그룹 40"/>
            <p:cNvGrpSpPr/>
            <p:nvPr/>
          </p:nvGrpSpPr>
          <p:grpSpPr>
            <a:xfrm>
              <a:off x="1076573" y="2591737"/>
              <a:ext cx="6990854" cy="3501559"/>
              <a:chOff x="827584" y="2204864"/>
              <a:chExt cx="7350894" cy="3790841"/>
            </a:xfrm>
          </p:grpSpPr>
          <p:sp>
            <p:nvSpPr>
              <p:cNvPr id="42" name="평행 사변형 41"/>
              <p:cNvSpPr/>
              <p:nvPr/>
            </p:nvSpPr>
            <p:spPr>
              <a:xfrm>
                <a:off x="1264682" y="2210477"/>
                <a:ext cx="6913796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3" name="평행 사변형 42"/>
              <p:cNvSpPr/>
              <p:nvPr/>
            </p:nvSpPr>
            <p:spPr>
              <a:xfrm>
                <a:off x="1171191" y="3651261"/>
                <a:ext cx="7007287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4" name="평행 사변형 43"/>
              <p:cNvSpPr/>
              <p:nvPr/>
            </p:nvSpPr>
            <p:spPr>
              <a:xfrm>
                <a:off x="1171191" y="5080663"/>
                <a:ext cx="7007287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5" name="오각형 44"/>
              <p:cNvSpPr/>
              <p:nvPr/>
            </p:nvSpPr>
            <p:spPr>
              <a:xfrm>
                <a:off x="827584" y="3645646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6" name="오각형 45"/>
              <p:cNvSpPr/>
              <p:nvPr/>
            </p:nvSpPr>
            <p:spPr>
              <a:xfrm>
                <a:off x="827584" y="5085807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7" name="오각형 46"/>
              <p:cNvSpPr/>
              <p:nvPr/>
            </p:nvSpPr>
            <p:spPr>
              <a:xfrm>
                <a:off x="827584" y="2204864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8" name="직사각형 47"/>
              <p:cNvSpPr/>
              <p:nvPr/>
            </p:nvSpPr>
            <p:spPr>
              <a:xfrm>
                <a:off x="868638" y="2495363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1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49" name="직사각형 48"/>
              <p:cNvSpPr/>
              <p:nvPr/>
            </p:nvSpPr>
            <p:spPr>
              <a:xfrm>
                <a:off x="868638" y="3951509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2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50" name="직사각형 49"/>
              <p:cNvSpPr/>
              <p:nvPr/>
            </p:nvSpPr>
            <p:spPr>
              <a:xfrm>
                <a:off x="868638" y="5391667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3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51" name="직사각형 50"/>
              <p:cNvSpPr/>
              <p:nvPr/>
            </p:nvSpPr>
            <p:spPr>
              <a:xfrm>
                <a:off x="2440774" y="2413454"/>
                <a:ext cx="939194" cy="2832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기업가 이해 </a:t>
                </a: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2440774" y="3832821"/>
                <a:ext cx="1638702" cy="2832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인큐베이팅</a:t>
                </a:r>
                <a:r>
                  <a:rPr kumimoji="0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방법론 수립 </a:t>
                </a:r>
              </a:p>
            </p:txBody>
          </p:sp>
          <p:sp>
            <p:nvSpPr>
              <p:cNvPr id="53" name="직사각형 52"/>
              <p:cNvSpPr/>
              <p:nvPr/>
            </p:nvSpPr>
            <p:spPr>
              <a:xfrm>
                <a:off x="2440774" y="5279484"/>
                <a:ext cx="2210106" cy="2832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소셜미션과</a:t>
                </a:r>
                <a:r>
                  <a:rPr kumimoji="0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지속가능성 전략 수립 </a:t>
                </a:r>
              </a:p>
            </p:txBody>
          </p:sp>
        </p:grpSp>
        <p:sp>
          <p:nvSpPr>
            <p:cNvPr id="54" name="직사각형 53"/>
            <p:cNvSpPr/>
            <p:nvPr/>
          </p:nvSpPr>
          <p:spPr>
            <a:xfrm>
              <a:off x="430383" y="1831034"/>
              <a:ext cx="2591750" cy="396612"/>
            </a:xfrm>
            <a:prstGeom prst="rect">
              <a:avLst/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rPr>
                <a:t>인큐베이터 기업분석 목적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223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56</a:t>
            </a:fld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378034066"/>
              </p:ext>
            </p:extLst>
          </p:nvPr>
        </p:nvGraphicFramePr>
        <p:xfrm>
          <a:off x="1871672" y="1187450"/>
          <a:ext cx="4752287" cy="498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그룹 3"/>
          <p:cNvGrpSpPr/>
          <p:nvPr/>
        </p:nvGrpSpPr>
        <p:grpSpPr>
          <a:xfrm>
            <a:off x="582613" y="2026424"/>
            <a:ext cx="5919787" cy="2976818"/>
            <a:chOff x="430383" y="1831034"/>
            <a:chExt cx="7637044" cy="4262262"/>
          </a:xfrm>
        </p:grpSpPr>
        <p:grpSp>
          <p:nvGrpSpPr>
            <p:cNvPr id="41" name="그룹 40"/>
            <p:cNvGrpSpPr/>
            <p:nvPr/>
          </p:nvGrpSpPr>
          <p:grpSpPr>
            <a:xfrm>
              <a:off x="1076573" y="2591737"/>
              <a:ext cx="6990854" cy="3501559"/>
              <a:chOff x="827584" y="2204864"/>
              <a:chExt cx="7350894" cy="3790841"/>
            </a:xfrm>
          </p:grpSpPr>
          <p:sp>
            <p:nvSpPr>
              <p:cNvPr id="42" name="평행 사변형 41"/>
              <p:cNvSpPr/>
              <p:nvPr/>
            </p:nvSpPr>
            <p:spPr>
              <a:xfrm>
                <a:off x="1264682" y="2210477"/>
                <a:ext cx="6913796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3" name="평행 사변형 42"/>
              <p:cNvSpPr/>
              <p:nvPr/>
            </p:nvSpPr>
            <p:spPr>
              <a:xfrm>
                <a:off x="1171191" y="3651261"/>
                <a:ext cx="7007287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4" name="평행 사변형 43"/>
              <p:cNvSpPr/>
              <p:nvPr/>
            </p:nvSpPr>
            <p:spPr>
              <a:xfrm>
                <a:off x="1171191" y="5080663"/>
                <a:ext cx="7007287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5" name="오각형 44"/>
              <p:cNvSpPr/>
              <p:nvPr/>
            </p:nvSpPr>
            <p:spPr>
              <a:xfrm>
                <a:off x="827584" y="3645646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6" name="오각형 45"/>
              <p:cNvSpPr/>
              <p:nvPr/>
            </p:nvSpPr>
            <p:spPr>
              <a:xfrm>
                <a:off x="827584" y="5085807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7" name="오각형 46"/>
              <p:cNvSpPr/>
              <p:nvPr/>
            </p:nvSpPr>
            <p:spPr>
              <a:xfrm>
                <a:off x="827584" y="2204864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8" name="직사각형 47"/>
              <p:cNvSpPr/>
              <p:nvPr/>
            </p:nvSpPr>
            <p:spPr>
              <a:xfrm>
                <a:off x="868638" y="2495363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1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49" name="직사각형 48"/>
              <p:cNvSpPr/>
              <p:nvPr/>
            </p:nvSpPr>
            <p:spPr>
              <a:xfrm>
                <a:off x="868638" y="3951509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2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50" name="직사각형 49"/>
              <p:cNvSpPr/>
              <p:nvPr/>
            </p:nvSpPr>
            <p:spPr>
              <a:xfrm>
                <a:off x="868638" y="5391667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3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51" name="직사각형 50"/>
              <p:cNvSpPr/>
              <p:nvPr/>
            </p:nvSpPr>
            <p:spPr>
              <a:xfrm>
                <a:off x="2440774" y="2413454"/>
                <a:ext cx="1859649" cy="4055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100" b="1" dirty="0"/>
                  <a:t>어떤 강점이 있는가</a:t>
                </a:r>
                <a:r>
                  <a:rPr lang="en-US" altLang="ko-KR" sz="1100" b="1" dirty="0"/>
                  <a:t>? </a:t>
                </a: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2440774" y="3832820"/>
                <a:ext cx="2224969" cy="4055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100" b="1" dirty="0"/>
                  <a:t>무엇을 개선해야 하는가</a:t>
                </a:r>
                <a:r>
                  <a:rPr lang="en-US" altLang="ko-KR" sz="1100" b="1" dirty="0"/>
                  <a:t>? </a:t>
                </a:r>
              </a:p>
            </p:txBody>
          </p:sp>
          <p:sp>
            <p:nvSpPr>
              <p:cNvPr id="53" name="직사각형 52"/>
              <p:cNvSpPr/>
              <p:nvPr/>
            </p:nvSpPr>
            <p:spPr>
              <a:xfrm>
                <a:off x="2440774" y="5279485"/>
                <a:ext cx="2222795" cy="4055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100" b="1" dirty="0"/>
                  <a:t>우선순위와 개선 방향은</a:t>
                </a:r>
                <a:r>
                  <a:rPr lang="en-US" altLang="ko-KR" sz="1100" b="1" dirty="0"/>
                  <a:t>? </a:t>
                </a:r>
              </a:p>
            </p:txBody>
          </p:sp>
        </p:grpSp>
        <p:sp>
          <p:nvSpPr>
            <p:cNvPr id="54" name="직사각형 53"/>
            <p:cNvSpPr/>
            <p:nvPr/>
          </p:nvSpPr>
          <p:spPr>
            <a:xfrm>
              <a:off x="430383" y="1831034"/>
              <a:ext cx="2343474" cy="396612"/>
            </a:xfrm>
            <a:prstGeom prst="rect">
              <a:avLst/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>
              <a:spAutoFit/>
            </a:bodyPr>
            <a:lstStyle/>
            <a:p>
              <a:pPr lvl="0" defTabSz="914400"/>
              <a:r>
                <a:rPr lang="ko-KR" altLang="en-US" sz="1200" b="1" kern="0" dirty="0">
                  <a:solidFill>
                    <a:schemeClr val="bg1"/>
                  </a:solidFill>
                </a:rPr>
                <a:t>인큐베이터 기업분석 목표 </a:t>
              </a: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582613" y="5182637"/>
            <a:ext cx="5919787" cy="3227973"/>
            <a:chOff x="654010" y="2029341"/>
            <a:chExt cx="7356728" cy="4741914"/>
          </a:xfrm>
        </p:grpSpPr>
        <p:sp>
          <p:nvSpPr>
            <p:cNvPr id="64" name="TextBox 63"/>
            <p:cNvSpPr txBox="1"/>
            <p:nvPr/>
          </p:nvSpPr>
          <p:spPr>
            <a:xfrm>
              <a:off x="755576" y="2029341"/>
              <a:ext cx="1117613" cy="36171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6699"/>
                  </a:solidFill>
                  <a:effectLst/>
                  <a:uLnTx/>
                  <a:uFillTx/>
                </a:rPr>
                <a:t>[</a:t>
              </a:r>
              <a:endParaRPr kumimoji="0" lang="ko-KR" altLang="en-US" sz="20800" b="0" i="0" u="none" strike="noStrike" kern="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6893125" y="2029341"/>
              <a:ext cx="1117613" cy="36171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6699"/>
                  </a:solidFill>
                  <a:effectLst/>
                  <a:uLnTx/>
                  <a:uFillTx/>
                </a:rPr>
                <a:t>]</a:t>
              </a:r>
              <a:endParaRPr kumimoji="0" lang="ko-KR" altLang="en-US" sz="20800" b="0" i="0" u="none" strike="noStrike" kern="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endParaRPr>
            </a:p>
          </p:txBody>
        </p:sp>
        <p:grpSp>
          <p:nvGrpSpPr>
            <p:cNvPr id="66" name="그룹 65"/>
            <p:cNvGrpSpPr/>
            <p:nvPr/>
          </p:nvGrpSpPr>
          <p:grpSpPr>
            <a:xfrm>
              <a:off x="2311616" y="3302371"/>
              <a:ext cx="4536504" cy="3468884"/>
              <a:chOff x="2311616" y="3252899"/>
              <a:chExt cx="4536504" cy="3528829"/>
            </a:xfrm>
          </p:grpSpPr>
          <p:sp>
            <p:nvSpPr>
              <p:cNvPr id="67" name="모서리가 둥근 직사각형 66"/>
              <p:cNvSpPr/>
              <p:nvPr/>
            </p:nvSpPr>
            <p:spPr bwMode="auto">
              <a:xfrm>
                <a:off x="2311616" y="3252899"/>
                <a:ext cx="4536504" cy="544796"/>
              </a:xfrm>
              <a:prstGeom prst="roundRect">
                <a:avLst>
                  <a:gd name="adj" fmla="val 50000"/>
                </a:avLst>
              </a:prstGeom>
              <a:solidFill>
                <a:srgbClr val="4BACC6"/>
              </a:solidFill>
              <a:ln w="25400" cap="flat" cmpd="sng" algn="ctr">
                <a:solidFill>
                  <a:srgbClr val="4BACC6">
                    <a:shade val="50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 rtlCol="0" anchor="ctr"/>
              <a:lstStyle/>
              <a:p>
                <a:pPr lvl="0" algn="ctr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ko-KR" altLang="en-US" sz="1100" b="1" kern="0" dirty="0">
                    <a:latin typeface="+mn-ea"/>
                  </a:rPr>
                  <a:t>기업가 및 </a:t>
                </a:r>
                <a:r>
                  <a:rPr lang="ko-KR" altLang="en-US" sz="1100" b="1" kern="0" dirty="0" err="1">
                    <a:latin typeface="+mn-ea"/>
                  </a:rPr>
                  <a:t>소셜미션</a:t>
                </a:r>
                <a:r>
                  <a:rPr lang="ko-KR" altLang="en-US" sz="1100" b="1" kern="0" dirty="0">
                    <a:latin typeface="+mn-ea"/>
                  </a:rPr>
                  <a:t> 분석 </a:t>
                </a:r>
              </a:p>
            </p:txBody>
          </p:sp>
          <p:sp>
            <p:nvSpPr>
              <p:cNvPr id="68" name="모서리가 둥근 직사각형 67"/>
              <p:cNvSpPr/>
              <p:nvPr/>
            </p:nvSpPr>
            <p:spPr bwMode="auto">
              <a:xfrm>
                <a:off x="2311616" y="4247577"/>
                <a:ext cx="4536504" cy="544796"/>
              </a:xfrm>
              <a:prstGeom prst="roundRect">
                <a:avLst>
                  <a:gd name="adj" fmla="val 50000"/>
                </a:avLst>
              </a:prstGeom>
              <a:solidFill>
                <a:srgbClr val="4BACC6"/>
              </a:solidFill>
              <a:ln w="25400" cap="flat" cmpd="sng" algn="ctr">
                <a:solidFill>
                  <a:srgbClr val="4BACC6">
                    <a:shade val="50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 rtlCol="0" anchor="ctr"/>
              <a:lstStyle/>
              <a:p>
                <a:pPr lvl="0" algn="ctr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ko-KR" altLang="en-US" sz="1100" b="1" kern="0" dirty="0">
                    <a:latin typeface="+mn-ea"/>
                  </a:rPr>
                  <a:t>비즈니스 모델 분석 </a:t>
                </a:r>
              </a:p>
            </p:txBody>
          </p:sp>
          <p:sp>
            <p:nvSpPr>
              <p:cNvPr id="69" name="모서리가 둥근 직사각형 68"/>
              <p:cNvSpPr/>
              <p:nvPr/>
            </p:nvSpPr>
            <p:spPr bwMode="auto">
              <a:xfrm>
                <a:off x="2311616" y="5242255"/>
                <a:ext cx="4536504" cy="544796"/>
              </a:xfrm>
              <a:prstGeom prst="roundRect">
                <a:avLst>
                  <a:gd name="adj" fmla="val 50000"/>
                </a:avLst>
              </a:prstGeom>
              <a:solidFill>
                <a:srgbClr val="4BACC6"/>
              </a:solidFill>
              <a:ln w="25400" cap="flat" cmpd="sng" algn="ctr">
                <a:solidFill>
                  <a:srgbClr val="4BACC6">
                    <a:shade val="50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 rtlCol="0" anchor="ctr"/>
              <a:lstStyle/>
              <a:p>
                <a:pPr lvl="0" algn="ctr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ko-KR" altLang="en-US" sz="1100" b="1" kern="0" dirty="0">
                    <a:latin typeface="+mn-ea"/>
                  </a:rPr>
                  <a:t>제품 및 조직 역량 분석</a:t>
                </a:r>
              </a:p>
            </p:txBody>
          </p:sp>
          <p:sp>
            <p:nvSpPr>
              <p:cNvPr id="70" name="모서리가 둥근 직사각형 69"/>
              <p:cNvSpPr/>
              <p:nvPr/>
            </p:nvSpPr>
            <p:spPr bwMode="auto">
              <a:xfrm>
                <a:off x="2311616" y="6236932"/>
                <a:ext cx="4536504" cy="544796"/>
              </a:xfrm>
              <a:prstGeom prst="roundRect">
                <a:avLst>
                  <a:gd name="adj" fmla="val 50000"/>
                </a:avLst>
              </a:prstGeom>
              <a:solidFill>
                <a:srgbClr val="4BACC6"/>
              </a:solidFill>
              <a:ln w="25400" cap="flat" cmpd="sng" algn="ctr">
                <a:solidFill>
                  <a:srgbClr val="4BACC6">
                    <a:shade val="50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 rtlCol="0" anchor="ctr"/>
              <a:lstStyle/>
              <a:p>
                <a:pPr lvl="0" algn="ctr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ko-KR" altLang="en-US" sz="1100" b="1" kern="0" dirty="0">
                    <a:latin typeface="+mn-ea"/>
                  </a:rPr>
                  <a:t>사업계획 분석 </a:t>
                </a:r>
              </a:p>
            </p:txBody>
          </p:sp>
        </p:grpSp>
        <p:sp>
          <p:nvSpPr>
            <p:cNvPr id="72" name="직사각형 71"/>
            <p:cNvSpPr/>
            <p:nvPr/>
          </p:nvSpPr>
          <p:spPr>
            <a:xfrm>
              <a:off x="654010" y="2336550"/>
              <a:ext cx="2086136" cy="406914"/>
            </a:xfrm>
            <a:prstGeom prst="rect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>
              <a:spAutoFit/>
            </a:bodyPr>
            <a:lstStyle/>
            <a:p>
              <a:r>
                <a:rPr lang="ko-KR" altLang="en-US" sz="1200" b="1" dirty="0"/>
                <a:t>창업준비기 기업가 분석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916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57</a:t>
            </a:fld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1381830491"/>
              </p:ext>
            </p:extLst>
          </p:nvPr>
        </p:nvGraphicFramePr>
        <p:xfrm>
          <a:off x="1871672" y="1187450"/>
          <a:ext cx="4752287" cy="498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4" name="직사각형 53"/>
          <p:cNvSpPr/>
          <p:nvPr/>
        </p:nvSpPr>
        <p:spPr>
          <a:xfrm>
            <a:off x="582613" y="2026424"/>
            <a:ext cx="1678665" cy="276999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>
            <a:spAutoFit/>
          </a:bodyPr>
          <a:lstStyle/>
          <a:p>
            <a:pPr lvl="0" defTabSz="914400"/>
            <a:r>
              <a:rPr lang="ko-KR" altLang="en-US" sz="1200" b="1" kern="0" dirty="0">
                <a:solidFill>
                  <a:schemeClr val="bg1"/>
                </a:solidFill>
              </a:rPr>
              <a:t>창업준비기 기업가 분석 </a:t>
            </a:r>
          </a:p>
        </p:txBody>
      </p:sp>
      <p:grpSp>
        <p:nvGrpSpPr>
          <p:cNvPr id="29" name="그룹 28"/>
          <p:cNvGrpSpPr/>
          <p:nvPr/>
        </p:nvGrpSpPr>
        <p:grpSpPr>
          <a:xfrm>
            <a:off x="860425" y="2591300"/>
            <a:ext cx="5382999" cy="1845645"/>
            <a:chOff x="744538" y="2492375"/>
            <a:chExt cx="7139607" cy="2447925"/>
          </a:xfrm>
        </p:grpSpPr>
        <p:sp>
          <p:nvSpPr>
            <p:cNvPr id="30" name="AutoShape 13"/>
            <p:cNvSpPr>
              <a:spLocks noChangeArrowheads="1"/>
            </p:cNvSpPr>
            <p:nvPr/>
          </p:nvSpPr>
          <p:spPr bwMode="auto">
            <a:xfrm>
              <a:off x="744538" y="2492375"/>
              <a:ext cx="2232025" cy="2447925"/>
            </a:xfrm>
            <a:prstGeom prst="roundRect">
              <a:avLst>
                <a:gd name="adj" fmla="val 16667"/>
              </a:avLst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31" name="AutoShape 14"/>
            <p:cNvSpPr>
              <a:spLocks noChangeArrowheads="1"/>
            </p:cNvSpPr>
            <p:nvPr/>
          </p:nvSpPr>
          <p:spPr bwMode="auto">
            <a:xfrm>
              <a:off x="925513" y="2708275"/>
              <a:ext cx="1870075" cy="2016125"/>
            </a:xfrm>
            <a:prstGeom prst="roundRect">
              <a:avLst>
                <a:gd name="adj" fmla="val 16667"/>
              </a:avLst>
            </a:prstGeom>
            <a:solidFill>
              <a:srgbClr val="FFCC00">
                <a:alpha val="39999"/>
              </a:srgbClr>
            </a:solidFill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32" name="Rectangle 15"/>
            <p:cNvSpPr>
              <a:spLocks noChangeArrowheads="1"/>
            </p:cNvSpPr>
            <p:nvPr/>
          </p:nvSpPr>
          <p:spPr bwMode="auto">
            <a:xfrm>
              <a:off x="1166813" y="3148758"/>
              <a:ext cx="1387475" cy="1377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66CCFF"/>
                      </a:gs>
                      <a:gs pos="100000">
                        <a:srgbClr val="66CCFF">
                          <a:gamma/>
                          <a:tint val="0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ko-KR" altLang="en-US" sz="1100" b="1" dirty="0" err="1" smtClean="0"/>
                <a:t>소셜미션</a:t>
              </a:r>
              <a:endParaRPr lang="en-US" altLang="ko-KR" sz="1100" b="1" dirty="0" smtClean="0"/>
            </a:p>
            <a:p>
              <a:pPr algn="ctr"/>
              <a:endParaRPr lang="en-US" altLang="ko-KR" sz="1100" dirty="0" smtClean="0"/>
            </a:p>
            <a:p>
              <a:pPr algn="ctr"/>
              <a:r>
                <a:rPr lang="ko-KR" altLang="en-US" sz="1100" dirty="0" smtClean="0"/>
                <a:t>문제인식</a:t>
              </a:r>
              <a:r>
                <a:rPr lang="en-US" altLang="ko-KR" sz="1100" dirty="0"/>
                <a:t>, </a:t>
              </a:r>
              <a:r>
                <a:rPr lang="en-US" altLang="ko-KR" sz="1100" dirty="0" smtClean="0"/>
                <a:t/>
              </a:r>
              <a:br>
                <a:rPr lang="en-US" altLang="ko-KR" sz="1100" dirty="0" smtClean="0"/>
              </a:br>
              <a:r>
                <a:rPr lang="ko-KR" altLang="en-US" sz="1100" dirty="0" smtClean="0"/>
                <a:t>솔루션</a:t>
              </a:r>
              <a:r>
                <a:rPr lang="en-US" altLang="ko-KR" sz="1100" dirty="0"/>
                <a:t>, </a:t>
              </a:r>
              <a:r>
                <a:rPr lang="en-US" altLang="ko-KR" sz="1100" dirty="0" smtClean="0"/>
                <a:t/>
              </a:r>
              <a:br>
                <a:rPr lang="en-US" altLang="ko-KR" sz="1100" dirty="0" smtClean="0"/>
              </a:br>
              <a:r>
                <a:rPr lang="ko-KR" altLang="en-US" sz="1100" dirty="0" smtClean="0"/>
                <a:t>실현가치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의지 </a:t>
              </a:r>
            </a:p>
          </p:txBody>
        </p:sp>
        <p:sp>
          <p:nvSpPr>
            <p:cNvPr id="33" name="AutoShape 17"/>
            <p:cNvSpPr>
              <a:spLocks noChangeArrowheads="1"/>
            </p:cNvSpPr>
            <p:nvPr/>
          </p:nvSpPr>
          <p:spPr bwMode="auto">
            <a:xfrm>
              <a:off x="3203848" y="2492375"/>
              <a:ext cx="2232025" cy="2447925"/>
            </a:xfrm>
            <a:prstGeom prst="roundRect">
              <a:avLst>
                <a:gd name="adj" fmla="val 16667"/>
              </a:avLst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34" name="AutoShape 18"/>
            <p:cNvSpPr>
              <a:spLocks noChangeArrowheads="1"/>
            </p:cNvSpPr>
            <p:nvPr/>
          </p:nvSpPr>
          <p:spPr bwMode="auto">
            <a:xfrm>
              <a:off x="3384823" y="2708275"/>
              <a:ext cx="1870075" cy="2016125"/>
            </a:xfrm>
            <a:prstGeom prst="roundRect">
              <a:avLst>
                <a:gd name="adj" fmla="val 16667"/>
              </a:avLst>
            </a:prstGeom>
            <a:solidFill>
              <a:srgbClr val="99CC00">
                <a:alpha val="39999"/>
              </a:srgbClr>
            </a:solidFill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35" name="Rectangle 19"/>
            <p:cNvSpPr>
              <a:spLocks noChangeArrowheads="1"/>
            </p:cNvSpPr>
            <p:nvPr/>
          </p:nvSpPr>
          <p:spPr bwMode="auto">
            <a:xfrm>
              <a:off x="3626123" y="3148758"/>
              <a:ext cx="1387475" cy="1377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66CCFF"/>
                      </a:gs>
                      <a:gs pos="100000">
                        <a:srgbClr val="66CCFF">
                          <a:gamma/>
                          <a:tint val="0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ko-KR" altLang="en-US" sz="1100" b="1" dirty="0"/>
                <a:t>비즈니스 </a:t>
              </a:r>
              <a:endParaRPr lang="en-US" altLang="ko-KR" sz="1100" b="1" dirty="0" smtClean="0"/>
            </a:p>
            <a:p>
              <a:pPr algn="ctr"/>
              <a:endParaRPr lang="en-US" altLang="ko-KR" sz="1100" dirty="0"/>
            </a:p>
            <a:p>
              <a:pPr algn="ctr"/>
              <a:r>
                <a:rPr lang="ko-KR" altLang="en-US" sz="1100" dirty="0" smtClean="0"/>
                <a:t>마인드</a:t>
              </a:r>
              <a:r>
                <a:rPr lang="en-US" altLang="ko-KR" sz="1100" dirty="0"/>
                <a:t>, </a:t>
              </a:r>
              <a:endParaRPr lang="en-US" altLang="ko-KR" sz="1100" dirty="0" smtClean="0"/>
            </a:p>
            <a:p>
              <a:pPr algn="ctr"/>
              <a:r>
                <a:rPr lang="ko-KR" altLang="en-US" sz="1100" dirty="0" smtClean="0"/>
                <a:t>핵심역량</a:t>
              </a:r>
              <a:r>
                <a:rPr lang="en-US" altLang="ko-KR" sz="1100" dirty="0"/>
                <a:t>, </a:t>
              </a:r>
              <a:endParaRPr lang="en-US" altLang="ko-KR" sz="1100" dirty="0" smtClean="0"/>
            </a:p>
            <a:p>
              <a:pPr algn="ctr"/>
              <a:r>
                <a:rPr lang="ko-KR" altLang="en-US" sz="1100" dirty="0" smtClean="0"/>
                <a:t>네트워크 </a:t>
              </a:r>
              <a:endParaRPr lang="ko-KR" altLang="en-US" sz="1100" dirty="0"/>
            </a:p>
          </p:txBody>
        </p:sp>
        <p:sp>
          <p:nvSpPr>
            <p:cNvPr id="36" name="AutoShape 20"/>
            <p:cNvSpPr>
              <a:spLocks noChangeArrowheads="1"/>
            </p:cNvSpPr>
            <p:nvPr/>
          </p:nvSpPr>
          <p:spPr bwMode="auto">
            <a:xfrm>
              <a:off x="5652120" y="2492375"/>
              <a:ext cx="2232025" cy="2447925"/>
            </a:xfrm>
            <a:prstGeom prst="roundRect">
              <a:avLst>
                <a:gd name="adj" fmla="val 16667"/>
              </a:avLst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37" name="AutoShape 21"/>
            <p:cNvSpPr>
              <a:spLocks noChangeArrowheads="1"/>
            </p:cNvSpPr>
            <p:nvPr/>
          </p:nvSpPr>
          <p:spPr bwMode="auto">
            <a:xfrm>
              <a:off x="5833095" y="2708275"/>
              <a:ext cx="1870075" cy="2016125"/>
            </a:xfrm>
            <a:prstGeom prst="roundRect">
              <a:avLst>
                <a:gd name="adj" fmla="val 16667"/>
              </a:avLst>
            </a:prstGeom>
            <a:solidFill>
              <a:srgbClr val="FFCC00">
                <a:alpha val="39999"/>
              </a:srgbClr>
            </a:solidFill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38" name="Rectangle 22"/>
            <p:cNvSpPr>
              <a:spLocks noChangeArrowheads="1"/>
            </p:cNvSpPr>
            <p:nvPr/>
          </p:nvSpPr>
          <p:spPr bwMode="auto">
            <a:xfrm>
              <a:off x="6074395" y="3148759"/>
              <a:ext cx="1387475" cy="1098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66CCFF"/>
                      </a:gs>
                      <a:gs pos="100000">
                        <a:srgbClr val="66CCFF">
                          <a:gamma/>
                          <a:tint val="0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t"/>
            <a:lstStyle/>
            <a:p>
              <a:pPr algn="ctr"/>
              <a:r>
                <a:rPr lang="ko-KR" altLang="en-US" sz="1100" b="1" dirty="0"/>
                <a:t>신뢰할 수 있는가</a:t>
              </a:r>
              <a:r>
                <a:rPr lang="en-US" altLang="ko-KR" sz="1100" b="1" dirty="0"/>
                <a:t>? </a:t>
              </a:r>
            </a:p>
          </p:txBody>
        </p:sp>
      </p:grpSp>
      <p:grpSp>
        <p:nvGrpSpPr>
          <p:cNvPr id="39" name="그룹 38"/>
          <p:cNvGrpSpPr/>
          <p:nvPr/>
        </p:nvGrpSpPr>
        <p:grpSpPr>
          <a:xfrm>
            <a:off x="582613" y="4936204"/>
            <a:ext cx="5919787" cy="2976818"/>
            <a:chOff x="430383" y="1831034"/>
            <a:chExt cx="7637044" cy="4262262"/>
          </a:xfrm>
        </p:grpSpPr>
        <p:grpSp>
          <p:nvGrpSpPr>
            <p:cNvPr id="40" name="그룹 39"/>
            <p:cNvGrpSpPr/>
            <p:nvPr/>
          </p:nvGrpSpPr>
          <p:grpSpPr>
            <a:xfrm>
              <a:off x="1076573" y="2591737"/>
              <a:ext cx="6990854" cy="3501559"/>
              <a:chOff x="827584" y="2204864"/>
              <a:chExt cx="7350894" cy="3790841"/>
            </a:xfrm>
          </p:grpSpPr>
          <p:sp>
            <p:nvSpPr>
              <p:cNvPr id="56" name="평행 사변형 55"/>
              <p:cNvSpPr/>
              <p:nvPr/>
            </p:nvSpPr>
            <p:spPr>
              <a:xfrm>
                <a:off x="1264682" y="2210477"/>
                <a:ext cx="6913796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57" name="평행 사변형 56"/>
              <p:cNvSpPr/>
              <p:nvPr/>
            </p:nvSpPr>
            <p:spPr>
              <a:xfrm>
                <a:off x="1171191" y="3651261"/>
                <a:ext cx="7007287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58" name="평행 사변형 57"/>
              <p:cNvSpPr/>
              <p:nvPr/>
            </p:nvSpPr>
            <p:spPr>
              <a:xfrm>
                <a:off x="1171191" y="5080663"/>
                <a:ext cx="7007287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59" name="오각형 58"/>
              <p:cNvSpPr/>
              <p:nvPr/>
            </p:nvSpPr>
            <p:spPr>
              <a:xfrm>
                <a:off x="827584" y="3645646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60" name="오각형 59"/>
              <p:cNvSpPr/>
              <p:nvPr/>
            </p:nvSpPr>
            <p:spPr>
              <a:xfrm>
                <a:off x="827584" y="5085807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61" name="오각형 60"/>
              <p:cNvSpPr/>
              <p:nvPr/>
            </p:nvSpPr>
            <p:spPr>
              <a:xfrm>
                <a:off x="827584" y="2204864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62" name="직사각형 61"/>
              <p:cNvSpPr/>
              <p:nvPr/>
            </p:nvSpPr>
            <p:spPr>
              <a:xfrm>
                <a:off x="868638" y="2495363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1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63" name="직사각형 62"/>
              <p:cNvSpPr/>
              <p:nvPr/>
            </p:nvSpPr>
            <p:spPr>
              <a:xfrm>
                <a:off x="868638" y="3951509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2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71" name="직사각형 70"/>
              <p:cNvSpPr/>
              <p:nvPr/>
            </p:nvSpPr>
            <p:spPr>
              <a:xfrm>
                <a:off x="868638" y="5391667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3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73" name="직사각형 72"/>
              <p:cNvSpPr/>
              <p:nvPr/>
            </p:nvSpPr>
            <p:spPr>
              <a:xfrm>
                <a:off x="2403873" y="2467282"/>
                <a:ext cx="2314125" cy="4055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100" b="1" dirty="0" err="1"/>
                  <a:t>소셜미션과</a:t>
                </a:r>
                <a:r>
                  <a:rPr lang="ko-KR" altLang="en-US" sz="1100" b="1" dirty="0"/>
                  <a:t> 가치 차별화는</a:t>
                </a:r>
                <a:r>
                  <a:rPr lang="en-US" altLang="ko-KR" sz="1100" b="1" dirty="0"/>
                  <a:t>?</a:t>
                </a:r>
                <a:endParaRPr lang="ko-KR" altLang="en-US" sz="1100" b="1" dirty="0"/>
              </a:p>
            </p:txBody>
          </p:sp>
          <p:sp>
            <p:nvSpPr>
              <p:cNvPr id="74" name="직사각형 73"/>
              <p:cNvSpPr/>
              <p:nvPr/>
            </p:nvSpPr>
            <p:spPr>
              <a:xfrm>
                <a:off x="2403873" y="3886648"/>
                <a:ext cx="2699014" cy="4055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100" b="1" dirty="0"/>
                  <a:t>고객이 누구인가</a:t>
                </a:r>
                <a:r>
                  <a:rPr lang="en-US" altLang="ko-KR" sz="1100" b="1" dirty="0"/>
                  <a:t>? </a:t>
                </a:r>
                <a:r>
                  <a:rPr lang="ko-KR" altLang="en-US" sz="1100" b="1" dirty="0"/>
                  <a:t>원하는 것은</a:t>
                </a:r>
                <a:r>
                  <a:rPr lang="en-US" altLang="ko-KR" sz="1100" b="1" dirty="0"/>
                  <a:t>? </a:t>
                </a:r>
              </a:p>
            </p:txBody>
          </p:sp>
          <p:sp>
            <p:nvSpPr>
              <p:cNvPr id="75" name="직사각형 74"/>
              <p:cNvSpPr/>
              <p:nvPr/>
            </p:nvSpPr>
            <p:spPr>
              <a:xfrm>
                <a:off x="2403873" y="5333313"/>
                <a:ext cx="3140442" cy="4055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100" b="1" dirty="0"/>
                  <a:t>자원과 활동 그리고 재무적 타당성은</a:t>
                </a:r>
                <a:r>
                  <a:rPr lang="en-US" altLang="ko-KR" sz="1100" b="1" dirty="0"/>
                  <a:t>?</a:t>
                </a:r>
                <a:endParaRPr lang="ko-KR" altLang="en-US" sz="1100" b="1" dirty="0"/>
              </a:p>
            </p:txBody>
          </p:sp>
        </p:grpSp>
        <p:sp>
          <p:nvSpPr>
            <p:cNvPr id="55" name="직사각형 54"/>
            <p:cNvSpPr/>
            <p:nvPr/>
          </p:nvSpPr>
          <p:spPr>
            <a:xfrm>
              <a:off x="430383" y="1831034"/>
              <a:ext cx="1834742" cy="396612"/>
            </a:xfrm>
            <a:prstGeom prst="rect">
              <a:avLst/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>
              <a:spAutoFit/>
            </a:bodyPr>
            <a:lstStyle/>
            <a:p>
              <a:pPr lvl="0" defTabSz="914400"/>
              <a:r>
                <a:rPr lang="ko-KR" altLang="en-US" sz="1200" b="1" kern="0" dirty="0">
                  <a:solidFill>
                    <a:schemeClr val="bg1"/>
                  </a:solidFill>
                </a:rPr>
                <a:t>비즈니스 모델 분석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097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그룹 40"/>
          <p:cNvGrpSpPr/>
          <p:nvPr/>
        </p:nvGrpSpPr>
        <p:grpSpPr>
          <a:xfrm>
            <a:off x="582613" y="2028570"/>
            <a:ext cx="5919787" cy="2976818"/>
            <a:chOff x="430383" y="1831034"/>
            <a:chExt cx="7637044" cy="4262262"/>
          </a:xfrm>
        </p:grpSpPr>
        <p:grpSp>
          <p:nvGrpSpPr>
            <p:cNvPr id="42" name="그룹 41"/>
            <p:cNvGrpSpPr/>
            <p:nvPr/>
          </p:nvGrpSpPr>
          <p:grpSpPr>
            <a:xfrm>
              <a:off x="1076573" y="2591737"/>
              <a:ext cx="6990854" cy="3501559"/>
              <a:chOff x="827584" y="2204864"/>
              <a:chExt cx="7350894" cy="3790841"/>
            </a:xfrm>
          </p:grpSpPr>
          <p:sp>
            <p:nvSpPr>
              <p:cNvPr id="44" name="평행 사변형 43"/>
              <p:cNvSpPr/>
              <p:nvPr/>
            </p:nvSpPr>
            <p:spPr>
              <a:xfrm>
                <a:off x="1264682" y="2210477"/>
                <a:ext cx="6913796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5" name="평행 사변형 44"/>
              <p:cNvSpPr/>
              <p:nvPr/>
            </p:nvSpPr>
            <p:spPr>
              <a:xfrm>
                <a:off x="1171191" y="3651261"/>
                <a:ext cx="7007287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6" name="평행 사변형 45"/>
              <p:cNvSpPr/>
              <p:nvPr/>
            </p:nvSpPr>
            <p:spPr>
              <a:xfrm>
                <a:off x="1171191" y="5080663"/>
                <a:ext cx="7007287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7" name="오각형 46"/>
              <p:cNvSpPr/>
              <p:nvPr/>
            </p:nvSpPr>
            <p:spPr>
              <a:xfrm>
                <a:off x="827584" y="3645646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8" name="오각형 47"/>
              <p:cNvSpPr/>
              <p:nvPr/>
            </p:nvSpPr>
            <p:spPr>
              <a:xfrm>
                <a:off x="827584" y="5085807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49" name="오각형 48"/>
              <p:cNvSpPr/>
              <p:nvPr/>
            </p:nvSpPr>
            <p:spPr>
              <a:xfrm>
                <a:off x="827584" y="2204864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50" name="직사각형 49"/>
              <p:cNvSpPr/>
              <p:nvPr/>
            </p:nvSpPr>
            <p:spPr>
              <a:xfrm>
                <a:off x="868638" y="2495363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1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51" name="직사각형 50"/>
              <p:cNvSpPr/>
              <p:nvPr/>
            </p:nvSpPr>
            <p:spPr>
              <a:xfrm>
                <a:off x="868638" y="3951509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2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868638" y="5391667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3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53" name="직사각형 52"/>
              <p:cNvSpPr/>
              <p:nvPr/>
            </p:nvSpPr>
            <p:spPr>
              <a:xfrm>
                <a:off x="2403874" y="2467282"/>
                <a:ext cx="2625081" cy="4055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100" b="1" dirty="0"/>
                  <a:t>경쟁사 제품과 무엇이 다른가</a:t>
                </a:r>
                <a:r>
                  <a:rPr lang="en-US" altLang="ko-KR" sz="1100" b="1" dirty="0"/>
                  <a:t>? </a:t>
                </a:r>
              </a:p>
            </p:txBody>
          </p:sp>
          <p:sp>
            <p:nvSpPr>
              <p:cNvPr id="64" name="직사각형 63"/>
              <p:cNvSpPr/>
              <p:nvPr/>
            </p:nvSpPr>
            <p:spPr>
              <a:xfrm>
                <a:off x="2403873" y="3886648"/>
                <a:ext cx="1653070" cy="4055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100" b="1" dirty="0"/>
                  <a:t>생산이 가능한가</a:t>
                </a:r>
                <a:r>
                  <a:rPr lang="en-US" altLang="ko-KR" sz="1100" b="1" dirty="0"/>
                  <a:t>? </a:t>
                </a:r>
              </a:p>
            </p:txBody>
          </p:sp>
          <p:sp>
            <p:nvSpPr>
              <p:cNvPr id="65" name="직사각형 64"/>
              <p:cNvSpPr/>
              <p:nvPr/>
            </p:nvSpPr>
            <p:spPr>
              <a:xfrm>
                <a:off x="2403873" y="5333313"/>
                <a:ext cx="3697120" cy="4055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100" b="1" dirty="0"/>
                  <a:t>언제 가능한가</a:t>
                </a:r>
                <a:r>
                  <a:rPr lang="en-US" altLang="ko-KR" sz="1100" b="1" dirty="0"/>
                  <a:t>? </a:t>
                </a:r>
                <a:r>
                  <a:rPr lang="ko-KR" altLang="en-US" sz="1100" b="1" dirty="0"/>
                  <a:t>어떻게 가능한가</a:t>
                </a:r>
                <a:r>
                  <a:rPr lang="en-US" altLang="ko-KR" sz="1100" b="1" dirty="0"/>
                  <a:t>? </a:t>
                </a:r>
                <a:r>
                  <a:rPr lang="ko-KR" altLang="en-US" sz="1100" b="1" dirty="0"/>
                  <a:t>어려움은</a:t>
                </a:r>
                <a:r>
                  <a:rPr lang="en-US" altLang="ko-KR" sz="1100" b="1" dirty="0"/>
                  <a:t>? </a:t>
                </a:r>
              </a:p>
            </p:txBody>
          </p:sp>
        </p:grpSp>
        <p:sp>
          <p:nvSpPr>
            <p:cNvPr id="43" name="직사각형 42"/>
            <p:cNvSpPr/>
            <p:nvPr/>
          </p:nvSpPr>
          <p:spPr>
            <a:xfrm>
              <a:off x="430383" y="1831034"/>
              <a:ext cx="1007537" cy="396612"/>
            </a:xfrm>
            <a:prstGeom prst="rect">
              <a:avLst/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>
              <a:spAutoFit/>
            </a:bodyPr>
            <a:lstStyle/>
            <a:p>
              <a:pPr lvl="0" defTabSz="914400"/>
              <a:r>
                <a:rPr lang="ko-KR" altLang="en-US" sz="1200" b="1" kern="0" dirty="0">
                  <a:solidFill>
                    <a:schemeClr val="bg1"/>
                  </a:solidFill>
                </a:rPr>
                <a:t>제품 분석</a:t>
              </a: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58</a:t>
            </a:fld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4259563397"/>
              </p:ext>
            </p:extLst>
          </p:nvPr>
        </p:nvGraphicFramePr>
        <p:xfrm>
          <a:off x="1871672" y="1187450"/>
          <a:ext cx="4752287" cy="498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9" name="그룹 38"/>
          <p:cNvGrpSpPr/>
          <p:nvPr/>
        </p:nvGrpSpPr>
        <p:grpSpPr>
          <a:xfrm>
            <a:off x="582613" y="5341025"/>
            <a:ext cx="5919787" cy="2976818"/>
            <a:chOff x="430383" y="1831034"/>
            <a:chExt cx="7637044" cy="4262262"/>
          </a:xfrm>
        </p:grpSpPr>
        <p:grpSp>
          <p:nvGrpSpPr>
            <p:cNvPr id="40" name="그룹 39"/>
            <p:cNvGrpSpPr/>
            <p:nvPr/>
          </p:nvGrpSpPr>
          <p:grpSpPr>
            <a:xfrm>
              <a:off x="1076573" y="2591737"/>
              <a:ext cx="6990854" cy="3501559"/>
              <a:chOff x="827584" y="2204864"/>
              <a:chExt cx="7350894" cy="3790841"/>
            </a:xfrm>
          </p:grpSpPr>
          <p:sp>
            <p:nvSpPr>
              <p:cNvPr id="56" name="평행 사변형 55"/>
              <p:cNvSpPr/>
              <p:nvPr/>
            </p:nvSpPr>
            <p:spPr>
              <a:xfrm>
                <a:off x="1264682" y="2210477"/>
                <a:ext cx="6913796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57" name="평행 사변형 56"/>
              <p:cNvSpPr/>
              <p:nvPr/>
            </p:nvSpPr>
            <p:spPr>
              <a:xfrm>
                <a:off x="1171191" y="3651261"/>
                <a:ext cx="7007287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58" name="평행 사변형 57"/>
              <p:cNvSpPr/>
              <p:nvPr/>
            </p:nvSpPr>
            <p:spPr>
              <a:xfrm>
                <a:off x="1171191" y="5080663"/>
                <a:ext cx="7007287" cy="909898"/>
              </a:xfrm>
              <a:prstGeom prst="parallelogram">
                <a:avLst>
                  <a:gd name="adj" fmla="val 0"/>
                </a:avLst>
              </a:prstGeom>
              <a:solidFill>
                <a:sysClr val="window" lastClr="FFFFFF">
                  <a:lumMod val="85000"/>
                </a:sysClr>
              </a:solidFill>
              <a:ln w="25400" cap="flat" cmpd="sng" algn="ctr">
                <a:solidFill>
                  <a:sysClr val="window" lastClr="FFFFFF">
                    <a:lumMod val="7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59" name="오각형 58"/>
              <p:cNvSpPr/>
              <p:nvPr/>
            </p:nvSpPr>
            <p:spPr>
              <a:xfrm>
                <a:off x="827584" y="3645646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60" name="오각형 59"/>
              <p:cNvSpPr/>
              <p:nvPr/>
            </p:nvSpPr>
            <p:spPr>
              <a:xfrm>
                <a:off x="827584" y="5085807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61" name="오각형 60"/>
              <p:cNvSpPr/>
              <p:nvPr/>
            </p:nvSpPr>
            <p:spPr>
              <a:xfrm>
                <a:off x="827584" y="2204864"/>
                <a:ext cx="1250256" cy="909898"/>
              </a:xfrm>
              <a:prstGeom prst="homePlate">
                <a:avLst/>
              </a:prstGeom>
              <a:solidFill>
                <a:srgbClr val="C0504D"/>
              </a:solidFill>
              <a:ln w="25400" cap="flat" cmpd="sng" algn="ctr">
                <a:solidFill>
                  <a:srgbClr val="C0504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62" name="직사각형 61"/>
              <p:cNvSpPr/>
              <p:nvPr/>
            </p:nvSpPr>
            <p:spPr>
              <a:xfrm>
                <a:off x="868638" y="2495363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1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63" name="직사각형 62"/>
              <p:cNvSpPr/>
              <p:nvPr/>
            </p:nvSpPr>
            <p:spPr>
              <a:xfrm>
                <a:off x="868638" y="3951509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2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71" name="직사각형 70"/>
              <p:cNvSpPr/>
              <p:nvPr/>
            </p:nvSpPr>
            <p:spPr>
              <a:xfrm>
                <a:off x="868638" y="5391667"/>
                <a:ext cx="792088" cy="28322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uLnTx/>
                    <a:uFillTx/>
                  </a:rPr>
                  <a:t>3</a:t>
                </a:r>
                <a:endParaRPr kumimoji="0" lang="ko-KR" altLang="en-US" sz="1100" b="0" i="0" u="none" strike="noStrike" kern="0" cap="none" spc="0" normalizeH="0" baseline="0" noProof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73" name="직사각형 72"/>
              <p:cNvSpPr/>
              <p:nvPr/>
            </p:nvSpPr>
            <p:spPr>
              <a:xfrm>
                <a:off x="2403873" y="2467282"/>
                <a:ext cx="2105371" cy="4055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100" b="1" dirty="0"/>
                  <a:t>상근은 몇 명이 하는가</a:t>
                </a:r>
                <a:r>
                  <a:rPr lang="en-US" altLang="ko-KR" sz="1100" b="1" dirty="0"/>
                  <a:t>? </a:t>
                </a:r>
              </a:p>
            </p:txBody>
          </p:sp>
          <p:sp>
            <p:nvSpPr>
              <p:cNvPr id="74" name="직사각형 73"/>
              <p:cNvSpPr/>
              <p:nvPr/>
            </p:nvSpPr>
            <p:spPr>
              <a:xfrm>
                <a:off x="2403873" y="3886648"/>
                <a:ext cx="2875151" cy="4055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100" b="1" dirty="0"/>
                  <a:t>필요역량은</a:t>
                </a:r>
                <a:r>
                  <a:rPr lang="en-US" altLang="ko-KR" sz="1100" b="1" dirty="0"/>
                  <a:t>? </a:t>
                </a:r>
                <a:r>
                  <a:rPr lang="ko-KR" altLang="en-US" sz="1100" b="1" dirty="0"/>
                  <a:t>내부와 외부 역량은</a:t>
                </a:r>
                <a:r>
                  <a:rPr lang="en-US" altLang="ko-KR" sz="1100" b="1" dirty="0"/>
                  <a:t>? </a:t>
                </a:r>
              </a:p>
            </p:txBody>
          </p:sp>
          <p:sp>
            <p:nvSpPr>
              <p:cNvPr id="75" name="직사각형 74"/>
              <p:cNvSpPr/>
              <p:nvPr/>
            </p:nvSpPr>
            <p:spPr>
              <a:xfrm>
                <a:off x="2403873" y="5333313"/>
                <a:ext cx="2607684" cy="4055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ko-KR" altLang="en-US" sz="1100" b="1" dirty="0"/>
                  <a:t>팀 내 소통은</a:t>
                </a:r>
                <a:r>
                  <a:rPr lang="en-US" altLang="ko-KR" sz="1100" b="1" dirty="0"/>
                  <a:t>? </a:t>
                </a:r>
                <a:r>
                  <a:rPr lang="ko-KR" altLang="en-US" sz="1100" b="1" dirty="0"/>
                  <a:t>보완할 역량은</a:t>
                </a:r>
                <a:r>
                  <a:rPr lang="en-US" altLang="ko-KR" sz="1100" b="1" dirty="0"/>
                  <a:t>? </a:t>
                </a:r>
              </a:p>
            </p:txBody>
          </p:sp>
        </p:grpSp>
        <p:sp>
          <p:nvSpPr>
            <p:cNvPr id="55" name="직사각형 54"/>
            <p:cNvSpPr/>
            <p:nvPr/>
          </p:nvSpPr>
          <p:spPr>
            <a:xfrm>
              <a:off x="430383" y="1831034"/>
              <a:ext cx="1412868" cy="396612"/>
            </a:xfrm>
            <a:prstGeom prst="rect">
              <a:avLst/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>
              <a:spAutoFit/>
            </a:bodyPr>
            <a:lstStyle/>
            <a:p>
              <a:pPr lvl="0" defTabSz="914400"/>
              <a:r>
                <a:rPr lang="ko-KR" altLang="en-US" sz="1200" b="1" kern="0" dirty="0">
                  <a:solidFill>
                    <a:schemeClr val="bg1"/>
                  </a:solidFill>
                </a:rPr>
                <a:t>조직역량 분석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480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인큐베이팅</a:t>
            </a:r>
            <a:r>
              <a:rPr lang="ko-KR" altLang="en-US" dirty="0"/>
              <a:t> 목표 수립</a:t>
            </a:r>
            <a:r>
              <a:rPr lang="en-US" altLang="ko-KR" dirty="0"/>
              <a:t>, </a:t>
            </a:r>
            <a:r>
              <a:rPr lang="ko-KR" altLang="en-US" dirty="0"/>
              <a:t>목표 및 방법론 합의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59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500064" y="1867576"/>
            <a:ext cx="6172199" cy="2866349"/>
            <a:chOff x="150020" y="2597214"/>
            <a:chExt cx="6522243" cy="5685304"/>
          </a:xfrm>
        </p:grpSpPr>
        <p:sp>
          <p:nvSpPr>
            <p:cNvPr id="6" name="Rectangle 2"/>
            <p:cNvSpPr>
              <a:spLocks noChangeArrowheads="1"/>
            </p:cNvSpPr>
            <p:nvPr/>
          </p:nvSpPr>
          <p:spPr bwMode="auto">
            <a:xfrm>
              <a:off x="2499122" y="2865967"/>
              <a:ext cx="1889522" cy="1202267"/>
            </a:xfrm>
            <a:prstGeom prst="rect">
              <a:avLst/>
            </a:prstGeom>
            <a:gradFill rotWithShape="1">
              <a:gsLst>
                <a:gs pos="0">
                  <a:srgbClr val="A40404"/>
                </a:gs>
                <a:gs pos="50000">
                  <a:srgbClr val="A40404">
                    <a:gamma/>
                    <a:tint val="63529"/>
                    <a:invGamma/>
                  </a:srgbClr>
                </a:gs>
                <a:gs pos="100000">
                  <a:srgbClr val="A40404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A40404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flatTx/>
            </a:bodyPr>
            <a:lstStyle/>
            <a:p>
              <a:pPr algn="ctr"/>
              <a:r>
                <a:rPr lang="ko-KR" altLang="en-US" sz="1100" b="1" dirty="0">
                  <a:solidFill>
                    <a:schemeClr val="bg1"/>
                  </a:solidFill>
                </a:rPr>
                <a:t>단기 </a:t>
              </a:r>
              <a:r>
                <a:rPr lang="en-US" altLang="ko-KR" sz="1100" b="1" dirty="0">
                  <a:solidFill>
                    <a:schemeClr val="bg1"/>
                  </a:solidFill>
                </a:rPr>
                <a:t>3</a:t>
              </a:r>
              <a:r>
                <a:rPr lang="ko-KR" altLang="en-US" sz="1100" b="1" dirty="0">
                  <a:solidFill>
                    <a:schemeClr val="bg1"/>
                  </a:solidFill>
                </a:rPr>
                <a:t>개월</a:t>
              </a:r>
              <a:r>
                <a:rPr lang="en-US" altLang="ko-KR" sz="1100" b="1" dirty="0">
                  <a:solidFill>
                    <a:schemeClr val="bg1"/>
                  </a:solidFill>
                </a:rPr>
                <a:t>, </a:t>
              </a:r>
              <a:endParaRPr lang="en-US" altLang="ko-KR" sz="11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sz="1100" b="1" dirty="0" smtClean="0">
                  <a:solidFill>
                    <a:schemeClr val="bg1"/>
                  </a:solidFill>
                </a:rPr>
                <a:t>장기 </a:t>
              </a:r>
              <a:r>
                <a:rPr lang="ko-KR" altLang="en-US" sz="1100" b="1" dirty="0">
                  <a:solidFill>
                    <a:schemeClr val="bg1"/>
                  </a:solidFill>
                </a:rPr>
                <a:t>목표 수립 </a:t>
              </a:r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2499122" y="7080251"/>
              <a:ext cx="1889522" cy="1202267"/>
            </a:xfrm>
            <a:prstGeom prst="rect">
              <a:avLst/>
            </a:prstGeom>
            <a:gradFill rotWithShape="1">
              <a:gsLst>
                <a:gs pos="0">
                  <a:srgbClr val="A40404"/>
                </a:gs>
                <a:gs pos="50000">
                  <a:srgbClr val="A40404">
                    <a:gamma/>
                    <a:tint val="63529"/>
                    <a:invGamma/>
                  </a:srgbClr>
                </a:gs>
                <a:gs pos="100000">
                  <a:srgbClr val="A40404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A40404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flatTx/>
            </a:bodyPr>
            <a:lstStyle/>
            <a:p>
              <a:pPr algn="ctr"/>
              <a:r>
                <a:rPr lang="ko-KR" altLang="en-US" sz="1100" b="1" dirty="0">
                  <a:solidFill>
                    <a:schemeClr val="bg1"/>
                  </a:solidFill>
                </a:rPr>
                <a:t>기업 목표</a:t>
              </a:r>
              <a:r>
                <a:rPr lang="en-US" altLang="ko-KR" sz="1100" b="1" dirty="0">
                  <a:solidFill>
                    <a:schemeClr val="bg1"/>
                  </a:solidFill>
                </a:rPr>
                <a:t>, </a:t>
              </a:r>
              <a:endParaRPr lang="en-US" altLang="ko-KR" sz="11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sz="1100" b="1" dirty="0" smtClean="0">
                  <a:solidFill>
                    <a:schemeClr val="bg1"/>
                  </a:solidFill>
                </a:rPr>
                <a:t>기업가 </a:t>
              </a:r>
              <a:r>
                <a:rPr lang="ko-KR" altLang="en-US" sz="1100" b="1" dirty="0">
                  <a:solidFill>
                    <a:schemeClr val="bg1"/>
                  </a:solidFill>
                </a:rPr>
                <a:t>목표 </a:t>
              </a: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4782741" y="4905904"/>
              <a:ext cx="1889522" cy="1202267"/>
            </a:xfrm>
            <a:prstGeom prst="rect">
              <a:avLst/>
            </a:prstGeom>
            <a:gradFill rotWithShape="1">
              <a:gsLst>
                <a:gs pos="0">
                  <a:srgbClr val="A40404"/>
                </a:gs>
                <a:gs pos="50000">
                  <a:srgbClr val="A40404">
                    <a:gamma/>
                    <a:tint val="63529"/>
                    <a:invGamma/>
                  </a:srgbClr>
                </a:gs>
                <a:gs pos="100000">
                  <a:srgbClr val="A40404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A40404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flatTx/>
            </a:bodyPr>
            <a:lstStyle/>
            <a:p>
              <a:pPr algn="ctr"/>
              <a:r>
                <a:rPr lang="ko-KR" altLang="en-US" sz="1100" b="1" dirty="0">
                  <a:solidFill>
                    <a:schemeClr val="bg1"/>
                  </a:solidFill>
                </a:rPr>
                <a:t>보완 및 </a:t>
              </a:r>
              <a:endParaRPr lang="en-US" altLang="ko-KR" sz="11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sz="1100" b="1" dirty="0" smtClean="0">
                  <a:solidFill>
                    <a:schemeClr val="bg1"/>
                  </a:solidFill>
                </a:rPr>
                <a:t>강화 </a:t>
              </a:r>
              <a:r>
                <a:rPr lang="ko-KR" altLang="en-US" sz="1100" b="1" dirty="0">
                  <a:solidFill>
                    <a:schemeClr val="bg1"/>
                  </a:solidFill>
                </a:rPr>
                <a:t>이슈 정의 </a:t>
              </a: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92882" y="4905904"/>
              <a:ext cx="1889522" cy="1202267"/>
            </a:xfrm>
            <a:prstGeom prst="rect">
              <a:avLst/>
            </a:prstGeom>
            <a:gradFill rotWithShape="1">
              <a:gsLst>
                <a:gs pos="0">
                  <a:srgbClr val="A40404"/>
                </a:gs>
                <a:gs pos="50000">
                  <a:srgbClr val="A40404">
                    <a:gamma/>
                    <a:tint val="63529"/>
                    <a:invGamma/>
                  </a:srgbClr>
                </a:gs>
                <a:gs pos="100000">
                  <a:srgbClr val="A40404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A40404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flatTx/>
            </a:bodyPr>
            <a:lstStyle/>
            <a:p>
              <a:pPr algn="ctr"/>
              <a:r>
                <a:rPr lang="ko-KR" altLang="en-US" sz="1100" b="1" dirty="0">
                  <a:solidFill>
                    <a:schemeClr val="bg1"/>
                  </a:solidFill>
                </a:rPr>
                <a:t>미션</a:t>
              </a:r>
              <a:r>
                <a:rPr lang="en-US" altLang="ko-KR" sz="1100" b="1" dirty="0">
                  <a:solidFill>
                    <a:schemeClr val="bg1"/>
                  </a:solidFill>
                </a:rPr>
                <a:t>, </a:t>
              </a:r>
              <a:r>
                <a:rPr lang="ko-KR" altLang="en-US" sz="1100" b="1" dirty="0">
                  <a:solidFill>
                    <a:schemeClr val="bg1"/>
                  </a:solidFill>
                </a:rPr>
                <a:t>매출</a:t>
              </a:r>
              <a:r>
                <a:rPr lang="en-US" altLang="ko-KR" sz="1100" b="1" dirty="0">
                  <a:solidFill>
                    <a:schemeClr val="bg1"/>
                  </a:solidFill>
                </a:rPr>
                <a:t>, </a:t>
              </a:r>
              <a:r>
                <a:rPr lang="ko-KR" altLang="en-US" sz="1100" b="1" dirty="0">
                  <a:solidFill>
                    <a:schemeClr val="bg1"/>
                  </a:solidFill>
                </a:rPr>
                <a:t>이익</a:t>
              </a:r>
              <a:r>
                <a:rPr lang="en-US" altLang="ko-KR" sz="1100" b="1" dirty="0">
                  <a:solidFill>
                    <a:schemeClr val="bg1"/>
                  </a:solidFill>
                </a:rPr>
                <a:t>, </a:t>
              </a:r>
              <a:endParaRPr lang="en-US" altLang="ko-KR" sz="11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sz="1100" b="1" dirty="0" smtClean="0">
                  <a:solidFill>
                    <a:schemeClr val="bg1"/>
                  </a:solidFill>
                </a:rPr>
                <a:t>시제품</a:t>
              </a:r>
              <a:r>
                <a:rPr lang="en-US" altLang="ko-KR" sz="1100" b="1" dirty="0">
                  <a:solidFill>
                    <a:schemeClr val="bg1"/>
                  </a:solidFill>
                </a:rPr>
                <a:t>, </a:t>
              </a:r>
              <a:r>
                <a:rPr lang="ko-KR" altLang="en-US" sz="1100" b="1" dirty="0" err="1">
                  <a:solidFill>
                    <a:schemeClr val="bg1"/>
                  </a:solidFill>
                </a:rPr>
                <a:t>팀빌딩</a:t>
              </a:r>
              <a:r>
                <a:rPr lang="en-US" altLang="ko-KR" sz="1100" b="1" dirty="0">
                  <a:solidFill>
                    <a:schemeClr val="bg1"/>
                  </a:solidFill>
                </a:rPr>
                <a:t>, </a:t>
              </a:r>
              <a:r>
                <a:rPr lang="ko-KR" altLang="en-US" sz="1100" b="1" dirty="0">
                  <a:solidFill>
                    <a:schemeClr val="bg1"/>
                  </a:solidFill>
                </a:rPr>
                <a:t>마케팅</a:t>
              </a:r>
            </a:p>
          </p:txBody>
        </p:sp>
        <p:grpSp>
          <p:nvGrpSpPr>
            <p:cNvPr id="10" name="Group 13"/>
            <p:cNvGrpSpPr>
              <a:grpSpLocks/>
            </p:cNvGrpSpPr>
            <p:nvPr/>
          </p:nvGrpSpPr>
          <p:grpSpPr bwMode="auto">
            <a:xfrm>
              <a:off x="2486025" y="2597214"/>
              <a:ext cx="350044" cy="622300"/>
              <a:chOff x="1156" y="3231"/>
              <a:chExt cx="294" cy="294"/>
            </a:xfrm>
          </p:grpSpPr>
          <p:pic>
            <p:nvPicPr>
              <p:cNvPr id="11" name="Picture 14" descr="yellow_ball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6" y="3231"/>
                <a:ext cx="294" cy="29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Text Box 15"/>
              <p:cNvSpPr txBox="1">
                <a:spLocks noChangeArrowheads="1"/>
              </p:cNvSpPr>
              <p:nvPr/>
            </p:nvSpPr>
            <p:spPr bwMode="auto">
              <a:xfrm>
                <a:off x="1170" y="3258"/>
                <a:ext cx="214" cy="1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7067A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latinLnBrk="1"/>
                <a:r>
                  <a:rPr kumimoji="1" lang="en-US" altLang="ko-KR" sz="1100" b="1" dirty="0" smtClean="0">
                    <a:latin typeface="+mj-ea"/>
                    <a:ea typeface="+mj-ea"/>
                  </a:rPr>
                  <a:t>1</a:t>
                </a:r>
                <a:endParaRPr kumimoji="1" lang="en-US" altLang="ko-KR" sz="11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3" name="Group 19"/>
            <p:cNvGrpSpPr>
              <a:grpSpLocks/>
            </p:cNvGrpSpPr>
            <p:nvPr/>
          </p:nvGrpSpPr>
          <p:grpSpPr bwMode="auto">
            <a:xfrm>
              <a:off x="150020" y="4687949"/>
              <a:ext cx="350044" cy="622300"/>
              <a:chOff x="1156" y="3231"/>
              <a:chExt cx="294" cy="294"/>
            </a:xfrm>
          </p:grpSpPr>
          <p:pic>
            <p:nvPicPr>
              <p:cNvPr id="14" name="Picture 20" descr="yellow_ball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6" y="3231"/>
                <a:ext cx="294" cy="29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Text Box 21"/>
              <p:cNvSpPr txBox="1">
                <a:spLocks noChangeArrowheads="1"/>
              </p:cNvSpPr>
              <p:nvPr/>
            </p:nvSpPr>
            <p:spPr bwMode="auto">
              <a:xfrm>
                <a:off x="1170" y="3258"/>
                <a:ext cx="214" cy="1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7067A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latinLnBrk="1"/>
                <a:r>
                  <a:rPr kumimoji="1" lang="en-US" altLang="ko-KR" sz="1100" b="1" dirty="0" smtClean="0">
                    <a:latin typeface="+mj-ea"/>
                    <a:ea typeface="+mj-ea"/>
                  </a:rPr>
                  <a:t>4</a:t>
                </a:r>
                <a:endParaRPr kumimoji="1" lang="en-US" altLang="ko-KR" sz="11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6" name="Group 22"/>
            <p:cNvGrpSpPr>
              <a:grpSpLocks/>
            </p:cNvGrpSpPr>
            <p:nvPr/>
          </p:nvGrpSpPr>
          <p:grpSpPr bwMode="auto">
            <a:xfrm>
              <a:off x="4753143" y="4678423"/>
              <a:ext cx="350044" cy="622300"/>
              <a:chOff x="1156" y="3231"/>
              <a:chExt cx="294" cy="294"/>
            </a:xfrm>
          </p:grpSpPr>
          <p:pic>
            <p:nvPicPr>
              <p:cNvPr id="17" name="Picture 23" descr="yellow_ball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6" y="3231"/>
                <a:ext cx="294" cy="29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Text Box 24"/>
              <p:cNvSpPr txBox="1">
                <a:spLocks noChangeArrowheads="1"/>
              </p:cNvSpPr>
              <p:nvPr/>
            </p:nvSpPr>
            <p:spPr bwMode="auto">
              <a:xfrm>
                <a:off x="1170" y="3258"/>
                <a:ext cx="214" cy="1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7067A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latinLnBrk="1"/>
                <a:r>
                  <a:rPr kumimoji="1" lang="en-US" altLang="ko-KR" sz="1100" b="1" dirty="0" smtClean="0">
                    <a:latin typeface="+mj-ea"/>
                    <a:ea typeface="+mj-ea"/>
                  </a:rPr>
                  <a:t>2</a:t>
                </a:r>
                <a:endParaRPr kumimoji="1" lang="en-US" altLang="ko-KR" sz="11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19" name="Group 25"/>
            <p:cNvGrpSpPr>
              <a:grpSpLocks/>
            </p:cNvGrpSpPr>
            <p:nvPr/>
          </p:nvGrpSpPr>
          <p:grpSpPr bwMode="auto">
            <a:xfrm>
              <a:off x="2456892" y="6892186"/>
              <a:ext cx="350044" cy="622300"/>
              <a:chOff x="1156" y="3231"/>
              <a:chExt cx="294" cy="294"/>
            </a:xfrm>
          </p:grpSpPr>
          <p:pic>
            <p:nvPicPr>
              <p:cNvPr id="20" name="Picture 26" descr="yellow_ball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6" y="3231"/>
                <a:ext cx="294" cy="29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Text Box 27"/>
              <p:cNvSpPr txBox="1">
                <a:spLocks noChangeArrowheads="1"/>
              </p:cNvSpPr>
              <p:nvPr/>
            </p:nvSpPr>
            <p:spPr bwMode="auto">
              <a:xfrm>
                <a:off x="1170" y="3258"/>
                <a:ext cx="214" cy="1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7067A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latinLnBrk="1"/>
                <a:r>
                  <a:rPr kumimoji="1" lang="en-US" altLang="ko-KR" sz="1100" b="1" dirty="0" smtClean="0">
                    <a:latin typeface="+mj-ea"/>
                    <a:ea typeface="+mj-ea"/>
                  </a:rPr>
                  <a:t>3</a:t>
                </a:r>
                <a:endParaRPr kumimoji="1" lang="en-US" altLang="ko-KR" sz="1100" b="1" dirty="0">
                  <a:latin typeface="+mj-ea"/>
                  <a:ea typeface="+mj-ea"/>
                </a:endParaRPr>
              </a:p>
            </p:txBody>
          </p:sp>
        </p:grpSp>
        <p:cxnSp>
          <p:nvCxnSpPr>
            <p:cNvPr id="22" name="AutoShape 28"/>
            <p:cNvCxnSpPr>
              <a:cxnSpLocks noChangeShapeType="1"/>
              <a:stCxn id="9" idx="0"/>
              <a:endCxn id="6" idx="1"/>
            </p:cNvCxnSpPr>
            <p:nvPr/>
          </p:nvCxnSpPr>
          <p:spPr bwMode="auto">
            <a:xfrm rot="5400000" flipH="1" flipV="1">
              <a:off x="1098981" y="3505763"/>
              <a:ext cx="1438804" cy="1361480"/>
            </a:xfrm>
            <a:prstGeom prst="curvedConnector2">
              <a:avLst/>
            </a:prstGeom>
            <a:noFill/>
            <a:ln w="57150">
              <a:solidFill>
                <a:schemeClr val="accent2">
                  <a:lumMod val="40000"/>
                  <a:lumOff val="60000"/>
                </a:schemeClr>
              </a:solidFill>
              <a:round/>
              <a:headEnd type="triangle" w="med" len="sm"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" name="AutoShape 29"/>
            <p:cNvCxnSpPr>
              <a:cxnSpLocks noChangeShapeType="1"/>
              <a:stCxn id="9" idx="2"/>
              <a:endCxn id="7" idx="1"/>
            </p:cNvCxnSpPr>
            <p:nvPr/>
          </p:nvCxnSpPr>
          <p:spPr bwMode="auto">
            <a:xfrm rot="16200000" flipH="1">
              <a:off x="1031776" y="6214037"/>
              <a:ext cx="1573213" cy="1361480"/>
            </a:xfrm>
            <a:prstGeom prst="curvedConnector2">
              <a:avLst/>
            </a:prstGeom>
            <a:noFill/>
            <a:ln w="57150">
              <a:solidFill>
                <a:schemeClr val="accent2">
                  <a:lumMod val="40000"/>
                  <a:lumOff val="60000"/>
                </a:schemeClr>
              </a:solidFill>
              <a:round/>
              <a:headEnd type="triangle" w="med" len="sm"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AutoShape 30"/>
            <p:cNvCxnSpPr>
              <a:cxnSpLocks noChangeShapeType="1"/>
              <a:stCxn id="7" idx="3"/>
              <a:endCxn id="8" idx="2"/>
            </p:cNvCxnSpPr>
            <p:nvPr/>
          </p:nvCxnSpPr>
          <p:spPr bwMode="auto">
            <a:xfrm flipV="1">
              <a:off x="4388644" y="6108171"/>
              <a:ext cx="1338858" cy="1573213"/>
            </a:xfrm>
            <a:prstGeom prst="curvedConnector2">
              <a:avLst/>
            </a:prstGeom>
            <a:noFill/>
            <a:ln w="57150">
              <a:solidFill>
                <a:schemeClr val="accent2">
                  <a:lumMod val="40000"/>
                  <a:lumOff val="60000"/>
                </a:schemeClr>
              </a:solidFill>
              <a:round/>
              <a:headEnd type="triangle" w="med" len="sm"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AutoShape 31"/>
            <p:cNvCxnSpPr>
              <a:cxnSpLocks noChangeShapeType="1"/>
              <a:stCxn id="6" idx="3"/>
              <a:endCxn id="8" idx="0"/>
            </p:cNvCxnSpPr>
            <p:nvPr/>
          </p:nvCxnSpPr>
          <p:spPr bwMode="auto">
            <a:xfrm>
              <a:off x="4388644" y="3467101"/>
              <a:ext cx="1338858" cy="1438804"/>
            </a:xfrm>
            <a:prstGeom prst="curvedConnector2">
              <a:avLst/>
            </a:prstGeom>
            <a:noFill/>
            <a:ln w="57150">
              <a:solidFill>
                <a:schemeClr val="accent2">
                  <a:lumMod val="40000"/>
                  <a:lumOff val="60000"/>
                </a:schemeClr>
              </a:solidFill>
              <a:round/>
              <a:headEnd type="triangle" w="med" len="sm"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aphicFrame>
        <p:nvGraphicFramePr>
          <p:cNvPr id="26" name="다이어그램 25"/>
          <p:cNvGraphicFramePr/>
          <p:nvPr>
            <p:extLst>
              <p:ext uri="{D42A27DB-BD31-4B8C-83A1-F6EECF244321}">
                <p14:modId xmlns:p14="http://schemas.microsoft.com/office/powerpoint/2010/main" val="387154054"/>
              </p:ext>
            </p:extLst>
          </p:nvPr>
        </p:nvGraphicFramePr>
        <p:xfrm>
          <a:off x="1871672" y="1187450"/>
          <a:ext cx="4752287" cy="498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9566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251520" y="2743200"/>
            <a:ext cx="6358984" cy="2796987"/>
          </a:xfrm>
        </p:spPr>
        <p:txBody>
          <a:bodyPr/>
          <a:lstStyle/>
          <a:p>
            <a:r>
              <a:rPr lang="ko-KR" altLang="en-US" dirty="0"/>
              <a:t>모듈</a:t>
            </a:r>
            <a:r>
              <a:rPr lang="en-US" altLang="ko-KR" dirty="0"/>
              <a:t>1.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인큐베이터의 정의 </a:t>
            </a:r>
            <a:r>
              <a:rPr lang="ko-KR" altLang="en-US" dirty="0"/>
              <a:t>및 </a:t>
            </a:r>
            <a:r>
              <a:rPr lang="ko-KR" altLang="en-US" dirty="0" smtClean="0"/>
              <a:t>역할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3965797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실행</a:t>
            </a:r>
            <a:r>
              <a:rPr lang="en-US" altLang="ko-KR" dirty="0"/>
              <a:t>(</a:t>
            </a:r>
            <a:r>
              <a:rPr lang="ko-KR" altLang="en-US" dirty="0" err="1"/>
              <a:t>코칭과</a:t>
            </a:r>
            <a:r>
              <a:rPr lang="ko-KR" altLang="en-US" dirty="0"/>
              <a:t> 프로그램 실행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60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669993" y="1971844"/>
            <a:ext cx="5908680" cy="4452769"/>
            <a:chOff x="188119" y="2621131"/>
            <a:chExt cx="6511043" cy="7651537"/>
          </a:xfrm>
        </p:grpSpPr>
        <p:pic>
          <p:nvPicPr>
            <p:cNvPr id="6" name="그림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78" t="11111" r="16418" b="10161"/>
            <a:stretch>
              <a:fillRect/>
            </a:stretch>
          </p:blipFill>
          <p:spPr bwMode="auto">
            <a:xfrm>
              <a:off x="1190295" y="3174169"/>
              <a:ext cx="5508867" cy="709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" name="직선 연결선 6"/>
            <p:cNvCxnSpPr/>
            <p:nvPr/>
          </p:nvCxnSpPr>
          <p:spPr>
            <a:xfrm>
              <a:off x="782706" y="2639328"/>
              <a:ext cx="5832407" cy="0"/>
            </a:xfrm>
            <a:prstGeom prst="line">
              <a:avLst/>
            </a:prstGeom>
            <a:ln w="28575"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그룹 11"/>
            <p:cNvGrpSpPr>
              <a:grpSpLocks/>
            </p:cNvGrpSpPr>
            <p:nvPr/>
          </p:nvGrpSpPr>
          <p:grpSpPr bwMode="auto">
            <a:xfrm>
              <a:off x="188119" y="2621131"/>
              <a:ext cx="864394" cy="2316715"/>
              <a:chOff x="0" y="32137"/>
              <a:chExt cx="6445920" cy="445497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0" y="32137"/>
                <a:ext cx="6445920" cy="445497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10" name="모서리가 둥근 직사각형 4"/>
              <p:cNvSpPr/>
              <p:nvPr/>
            </p:nvSpPr>
            <p:spPr>
              <a:xfrm>
                <a:off x="23194" y="53852"/>
                <a:ext cx="6399546" cy="40206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60960" tIns="60960" rIns="60960" bIns="60960" spcCol="1270" anchor="ctr"/>
              <a:lstStyle/>
              <a:p>
                <a:pPr algn="ctr" defTabSz="711200" fontAlgn="base">
                  <a:lnSpc>
                    <a:spcPct val="150000"/>
                  </a:lnSpc>
                  <a:spcBef>
                    <a:spcPct val="10000"/>
                  </a:spcBef>
                  <a:spcAft>
                    <a:spcPct val="35000"/>
                  </a:spcAft>
                  <a:buClr>
                    <a:srgbClr val="4F81BD"/>
                  </a:buClr>
                  <a:buSzPct val="50000"/>
                  <a:buFont typeface="Monotype Sorts"/>
                  <a:buNone/>
                  <a:defRPr/>
                </a:pPr>
                <a:r>
                  <a:rPr kumimoji="1" lang="ko-KR" altLang="en-US" sz="1100" b="1" dirty="0" smtClean="0">
                    <a:solidFill>
                      <a:prstClr val="white"/>
                    </a:solidFill>
                    <a:latin typeface="+mn-ea"/>
                  </a:rPr>
                  <a:t>경영</a:t>
                </a:r>
                <a:endParaRPr kumimoji="1" lang="en-US" altLang="ko-KR" sz="1100" b="1" dirty="0" smtClean="0">
                  <a:solidFill>
                    <a:prstClr val="white"/>
                  </a:solidFill>
                  <a:latin typeface="+mn-ea"/>
                </a:endParaRPr>
              </a:p>
              <a:p>
                <a:pPr algn="ctr" defTabSz="711200" fontAlgn="base">
                  <a:lnSpc>
                    <a:spcPct val="150000"/>
                  </a:lnSpc>
                  <a:spcBef>
                    <a:spcPct val="10000"/>
                  </a:spcBef>
                  <a:spcAft>
                    <a:spcPct val="35000"/>
                  </a:spcAft>
                  <a:buClr>
                    <a:srgbClr val="4F81BD"/>
                  </a:buClr>
                  <a:buSzPct val="50000"/>
                  <a:buFont typeface="Monotype Sorts"/>
                  <a:buNone/>
                  <a:defRPr/>
                </a:pPr>
                <a:r>
                  <a:rPr kumimoji="1" lang="ko-KR" altLang="en-US" sz="1100" b="1" dirty="0" smtClean="0">
                    <a:solidFill>
                      <a:prstClr val="white"/>
                    </a:solidFill>
                    <a:latin typeface="+mn-ea"/>
                  </a:rPr>
                  <a:t>현황표 </a:t>
                </a:r>
                <a:endParaRPr kumimoji="1" lang="en-US" altLang="ko-KR" sz="1100" b="1" dirty="0" smtClean="0">
                  <a:solidFill>
                    <a:prstClr val="white"/>
                  </a:solidFill>
                  <a:latin typeface="+mn-ea"/>
                </a:endParaRPr>
              </a:p>
              <a:p>
                <a:pPr algn="ctr" defTabSz="711200" fontAlgn="base">
                  <a:lnSpc>
                    <a:spcPct val="150000"/>
                  </a:lnSpc>
                  <a:spcBef>
                    <a:spcPct val="10000"/>
                  </a:spcBef>
                  <a:spcAft>
                    <a:spcPct val="35000"/>
                  </a:spcAft>
                  <a:buClr>
                    <a:srgbClr val="4F81BD"/>
                  </a:buClr>
                  <a:buSzPct val="50000"/>
                  <a:buFont typeface="Monotype Sorts"/>
                  <a:buNone/>
                  <a:defRPr/>
                </a:pPr>
                <a:r>
                  <a:rPr kumimoji="1" lang="ko-KR" altLang="en-US" sz="1100" b="1" dirty="0" smtClean="0">
                    <a:solidFill>
                      <a:prstClr val="white"/>
                    </a:solidFill>
                    <a:latin typeface="+mn-ea"/>
                  </a:rPr>
                  <a:t>샘플</a:t>
                </a:r>
                <a:endParaRPr kumimoji="1" lang="ko-KR" altLang="en-US" sz="1100" b="1" dirty="0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cxnSp>
          <p:nvCxnSpPr>
            <p:cNvPr id="11" name="직선 연결선 10"/>
            <p:cNvCxnSpPr>
              <a:stCxn id="9" idx="2"/>
            </p:cNvCxnSpPr>
            <p:nvPr/>
          </p:nvCxnSpPr>
          <p:spPr>
            <a:xfrm>
              <a:off x="620316" y="4937846"/>
              <a:ext cx="1" cy="5334822"/>
            </a:xfrm>
            <a:prstGeom prst="line">
              <a:avLst/>
            </a:prstGeom>
            <a:ln w="28575"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" name="다이어그램 11"/>
          <p:cNvGraphicFramePr/>
          <p:nvPr>
            <p:extLst>
              <p:ext uri="{D42A27DB-BD31-4B8C-83A1-F6EECF244321}">
                <p14:modId xmlns:p14="http://schemas.microsoft.com/office/powerpoint/2010/main" val="3852596771"/>
              </p:ext>
            </p:extLst>
          </p:nvPr>
        </p:nvGraphicFramePr>
        <p:xfrm>
          <a:off x="1871672" y="1187450"/>
          <a:ext cx="4752287" cy="498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82471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실행</a:t>
            </a:r>
            <a:r>
              <a:rPr lang="en-US" altLang="ko-KR" dirty="0"/>
              <a:t>(</a:t>
            </a:r>
            <a:r>
              <a:rPr lang="ko-KR" altLang="en-US" dirty="0" err="1"/>
              <a:t>코칭과</a:t>
            </a:r>
            <a:r>
              <a:rPr lang="ko-KR" altLang="en-US" dirty="0"/>
              <a:t> 프로그램 실행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61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396440" y="1965848"/>
            <a:ext cx="6105960" cy="2965138"/>
            <a:chOff x="396440" y="1965848"/>
            <a:chExt cx="8351164" cy="4534986"/>
          </a:xfrm>
        </p:grpSpPr>
        <p:grpSp>
          <p:nvGrpSpPr>
            <p:cNvPr id="22" name="그룹 11"/>
            <p:cNvGrpSpPr>
              <a:grpSpLocks/>
            </p:cNvGrpSpPr>
            <p:nvPr/>
          </p:nvGrpSpPr>
          <p:grpSpPr bwMode="auto">
            <a:xfrm>
              <a:off x="1043608" y="1965848"/>
              <a:ext cx="7344816" cy="2183232"/>
              <a:chOff x="0" y="32137"/>
              <a:chExt cx="6445920" cy="445497"/>
            </a:xfrm>
          </p:grpSpPr>
          <p:sp>
            <p:nvSpPr>
              <p:cNvPr id="23" name="모서리가 둥근 직사각형 22"/>
              <p:cNvSpPr/>
              <p:nvPr/>
            </p:nvSpPr>
            <p:spPr>
              <a:xfrm>
                <a:off x="0" y="32137"/>
                <a:ext cx="6445920" cy="445497"/>
              </a:xfrm>
              <a:prstGeom prst="roundRect">
                <a:avLst/>
              </a:prstGeom>
              <a:gradFill rotWithShape="1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shade val="51000"/>
                      <a:satMod val="130000"/>
                    </a:srgbClr>
                  </a:gs>
                  <a:gs pos="80000">
                    <a:srgbClr val="4F81BD">
                      <a:hueOff val="0"/>
                      <a:satOff val="0"/>
                      <a:lumOff val="0"/>
                      <a:alphaOff val="0"/>
                      <a:shade val="93000"/>
                      <a:satMod val="13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</p:sp>
          <p:sp>
            <p:nvSpPr>
              <p:cNvPr id="24" name="모서리가 둥근 직사각형 4"/>
              <p:cNvSpPr/>
              <p:nvPr/>
            </p:nvSpPr>
            <p:spPr>
              <a:xfrm>
                <a:off x="126391" y="53852"/>
                <a:ext cx="6129944" cy="40206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60960" tIns="60960" rIns="60960" bIns="60960" spcCol="1270" anchor="ctr"/>
              <a:lstStyle/>
              <a:p>
                <a:pPr marL="0" marR="0" lvl="0" indent="0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ko-KR" altLang="en-US" sz="11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사회적기업가가</a:t>
                </a:r>
                <a:r>
                  <a:rPr kumimoji="1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소셜미션을 성공적으로 수행할 수 있도록 비즈니스 과정에서 발생하는 </a:t>
                </a:r>
                <a:r>
                  <a:rPr kumimoji="1" lang="ko-KR" altLang="en-US" sz="11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소셜미션</a:t>
                </a:r>
                <a:r>
                  <a:rPr kumimoji="1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및 비즈니스 문제에 대해  다양한 해결방안과 우려되는 위험에 대한 대응방안을 </a:t>
                </a:r>
                <a:r>
                  <a:rPr kumimoji="1" lang="ko-KR" altLang="en-US" sz="11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사회적기업가</a:t>
                </a:r>
                <a:r>
                  <a:rPr kumimoji="1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스스로 찾아갈 수 있도록 지지</a:t>
                </a:r>
                <a:r>
                  <a:rPr kumimoji="1" lang="en-US" altLang="ko-KR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, </a:t>
                </a:r>
                <a:r>
                  <a:rPr kumimoji="1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지원하는 활동</a:t>
                </a:r>
                <a:endParaRPr kumimoji="1" lang="en-US" altLang="ko-KR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  <a:p>
                <a:pPr marL="0" marR="0" lvl="0" indent="0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ko-KR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  <a:p>
                <a:pPr marL="0" marR="0" lvl="0" indent="0" defTabSz="91440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인큐베이터</a:t>
                </a:r>
                <a:r>
                  <a:rPr kumimoji="1" lang="en-US" altLang="ko-KR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서울남산체 M"/>
                    <a:ea typeface="서울남산체 M"/>
                    <a:cs typeface="+mn-cs"/>
                  </a:rPr>
                  <a:t>, </a:t>
                </a:r>
                <a:r>
                  <a:rPr kumimoji="1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주니어 인큐베이터 </a:t>
                </a:r>
                <a:r>
                  <a:rPr kumimoji="1" lang="en-US" altLang="ko-KR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서울남산체 M"/>
                    <a:ea typeface="서울남산체 M"/>
                    <a:cs typeface="+mn-cs"/>
                  </a:rPr>
                  <a:t>2</a:t>
                </a:r>
                <a:r>
                  <a:rPr kumimoji="1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인 </a:t>
                </a:r>
                <a:r>
                  <a:rPr kumimoji="1" lang="en-US" altLang="ko-KR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서울남산체 M"/>
                    <a:ea typeface="서울남산체 M"/>
                    <a:cs typeface="+mn-cs"/>
                  </a:rPr>
                  <a:t>1</a:t>
                </a:r>
                <a:r>
                  <a:rPr kumimoji="1" lang="ko-KR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조로 지원 </a:t>
                </a:r>
              </a:p>
            </p:txBody>
          </p:sp>
        </p:grpSp>
        <p:grpSp>
          <p:nvGrpSpPr>
            <p:cNvPr id="25" name="그룹 24"/>
            <p:cNvGrpSpPr/>
            <p:nvPr/>
          </p:nvGrpSpPr>
          <p:grpSpPr>
            <a:xfrm>
              <a:off x="396440" y="4042662"/>
              <a:ext cx="8351164" cy="2458172"/>
              <a:chOff x="396440" y="4042662"/>
              <a:chExt cx="8351164" cy="2458172"/>
            </a:xfrm>
          </p:grpSpPr>
          <p:sp>
            <p:nvSpPr>
              <p:cNvPr id="26" name="오른쪽 화살표 25"/>
              <p:cNvSpPr/>
              <p:nvPr/>
            </p:nvSpPr>
            <p:spPr>
              <a:xfrm>
                <a:off x="714357" y="4042662"/>
                <a:ext cx="7715330" cy="2458172"/>
              </a:xfrm>
              <a:prstGeom prst="rightArrow">
                <a:avLst/>
              </a:prstGeom>
              <a:solidFill>
                <a:srgbClr val="4F81BD">
                  <a:tint val="40000"/>
                  <a:hueOff val="0"/>
                  <a:satOff val="0"/>
                  <a:lumOff val="0"/>
                  <a:alphaOff val="0"/>
                </a:srgbClr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sp>
          <p:sp>
            <p:nvSpPr>
              <p:cNvPr id="27" name="자유형 26"/>
              <p:cNvSpPr/>
              <p:nvPr/>
            </p:nvSpPr>
            <p:spPr>
              <a:xfrm>
                <a:off x="396440" y="4522207"/>
                <a:ext cx="1414408" cy="1499081"/>
              </a:xfrm>
              <a:custGeom>
                <a:avLst/>
                <a:gdLst>
                  <a:gd name="connsiteX0" fmla="*/ 0 w 1414408"/>
                  <a:gd name="connsiteY0" fmla="*/ 235739 h 1499081"/>
                  <a:gd name="connsiteX1" fmla="*/ 235739 w 1414408"/>
                  <a:gd name="connsiteY1" fmla="*/ 0 h 1499081"/>
                  <a:gd name="connsiteX2" fmla="*/ 1178669 w 1414408"/>
                  <a:gd name="connsiteY2" fmla="*/ 0 h 1499081"/>
                  <a:gd name="connsiteX3" fmla="*/ 1414408 w 1414408"/>
                  <a:gd name="connsiteY3" fmla="*/ 235739 h 1499081"/>
                  <a:gd name="connsiteX4" fmla="*/ 1414408 w 1414408"/>
                  <a:gd name="connsiteY4" fmla="*/ 1263342 h 1499081"/>
                  <a:gd name="connsiteX5" fmla="*/ 1178669 w 1414408"/>
                  <a:gd name="connsiteY5" fmla="*/ 1499081 h 1499081"/>
                  <a:gd name="connsiteX6" fmla="*/ 235739 w 1414408"/>
                  <a:gd name="connsiteY6" fmla="*/ 1499081 h 1499081"/>
                  <a:gd name="connsiteX7" fmla="*/ 0 w 1414408"/>
                  <a:gd name="connsiteY7" fmla="*/ 1263342 h 1499081"/>
                  <a:gd name="connsiteX8" fmla="*/ 0 w 1414408"/>
                  <a:gd name="connsiteY8" fmla="*/ 235739 h 1499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14408" h="1499081">
                    <a:moveTo>
                      <a:pt x="0" y="235739"/>
                    </a:moveTo>
                    <a:cubicBezTo>
                      <a:pt x="0" y="105544"/>
                      <a:pt x="105544" y="0"/>
                      <a:pt x="235739" y="0"/>
                    </a:cubicBezTo>
                    <a:lnTo>
                      <a:pt x="1178669" y="0"/>
                    </a:lnTo>
                    <a:cubicBezTo>
                      <a:pt x="1308864" y="0"/>
                      <a:pt x="1414408" y="105544"/>
                      <a:pt x="1414408" y="235739"/>
                    </a:cubicBezTo>
                    <a:lnTo>
                      <a:pt x="1414408" y="1263342"/>
                    </a:lnTo>
                    <a:cubicBezTo>
                      <a:pt x="1414408" y="1393537"/>
                      <a:pt x="1308864" y="1499081"/>
                      <a:pt x="1178669" y="1499081"/>
                    </a:cubicBezTo>
                    <a:lnTo>
                      <a:pt x="235739" y="1499081"/>
                    </a:lnTo>
                    <a:cubicBezTo>
                      <a:pt x="105544" y="1499081"/>
                      <a:pt x="0" y="1393537"/>
                      <a:pt x="0" y="1263342"/>
                    </a:cubicBezTo>
                    <a:lnTo>
                      <a:pt x="0" y="23573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tint val="50000"/>
                      <a:satMod val="300000"/>
                    </a:srgbClr>
                  </a:gs>
                  <a:gs pos="35000">
                    <a:srgbClr val="4F81BD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rgb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txBody>
              <a:bodyPr spcFirstLastPara="0" vert="horz" wrap="square" lIns="130006" tIns="130006" rIns="130006" bIns="130006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0" hangingPunct="1">
                  <a:lnSpc>
                    <a:spcPts val="14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기업분석을</a:t>
                </a:r>
                <a:endParaRPr kumimoji="0" lang="en-US" altLang="ko-KR" sz="11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  <a:p>
                <a:pPr marL="0" marR="0" lvl="0" indent="0" algn="ctr" defTabSz="711200" eaLnBrk="1" fontAlgn="auto" latinLnBrk="0" hangingPunct="1">
                  <a:lnSpc>
                    <a:spcPts val="14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통한 </a:t>
                </a:r>
                <a:r>
                  <a:rPr kumimoji="0" lang="ko-KR" altLang="en-US" sz="11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코칭</a:t>
                </a:r>
                <a:r>
                  <a:rPr kumimoji="0" lang="ko-KR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</a:t>
                </a:r>
                <a:endParaRPr kumimoji="0" lang="en-US" altLang="ko-KR" sz="11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  <a:p>
                <a:pPr marL="0" marR="0" lvl="0" indent="0" algn="ctr" defTabSz="711200" eaLnBrk="1" fontAlgn="auto" latinLnBrk="0" hangingPunct="1">
                  <a:lnSpc>
                    <a:spcPts val="14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단계 및 보완</a:t>
                </a:r>
                <a:endParaRPr kumimoji="0" lang="en-US" altLang="ko-KR" sz="11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  <a:p>
                <a:pPr marL="0" marR="0" lvl="0" indent="0" algn="ctr" defTabSz="711200" eaLnBrk="1" fontAlgn="auto" latinLnBrk="0" hangingPunct="1">
                  <a:lnSpc>
                    <a:spcPts val="14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사항 정의</a:t>
                </a:r>
                <a:endParaRPr kumimoji="0" lang="ko-KR" alt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28" name="자유형 27"/>
              <p:cNvSpPr/>
              <p:nvPr/>
            </p:nvSpPr>
            <p:spPr>
              <a:xfrm>
                <a:off x="2009042" y="4522207"/>
                <a:ext cx="1189158" cy="1499081"/>
              </a:xfrm>
              <a:custGeom>
                <a:avLst/>
                <a:gdLst>
                  <a:gd name="connsiteX0" fmla="*/ 0 w 1189158"/>
                  <a:gd name="connsiteY0" fmla="*/ 198197 h 1499081"/>
                  <a:gd name="connsiteX1" fmla="*/ 198197 w 1189158"/>
                  <a:gd name="connsiteY1" fmla="*/ 0 h 1499081"/>
                  <a:gd name="connsiteX2" fmla="*/ 990961 w 1189158"/>
                  <a:gd name="connsiteY2" fmla="*/ 0 h 1499081"/>
                  <a:gd name="connsiteX3" fmla="*/ 1189158 w 1189158"/>
                  <a:gd name="connsiteY3" fmla="*/ 198197 h 1499081"/>
                  <a:gd name="connsiteX4" fmla="*/ 1189158 w 1189158"/>
                  <a:gd name="connsiteY4" fmla="*/ 1300884 h 1499081"/>
                  <a:gd name="connsiteX5" fmla="*/ 990961 w 1189158"/>
                  <a:gd name="connsiteY5" fmla="*/ 1499081 h 1499081"/>
                  <a:gd name="connsiteX6" fmla="*/ 198197 w 1189158"/>
                  <a:gd name="connsiteY6" fmla="*/ 1499081 h 1499081"/>
                  <a:gd name="connsiteX7" fmla="*/ 0 w 1189158"/>
                  <a:gd name="connsiteY7" fmla="*/ 1300884 h 1499081"/>
                  <a:gd name="connsiteX8" fmla="*/ 0 w 1189158"/>
                  <a:gd name="connsiteY8" fmla="*/ 198197 h 1499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9158" h="1499081">
                    <a:moveTo>
                      <a:pt x="0" y="198197"/>
                    </a:moveTo>
                    <a:cubicBezTo>
                      <a:pt x="0" y="88736"/>
                      <a:pt x="88736" y="0"/>
                      <a:pt x="198197" y="0"/>
                    </a:cubicBezTo>
                    <a:lnTo>
                      <a:pt x="990961" y="0"/>
                    </a:lnTo>
                    <a:cubicBezTo>
                      <a:pt x="1100422" y="0"/>
                      <a:pt x="1189158" y="88736"/>
                      <a:pt x="1189158" y="198197"/>
                    </a:cubicBezTo>
                    <a:lnTo>
                      <a:pt x="1189158" y="1300884"/>
                    </a:lnTo>
                    <a:cubicBezTo>
                      <a:pt x="1189158" y="1410345"/>
                      <a:pt x="1100422" y="1499081"/>
                      <a:pt x="990961" y="1499081"/>
                    </a:cubicBezTo>
                    <a:lnTo>
                      <a:pt x="198197" y="1499081"/>
                    </a:lnTo>
                    <a:cubicBezTo>
                      <a:pt x="88736" y="1499081"/>
                      <a:pt x="0" y="1410345"/>
                      <a:pt x="0" y="1300884"/>
                    </a:cubicBezTo>
                    <a:lnTo>
                      <a:pt x="0" y="19819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tint val="50000"/>
                      <a:satMod val="300000"/>
                    </a:srgbClr>
                  </a:gs>
                  <a:gs pos="35000">
                    <a:srgbClr val="4F81BD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rgb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txBody>
              <a:bodyPr spcFirstLastPara="0" vert="horz" wrap="square" lIns="119010" tIns="119010" rIns="119010" bIns="119010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격주 정기 </a:t>
                </a:r>
                <a:r>
                  <a:rPr kumimoji="0" lang="ko-KR" altLang="en-US" sz="11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코칭</a:t>
                </a:r>
                <a:r>
                  <a:rPr kumimoji="0" lang="ko-KR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실시</a:t>
                </a:r>
                <a:endParaRPr kumimoji="0" lang="ko-KR" alt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29" name="자유형 28"/>
              <p:cNvSpPr/>
              <p:nvPr/>
            </p:nvSpPr>
            <p:spPr>
              <a:xfrm>
                <a:off x="3396393" y="4522207"/>
                <a:ext cx="1189158" cy="1499081"/>
              </a:xfrm>
              <a:custGeom>
                <a:avLst/>
                <a:gdLst>
                  <a:gd name="connsiteX0" fmla="*/ 0 w 1189158"/>
                  <a:gd name="connsiteY0" fmla="*/ 198197 h 1499081"/>
                  <a:gd name="connsiteX1" fmla="*/ 198197 w 1189158"/>
                  <a:gd name="connsiteY1" fmla="*/ 0 h 1499081"/>
                  <a:gd name="connsiteX2" fmla="*/ 990961 w 1189158"/>
                  <a:gd name="connsiteY2" fmla="*/ 0 h 1499081"/>
                  <a:gd name="connsiteX3" fmla="*/ 1189158 w 1189158"/>
                  <a:gd name="connsiteY3" fmla="*/ 198197 h 1499081"/>
                  <a:gd name="connsiteX4" fmla="*/ 1189158 w 1189158"/>
                  <a:gd name="connsiteY4" fmla="*/ 1300884 h 1499081"/>
                  <a:gd name="connsiteX5" fmla="*/ 990961 w 1189158"/>
                  <a:gd name="connsiteY5" fmla="*/ 1499081 h 1499081"/>
                  <a:gd name="connsiteX6" fmla="*/ 198197 w 1189158"/>
                  <a:gd name="connsiteY6" fmla="*/ 1499081 h 1499081"/>
                  <a:gd name="connsiteX7" fmla="*/ 0 w 1189158"/>
                  <a:gd name="connsiteY7" fmla="*/ 1300884 h 1499081"/>
                  <a:gd name="connsiteX8" fmla="*/ 0 w 1189158"/>
                  <a:gd name="connsiteY8" fmla="*/ 198197 h 1499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9158" h="1499081">
                    <a:moveTo>
                      <a:pt x="0" y="198197"/>
                    </a:moveTo>
                    <a:cubicBezTo>
                      <a:pt x="0" y="88736"/>
                      <a:pt x="88736" y="0"/>
                      <a:pt x="198197" y="0"/>
                    </a:cubicBezTo>
                    <a:lnTo>
                      <a:pt x="990961" y="0"/>
                    </a:lnTo>
                    <a:cubicBezTo>
                      <a:pt x="1100422" y="0"/>
                      <a:pt x="1189158" y="88736"/>
                      <a:pt x="1189158" y="198197"/>
                    </a:cubicBezTo>
                    <a:lnTo>
                      <a:pt x="1189158" y="1300884"/>
                    </a:lnTo>
                    <a:cubicBezTo>
                      <a:pt x="1189158" y="1410345"/>
                      <a:pt x="1100422" y="1499081"/>
                      <a:pt x="990961" y="1499081"/>
                    </a:cubicBezTo>
                    <a:lnTo>
                      <a:pt x="198197" y="1499081"/>
                    </a:lnTo>
                    <a:cubicBezTo>
                      <a:pt x="88736" y="1499081"/>
                      <a:pt x="0" y="1410345"/>
                      <a:pt x="0" y="1300884"/>
                    </a:cubicBezTo>
                    <a:lnTo>
                      <a:pt x="0" y="19819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tint val="50000"/>
                      <a:satMod val="300000"/>
                    </a:srgbClr>
                  </a:gs>
                  <a:gs pos="35000">
                    <a:srgbClr val="4F81BD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rgb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txBody>
              <a:bodyPr spcFirstLastPara="0" vert="horz" wrap="square" lIns="119010" tIns="119010" rIns="119010" bIns="119010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코칭</a:t>
                </a:r>
                <a:r>
                  <a:rPr kumimoji="0" lang="ko-KR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회의통한 지원 전략 수립 </a:t>
                </a:r>
                <a:endParaRPr kumimoji="0" lang="ko-KR" alt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30" name="자유형 29"/>
              <p:cNvSpPr/>
              <p:nvPr/>
            </p:nvSpPr>
            <p:spPr>
              <a:xfrm>
                <a:off x="4783744" y="4522207"/>
                <a:ext cx="1189158" cy="1499081"/>
              </a:xfrm>
              <a:custGeom>
                <a:avLst/>
                <a:gdLst>
                  <a:gd name="connsiteX0" fmla="*/ 0 w 1189158"/>
                  <a:gd name="connsiteY0" fmla="*/ 198197 h 1499081"/>
                  <a:gd name="connsiteX1" fmla="*/ 198197 w 1189158"/>
                  <a:gd name="connsiteY1" fmla="*/ 0 h 1499081"/>
                  <a:gd name="connsiteX2" fmla="*/ 990961 w 1189158"/>
                  <a:gd name="connsiteY2" fmla="*/ 0 h 1499081"/>
                  <a:gd name="connsiteX3" fmla="*/ 1189158 w 1189158"/>
                  <a:gd name="connsiteY3" fmla="*/ 198197 h 1499081"/>
                  <a:gd name="connsiteX4" fmla="*/ 1189158 w 1189158"/>
                  <a:gd name="connsiteY4" fmla="*/ 1300884 h 1499081"/>
                  <a:gd name="connsiteX5" fmla="*/ 990961 w 1189158"/>
                  <a:gd name="connsiteY5" fmla="*/ 1499081 h 1499081"/>
                  <a:gd name="connsiteX6" fmla="*/ 198197 w 1189158"/>
                  <a:gd name="connsiteY6" fmla="*/ 1499081 h 1499081"/>
                  <a:gd name="connsiteX7" fmla="*/ 0 w 1189158"/>
                  <a:gd name="connsiteY7" fmla="*/ 1300884 h 1499081"/>
                  <a:gd name="connsiteX8" fmla="*/ 0 w 1189158"/>
                  <a:gd name="connsiteY8" fmla="*/ 198197 h 1499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9158" h="1499081">
                    <a:moveTo>
                      <a:pt x="0" y="198197"/>
                    </a:moveTo>
                    <a:cubicBezTo>
                      <a:pt x="0" y="88736"/>
                      <a:pt x="88736" y="0"/>
                      <a:pt x="198197" y="0"/>
                    </a:cubicBezTo>
                    <a:lnTo>
                      <a:pt x="990961" y="0"/>
                    </a:lnTo>
                    <a:cubicBezTo>
                      <a:pt x="1100422" y="0"/>
                      <a:pt x="1189158" y="88736"/>
                      <a:pt x="1189158" y="198197"/>
                    </a:cubicBezTo>
                    <a:lnTo>
                      <a:pt x="1189158" y="1300884"/>
                    </a:lnTo>
                    <a:cubicBezTo>
                      <a:pt x="1189158" y="1410345"/>
                      <a:pt x="1100422" y="1499081"/>
                      <a:pt x="990961" y="1499081"/>
                    </a:cubicBezTo>
                    <a:lnTo>
                      <a:pt x="198197" y="1499081"/>
                    </a:lnTo>
                    <a:cubicBezTo>
                      <a:pt x="88736" y="1499081"/>
                      <a:pt x="0" y="1410345"/>
                      <a:pt x="0" y="1300884"/>
                    </a:cubicBezTo>
                    <a:lnTo>
                      <a:pt x="0" y="19819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tint val="50000"/>
                      <a:satMod val="300000"/>
                    </a:srgbClr>
                  </a:gs>
                  <a:gs pos="35000">
                    <a:srgbClr val="4F81BD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rgb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txBody>
              <a:bodyPr spcFirstLastPara="0" vert="horz" wrap="square" lIns="119010" tIns="119010" rIns="119010" bIns="119010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지원</a:t>
                </a:r>
                <a:endParaRPr kumimoji="0" lang="en-US" altLang="ko-KR" sz="11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31" name="자유형 30"/>
              <p:cNvSpPr/>
              <p:nvPr/>
            </p:nvSpPr>
            <p:spPr>
              <a:xfrm>
                <a:off x="6171095" y="4522207"/>
                <a:ext cx="1189158" cy="1499081"/>
              </a:xfrm>
              <a:custGeom>
                <a:avLst/>
                <a:gdLst>
                  <a:gd name="connsiteX0" fmla="*/ 0 w 1189158"/>
                  <a:gd name="connsiteY0" fmla="*/ 198197 h 1499081"/>
                  <a:gd name="connsiteX1" fmla="*/ 198197 w 1189158"/>
                  <a:gd name="connsiteY1" fmla="*/ 0 h 1499081"/>
                  <a:gd name="connsiteX2" fmla="*/ 990961 w 1189158"/>
                  <a:gd name="connsiteY2" fmla="*/ 0 h 1499081"/>
                  <a:gd name="connsiteX3" fmla="*/ 1189158 w 1189158"/>
                  <a:gd name="connsiteY3" fmla="*/ 198197 h 1499081"/>
                  <a:gd name="connsiteX4" fmla="*/ 1189158 w 1189158"/>
                  <a:gd name="connsiteY4" fmla="*/ 1300884 h 1499081"/>
                  <a:gd name="connsiteX5" fmla="*/ 990961 w 1189158"/>
                  <a:gd name="connsiteY5" fmla="*/ 1499081 h 1499081"/>
                  <a:gd name="connsiteX6" fmla="*/ 198197 w 1189158"/>
                  <a:gd name="connsiteY6" fmla="*/ 1499081 h 1499081"/>
                  <a:gd name="connsiteX7" fmla="*/ 0 w 1189158"/>
                  <a:gd name="connsiteY7" fmla="*/ 1300884 h 1499081"/>
                  <a:gd name="connsiteX8" fmla="*/ 0 w 1189158"/>
                  <a:gd name="connsiteY8" fmla="*/ 198197 h 1499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9158" h="1499081">
                    <a:moveTo>
                      <a:pt x="0" y="198197"/>
                    </a:moveTo>
                    <a:cubicBezTo>
                      <a:pt x="0" y="88736"/>
                      <a:pt x="88736" y="0"/>
                      <a:pt x="198197" y="0"/>
                    </a:cubicBezTo>
                    <a:lnTo>
                      <a:pt x="990961" y="0"/>
                    </a:lnTo>
                    <a:cubicBezTo>
                      <a:pt x="1100422" y="0"/>
                      <a:pt x="1189158" y="88736"/>
                      <a:pt x="1189158" y="198197"/>
                    </a:cubicBezTo>
                    <a:lnTo>
                      <a:pt x="1189158" y="1300884"/>
                    </a:lnTo>
                    <a:cubicBezTo>
                      <a:pt x="1189158" y="1410345"/>
                      <a:pt x="1100422" y="1499081"/>
                      <a:pt x="990961" y="1499081"/>
                    </a:cubicBezTo>
                    <a:lnTo>
                      <a:pt x="198197" y="1499081"/>
                    </a:lnTo>
                    <a:cubicBezTo>
                      <a:pt x="88736" y="1499081"/>
                      <a:pt x="0" y="1410345"/>
                      <a:pt x="0" y="1300884"/>
                    </a:cubicBezTo>
                    <a:lnTo>
                      <a:pt x="0" y="19819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tint val="50000"/>
                      <a:satMod val="300000"/>
                    </a:srgbClr>
                  </a:gs>
                  <a:gs pos="35000">
                    <a:srgbClr val="4F81BD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rgb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txBody>
              <a:bodyPr spcFirstLastPara="0" vert="horz" wrap="square" lIns="119010" tIns="119010" rIns="119010" bIns="119010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수시</a:t>
                </a:r>
                <a:endParaRPr kumimoji="0" lang="en-US" altLang="ko-KR" sz="11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코칭</a:t>
                </a:r>
                <a:endParaRPr kumimoji="0" lang="en-US" altLang="ko-KR" sz="11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  <p:sp>
            <p:nvSpPr>
              <p:cNvPr id="32" name="자유형 31"/>
              <p:cNvSpPr/>
              <p:nvPr/>
            </p:nvSpPr>
            <p:spPr>
              <a:xfrm>
                <a:off x="7558446" y="4522207"/>
                <a:ext cx="1189158" cy="1499081"/>
              </a:xfrm>
              <a:custGeom>
                <a:avLst/>
                <a:gdLst>
                  <a:gd name="connsiteX0" fmla="*/ 0 w 1189158"/>
                  <a:gd name="connsiteY0" fmla="*/ 198197 h 1499081"/>
                  <a:gd name="connsiteX1" fmla="*/ 198197 w 1189158"/>
                  <a:gd name="connsiteY1" fmla="*/ 0 h 1499081"/>
                  <a:gd name="connsiteX2" fmla="*/ 990961 w 1189158"/>
                  <a:gd name="connsiteY2" fmla="*/ 0 h 1499081"/>
                  <a:gd name="connsiteX3" fmla="*/ 1189158 w 1189158"/>
                  <a:gd name="connsiteY3" fmla="*/ 198197 h 1499081"/>
                  <a:gd name="connsiteX4" fmla="*/ 1189158 w 1189158"/>
                  <a:gd name="connsiteY4" fmla="*/ 1300884 h 1499081"/>
                  <a:gd name="connsiteX5" fmla="*/ 990961 w 1189158"/>
                  <a:gd name="connsiteY5" fmla="*/ 1499081 h 1499081"/>
                  <a:gd name="connsiteX6" fmla="*/ 198197 w 1189158"/>
                  <a:gd name="connsiteY6" fmla="*/ 1499081 h 1499081"/>
                  <a:gd name="connsiteX7" fmla="*/ 0 w 1189158"/>
                  <a:gd name="connsiteY7" fmla="*/ 1300884 h 1499081"/>
                  <a:gd name="connsiteX8" fmla="*/ 0 w 1189158"/>
                  <a:gd name="connsiteY8" fmla="*/ 198197 h 1499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89158" h="1499081">
                    <a:moveTo>
                      <a:pt x="0" y="198197"/>
                    </a:moveTo>
                    <a:cubicBezTo>
                      <a:pt x="0" y="88736"/>
                      <a:pt x="88736" y="0"/>
                      <a:pt x="198197" y="0"/>
                    </a:cubicBezTo>
                    <a:lnTo>
                      <a:pt x="990961" y="0"/>
                    </a:lnTo>
                    <a:cubicBezTo>
                      <a:pt x="1100422" y="0"/>
                      <a:pt x="1189158" y="88736"/>
                      <a:pt x="1189158" y="198197"/>
                    </a:cubicBezTo>
                    <a:lnTo>
                      <a:pt x="1189158" y="1300884"/>
                    </a:lnTo>
                    <a:cubicBezTo>
                      <a:pt x="1189158" y="1410345"/>
                      <a:pt x="1100422" y="1499081"/>
                      <a:pt x="990961" y="1499081"/>
                    </a:cubicBezTo>
                    <a:lnTo>
                      <a:pt x="198197" y="1499081"/>
                    </a:lnTo>
                    <a:cubicBezTo>
                      <a:pt x="88736" y="1499081"/>
                      <a:pt x="0" y="1410345"/>
                      <a:pt x="0" y="1300884"/>
                    </a:cubicBezTo>
                    <a:lnTo>
                      <a:pt x="0" y="19819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F81BD">
                      <a:hueOff val="0"/>
                      <a:satOff val="0"/>
                      <a:lumOff val="0"/>
                      <a:alphaOff val="0"/>
                      <a:tint val="50000"/>
                      <a:satMod val="300000"/>
                    </a:srgbClr>
                  </a:gs>
                  <a:gs pos="35000">
                    <a:srgbClr val="4F81BD">
                      <a:hueOff val="0"/>
                      <a:satOff val="0"/>
                      <a:lumOff val="0"/>
                      <a:alphaOff val="0"/>
                      <a:tint val="37000"/>
                      <a:satMod val="300000"/>
                    </a:srgbClr>
                  </a:gs>
                  <a:gs pos="100000">
                    <a:srgbClr val="4F81BD">
                      <a:hueOff val="0"/>
                      <a:satOff val="0"/>
                      <a:lumOff val="0"/>
                      <a:alphaOff val="0"/>
                      <a:tint val="15000"/>
                      <a:satMod val="350000"/>
                    </a:srgb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dkEdge">
                <a:bevelT w="8200" h="38100"/>
              </a:sp3d>
            </p:spPr>
            <p:txBody>
              <a:bodyPr spcFirstLastPara="0" vert="horz" wrap="square" lIns="119010" tIns="119010" rIns="119010" bIns="119010" numCol="1" spcCol="1270" anchor="ctr" anchorCtr="0">
                <a:noAutofit/>
              </a:bodyPr>
              <a:lstStyle/>
              <a:p>
                <a:pPr marL="0" marR="0" lvl="0" indent="0" algn="ctr" defTabSz="7112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격주 정기 </a:t>
                </a:r>
                <a:r>
                  <a:rPr kumimoji="0" lang="ko-KR" altLang="en-US" sz="11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코칭</a:t>
                </a:r>
                <a:r>
                  <a:rPr kumimoji="0" lang="ko-KR" alt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  <a:cs typeface="+mn-cs"/>
                  </a:rPr>
                  <a:t> 실행</a:t>
                </a:r>
                <a:endParaRPr kumimoji="0" lang="en-US" altLang="ko-KR" sz="11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서울남산체 M"/>
                  <a:ea typeface="서울남산체 M"/>
                  <a:cs typeface="+mn-cs"/>
                </a:endParaRPr>
              </a:p>
            </p:txBody>
          </p:sp>
        </p:grpSp>
      </p:grpSp>
      <p:graphicFrame>
        <p:nvGraphicFramePr>
          <p:cNvPr id="33" name="다이어그램 32"/>
          <p:cNvGraphicFramePr/>
          <p:nvPr>
            <p:extLst>
              <p:ext uri="{D42A27DB-BD31-4B8C-83A1-F6EECF244321}">
                <p14:modId xmlns:p14="http://schemas.microsoft.com/office/powerpoint/2010/main" val="1217714502"/>
              </p:ext>
            </p:extLst>
          </p:nvPr>
        </p:nvGraphicFramePr>
        <p:xfrm>
          <a:off x="1871672" y="1187450"/>
          <a:ext cx="4752287" cy="498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3346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평가 및 보완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62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366746" y="2027696"/>
            <a:ext cx="6011653" cy="2753084"/>
            <a:chOff x="432252" y="3105152"/>
            <a:chExt cx="6011653" cy="5163592"/>
          </a:xfrm>
        </p:grpSpPr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3162542" y="4953521"/>
              <a:ext cx="3281363" cy="1466851"/>
            </a:xfrm>
            <a:prstGeom prst="roundRect">
              <a:avLst>
                <a:gd name="adj" fmla="val 37042"/>
              </a:avLst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19050" cap="rnd">
              <a:solidFill>
                <a:srgbClr val="80808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6796" dir="3806097" algn="ctr" rotWithShape="0">
                      <a:srgbClr val="B2B2B2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20000"/>
                </a:lnSpc>
              </a:pPr>
              <a:r>
                <a:rPr kumimoji="1" lang="ko-KR" altLang="en-US" sz="1100" b="1" dirty="0">
                  <a:latin typeface="+mn-ea"/>
                </a:rPr>
                <a:t>성과 우선 평가 </a:t>
              </a: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3158970" y="3105152"/>
              <a:ext cx="3281363" cy="1466849"/>
            </a:xfrm>
            <a:prstGeom prst="roundRect">
              <a:avLst>
                <a:gd name="adj" fmla="val 37042"/>
              </a:avLst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19050" cap="rnd" algn="ctr">
              <a:solidFill>
                <a:srgbClr val="80808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6796" dir="3806097" algn="ctr" rotWithShape="0">
                      <a:srgbClr val="B2B2B2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20000"/>
                </a:lnSpc>
              </a:pPr>
              <a:r>
                <a:rPr kumimoji="1" lang="ko-KR" altLang="en-US" sz="1100" b="1" dirty="0">
                  <a:latin typeface="+mn-ea"/>
                </a:rPr>
                <a:t>분기 단위 성과 평가 </a:t>
              </a:r>
            </a:p>
          </p:txBody>
        </p:sp>
        <p:sp>
          <p:nvSpPr>
            <p:cNvPr id="8" name="AutoShape 4"/>
            <p:cNvSpPr>
              <a:spLocks noChangeArrowheads="1"/>
            </p:cNvSpPr>
            <p:nvPr/>
          </p:nvSpPr>
          <p:spPr bwMode="auto">
            <a:xfrm>
              <a:off x="3162542" y="6801893"/>
              <a:ext cx="3281363" cy="1466851"/>
            </a:xfrm>
            <a:prstGeom prst="roundRect">
              <a:avLst>
                <a:gd name="adj" fmla="val 37042"/>
              </a:avLst>
            </a:prstGeom>
            <a:gradFill rotWithShape="0">
              <a:gsLst>
                <a:gs pos="0">
                  <a:srgbClr val="DDDDDD"/>
                </a:gs>
                <a:gs pos="5000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19050" cap="rnd">
              <a:solidFill>
                <a:srgbClr val="80808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6796" dir="3806097" algn="ctr" rotWithShape="0">
                      <a:srgbClr val="B2B2B2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20000"/>
                </a:lnSpc>
              </a:pPr>
              <a:r>
                <a:rPr kumimoji="1" lang="ko-KR" altLang="en-US" sz="1100" b="1" dirty="0">
                  <a:latin typeface="+mn-ea"/>
                </a:rPr>
                <a:t>보완 사항은 핵심 과제 </a:t>
              </a:r>
              <a:r>
                <a:rPr kumimoji="1" lang="en-US" altLang="ko-KR" sz="1100" b="1" dirty="0">
                  <a:latin typeface="+mn-ea"/>
                </a:rPr>
                <a:t>3</a:t>
              </a:r>
              <a:r>
                <a:rPr kumimoji="1" lang="ko-KR" altLang="en-US" sz="1100" b="1" dirty="0">
                  <a:latin typeface="+mn-ea"/>
                </a:rPr>
                <a:t>개 선정 </a:t>
              </a:r>
            </a:p>
          </p:txBody>
        </p:sp>
        <p:grpSp>
          <p:nvGrpSpPr>
            <p:cNvPr id="9" name="그룹 8"/>
            <p:cNvGrpSpPr/>
            <p:nvPr/>
          </p:nvGrpSpPr>
          <p:grpSpPr>
            <a:xfrm>
              <a:off x="432252" y="3983567"/>
              <a:ext cx="2483645" cy="3757083"/>
              <a:chOff x="-1331913" y="3132138"/>
              <a:chExt cx="3311526" cy="2817812"/>
            </a:xfrm>
          </p:grpSpPr>
          <p:sp>
            <p:nvSpPr>
              <p:cNvPr id="10" name="AutoShape 5"/>
              <p:cNvSpPr>
                <a:spLocks noChangeAspect="1" noChangeArrowheads="1" noTextEdit="1"/>
              </p:cNvSpPr>
              <p:nvPr/>
            </p:nvSpPr>
            <p:spPr bwMode="auto">
              <a:xfrm>
                <a:off x="-1331913" y="3132138"/>
                <a:ext cx="3311526" cy="2817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-1127125" y="3168650"/>
                <a:ext cx="2182813" cy="1038225"/>
              </a:xfrm>
              <a:custGeom>
                <a:avLst/>
                <a:gdLst>
                  <a:gd name="T0" fmla="*/ 1560 w 2750"/>
                  <a:gd name="T1" fmla="*/ 1289 h 1310"/>
                  <a:gd name="T2" fmla="*/ 1763 w 2750"/>
                  <a:gd name="T3" fmla="*/ 1259 h 1310"/>
                  <a:gd name="T4" fmla="*/ 1952 w 2750"/>
                  <a:gd name="T5" fmla="*/ 1215 h 1310"/>
                  <a:gd name="T6" fmla="*/ 2126 w 2750"/>
                  <a:gd name="T7" fmla="*/ 1159 h 1310"/>
                  <a:gd name="T8" fmla="*/ 2285 w 2750"/>
                  <a:gd name="T9" fmla="*/ 1094 h 1310"/>
                  <a:gd name="T10" fmla="*/ 2423 w 2750"/>
                  <a:gd name="T11" fmla="*/ 1020 h 1310"/>
                  <a:gd name="T12" fmla="*/ 2540 w 2750"/>
                  <a:gd name="T13" fmla="*/ 939 h 1310"/>
                  <a:gd name="T14" fmla="*/ 2635 w 2750"/>
                  <a:gd name="T15" fmla="*/ 850 h 1310"/>
                  <a:gd name="T16" fmla="*/ 2701 w 2750"/>
                  <a:gd name="T17" fmla="*/ 757 h 1310"/>
                  <a:gd name="T18" fmla="*/ 2741 w 2750"/>
                  <a:gd name="T19" fmla="*/ 661 h 1310"/>
                  <a:gd name="T20" fmla="*/ 2750 w 2750"/>
                  <a:gd name="T21" fmla="*/ 561 h 1310"/>
                  <a:gd name="T22" fmla="*/ 2727 w 2750"/>
                  <a:gd name="T23" fmla="*/ 462 h 1310"/>
                  <a:gd name="T24" fmla="*/ 2674 w 2750"/>
                  <a:gd name="T25" fmla="*/ 371 h 1310"/>
                  <a:gd name="T26" fmla="*/ 2595 w 2750"/>
                  <a:gd name="T27" fmla="*/ 290 h 1310"/>
                  <a:gd name="T28" fmla="*/ 2491 w 2750"/>
                  <a:gd name="T29" fmla="*/ 214 h 1310"/>
                  <a:gd name="T30" fmla="*/ 2362 w 2750"/>
                  <a:gd name="T31" fmla="*/ 150 h 1310"/>
                  <a:gd name="T32" fmla="*/ 2215 w 2750"/>
                  <a:gd name="T33" fmla="*/ 95 h 1310"/>
                  <a:gd name="T34" fmla="*/ 2050 w 2750"/>
                  <a:gd name="T35" fmla="*/ 52 h 1310"/>
                  <a:gd name="T36" fmla="*/ 1871 w 2750"/>
                  <a:gd name="T37" fmla="*/ 21 h 1310"/>
                  <a:gd name="T38" fmla="*/ 1676 w 2750"/>
                  <a:gd name="T39" fmla="*/ 4 h 1310"/>
                  <a:gd name="T40" fmla="*/ 1472 w 2750"/>
                  <a:gd name="T41" fmla="*/ 2 h 1310"/>
                  <a:gd name="T42" fmla="*/ 1262 w 2750"/>
                  <a:gd name="T43" fmla="*/ 14 h 1310"/>
                  <a:gd name="T44" fmla="*/ 1055 w 2750"/>
                  <a:gd name="T45" fmla="*/ 40 h 1310"/>
                  <a:gd name="T46" fmla="*/ 861 w 2750"/>
                  <a:gd name="T47" fmla="*/ 80 h 1310"/>
                  <a:gd name="T48" fmla="*/ 681 w 2750"/>
                  <a:gd name="T49" fmla="*/ 131 h 1310"/>
                  <a:gd name="T50" fmla="*/ 517 w 2750"/>
                  <a:gd name="T51" fmla="*/ 193 h 1310"/>
                  <a:gd name="T52" fmla="*/ 371 w 2750"/>
                  <a:gd name="T53" fmla="*/ 265 h 1310"/>
                  <a:gd name="T54" fmla="*/ 246 w 2750"/>
                  <a:gd name="T55" fmla="*/ 345 h 1310"/>
                  <a:gd name="T56" fmla="*/ 146 w 2750"/>
                  <a:gd name="T57" fmla="*/ 430 h 1310"/>
                  <a:gd name="T58" fmla="*/ 68 w 2750"/>
                  <a:gd name="T59" fmla="*/ 523 h 1310"/>
                  <a:gd name="T60" fmla="*/ 19 w 2750"/>
                  <a:gd name="T61" fmla="*/ 617 h 1310"/>
                  <a:gd name="T62" fmla="*/ 0 w 2750"/>
                  <a:gd name="T63" fmla="*/ 716 h 1310"/>
                  <a:gd name="T64" fmla="*/ 12 w 2750"/>
                  <a:gd name="T65" fmla="*/ 816 h 1310"/>
                  <a:gd name="T66" fmla="*/ 55 w 2750"/>
                  <a:gd name="T67" fmla="*/ 909 h 1310"/>
                  <a:gd name="T68" fmla="*/ 125 w 2750"/>
                  <a:gd name="T69" fmla="*/ 994 h 1310"/>
                  <a:gd name="T70" fmla="*/ 221 w 2750"/>
                  <a:gd name="T71" fmla="*/ 1071 h 1310"/>
                  <a:gd name="T72" fmla="*/ 343 w 2750"/>
                  <a:gd name="T73" fmla="*/ 1140 h 1310"/>
                  <a:gd name="T74" fmla="*/ 484 w 2750"/>
                  <a:gd name="T75" fmla="*/ 1198 h 1310"/>
                  <a:gd name="T76" fmla="*/ 643 w 2750"/>
                  <a:gd name="T77" fmla="*/ 1246 h 1310"/>
                  <a:gd name="T78" fmla="*/ 819 w 2750"/>
                  <a:gd name="T79" fmla="*/ 1280 h 1310"/>
                  <a:gd name="T80" fmla="*/ 1010 w 2750"/>
                  <a:gd name="T81" fmla="*/ 1302 h 1310"/>
                  <a:gd name="T82" fmla="*/ 1211 w 2750"/>
                  <a:gd name="T83" fmla="*/ 1310 h 1310"/>
                  <a:gd name="T84" fmla="*/ 1420 w 2750"/>
                  <a:gd name="T85" fmla="*/ 1302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750" h="1310">
                    <a:moveTo>
                      <a:pt x="1420" y="1302"/>
                    </a:moveTo>
                    <a:lnTo>
                      <a:pt x="1490" y="1297"/>
                    </a:lnTo>
                    <a:lnTo>
                      <a:pt x="1560" y="1289"/>
                    </a:lnTo>
                    <a:lnTo>
                      <a:pt x="1629" y="1280"/>
                    </a:lnTo>
                    <a:lnTo>
                      <a:pt x="1697" y="1270"/>
                    </a:lnTo>
                    <a:lnTo>
                      <a:pt x="1763" y="1259"/>
                    </a:lnTo>
                    <a:lnTo>
                      <a:pt x="1827" y="1246"/>
                    </a:lnTo>
                    <a:lnTo>
                      <a:pt x="1890" y="1230"/>
                    </a:lnTo>
                    <a:lnTo>
                      <a:pt x="1952" y="1215"/>
                    </a:lnTo>
                    <a:lnTo>
                      <a:pt x="2012" y="1196"/>
                    </a:lnTo>
                    <a:lnTo>
                      <a:pt x="2069" y="1179"/>
                    </a:lnTo>
                    <a:lnTo>
                      <a:pt x="2126" y="1159"/>
                    </a:lnTo>
                    <a:lnTo>
                      <a:pt x="2181" y="1138"/>
                    </a:lnTo>
                    <a:lnTo>
                      <a:pt x="2234" y="1117"/>
                    </a:lnTo>
                    <a:lnTo>
                      <a:pt x="2285" y="1094"/>
                    </a:lnTo>
                    <a:lnTo>
                      <a:pt x="2332" y="1070"/>
                    </a:lnTo>
                    <a:lnTo>
                      <a:pt x="2379" y="1045"/>
                    </a:lnTo>
                    <a:lnTo>
                      <a:pt x="2423" y="1020"/>
                    </a:lnTo>
                    <a:lnTo>
                      <a:pt x="2464" y="994"/>
                    </a:lnTo>
                    <a:lnTo>
                      <a:pt x="2504" y="966"/>
                    </a:lnTo>
                    <a:lnTo>
                      <a:pt x="2540" y="939"/>
                    </a:lnTo>
                    <a:lnTo>
                      <a:pt x="2574" y="911"/>
                    </a:lnTo>
                    <a:lnTo>
                      <a:pt x="2604" y="880"/>
                    </a:lnTo>
                    <a:lnTo>
                      <a:pt x="2635" y="850"/>
                    </a:lnTo>
                    <a:lnTo>
                      <a:pt x="2659" y="820"/>
                    </a:lnTo>
                    <a:lnTo>
                      <a:pt x="2682" y="790"/>
                    </a:lnTo>
                    <a:lnTo>
                      <a:pt x="2701" y="757"/>
                    </a:lnTo>
                    <a:lnTo>
                      <a:pt x="2718" y="725"/>
                    </a:lnTo>
                    <a:lnTo>
                      <a:pt x="2731" y="693"/>
                    </a:lnTo>
                    <a:lnTo>
                      <a:pt x="2741" y="661"/>
                    </a:lnTo>
                    <a:lnTo>
                      <a:pt x="2748" y="627"/>
                    </a:lnTo>
                    <a:lnTo>
                      <a:pt x="2750" y="595"/>
                    </a:lnTo>
                    <a:lnTo>
                      <a:pt x="2750" y="561"/>
                    </a:lnTo>
                    <a:lnTo>
                      <a:pt x="2746" y="526"/>
                    </a:lnTo>
                    <a:lnTo>
                      <a:pt x="2739" y="494"/>
                    </a:lnTo>
                    <a:lnTo>
                      <a:pt x="2727" y="462"/>
                    </a:lnTo>
                    <a:lnTo>
                      <a:pt x="2712" y="432"/>
                    </a:lnTo>
                    <a:lnTo>
                      <a:pt x="2695" y="402"/>
                    </a:lnTo>
                    <a:lnTo>
                      <a:pt x="2674" y="371"/>
                    </a:lnTo>
                    <a:lnTo>
                      <a:pt x="2652" y="343"/>
                    </a:lnTo>
                    <a:lnTo>
                      <a:pt x="2625" y="316"/>
                    </a:lnTo>
                    <a:lnTo>
                      <a:pt x="2595" y="290"/>
                    </a:lnTo>
                    <a:lnTo>
                      <a:pt x="2563" y="263"/>
                    </a:lnTo>
                    <a:lnTo>
                      <a:pt x="2529" y="239"/>
                    </a:lnTo>
                    <a:lnTo>
                      <a:pt x="2491" y="214"/>
                    </a:lnTo>
                    <a:lnTo>
                      <a:pt x="2451" y="192"/>
                    </a:lnTo>
                    <a:lnTo>
                      <a:pt x="2408" y="171"/>
                    </a:lnTo>
                    <a:lnTo>
                      <a:pt x="2362" y="150"/>
                    </a:lnTo>
                    <a:lnTo>
                      <a:pt x="2317" y="131"/>
                    </a:lnTo>
                    <a:lnTo>
                      <a:pt x="2266" y="112"/>
                    </a:lnTo>
                    <a:lnTo>
                      <a:pt x="2215" y="95"/>
                    </a:lnTo>
                    <a:lnTo>
                      <a:pt x="2162" y="80"/>
                    </a:lnTo>
                    <a:lnTo>
                      <a:pt x="2107" y="65"/>
                    </a:lnTo>
                    <a:lnTo>
                      <a:pt x="2050" y="52"/>
                    </a:lnTo>
                    <a:lnTo>
                      <a:pt x="1992" y="40"/>
                    </a:lnTo>
                    <a:lnTo>
                      <a:pt x="1931" y="31"/>
                    </a:lnTo>
                    <a:lnTo>
                      <a:pt x="1871" y="21"/>
                    </a:lnTo>
                    <a:lnTo>
                      <a:pt x="1806" y="14"/>
                    </a:lnTo>
                    <a:lnTo>
                      <a:pt x="1742" y="8"/>
                    </a:lnTo>
                    <a:lnTo>
                      <a:pt x="1676" y="4"/>
                    </a:lnTo>
                    <a:lnTo>
                      <a:pt x="1610" y="2"/>
                    </a:lnTo>
                    <a:lnTo>
                      <a:pt x="1542" y="0"/>
                    </a:lnTo>
                    <a:lnTo>
                      <a:pt x="1472" y="2"/>
                    </a:lnTo>
                    <a:lnTo>
                      <a:pt x="1402" y="4"/>
                    </a:lnTo>
                    <a:lnTo>
                      <a:pt x="1332" y="8"/>
                    </a:lnTo>
                    <a:lnTo>
                      <a:pt x="1262" y="14"/>
                    </a:lnTo>
                    <a:lnTo>
                      <a:pt x="1192" y="21"/>
                    </a:lnTo>
                    <a:lnTo>
                      <a:pt x="1122" y="31"/>
                    </a:lnTo>
                    <a:lnTo>
                      <a:pt x="1055" y="40"/>
                    </a:lnTo>
                    <a:lnTo>
                      <a:pt x="989" y="52"/>
                    </a:lnTo>
                    <a:lnTo>
                      <a:pt x="925" y="65"/>
                    </a:lnTo>
                    <a:lnTo>
                      <a:pt x="861" y="80"/>
                    </a:lnTo>
                    <a:lnTo>
                      <a:pt x="800" y="97"/>
                    </a:lnTo>
                    <a:lnTo>
                      <a:pt x="740" y="114"/>
                    </a:lnTo>
                    <a:lnTo>
                      <a:pt x="681" y="131"/>
                    </a:lnTo>
                    <a:lnTo>
                      <a:pt x="624" y="152"/>
                    </a:lnTo>
                    <a:lnTo>
                      <a:pt x="569" y="173"/>
                    </a:lnTo>
                    <a:lnTo>
                      <a:pt x="517" y="193"/>
                    </a:lnTo>
                    <a:lnTo>
                      <a:pt x="467" y="216"/>
                    </a:lnTo>
                    <a:lnTo>
                      <a:pt x="418" y="241"/>
                    </a:lnTo>
                    <a:lnTo>
                      <a:pt x="371" y="265"/>
                    </a:lnTo>
                    <a:lnTo>
                      <a:pt x="327" y="292"/>
                    </a:lnTo>
                    <a:lnTo>
                      <a:pt x="286" y="318"/>
                    </a:lnTo>
                    <a:lnTo>
                      <a:pt x="246" y="345"/>
                    </a:lnTo>
                    <a:lnTo>
                      <a:pt x="210" y="373"/>
                    </a:lnTo>
                    <a:lnTo>
                      <a:pt x="176" y="402"/>
                    </a:lnTo>
                    <a:lnTo>
                      <a:pt x="146" y="430"/>
                    </a:lnTo>
                    <a:lnTo>
                      <a:pt x="117" y="460"/>
                    </a:lnTo>
                    <a:lnTo>
                      <a:pt x="91" y="491"/>
                    </a:lnTo>
                    <a:lnTo>
                      <a:pt x="68" y="523"/>
                    </a:lnTo>
                    <a:lnTo>
                      <a:pt x="49" y="553"/>
                    </a:lnTo>
                    <a:lnTo>
                      <a:pt x="32" y="585"/>
                    </a:lnTo>
                    <a:lnTo>
                      <a:pt x="19" y="617"/>
                    </a:lnTo>
                    <a:lnTo>
                      <a:pt x="10" y="651"/>
                    </a:lnTo>
                    <a:lnTo>
                      <a:pt x="2" y="684"/>
                    </a:lnTo>
                    <a:lnTo>
                      <a:pt x="0" y="716"/>
                    </a:lnTo>
                    <a:lnTo>
                      <a:pt x="0" y="750"/>
                    </a:lnTo>
                    <a:lnTo>
                      <a:pt x="4" y="784"/>
                    </a:lnTo>
                    <a:lnTo>
                      <a:pt x="12" y="816"/>
                    </a:lnTo>
                    <a:lnTo>
                      <a:pt x="23" y="848"/>
                    </a:lnTo>
                    <a:lnTo>
                      <a:pt x="38" y="878"/>
                    </a:lnTo>
                    <a:lnTo>
                      <a:pt x="55" y="909"/>
                    </a:lnTo>
                    <a:lnTo>
                      <a:pt x="76" y="939"/>
                    </a:lnTo>
                    <a:lnTo>
                      <a:pt x="99" y="967"/>
                    </a:lnTo>
                    <a:lnTo>
                      <a:pt x="125" y="994"/>
                    </a:lnTo>
                    <a:lnTo>
                      <a:pt x="155" y="1020"/>
                    </a:lnTo>
                    <a:lnTo>
                      <a:pt x="187" y="1047"/>
                    </a:lnTo>
                    <a:lnTo>
                      <a:pt x="221" y="1071"/>
                    </a:lnTo>
                    <a:lnTo>
                      <a:pt x="259" y="1096"/>
                    </a:lnTo>
                    <a:lnTo>
                      <a:pt x="301" y="1119"/>
                    </a:lnTo>
                    <a:lnTo>
                      <a:pt x="343" y="1140"/>
                    </a:lnTo>
                    <a:lnTo>
                      <a:pt x="388" y="1160"/>
                    </a:lnTo>
                    <a:lnTo>
                      <a:pt x="435" y="1179"/>
                    </a:lnTo>
                    <a:lnTo>
                      <a:pt x="484" y="1198"/>
                    </a:lnTo>
                    <a:lnTo>
                      <a:pt x="535" y="1215"/>
                    </a:lnTo>
                    <a:lnTo>
                      <a:pt x="588" y="1230"/>
                    </a:lnTo>
                    <a:lnTo>
                      <a:pt x="643" y="1246"/>
                    </a:lnTo>
                    <a:lnTo>
                      <a:pt x="700" y="1259"/>
                    </a:lnTo>
                    <a:lnTo>
                      <a:pt x="759" y="1270"/>
                    </a:lnTo>
                    <a:lnTo>
                      <a:pt x="819" y="1280"/>
                    </a:lnTo>
                    <a:lnTo>
                      <a:pt x="882" y="1289"/>
                    </a:lnTo>
                    <a:lnTo>
                      <a:pt x="944" y="1297"/>
                    </a:lnTo>
                    <a:lnTo>
                      <a:pt x="1010" y="1302"/>
                    </a:lnTo>
                    <a:lnTo>
                      <a:pt x="1074" y="1306"/>
                    </a:lnTo>
                    <a:lnTo>
                      <a:pt x="1142" y="1308"/>
                    </a:lnTo>
                    <a:lnTo>
                      <a:pt x="1211" y="1310"/>
                    </a:lnTo>
                    <a:lnTo>
                      <a:pt x="1279" y="1308"/>
                    </a:lnTo>
                    <a:lnTo>
                      <a:pt x="1351" y="1306"/>
                    </a:lnTo>
                    <a:lnTo>
                      <a:pt x="1420" y="130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-1074738" y="3214688"/>
                <a:ext cx="2078038" cy="946150"/>
              </a:xfrm>
              <a:custGeom>
                <a:avLst/>
                <a:gdLst>
                  <a:gd name="T0" fmla="*/ 1485 w 2620"/>
                  <a:gd name="T1" fmla="*/ 1173 h 1192"/>
                  <a:gd name="T2" fmla="*/ 1676 w 2620"/>
                  <a:gd name="T3" fmla="*/ 1143 h 1192"/>
                  <a:gd name="T4" fmla="*/ 1858 w 2620"/>
                  <a:gd name="T5" fmla="*/ 1103 h 1192"/>
                  <a:gd name="T6" fmla="*/ 2024 w 2620"/>
                  <a:gd name="T7" fmla="*/ 1052 h 1192"/>
                  <a:gd name="T8" fmla="*/ 2173 w 2620"/>
                  <a:gd name="T9" fmla="*/ 994 h 1192"/>
                  <a:gd name="T10" fmla="*/ 2306 w 2620"/>
                  <a:gd name="T11" fmla="*/ 925 h 1192"/>
                  <a:gd name="T12" fmla="*/ 2417 w 2620"/>
                  <a:gd name="T13" fmla="*/ 850 h 1192"/>
                  <a:gd name="T14" fmla="*/ 2508 w 2620"/>
                  <a:gd name="T15" fmla="*/ 770 h 1192"/>
                  <a:gd name="T16" fmla="*/ 2572 w 2620"/>
                  <a:gd name="T17" fmla="*/ 685 h 1192"/>
                  <a:gd name="T18" fmla="*/ 2610 w 2620"/>
                  <a:gd name="T19" fmla="*/ 596 h 1192"/>
                  <a:gd name="T20" fmla="*/ 2620 w 2620"/>
                  <a:gd name="T21" fmla="*/ 505 h 1192"/>
                  <a:gd name="T22" fmla="*/ 2599 w 2620"/>
                  <a:gd name="T23" fmla="*/ 416 h 1192"/>
                  <a:gd name="T24" fmla="*/ 2548 w 2620"/>
                  <a:gd name="T25" fmla="*/ 335 h 1192"/>
                  <a:gd name="T26" fmla="*/ 2472 w 2620"/>
                  <a:gd name="T27" fmla="*/ 259 h 1192"/>
                  <a:gd name="T28" fmla="*/ 2374 w 2620"/>
                  <a:gd name="T29" fmla="*/ 193 h 1192"/>
                  <a:gd name="T30" fmla="*/ 2251 w 2620"/>
                  <a:gd name="T31" fmla="*/ 134 h 1192"/>
                  <a:gd name="T32" fmla="*/ 2111 w 2620"/>
                  <a:gd name="T33" fmla="*/ 85 h 1192"/>
                  <a:gd name="T34" fmla="*/ 1954 w 2620"/>
                  <a:gd name="T35" fmla="*/ 47 h 1192"/>
                  <a:gd name="T36" fmla="*/ 1782 w 2620"/>
                  <a:gd name="T37" fmla="*/ 19 h 1192"/>
                  <a:gd name="T38" fmla="*/ 1598 w 2620"/>
                  <a:gd name="T39" fmla="*/ 4 h 1192"/>
                  <a:gd name="T40" fmla="*/ 1404 w 2620"/>
                  <a:gd name="T41" fmla="*/ 2 h 1192"/>
                  <a:gd name="T42" fmla="*/ 1201 w 2620"/>
                  <a:gd name="T43" fmla="*/ 13 h 1192"/>
                  <a:gd name="T44" fmla="*/ 1007 w 2620"/>
                  <a:gd name="T45" fmla="*/ 38 h 1192"/>
                  <a:gd name="T46" fmla="*/ 821 w 2620"/>
                  <a:gd name="T47" fmla="*/ 76 h 1192"/>
                  <a:gd name="T48" fmla="*/ 649 w 2620"/>
                  <a:gd name="T49" fmla="*/ 123 h 1192"/>
                  <a:gd name="T50" fmla="*/ 494 w 2620"/>
                  <a:gd name="T51" fmla="*/ 180 h 1192"/>
                  <a:gd name="T52" fmla="*/ 354 w 2620"/>
                  <a:gd name="T53" fmla="*/ 244 h 1192"/>
                  <a:gd name="T54" fmla="*/ 235 w 2620"/>
                  <a:gd name="T55" fmla="*/ 316 h 1192"/>
                  <a:gd name="T56" fmla="*/ 138 w 2620"/>
                  <a:gd name="T57" fmla="*/ 396 h 1192"/>
                  <a:gd name="T58" fmla="*/ 67 w 2620"/>
                  <a:gd name="T59" fmla="*/ 479 h 1192"/>
                  <a:gd name="T60" fmla="*/ 19 w 2620"/>
                  <a:gd name="T61" fmla="*/ 566 h 1192"/>
                  <a:gd name="T62" fmla="*/ 0 w 2620"/>
                  <a:gd name="T63" fmla="*/ 657 h 1192"/>
                  <a:gd name="T64" fmla="*/ 12 w 2620"/>
                  <a:gd name="T65" fmla="*/ 748 h 1192"/>
                  <a:gd name="T66" fmla="*/ 51 w 2620"/>
                  <a:gd name="T67" fmla="*/ 831 h 1192"/>
                  <a:gd name="T68" fmla="*/ 120 w 2620"/>
                  <a:gd name="T69" fmla="*/ 908 h 1192"/>
                  <a:gd name="T70" fmla="*/ 210 w 2620"/>
                  <a:gd name="T71" fmla="*/ 980 h 1192"/>
                  <a:gd name="T72" fmla="*/ 326 w 2620"/>
                  <a:gd name="T73" fmla="*/ 1041 h 1192"/>
                  <a:gd name="T74" fmla="*/ 460 w 2620"/>
                  <a:gd name="T75" fmla="*/ 1094 h 1192"/>
                  <a:gd name="T76" fmla="*/ 611 w 2620"/>
                  <a:gd name="T77" fmla="*/ 1135 h 1192"/>
                  <a:gd name="T78" fmla="*/ 778 w 2620"/>
                  <a:gd name="T79" fmla="*/ 1166 h 1192"/>
                  <a:gd name="T80" fmla="*/ 959 w 2620"/>
                  <a:gd name="T81" fmla="*/ 1185 h 1192"/>
                  <a:gd name="T82" fmla="*/ 1150 w 2620"/>
                  <a:gd name="T83" fmla="*/ 1192 h 1192"/>
                  <a:gd name="T84" fmla="*/ 1351 w 2620"/>
                  <a:gd name="T85" fmla="*/ 1185 h 1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20" h="1192">
                    <a:moveTo>
                      <a:pt x="1351" y="1185"/>
                    </a:moveTo>
                    <a:lnTo>
                      <a:pt x="1419" y="1179"/>
                    </a:lnTo>
                    <a:lnTo>
                      <a:pt x="1485" y="1173"/>
                    </a:lnTo>
                    <a:lnTo>
                      <a:pt x="1549" y="1164"/>
                    </a:lnTo>
                    <a:lnTo>
                      <a:pt x="1614" y="1154"/>
                    </a:lnTo>
                    <a:lnTo>
                      <a:pt x="1676" y="1143"/>
                    </a:lnTo>
                    <a:lnTo>
                      <a:pt x="1738" y="1132"/>
                    </a:lnTo>
                    <a:lnTo>
                      <a:pt x="1799" y="1118"/>
                    </a:lnTo>
                    <a:lnTo>
                      <a:pt x="1858" y="1103"/>
                    </a:lnTo>
                    <a:lnTo>
                      <a:pt x="1914" y="1088"/>
                    </a:lnTo>
                    <a:lnTo>
                      <a:pt x="1969" y="1071"/>
                    </a:lnTo>
                    <a:lnTo>
                      <a:pt x="2024" y="1052"/>
                    </a:lnTo>
                    <a:lnTo>
                      <a:pt x="2075" y="1033"/>
                    </a:lnTo>
                    <a:lnTo>
                      <a:pt x="2126" y="1014"/>
                    </a:lnTo>
                    <a:lnTo>
                      <a:pt x="2173" y="994"/>
                    </a:lnTo>
                    <a:lnTo>
                      <a:pt x="2221" y="971"/>
                    </a:lnTo>
                    <a:lnTo>
                      <a:pt x="2264" y="948"/>
                    </a:lnTo>
                    <a:lnTo>
                      <a:pt x="2306" y="925"/>
                    </a:lnTo>
                    <a:lnTo>
                      <a:pt x="2345" y="901"/>
                    </a:lnTo>
                    <a:lnTo>
                      <a:pt x="2383" y="876"/>
                    </a:lnTo>
                    <a:lnTo>
                      <a:pt x="2417" y="850"/>
                    </a:lnTo>
                    <a:lnTo>
                      <a:pt x="2450" y="823"/>
                    </a:lnTo>
                    <a:lnTo>
                      <a:pt x="2480" y="797"/>
                    </a:lnTo>
                    <a:lnTo>
                      <a:pt x="2508" y="770"/>
                    </a:lnTo>
                    <a:lnTo>
                      <a:pt x="2533" y="742"/>
                    </a:lnTo>
                    <a:lnTo>
                      <a:pt x="2554" y="713"/>
                    </a:lnTo>
                    <a:lnTo>
                      <a:pt x="2572" y="685"/>
                    </a:lnTo>
                    <a:lnTo>
                      <a:pt x="2588" y="655"/>
                    </a:lnTo>
                    <a:lnTo>
                      <a:pt x="2601" y="626"/>
                    </a:lnTo>
                    <a:lnTo>
                      <a:pt x="2610" y="596"/>
                    </a:lnTo>
                    <a:lnTo>
                      <a:pt x="2616" y="566"/>
                    </a:lnTo>
                    <a:lnTo>
                      <a:pt x="2620" y="536"/>
                    </a:lnTo>
                    <a:lnTo>
                      <a:pt x="2620" y="505"/>
                    </a:lnTo>
                    <a:lnTo>
                      <a:pt x="2616" y="475"/>
                    </a:lnTo>
                    <a:lnTo>
                      <a:pt x="2608" y="447"/>
                    </a:lnTo>
                    <a:lnTo>
                      <a:pt x="2599" y="416"/>
                    </a:lnTo>
                    <a:lnTo>
                      <a:pt x="2586" y="390"/>
                    </a:lnTo>
                    <a:lnTo>
                      <a:pt x="2569" y="362"/>
                    </a:lnTo>
                    <a:lnTo>
                      <a:pt x="2548" y="335"/>
                    </a:lnTo>
                    <a:lnTo>
                      <a:pt x="2525" y="309"/>
                    </a:lnTo>
                    <a:lnTo>
                      <a:pt x="2501" y="284"/>
                    </a:lnTo>
                    <a:lnTo>
                      <a:pt x="2472" y="259"/>
                    </a:lnTo>
                    <a:lnTo>
                      <a:pt x="2442" y="237"/>
                    </a:lnTo>
                    <a:lnTo>
                      <a:pt x="2408" y="214"/>
                    </a:lnTo>
                    <a:lnTo>
                      <a:pt x="2374" y="193"/>
                    </a:lnTo>
                    <a:lnTo>
                      <a:pt x="2334" y="172"/>
                    </a:lnTo>
                    <a:lnTo>
                      <a:pt x="2294" y="153"/>
                    </a:lnTo>
                    <a:lnTo>
                      <a:pt x="2251" y="134"/>
                    </a:lnTo>
                    <a:lnTo>
                      <a:pt x="2207" y="117"/>
                    </a:lnTo>
                    <a:lnTo>
                      <a:pt x="2160" y="100"/>
                    </a:lnTo>
                    <a:lnTo>
                      <a:pt x="2111" y="85"/>
                    </a:lnTo>
                    <a:lnTo>
                      <a:pt x="2060" y="72"/>
                    </a:lnTo>
                    <a:lnTo>
                      <a:pt x="2009" y="59"/>
                    </a:lnTo>
                    <a:lnTo>
                      <a:pt x="1954" y="47"/>
                    </a:lnTo>
                    <a:lnTo>
                      <a:pt x="1897" y="36"/>
                    </a:lnTo>
                    <a:lnTo>
                      <a:pt x="1841" y="27"/>
                    </a:lnTo>
                    <a:lnTo>
                      <a:pt x="1782" y="19"/>
                    </a:lnTo>
                    <a:lnTo>
                      <a:pt x="1721" y="13"/>
                    </a:lnTo>
                    <a:lnTo>
                      <a:pt x="1661" y="8"/>
                    </a:lnTo>
                    <a:lnTo>
                      <a:pt x="1598" y="4"/>
                    </a:lnTo>
                    <a:lnTo>
                      <a:pt x="1534" y="2"/>
                    </a:lnTo>
                    <a:lnTo>
                      <a:pt x="1470" y="0"/>
                    </a:lnTo>
                    <a:lnTo>
                      <a:pt x="1404" y="2"/>
                    </a:lnTo>
                    <a:lnTo>
                      <a:pt x="1337" y="4"/>
                    </a:lnTo>
                    <a:lnTo>
                      <a:pt x="1269" y="8"/>
                    </a:lnTo>
                    <a:lnTo>
                      <a:pt x="1201" y="13"/>
                    </a:lnTo>
                    <a:lnTo>
                      <a:pt x="1135" y="21"/>
                    </a:lnTo>
                    <a:lnTo>
                      <a:pt x="1071" y="28"/>
                    </a:lnTo>
                    <a:lnTo>
                      <a:pt x="1007" y="38"/>
                    </a:lnTo>
                    <a:lnTo>
                      <a:pt x="942" y="49"/>
                    </a:lnTo>
                    <a:lnTo>
                      <a:pt x="882" y="61"/>
                    </a:lnTo>
                    <a:lnTo>
                      <a:pt x="821" y="76"/>
                    </a:lnTo>
                    <a:lnTo>
                      <a:pt x="763" y="89"/>
                    </a:lnTo>
                    <a:lnTo>
                      <a:pt x="706" y="106"/>
                    </a:lnTo>
                    <a:lnTo>
                      <a:pt x="649" y="123"/>
                    </a:lnTo>
                    <a:lnTo>
                      <a:pt x="596" y="140"/>
                    </a:lnTo>
                    <a:lnTo>
                      <a:pt x="543" y="159"/>
                    </a:lnTo>
                    <a:lnTo>
                      <a:pt x="494" y="180"/>
                    </a:lnTo>
                    <a:lnTo>
                      <a:pt x="445" y="201"/>
                    </a:lnTo>
                    <a:lnTo>
                      <a:pt x="399" y="221"/>
                    </a:lnTo>
                    <a:lnTo>
                      <a:pt x="354" y="244"/>
                    </a:lnTo>
                    <a:lnTo>
                      <a:pt x="312" y="267"/>
                    </a:lnTo>
                    <a:lnTo>
                      <a:pt x="273" y="291"/>
                    </a:lnTo>
                    <a:lnTo>
                      <a:pt x="235" y="316"/>
                    </a:lnTo>
                    <a:lnTo>
                      <a:pt x="201" y="343"/>
                    </a:lnTo>
                    <a:lnTo>
                      <a:pt x="169" y="369"/>
                    </a:lnTo>
                    <a:lnTo>
                      <a:pt x="138" y="396"/>
                    </a:lnTo>
                    <a:lnTo>
                      <a:pt x="112" y="422"/>
                    </a:lnTo>
                    <a:lnTo>
                      <a:pt x="87" y="450"/>
                    </a:lnTo>
                    <a:lnTo>
                      <a:pt x="67" y="479"/>
                    </a:lnTo>
                    <a:lnTo>
                      <a:pt x="48" y="507"/>
                    </a:lnTo>
                    <a:lnTo>
                      <a:pt x="31" y="537"/>
                    </a:lnTo>
                    <a:lnTo>
                      <a:pt x="19" y="566"/>
                    </a:lnTo>
                    <a:lnTo>
                      <a:pt x="10" y="596"/>
                    </a:lnTo>
                    <a:lnTo>
                      <a:pt x="2" y="626"/>
                    </a:lnTo>
                    <a:lnTo>
                      <a:pt x="0" y="657"/>
                    </a:lnTo>
                    <a:lnTo>
                      <a:pt x="0" y="687"/>
                    </a:lnTo>
                    <a:lnTo>
                      <a:pt x="4" y="717"/>
                    </a:lnTo>
                    <a:lnTo>
                      <a:pt x="12" y="748"/>
                    </a:lnTo>
                    <a:lnTo>
                      <a:pt x="21" y="776"/>
                    </a:lnTo>
                    <a:lnTo>
                      <a:pt x="34" y="804"/>
                    </a:lnTo>
                    <a:lnTo>
                      <a:pt x="51" y="831"/>
                    </a:lnTo>
                    <a:lnTo>
                      <a:pt x="72" y="857"/>
                    </a:lnTo>
                    <a:lnTo>
                      <a:pt x="93" y="884"/>
                    </a:lnTo>
                    <a:lnTo>
                      <a:pt x="120" y="908"/>
                    </a:lnTo>
                    <a:lnTo>
                      <a:pt x="148" y="933"/>
                    </a:lnTo>
                    <a:lnTo>
                      <a:pt x="178" y="958"/>
                    </a:lnTo>
                    <a:lnTo>
                      <a:pt x="210" y="980"/>
                    </a:lnTo>
                    <a:lnTo>
                      <a:pt x="246" y="1001"/>
                    </a:lnTo>
                    <a:lnTo>
                      <a:pt x="284" y="1022"/>
                    </a:lnTo>
                    <a:lnTo>
                      <a:pt x="326" y="1041"/>
                    </a:lnTo>
                    <a:lnTo>
                      <a:pt x="367" y="1060"/>
                    </a:lnTo>
                    <a:lnTo>
                      <a:pt x="413" y="1077"/>
                    </a:lnTo>
                    <a:lnTo>
                      <a:pt x="460" y="1094"/>
                    </a:lnTo>
                    <a:lnTo>
                      <a:pt x="507" y="1109"/>
                    </a:lnTo>
                    <a:lnTo>
                      <a:pt x="558" y="1122"/>
                    </a:lnTo>
                    <a:lnTo>
                      <a:pt x="611" y="1135"/>
                    </a:lnTo>
                    <a:lnTo>
                      <a:pt x="666" y="1147"/>
                    </a:lnTo>
                    <a:lnTo>
                      <a:pt x="721" y="1158"/>
                    </a:lnTo>
                    <a:lnTo>
                      <a:pt x="778" y="1166"/>
                    </a:lnTo>
                    <a:lnTo>
                      <a:pt x="838" y="1173"/>
                    </a:lnTo>
                    <a:lnTo>
                      <a:pt x="897" y="1181"/>
                    </a:lnTo>
                    <a:lnTo>
                      <a:pt x="959" y="1185"/>
                    </a:lnTo>
                    <a:lnTo>
                      <a:pt x="1022" y="1188"/>
                    </a:lnTo>
                    <a:lnTo>
                      <a:pt x="1086" y="1192"/>
                    </a:lnTo>
                    <a:lnTo>
                      <a:pt x="1150" y="1192"/>
                    </a:lnTo>
                    <a:lnTo>
                      <a:pt x="1216" y="1190"/>
                    </a:lnTo>
                    <a:lnTo>
                      <a:pt x="1283" y="1188"/>
                    </a:lnTo>
                    <a:lnTo>
                      <a:pt x="1351" y="1185"/>
                    </a:lnTo>
                    <a:close/>
                  </a:path>
                </a:pathLst>
              </a:custGeom>
              <a:solidFill>
                <a:srgbClr val="BFF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-974725" y="3600450"/>
                <a:ext cx="2813051" cy="2338387"/>
              </a:xfrm>
              <a:custGeom>
                <a:avLst/>
                <a:gdLst>
                  <a:gd name="T0" fmla="*/ 1708 w 3544"/>
                  <a:gd name="T1" fmla="*/ 192 h 2947"/>
                  <a:gd name="T2" fmla="*/ 1700 w 3544"/>
                  <a:gd name="T3" fmla="*/ 523 h 2947"/>
                  <a:gd name="T4" fmla="*/ 1937 w 3544"/>
                  <a:gd name="T5" fmla="*/ 663 h 2947"/>
                  <a:gd name="T6" fmla="*/ 2139 w 3544"/>
                  <a:gd name="T7" fmla="*/ 687 h 2947"/>
                  <a:gd name="T8" fmla="*/ 2234 w 3544"/>
                  <a:gd name="T9" fmla="*/ 805 h 2947"/>
                  <a:gd name="T10" fmla="*/ 2481 w 3544"/>
                  <a:gd name="T11" fmla="*/ 1244 h 2947"/>
                  <a:gd name="T12" fmla="*/ 2559 w 3544"/>
                  <a:gd name="T13" fmla="*/ 1283 h 2947"/>
                  <a:gd name="T14" fmla="*/ 2669 w 3544"/>
                  <a:gd name="T15" fmla="*/ 1227 h 2947"/>
                  <a:gd name="T16" fmla="*/ 2688 w 3544"/>
                  <a:gd name="T17" fmla="*/ 1096 h 2947"/>
                  <a:gd name="T18" fmla="*/ 2697 w 3544"/>
                  <a:gd name="T19" fmla="*/ 1064 h 2947"/>
                  <a:gd name="T20" fmla="*/ 2553 w 3544"/>
                  <a:gd name="T21" fmla="*/ 1043 h 2947"/>
                  <a:gd name="T22" fmla="*/ 2521 w 3544"/>
                  <a:gd name="T23" fmla="*/ 890 h 2947"/>
                  <a:gd name="T24" fmla="*/ 2447 w 3544"/>
                  <a:gd name="T25" fmla="*/ 754 h 2947"/>
                  <a:gd name="T26" fmla="*/ 2500 w 3544"/>
                  <a:gd name="T27" fmla="*/ 612 h 2947"/>
                  <a:gd name="T28" fmla="*/ 2578 w 3544"/>
                  <a:gd name="T29" fmla="*/ 455 h 2947"/>
                  <a:gd name="T30" fmla="*/ 2549 w 3544"/>
                  <a:gd name="T31" fmla="*/ 324 h 2947"/>
                  <a:gd name="T32" fmla="*/ 2731 w 3544"/>
                  <a:gd name="T33" fmla="*/ 161 h 2947"/>
                  <a:gd name="T34" fmla="*/ 2958 w 3544"/>
                  <a:gd name="T35" fmla="*/ 207 h 2947"/>
                  <a:gd name="T36" fmla="*/ 3143 w 3544"/>
                  <a:gd name="T37" fmla="*/ 246 h 2947"/>
                  <a:gd name="T38" fmla="*/ 3261 w 3544"/>
                  <a:gd name="T39" fmla="*/ 388 h 2947"/>
                  <a:gd name="T40" fmla="*/ 3230 w 3544"/>
                  <a:gd name="T41" fmla="*/ 701 h 2947"/>
                  <a:gd name="T42" fmla="*/ 3157 w 3544"/>
                  <a:gd name="T43" fmla="*/ 967 h 2947"/>
                  <a:gd name="T44" fmla="*/ 3306 w 3544"/>
                  <a:gd name="T45" fmla="*/ 1215 h 2947"/>
                  <a:gd name="T46" fmla="*/ 3387 w 3544"/>
                  <a:gd name="T47" fmla="*/ 1528 h 2947"/>
                  <a:gd name="T48" fmla="*/ 3506 w 3544"/>
                  <a:gd name="T49" fmla="*/ 1560 h 2947"/>
                  <a:gd name="T50" fmla="*/ 3514 w 3544"/>
                  <a:gd name="T51" fmla="*/ 1751 h 2947"/>
                  <a:gd name="T52" fmla="*/ 3391 w 3544"/>
                  <a:gd name="T53" fmla="*/ 2194 h 2947"/>
                  <a:gd name="T54" fmla="*/ 3166 w 3544"/>
                  <a:gd name="T55" fmla="*/ 2583 h 2947"/>
                  <a:gd name="T56" fmla="*/ 3045 w 3544"/>
                  <a:gd name="T57" fmla="*/ 2841 h 2947"/>
                  <a:gd name="T58" fmla="*/ 2841 w 3544"/>
                  <a:gd name="T59" fmla="*/ 2947 h 2947"/>
                  <a:gd name="T60" fmla="*/ 2722 w 3544"/>
                  <a:gd name="T61" fmla="*/ 2922 h 2947"/>
                  <a:gd name="T62" fmla="*/ 2540 w 3544"/>
                  <a:gd name="T63" fmla="*/ 2915 h 2947"/>
                  <a:gd name="T64" fmla="*/ 2377 w 3544"/>
                  <a:gd name="T65" fmla="*/ 2884 h 2947"/>
                  <a:gd name="T66" fmla="*/ 2071 w 3544"/>
                  <a:gd name="T67" fmla="*/ 2899 h 2947"/>
                  <a:gd name="T68" fmla="*/ 1780 w 3544"/>
                  <a:gd name="T69" fmla="*/ 2818 h 2947"/>
                  <a:gd name="T70" fmla="*/ 1568 w 3544"/>
                  <a:gd name="T71" fmla="*/ 2708 h 2947"/>
                  <a:gd name="T72" fmla="*/ 248 w 3544"/>
                  <a:gd name="T73" fmla="*/ 2663 h 2947"/>
                  <a:gd name="T74" fmla="*/ 27 w 3544"/>
                  <a:gd name="T75" fmla="*/ 2088 h 2947"/>
                  <a:gd name="T76" fmla="*/ 484 w 3544"/>
                  <a:gd name="T77" fmla="*/ 1257 h 2947"/>
                  <a:gd name="T78" fmla="*/ 443 w 3544"/>
                  <a:gd name="T79" fmla="*/ 994 h 2947"/>
                  <a:gd name="T80" fmla="*/ 515 w 3544"/>
                  <a:gd name="T81" fmla="*/ 875 h 2947"/>
                  <a:gd name="T82" fmla="*/ 437 w 3544"/>
                  <a:gd name="T83" fmla="*/ 684 h 2947"/>
                  <a:gd name="T84" fmla="*/ 369 w 3544"/>
                  <a:gd name="T85" fmla="*/ 540 h 2947"/>
                  <a:gd name="T86" fmla="*/ 282 w 3544"/>
                  <a:gd name="T87" fmla="*/ 502 h 2947"/>
                  <a:gd name="T88" fmla="*/ 308 w 3544"/>
                  <a:gd name="T89" fmla="*/ 449 h 2947"/>
                  <a:gd name="T90" fmla="*/ 363 w 3544"/>
                  <a:gd name="T91" fmla="*/ 407 h 2947"/>
                  <a:gd name="T92" fmla="*/ 454 w 3544"/>
                  <a:gd name="T93" fmla="*/ 460 h 2947"/>
                  <a:gd name="T94" fmla="*/ 507 w 3544"/>
                  <a:gd name="T95" fmla="*/ 481 h 2947"/>
                  <a:gd name="T96" fmla="*/ 554 w 3544"/>
                  <a:gd name="T97" fmla="*/ 373 h 2947"/>
                  <a:gd name="T98" fmla="*/ 628 w 3544"/>
                  <a:gd name="T99" fmla="*/ 513 h 2947"/>
                  <a:gd name="T100" fmla="*/ 721 w 3544"/>
                  <a:gd name="T101" fmla="*/ 640 h 2947"/>
                  <a:gd name="T102" fmla="*/ 719 w 3544"/>
                  <a:gd name="T103" fmla="*/ 833 h 2947"/>
                  <a:gd name="T104" fmla="*/ 796 w 3544"/>
                  <a:gd name="T105" fmla="*/ 1009 h 2947"/>
                  <a:gd name="T106" fmla="*/ 819 w 3544"/>
                  <a:gd name="T107" fmla="*/ 877 h 2947"/>
                  <a:gd name="T108" fmla="*/ 965 w 3544"/>
                  <a:gd name="T109" fmla="*/ 682 h 2947"/>
                  <a:gd name="T110" fmla="*/ 1197 w 3544"/>
                  <a:gd name="T111" fmla="*/ 595 h 2947"/>
                  <a:gd name="T112" fmla="*/ 1122 w 3544"/>
                  <a:gd name="T113" fmla="*/ 500 h 2947"/>
                  <a:gd name="T114" fmla="*/ 1108 w 3544"/>
                  <a:gd name="T115" fmla="*/ 301 h 2947"/>
                  <a:gd name="T116" fmla="*/ 1192 w 3544"/>
                  <a:gd name="T117" fmla="*/ 67 h 2947"/>
                  <a:gd name="T118" fmla="*/ 1320 w 3544"/>
                  <a:gd name="T119" fmla="*/ 4 h 2947"/>
                  <a:gd name="T120" fmla="*/ 1507 w 3544"/>
                  <a:gd name="T121" fmla="*/ 17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44" h="2947">
                    <a:moveTo>
                      <a:pt x="1604" y="57"/>
                    </a:moveTo>
                    <a:lnTo>
                      <a:pt x="1625" y="72"/>
                    </a:lnTo>
                    <a:lnTo>
                      <a:pt x="1644" y="87"/>
                    </a:lnTo>
                    <a:lnTo>
                      <a:pt x="1662" y="104"/>
                    </a:lnTo>
                    <a:lnTo>
                      <a:pt x="1678" y="123"/>
                    </a:lnTo>
                    <a:lnTo>
                      <a:pt x="1693" y="144"/>
                    </a:lnTo>
                    <a:lnTo>
                      <a:pt x="1702" y="167"/>
                    </a:lnTo>
                    <a:lnTo>
                      <a:pt x="1708" y="192"/>
                    </a:lnTo>
                    <a:lnTo>
                      <a:pt x="1710" y="216"/>
                    </a:lnTo>
                    <a:lnTo>
                      <a:pt x="1708" y="262"/>
                    </a:lnTo>
                    <a:lnTo>
                      <a:pt x="1700" y="307"/>
                    </a:lnTo>
                    <a:lnTo>
                      <a:pt x="1689" y="350"/>
                    </a:lnTo>
                    <a:lnTo>
                      <a:pt x="1679" y="394"/>
                    </a:lnTo>
                    <a:lnTo>
                      <a:pt x="1685" y="438"/>
                    </a:lnTo>
                    <a:lnTo>
                      <a:pt x="1695" y="479"/>
                    </a:lnTo>
                    <a:lnTo>
                      <a:pt x="1700" y="523"/>
                    </a:lnTo>
                    <a:lnTo>
                      <a:pt x="1698" y="568"/>
                    </a:lnTo>
                    <a:lnTo>
                      <a:pt x="1731" y="585"/>
                    </a:lnTo>
                    <a:lnTo>
                      <a:pt x="1765" y="602"/>
                    </a:lnTo>
                    <a:lnTo>
                      <a:pt x="1797" y="617"/>
                    </a:lnTo>
                    <a:lnTo>
                      <a:pt x="1831" y="632"/>
                    </a:lnTo>
                    <a:lnTo>
                      <a:pt x="1865" y="644"/>
                    </a:lnTo>
                    <a:lnTo>
                      <a:pt x="1901" y="655"/>
                    </a:lnTo>
                    <a:lnTo>
                      <a:pt x="1937" y="663"/>
                    </a:lnTo>
                    <a:lnTo>
                      <a:pt x="1975" y="668"/>
                    </a:lnTo>
                    <a:lnTo>
                      <a:pt x="1997" y="670"/>
                    </a:lnTo>
                    <a:lnTo>
                      <a:pt x="2022" y="674"/>
                    </a:lnTo>
                    <a:lnTo>
                      <a:pt x="2046" y="676"/>
                    </a:lnTo>
                    <a:lnTo>
                      <a:pt x="2069" y="678"/>
                    </a:lnTo>
                    <a:lnTo>
                      <a:pt x="2094" y="680"/>
                    </a:lnTo>
                    <a:lnTo>
                      <a:pt x="2116" y="684"/>
                    </a:lnTo>
                    <a:lnTo>
                      <a:pt x="2139" y="687"/>
                    </a:lnTo>
                    <a:lnTo>
                      <a:pt x="2160" y="691"/>
                    </a:lnTo>
                    <a:lnTo>
                      <a:pt x="2177" y="704"/>
                    </a:lnTo>
                    <a:lnTo>
                      <a:pt x="2190" y="718"/>
                    </a:lnTo>
                    <a:lnTo>
                      <a:pt x="2200" y="735"/>
                    </a:lnTo>
                    <a:lnTo>
                      <a:pt x="2209" y="750"/>
                    </a:lnTo>
                    <a:lnTo>
                      <a:pt x="2218" y="769"/>
                    </a:lnTo>
                    <a:lnTo>
                      <a:pt x="2226" y="786"/>
                    </a:lnTo>
                    <a:lnTo>
                      <a:pt x="2234" y="805"/>
                    </a:lnTo>
                    <a:lnTo>
                      <a:pt x="2241" y="822"/>
                    </a:lnTo>
                    <a:lnTo>
                      <a:pt x="2270" y="960"/>
                    </a:lnTo>
                    <a:lnTo>
                      <a:pt x="2423" y="1159"/>
                    </a:lnTo>
                    <a:lnTo>
                      <a:pt x="2436" y="1176"/>
                    </a:lnTo>
                    <a:lnTo>
                      <a:pt x="2449" y="1191"/>
                    </a:lnTo>
                    <a:lnTo>
                      <a:pt x="2461" y="1210"/>
                    </a:lnTo>
                    <a:lnTo>
                      <a:pt x="2472" y="1227"/>
                    </a:lnTo>
                    <a:lnTo>
                      <a:pt x="2481" y="1244"/>
                    </a:lnTo>
                    <a:lnTo>
                      <a:pt x="2491" y="1263"/>
                    </a:lnTo>
                    <a:lnTo>
                      <a:pt x="2496" y="1282"/>
                    </a:lnTo>
                    <a:lnTo>
                      <a:pt x="2500" y="1302"/>
                    </a:lnTo>
                    <a:lnTo>
                      <a:pt x="2512" y="1300"/>
                    </a:lnTo>
                    <a:lnTo>
                      <a:pt x="2523" y="1297"/>
                    </a:lnTo>
                    <a:lnTo>
                      <a:pt x="2536" y="1293"/>
                    </a:lnTo>
                    <a:lnTo>
                      <a:pt x="2548" y="1287"/>
                    </a:lnTo>
                    <a:lnTo>
                      <a:pt x="2559" y="1283"/>
                    </a:lnTo>
                    <a:lnTo>
                      <a:pt x="2572" y="1278"/>
                    </a:lnTo>
                    <a:lnTo>
                      <a:pt x="2583" y="1272"/>
                    </a:lnTo>
                    <a:lnTo>
                      <a:pt x="2595" y="1266"/>
                    </a:lnTo>
                    <a:lnTo>
                      <a:pt x="2606" y="1257"/>
                    </a:lnTo>
                    <a:lnTo>
                      <a:pt x="2621" y="1247"/>
                    </a:lnTo>
                    <a:lnTo>
                      <a:pt x="2638" y="1242"/>
                    </a:lnTo>
                    <a:lnTo>
                      <a:pt x="2653" y="1234"/>
                    </a:lnTo>
                    <a:lnTo>
                      <a:pt x="2669" y="1227"/>
                    </a:lnTo>
                    <a:lnTo>
                      <a:pt x="2680" y="1217"/>
                    </a:lnTo>
                    <a:lnTo>
                      <a:pt x="2686" y="1204"/>
                    </a:lnTo>
                    <a:lnTo>
                      <a:pt x="2684" y="1187"/>
                    </a:lnTo>
                    <a:lnTo>
                      <a:pt x="2680" y="1168"/>
                    </a:lnTo>
                    <a:lnTo>
                      <a:pt x="2680" y="1147"/>
                    </a:lnTo>
                    <a:lnTo>
                      <a:pt x="2680" y="1124"/>
                    </a:lnTo>
                    <a:lnTo>
                      <a:pt x="2684" y="1104"/>
                    </a:lnTo>
                    <a:lnTo>
                      <a:pt x="2688" y="1096"/>
                    </a:lnTo>
                    <a:lnTo>
                      <a:pt x="2695" y="1090"/>
                    </a:lnTo>
                    <a:lnTo>
                      <a:pt x="2705" y="1085"/>
                    </a:lnTo>
                    <a:lnTo>
                      <a:pt x="2712" y="1081"/>
                    </a:lnTo>
                    <a:lnTo>
                      <a:pt x="2720" y="1077"/>
                    </a:lnTo>
                    <a:lnTo>
                      <a:pt x="2723" y="1071"/>
                    </a:lnTo>
                    <a:lnTo>
                      <a:pt x="2722" y="1064"/>
                    </a:lnTo>
                    <a:lnTo>
                      <a:pt x="2712" y="1054"/>
                    </a:lnTo>
                    <a:lnTo>
                      <a:pt x="2697" y="1064"/>
                    </a:lnTo>
                    <a:lnTo>
                      <a:pt x="2680" y="1071"/>
                    </a:lnTo>
                    <a:lnTo>
                      <a:pt x="2661" y="1073"/>
                    </a:lnTo>
                    <a:lnTo>
                      <a:pt x="2642" y="1071"/>
                    </a:lnTo>
                    <a:lnTo>
                      <a:pt x="2625" y="1070"/>
                    </a:lnTo>
                    <a:lnTo>
                      <a:pt x="2606" y="1064"/>
                    </a:lnTo>
                    <a:lnTo>
                      <a:pt x="2589" y="1060"/>
                    </a:lnTo>
                    <a:lnTo>
                      <a:pt x="2572" y="1054"/>
                    </a:lnTo>
                    <a:lnTo>
                      <a:pt x="2553" y="1043"/>
                    </a:lnTo>
                    <a:lnTo>
                      <a:pt x="2542" y="1028"/>
                    </a:lnTo>
                    <a:lnTo>
                      <a:pt x="2536" y="1011"/>
                    </a:lnTo>
                    <a:lnTo>
                      <a:pt x="2534" y="990"/>
                    </a:lnTo>
                    <a:lnTo>
                      <a:pt x="2534" y="969"/>
                    </a:lnTo>
                    <a:lnTo>
                      <a:pt x="2532" y="948"/>
                    </a:lnTo>
                    <a:lnTo>
                      <a:pt x="2532" y="928"/>
                    </a:lnTo>
                    <a:lnTo>
                      <a:pt x="2527" y="909"/>
                    </a:lnTo>
                    <a:lnTo>
                      <a:pt x="2521" y="890"/>
                    </a:lnTo>
                    <a:lnTo>
                      <a:pt x="2515" y="869"/>
                    </a:lnTo>
                    <a:lnTo>
                      <a:pt x="2512" y="848"/>
                    </a:lnTo>
                    <a:lnTo>
                      <a:pt x="2508" y="827"/>
                    </a:lnTo>
                    <a:lnTo>
                      <a:pt x="2502" y="808"/>
                    </a:lnTo>
                    <a:lnTo>
                      <a:pt x="2491" y="791"/>
                    </a:lnTo>
                    <a:lnTo>
                      <a:pt x="2476" y="776"/>
                    </a:lnTo>
                    <a:lnTo>
                      <a:pt x="2455" y="765"/>
                    </a:lnTo>
                    <a:lnTo>
                      <a:pt x="2447" y="754"/>
                    </a:lnTo>
                    <a:lnTo>
                      <a:pt x="2444" y="740"/>
                    </a:lnTo>
                    <a:lnTo>
                      <a:pt x="2444" y="727"/>
                    </a:lnTo>
                    <a:lnTo>
                      <a:pt x="2449" y="714"/>
                    </a:lnTo>
                    <a:lnTo>
                      <a:pt x="2462" y="697"/>
                    </a:lnTo>
                    <a:lnTo>
                      <a:pt x="2478" y="684"/>
                    </a:lnTo>
                    <a:lnTo>
                      <a:pt x="2491" y="668"/>
                    </a:lnTo>
                    <a:lnTo>
                      <a:pt x="2500" y="649"/>
                    </a:lnTo>
                    <a:lnTo>
                      <a:pt x="2500" y="612"/>
                    </a:lnTo>
                    <a:lnTo>
                      <a:pt x="2504" y="574"/>
                    </a:lnTo>
                    <a:lnTo>
                      <a:pt x="2515" y="540"/>
                    </a:lnTo>
                    <a:lnTo>
                      <a:pt x="2542" y="515"/>
                    </a:lnTo>
                    <a:lnTo>
                      <a:pt x="2549" y="504"/>
                    </a:lnTo>
                    <a:lnTo>
                      <a:pt x="2557" y="491"/>
                    </a:lnTo>
                    <a:lnTo>
                      <a:pt x="2565" y="479"/>
                    </a:lnTo>
                    <a:lnTo>
                      <a:pt x="2570" y="468"/>
                    </a:lnTo>
                    <a:lnTo>
                      <a:pt x="2578" y="455"/>
                    </a:lnTo>
                    <a:lnTo>
                      <a:pt x="2585" y="443"/>
                    </a:lnTo>
                    <a:lnTo>
                      <a:pt x="2595" y="432"/>
                    </a:lnTo>
                    <a:lnTo>
                      <a:pt x="2604" y="421"/>
                    </a:lnTo>
                    <a:lnTo>
                      <a:pt x="2587" y="409"/>
                    </a:lnTo>
                    <a:lnTo>
                      <a:pt x="2570" y="394"/>
                    </a:lnTo>
                    <a:lnTo>
                      <a:pt x="2559" y="375"/>
                    </a:lnTo>
                    <a:lnTo>
                      <a:pt x="2553" y="356"/>
                    </a:lnTo>
                    <a:lnTo>
                      <a:pt x="2549" y="324"/>
                    </a:lnTo>
                    <a:lnTo>
                      <a:pt x="2553" y="292"/>
                    </a:lnTo>
                    <a:lnTo>
                      <a:pt x="2563" y="263"/>
                    </a:lnTo>
                    <a:lnTo>
                      <a:pt x="2574" y="235"/>
                    </a:lnTo>
                    <a:lnTo>
                      <a:pt x="2601" y="209"/>
                    </a:lnTo>
                    <a:lnTo>
                      <a:pt x="2631" y="190"/>
                    </a:lnTo>
                    <a:lnTo>
                      <a:pt x="2663" y="174"/>
                    </a:lnTo>
                    <a:lnTo>
                      <a:pt x="2697" y="165"/>
                    </a:lnTo>
                    <a:lnTo>
                      <a:pt x="2731" y="161"/>
                    </a:lnTo>
                    <a:lnTo>
                      <a:pt x="2767" y="163"/>
                    </a:lnTo>
                    <a:lnTo>
                      <a:pt x="2805" y="171"/>
                    </a:lnTo>
                    <a:lnTo>
                      <a:pt x="2841" y="184"/>
                    </a:lnTo>
                    <a:lnTo>
                      <a:pt x="2863" y="192"/>
                    </a:lnTo>
                    <a:lnTo>
                      <a:pt x="2886" y="197"/>
                    </a:lnTo>
                    <a:lnTo>
                      <a:pt x="2909" y="201"/>
                    </a:lnTo>
                    <a:lnTo>
                      <a:pt x="2933" y="205"/>
                    </a:lnTo>
                    <a:lnTo>
                      <a:pt x="2958" y="207"/>
                    </a:lnTo>
                    <a:lnTo>
                      <a:pt x="2983" y="210"/>
                    </a:lnTo>
                    <a:lnTo>
                      <a:pt x="3007" y="212"/>
                    </a:lnTo>
                    <a:lnTo>
                      <a:pt x="3032" y="214"/>
                    </a:lnTo>
                    <a:lnTo>
                      <a:pt x="3056" y="218"/>
                    </a:lnTo>
                    <a:lnTo>
                      <a:pt x="3079" y="222"/>
                    </a:lnTo>
                    <a:lnTo>
                      <a:pt x="3102" y="227"/>
                    </a:lnTo>
                    <a:lnTo>
                      <a:pt x="3122" y="235"/>
                    </a:lnTo>
                    <a:lnTo>
                      <a:pt x="3143" y="246"/>
                    </a:lnTo>
                    <a:lnTo>
                      <a:pt x="3164" y="258"/>
                    </a:lnTo>
                    <a:lnTo>
                      <a:pt x="3181" y="275"/>
                    </a:lnTo>
                    <a:lnTo>
                      <a:pt x="3198" y="294"/>
                    </a:lnTo>
                    <a:lnTo>
                      <a:pt x="3211" y="313"/>
                    </a:lnTo>
                    <a:lnTo>
                      <a:pt x="3223" y="332"/>
                    </a:lnTo>
                    <a:lnTo>
                      <a:pt x="3236" y="350"/>
                    </a:lnTo>
                    <a:lnTo>
                      <a:pt x="3249" y="369"/>
                    </a:lnTo>
                    <a:lnTo>
                      <a:pt x="3261" y="388"/>
                    </a:lnTo>
                    <a:lnTo>
                      <a:pt x="3268" y="407"/>
                    </a:lnTo>
                    <a:lnTo>
                      <a:pt x="3276" y="428"/>
                    </a:lnTo>
                    <a:lnTo>
                      <a:pt x="3279" y="451"/>
                    </a:lnTo>
                    <a:lnTo>
                      <a:pt x="3279" y="504"/>
                    </a:lnTo>
                    <a:lnTo>
                      <a:pt x="3274" y="555"/>
                    </a:lnTo>
                    <a:lnTo>
                      <a:pt x="3262" y="604"/>
                    </a:lnTo>
                    <a:lnTo>
                      <a:pt x="3249" y="653"/>
                    </a:lnTo>
                    <a:lnTo>
                      <a:pt x="3230" y="701"/>
                    </a:lnTo>
                    <a:lnTo>
                      <a:pt x="3211" y="748"/>
                    </a:lnTo>
                    <a:lnTo>
                      <a:pt x="3189" y="793"/>
                    </a:lnTo>
                    <a:lnTo>
                      <a:pt x="3164" y="837"/>
                    </a:lnTo>
                    <a:lnTo>
                      <a:pt x="3149" y="863"/>
                    </a:lnTo>
                    <a:lnTo>
                      <a:pt x="3143" y="888"/>
                    </a:lnTo>
                    <a:lnTo>
                      <a:pt x="3145" y="914"/>
                    </a:lnTo>
                    <a:lnTo>
                      <a:pt x="3151" y="941"/>
                    </a:lnTo>
                    <a:lnTo>
                      <a:pt x="3157" y="967"/>
                    </a:lnTo>
                    <a:lnTo>
                      <a:pt x="3164" y="994"/>
                    </a:lnTo>
                    <a:lnTo>
                      <a:pt x="3168" y="1022"/>
                    </a:lnTo>
                    <a:lnTo>
                      <a:pt x="3166" y="1051"/>
                    </a:lnTo>
                    <a:lnTo>
                      <a:pt x="3192" y="1083"/>
                    </a:lnTo>
                    <a:lnTo>
                      <a:pt x="3223" y="1115"/>
                    </a:lnTo>
                    <a:lnTo>
                      <a:pt x="3251" y="1147"/>
                    </a:lnTo>
                    <a:lnTo>
                      <a:pt x="3281" y="1181"/>
                    </a:lnTo>
                    <a:lnTo>
                      <a:pt x="3306" y="1215"/>
                    </a:lnTo>
                    <a:lnTo>
                      <a:pt x="3329" y="1251"/>
                    </a:lnTo>
                    <a:lnTo>
                      <a:pt x="3344" y="1289"/>
                    </a:lnTo>
                    <a:lnTo>
                      <a:pt x="3351" y="1331"/>
                    </a:lnTo>
                    <a:lnTo>
                      <a:pt x="3359" y="1378"/>
                    </a:lnTo>
                    <a:lnTo>
                      <a:pt x="3368" y="1425"/>
                    </a:lnTo>
                    <a:lnTo>
                      <a:pt x="3376" y="1475"/>
                    </a:lnTo>
                    <a:lnTo>
                      <a:pt x="3378" y="1526"/>
                    </a:lnTo>
                    <a:lnTo>
                      <a:pt x="3387" y="1528"/>
                    </a:lnTo>
                    <a:lnTo>
                      <a:pt x="3399" y="1528"/>
                    </a:lnTo>
                    <a:lnTo>
                      <a:pt x="3412" y="1528"/>
                    </a:lnTo>
                    <a:lnTo>
                      <a:pt x="3423" y="1526"/>
                    </a:lnTo>
                    <a:lnTo>
                      <a:pt x="3446" y="1528"/>
                    </a:lnTo>
                    <a:lnTo>
                      <a:pt x="3465" y="1533"/>
                    </a:lnTo>
                    <a:lnTo>
                      <a:pt x="3480" y="1539"/>
                    </a:lnTo>
                    <a:lnTo>
                      <a:pt x="3495" y="1548"/>
                    </a:lnTo>
                    <a:lnTo>
                      <a:pt x="3506" y="1560"/>
                    </a:lnTo>
                    <a:lnTo>
                      <a:pt x="3518" y="1573"/>
                    </a:lnTo>
                    <a:lnTo>
                      <a:pt x="3527" y="1588"/>
                    </a:lnTo>
                    <a:lnTo>
                      <a:pt x="3537" y="1603"/>
                    </a:lnTo>
                    <a:lnTo>
                      <a:pt x="3544" y="1635"/>
                    </a:lnTo>
                    <a:lnTo>
                      <a:pt x="3544" y="1664"/>
                    </a:lnTo>
                    <a:lnTo>
                      <a:pt x="3537" y="1694"/>
                    </a:lnTo>
                    <a:lnTo>
                      <a:pt x="3527" y="1722"/>
                    </a:lnTo>
                    <a:lnTo>
                      <a:pt x="3514" y="1751"/>
                    </a:lnTo>
                    <a:lnTo>
                      <a:pt x="3501" y="1777"/>
                    </a:lnTo>
                    <a:lnTo>
                      <a:pt x="3487" y="1806"/>
                    </a:lnTo>
                    <a:lnTo>
                      <a:pt x="3478" y="1834"/>
                    </a:lnTo>
                    <a:lnTo>
                      <a:pt x="3463" y="1906"/>
                    </a:lnTo>
                    <a:lnTo>
                      <a:pt x="3448" y="1980"/>
                    </a:lnTo>
                    <a:lnTo>
                      <a:pt x="3435" y="2054"/>
                    </a:lnTo>
                    <a:lnTo>
                      <a:pt x="3416" y="2125"/>
                    </a:lnTo>
                    <a:lnTo>
                      <a:pt x="3391" y="2194"/>
                    </a:lnTo>
                    <a:lnTo>
                      <a:pt x="3355" y="2256"/>
                    </a:lnTo>
                    <a:lnTo>
                      <a:pt x="3308" y="2313"/>
                    </a:lnTo>
                    <a:lnTo>
                      <a:pt x="3245" y="2360"/>
                    </a:lnTo>
                    <a:lnTo>
                      <a:pt x="3232" y="2406"/>
                    </a:lnTo>
                    <a:lnTo>
                      <a:pt x="3217" y="2451"/>
                    </a:lnTo>
                    <a:lnTo>
                      <a:pt x="3200" y="2496"/>
                    </a:lnTo>
                    <a:lnTo>
                      <a:pt x="3183" y="2540"/>
                    </a:lnTo>
                    <a:lnTo>
                      <a:pt x="3166" y="2583"/>
                    </a:lnTo>
                    <a:lnTo>
                      <a:pt x="3147" y="2627"/>
                    </a:lnTo>
                    <a:lnTo>
                      <a:pt x="3130" y="2670"/>
                    </a:lnTo>
                    <a:lnTo>
                      <a:pt x="3111" y="2714"/>
                    </a:lnTo>
                    <a:lnTo>
                      <a:pt x="3107" y="2742"/>
                    </a:lnTo>
                    <a:lnTo>
                      <a:pt x="3098" y="2769"/>
                    </a:lnTo>
                    <a:lnTo>
                      <a:pt x="3083" y="2793"/>
                    </a:lnTo>
                    <a:lnTo>
                      <a:pt x="3068" y="2818"/>
                    </a:lnTo>
                    <a:lnTo>
                      <a:pt x="3045" y="2841"/>
                    </a:lnTo>
                    <a:lnTo>
                      <a:pt x="3020" y="2863"/>
                    </a:lnTo>
                    <a:lnTo>
                      <a:pt x="2996" y="2884"/>
                    </a:lnTo>
                    <a:lnTo>
                      <a:pt x="2971" y="2901"/>
                    </a:lnTo>
                    <a:lnTo>
                      <a:pt x="2945" y="2918"/>
                    </a:lnTo>
                    <a:lnTo>
                      <a:pt x="2916" y="2930"/>
                    </a:lnTo>
                    <a:lnTo>
                      <a:pt x="2886" y="2939"/>
                    </a:lnTo>
                    <a:lnTo>
                      <a:pt x="2854" y="2945"/>
                    </a:lnTo>
                    <a:lnTo>
                      <a:pt x="2841" y="2947"/>
                    </a:lnTo>
                    <a:lnTo>
                      <a:pt x="2827" y="2947"/>
                    </a:lnTo>
                    <a:lnTo>
                      <a:pt x="2812" y="2945"/>
                    </a:lnTo>
                    <a:lnTo>
                      <a:pt x="2799" y="2943"/>
                    </a:lnTo>
                    <a:lnTo>
                      <a:pt x="2784" y="2939"/>
                    </a:lnTo>
                    <a:lnTo>
                      <a:pt x="2769" y="2934"/>
                    </a:lnTo>
                    <a:lnTo>
                      <a:pt x="2756" y="2928"/>
                    </a:lnTo>
                    <a:lnTo>
                      <a:pt x="2744" y="2918"/>
                    </a:lnTo>
                    <a:lnTo>
                      <a:pt x="2722" y="2922"/>
                    </a:lnTo>
                    <a:lnTo>
                      <a:pt x="2699" y="2924"/>
                    </a:lnTo>
                    <a:lnTo>
                      <a:pt x="2676" y="2924"/>
                    </a:lnTo>
                    <a:lnTo>
                      <a:pt x="2653" y="2924"/>
                    </a:lnTo>
                    <a:lnTo>
                      <a:pt x="2631" y="2924"/>
                    </a:lnTo>
                    <a:lnTo>
                      <a:pt x="2608" y="2922"/>
                    </a:lnTo>
                    <a:lnTo>
                      <a:pt x="2585" y="2920"/>
                    </a:lnTo>
                    <a:lnTo>
                      <a:pt x="2563" y="2916"/>
                    </a:lnTo>
                    <a:lnTo>
                      <a:pt x="2540" y="2915"/>
                    </a:lnTo>
                    <a:lnTo>
                      <a:pt x="2517" y="2911"/>
                    </a:lnTo>
                    <a:lnTo>
                      <a:pt x="2495" y="2907"/>
                    </a:lnTo>
                    <a:lnTo>
                      <a:pt x="2472" y="2903"/>
                    </a:lnTo>
                    <a:lnTo>
                      <a:pt x="2449" y="2899"/>
                    </a:lnTo>
                    <a:lnTo>
                      <a:pt x="2428" y="2896"/>
                    </a:lnTo>
                    <a:lnTo>
                      <a:pt x="2406" y="2894"/>
                    </a:lnTo>
                    <a:lnTo>
                      <a:pt x="2383" y="2890"/>
                    </a:lnTo>
                    <a:lnTo>
                      <a:pt x="2377" y="2884"/>
                    </a:lnTo>
                    <a:lnTo>
                      <a:pt x="2340" y="2898"/>
                    </a:lnTo>
                    <a:lnTo>
                      <a:pt x="2302" y="2905"/>
                    </a:lnTo>
                    <a:lnTo>
                      <a:pt x="2262" y="2911"/>
                    </a:lnTo>
                    <a:lnTo>
                      <a:pt x="2224" y="2913"/>
                    </a:lnTo>
                    <a:lnTo>
                      <a:pt x="2186" y="2913"/>
                    </a:lnTo>
                    <a:lnTo>
                      <a:pt x="2147" y="2911"/>
                    </a:lnTo>
                    <a:lnTo>
                      <a:pt x="2109" y="2905"/>
                    </a:lnTo>
                    <a:lnTo>
                      <a:pt x="2071" y="2899"/>
                    </a:lnTo>
                    <a:lnTo>
                      <a:pt x="2033" y="2892"/>
                    </a:lnTo>
                    <a:lnTo>
                      <a:pt x="1995" y="2882"/>
                    </a:lnTo>
                    <a:lnTo>
                      <a:pt x="1958" y="2873"/>
                    </a:lnTo>
                    <a:lnTo>
                      <a:pt x="1922" y="2862"/>
                    </a:lnTo>
                    <a:lnTo>
                      <a:pt x="1886" y="2850"/>
                    </a:lnTo>
                    <a:lnTo>
                      <a:pt x="1850" y="2839"/>
                    </a:lnTo>
                    <a:lnTo>
                      <a:pt x="1814" y="2828"/>
                    </a:lnTo>
                    <a:lnTo>
                      <a:pt x="1780" y="2818"/>
                    </a:lnTo>
                    <a:lnTo>
                      <a:pt x="1744" y="2807"/>
                    </a:lnTo>
                    <a:lnTo>
                      <a:pt x="1712" y="2797"/>
                    </a:lnTo>
                    <a:lnTo>
                      <a:pt x="1683" y="2786"/>
                    </a:lnTo>
                    <a:lnTo>
                      <a:pt x="1659" y="2775"/>
                    </a:lnTo>
                    <a:lnTo>
                      <a:pt x="1634" y="2763"/>
                    </a:lnTo>
                    <a:lnTo>
                      <a:pt x="1611" y="2748"/>
                    </a:lnTo>
                    <a:lnTo>
                      <a:pt x="1591" y="2729"/>
                    </a:lnTo>
                    <a:lnTo>
                      <a:pt x="1568" y="2708"/>
                    </a:lnTo>
                    <a:lnTo>
                      <a:pt x="1566" y="2689"/>
                    </a:lnTo>
                    <a:lnTo>
                      <a:pt x="1570" y="2672"/>
                    </a:lnTo>
                    <a:lnTo>
                      <a:pt x="1575" y="2655"/>
                    </a:lnTo>
                    <a:lnTo>
                      <a:pt x="1585" y="2640"/>
                    </a:lnTo>
                    <a:lnTo>
                      <a:pt x="1273" y="2627"/>
                    </a:lnTo>
                    <a:lnTo>
                      <a:pt x="647" y="2631"/>
                    </a:lnTo>
                    <a:lnTo>
                      <a:pt x="344" y="2652"/>
                    </a:lnTo>
                    <a:lnTo>
                      <a:pt x="248" y="2663"/>
                    </a:lnTo>
                    <a:lnTo>
                      <a:pt x="176" y="2423"/>
                    </a:lnTo>
                    <a:lnTo>
                      <a:pt x="159" y="2373"/>
                    </a:lnTo>
                    <a:lnTo>
                      <a:pt x="140" y="2324"/>
                    </a:lnTo>
                    <a:lnTo>
                      <a:pt x="119" y="2275"/>
                    </a:lnTo>
                    <a:lnTo>
                      <a:pt x="98" y="2226"/>
                    </a:lnTo>
                    <a:lnTo>
                      <a:pt x="76" y="2178"/>
                    </a:lnTo>
                    <a:lnTo>
                      <a:pt x="53" y="2133"/>
                    </a:lnTo>
                    <a:lnTo>
                      <a:pt x="27" y="2088"/>
                    </a:lnTo>
                    <a:lnTo>
                      <a:pt x="0" y="2042"/>
                    </a:lnTo>
                    <a:lnTo>
                      <a:pt x="524" y="1497"/>
                    </a:lnTo>
                    <a:lnTo>
                      <a:pt x="520" y="1457"/>
                    </a:lnTo>
                    <a:lnTo>
                      <a:pt x="511" y="1416"/>
                    </a:lnTo>
                    <a:lnTo>
                      <a:pt x="499" y="1376"/>
                    </a:lnTo>
                    <a:lnTo>
                      <a:pt x="496" y="1334"/>
                    </a:lnTo>
                    <a:lnTo>
                      <a:pt x="490" y="1297"/>
                    </a:lnTo>
                    <a:lnTo>
                      <a:pt x="484" y="1257"/>
                    </a:lnTo>
                    <a:lnTo>
                      <a:pt x="477" y="1221"/>
                    </a:lnTo>
                    <a:lnTo>
                      <a:pt x="469" y="1183"/>
                    </a:lnTo>
                    <a:lnTo>
                      <a:pt x="462" y="1145"/>
                    </a:lnTo>
                    <a:lnTo>
                      <a:pt x="452" y="1109"/>
                    </a:lnTo>
                    <a:lnTo>
                      <a:pt x="445" y="1071"/>
                    </a:lnTo>
                    <a:lnTo>
                      <a:pt x="435" y="1036"/>
                    </a:lnTo>
                    <a:lnTo>
                      <a:pt x="435" y="1013"/>
                    </a:lnTo>
                    <a:lnTo>
                      <a:pt x="443" y="994"/>
                    </a:lnTo>
                    <a:lnTo>
                      <a:pt x="452" y="977"/>
                    </a:lnTo>
                    <a:lnTo>
                      <a:pt x="465" y="962"/>
                    </a:lnTo>
                    <a:lnTo>
                      <a:pt x="479" y="948"/>
                    </a:lnTo>
                    <a:lnTo>
                      <a:pt x="496" y="933"/>
                    </a:lnTo>
                    <a:lnTo>
                      <a:pt x="511" y="920"/>
                    </a:lnTo>
                    <a:lnTo>
                      <a:pt x="524" y="905"/>
                    </a:lnTo>
                    <a:lnTo>
                      <a:pt x="520" y="890"/>
                    </a:lnTo>
                    <a:lnTo>
                      <a:pt x="515" y="875"/>
                    </a:lnTo>
                    <a:lnTo>
                      <a:pt x="515" y="861"/>
                    </a:lnTo>
                    <a:lnTo>
                      <a:pt x="526" y="850"/>
                    </a:lnTo>
                    <a:lnTo>
                      <a:pt x="518" y="820"/>
                    </a:lnTo>
                    <a:lnTo>
                      <a:pt x="505" y="791"/>
                    </a:lnTo>
                    <a:lnTo>
                      <a:pt x="488" y="765"/>
                    </a:lnTo>
                    <a:lnTo>
                      <a:pt x="469" y="738"/>
                    </a:lnTo>
                    <a:lnTo>
                      <a:pt x="452" y="712"/>
                    </a:lnTo>
                    <a:lnTo>
                      <a:pt x="437" y="684"/>
                    </a:lnTo>
                    <a:lnTo>
                      <a:pt x="429" y="653"/>
                    </a:lnTo>
                    <a:lnTo>
                      <a:pt x="429" y="619"/>
                    </a:lnTo>
                    <a:lnTo>
                      <a:pt x="412" y="610"/>
                    </a:lnTo>
                    <a:lnTo>
                      <a:pt x="401" y="596"/>
                    </a:lnTo>
                    <a:lnTo>
                      <a:pt x="392" y="583"/>
                    </a:lnTo>
                    <a:lnTo>
                      <a:pt x="384" y="568"/>
                    </a:lnTo>
                    <a:lnTo>
                      <a:pt x="376" y="553"/>
                    </a:lnTo>
                    <a:lnTo>
                      <a:pt x="369" y="540"/>
                    </a:lnTo>
                    <a:lnTo>
                      <a:pt x="356" y="528"/>
                    </a:lnTo>
                    <a:lnTo>
                      <a:pt x="339" y="521"/>
                    </a:lnTo>
                    <a:lnTo>
                      <a:pt x="327" y="517"/>
                    </a:lnTo>
                    <a:lnTo>
                      <a:pt x="318" y="513"/>
                    </a:lnTo>
                    <a:lnTo>
                      <a:pt x="306" y="511"/>
                    </a:lnTo>
                    <a:lnTo>
                      <a:pt x="299" y="508"/>
                    </a:lnTo>
                    <a:lnTo>
                      <a:pt x="289" y="506"/>
                    </a:lnTo>
                    <a:lnTo>
                      <a:pt x="282" y="502"/>
                    </a:lnTo>
                    <a:lnTo>
                      <a:pt x="274" y="496"/>
                    </a:lnTo>
                    <a:lnTo>
                      <a:pt x="269" y="489"/>
                    </a:lnTo>
                    <a:lnTo>
                      <a:pt x="269" y="475"/>
                    </a:lnTo>
                    <a:lnTo>
                      <a:pt x="272" y="466"/>
                    </a:lnTo>
                    <a:lnTo>
                      <a:pt x="280" y="456"/>
                    </a:lnTo>
                    <a:lnTo>
                      <a:pt x="289" y="451"/>
                    </a:lnTo>
                    <a:lnTo>
                      <a:pt x="299" y="451"/>
                    </a:lnTo>
                    <a:lnTo>
                      <a:pt x="308" y="449"/>
                    </a:lnTo>
                    <a:lnTo>
                      <a:pt x="318" y="447"/>
                    </a:lnTo>
                    <a:lnTo>
                      <a:pt x="329" y="443"/>
                    </a:lnTo>
                    <a:lnTo>
                      <a:pt x="339" y="441"/>
                    </a:lnTo>
                    <a:lnTo>
                      <a:pt x="348" y="439"/>
                    </a:lnTo>
                    <a:lnTo>
                      <a:pt x="358" y="439"/>
                    </a:lnTo>
                    <a:lnTo>
                      <a:pt x="367" y="439"/>
                    </a:lnTo>
                    <a:lnTo>
                      <a:pt x="367" y="422"/>
                    </a:lnTo>
                    <a:lnTo>
                      <a:pt x="363" y="407"/>
                    </a:lnTo>
                    <a:lnTo>
                      <a:pt x="363" y="390"/>
                    </a:lnTo>
                    <a:lnTo>
                      <a:pt x="371" y="375"/>
                    </a:lnTo>
                    <a:lnTo>
                      <a:pt x="392" y="381"/>
                    </a:lnTo>
                    <a:lnTo>
                      <a:pt x="409" y="390"/>
                    </a:lnTo>
                    <a:lnTo>
                      <a:pt x="424" y="405"/>
                    </a:lnTo>
                    <a:lnTo>
                      <a:pt x="435" y="422"/>
                    </a:lnTo>
                    <a:lnTo>
                      <a:pt x="446" y="441"/>
                    </a:lnTo>
                    <a:lnTo>
                      <a:pt x="454" y="460"/>
                    </a:lnTo>
                    <a:lnTo>
                      <a:pt x="462" y="479"/>
                    </a:lnTo>
                    <a:lnTo>
                      <a:pt x="467" y="498"/>
                    </a:lnTo>
                    <a:lnTo>
                      <a:pt x="471" y="500"/>
                    </a:lnTo>
                    <a:lnTo>
                      <a:pt x="475" y="504"/>
                    </a:lnTo>
                    <a:lnTo>
                      <a:pt x="479" y="506"/>
                    </a:lnTo>
                    <a:lnTo>
                      <a:pt x="484" y="508"/>
                    </a:lnTo>
                    <a:lnTo>
                      <a:pt x="499" y="496"/>
                    </a:lnTo>
                    <a:lnTo>
                      <a:pt x="507" y="481"/>
                    </a:lnTo>
                    <a:lnTo>
                      <a:pt x="509" y="464"/>
                    </a:lnTo>
                    <a:lnTo>
                      <a:pt x="507" y="447"/>
                    </a:lnTo>
                    <a:lnTo>
                      <a:pt x="507" y="430"/>
                    </a:lnTo>
                    <a:lnTo>
                      <a:pt x="509" y="413"/>
                    </a:lnTo>
                    <a:lnTo>
                      <a:pt x="516" y="398"/>
                    </a:lnTo>
                    <a:lnTo>
                      <a:pt x="533" y="385"/>
                    </a:lnTo>
                    <a:lnTo>
                      <a:pt x="545" y="379"/>
                    </a:lnTo>
                    <a:lnTo>
                      <a:pt x="554" y="373"/>
                    </a:lnTo>
                    <a:lnTo>
                      <a:pt x="560" y="373"/>
                    </a:lnTo>
                    <a:lnTo>
                      <a:pt x="567" y="375"/>
                    </a:lnTo>
                    <a:lnTo>
                      <a:pt x="584" y="400"/>
                    </a:lnTo>
                    <a:lnTo>
                      <a:pt x="596" y="426"/>
                    </a:lnTo>
                    <a:lnTo>
                      <a:pt x="605" y="453"/>
                    </a:lnTo>
                    <a:lnTo>
                      <a:pt x="615" y="479"/>
                    </a:lnTo>
                    <a:lnTo>
                      <a:pt x="622" y="496"/>
                    </a:lnTo>
                    <a:lnTo>
                      <a:pt x="628" y="513"/>
                    </a:lnTo>
                    <a:lnTo>
                      <a:pt x="636" y="530"/>
                    </a:lnTo>
                    <a:lnTo>
                      <a:pt x="645" y="545"/>
                    </a:lnTo>
                    <a:lnTo>
                      <a:pt x="654" y="562"/>
                    </a:lnTo>
                    <a:lnTo>
                      <a:pt x="668" y="576"/>
                    </a:lnTo>
                    <a:lnTo>
                      <a:pt x="681" y="589"/>
                    </a:lnTo>
                    <a:lnTo>
                      <a:pt x="698" y="602"/>
                    </a:lnTo>
                    <a:lnTo>
                      <a:pt x="709" y="621"/>
                    </a:lnTo>
                    <a:lnTo>
                      <a:pt x="721" y="640"/>
                    </a:lnTo>
                    <a:lnTo>
                      <a:pt x="730" y="659"/>
                    </a:lnTo>
                    <a:lnTo>
                      <a:pt x="738" y="680"/>
                    </a:lnTo>
                    <a:lnTo>
                      <a:pt x="743" y="701"/>
                    </a:lnTo>
                    <a:lnTo>
                      <a:pt x="745" y="723"/>
                    </a:lnTo>
                    <a:lnTo>
                      <a:pt x="743" y="746"/>
                    </a:lnTo>
                    <a:lnTo>
                      <a:pt x="740" y="769"/>
                    </a:lnTo>
                    <a:lnTo>
                      <a:pt x="724" y="801"/>
                    </a:lnTo>
                    <a:lnTo>
                      <a:pt x="719" y="833"/>
                    </a:lnTo>
                    <a:lnTo>
                      <a:pt x="719" y="867"/>
                    </a:lnTo>
                    <a:lnTo>
                      <a:pt x="726" y="899"/>
                    </a:lnTo>
                    <a:lnTo>
                      <a:pt x="738" y="933"/>
                    </a:lnTo>
                    <a:lnTo>
                      <a:pt x="751" y="965"/>
                    </a:lnTo>
                    <a:lnTo>
                      <a:pt x="764" y="998"/>
                    </a:lnTo>
                    <a:lnTo>
                      <a:pt x="777" y="1028"/>
                    </a:lnTo>
                    <a:lnTo>
                      <a:pt x="787" y="1017"/>
                    </a:lnTo>
                    <a:lnTo>
                      <a:pt x="796" y="1009"/>
                    </a:lnTo>
                    <a:lnTo>
                      <a:pt x="808" y="1000"/>
                    </a:lnTo>
                    <a:lnTo>
                      <a:pt x="819" y="990"/>
                    </a:lnTo>
                    <a:lnTo>
                      <a:pt x="827" y="981"/>
                    </a:lnTo>
                    <a:lnTo>
                      <a:pt x="830" y="969"/>
                    </a:lnTo>
                    <a:lnTo>
                      <a:pt x="830" y="956"/>
                    </a:lnTo>
                    <a:lnTo>
                      <a:pt x="825" y="941"/>
                    </a:lnTo>
                    <a:lnTo>
                      <a:pt x="821" y="909"/>
                    </a:lnTo>
                    <a:lnTo>
                      <a:pt x="819" y="877"/>
                    </a:lnTo>
                    <a:lnTo>
                      <a:pt x="823" y="846"/>
                    </a:lnTo>
                    <a:lnTo>
                      <a:pt x="828" y="816"/>
                    </a:lnTo>
                    <a:lnTo>
                      <a:pt x="840" y="786"/>
                    </a:lnTo>
                    <a:lnTo>
                      <a:pt x="855" y="759"/>
                    </a:lnTo>
                    <a:lnTo>
                      <a:pt x="876" y="737"/>
                    </a:lnTo>
                    <a:lnTo>
                      <a:pt x="900" y="716"/>
                    </a:lnTo>
                    <a:lnTo>
                      <a:pt x="931" y="697"/>
                    </a:lnTo>
                    <a:lnTo>
                      <a:pt x="965" y="682"/>
                    </a:lnTo>
                    <a:lnTo>
                      <a:pt x="1001" y="670"/>
                    </a:lnTo>
                    <a:lnTo>
                      <a:pt x="1036" y="663"/>
                    </a:lnTo>
                    <a:lnTo>
                      <a:pt x="1072" y="653"/>
                    </a:lnTo>
                    <a:lnTo>
                      <a:pt x="1110" y="646"/>
                    </a:lnTo>
                    <a:lnTo>
                      <a:pt x="1144" y="634"/>
                    </a:lnTo>
                    <a:lnTo>
                      <a:pt x="1178" y="621"/>
                    </a:lnTo>
                    <a:lnTo>
                      <a:pt x="1193" y="610"/>
                    </a:lnTo>
                    <a:lnTo>
                      <a:pt x="1197" y="595"/>
                    </a:lnTo>
                    <a:lnTo>
                      <a:pt x="1193" y="578"/>
                    </a:lnTo>
                    <a:lnTo>
                      <a:pt x="1190" y="561"/>
                    </a:lnTo>
                    <a:lnTo>
                      <a:pt x="1178" y="551"/>
                    </a:lnTo>
                    <a:lnTo>
                      <a:pt x="1165" y="542"/>
                    </a:lnTo>
                    <a:lnTo>
                      <a:pt x="1154" y="532"/>
                    </a:lnTo>
                    <a:lnTo>
                      <a:pt x="1141" y="523"/>
                    </a:lnTo>
                    <a:lnTo>
                      <a:pt x="1131" y="511"/>
                    </a:lnTo>
                    <a:lnTo>
                      <a:pt x="1122" y="500"/>
                    </a:lnTo>
                    <a:lnTo>
                      <a:pt x="1114" y="487"/>
                    </a:lnTo>
                    <a:lnTo>
                      <a:pt x="1108" y="473"/>
                    </a:lnTo>
                    <a:lnTo>
                      <a:pt x="1105" y="447"/>
                    </a:lnTo>
                    <a:lnTo>
                      <a:pt x="1106" y="421"/>
                    </a:lnTo>
                    <a:lnTo>
                      <a:pt x="1112" y="396"/>
                    </a:lnTo>
                    <a:lnTo>
                      <a:pt x="1123" y="373"/>
                    </a:lnTo>
                    <a:lnTo>
                      <a:pt x="1114" y="337"/>
                    </a:lnTo>
                    <a:lnTo>
                      <a:pt x="1108" y="301"/>
                    </a:lnTo>
                    <a:lnTo>
                      <a:pt x="1106" y="263"/>
                    </a:lnTo>
                    <a:lnTo>
                      <a:pt x="1108" y="227"/>
                    </a:lnTo>
                    <a:lnTo>
                      <a:pt x="1114" y="192"/>
                    </a:lnTo>
                    <a:lnTo>
                      <a:pt x="1123" y="157"/>
                    </a:lnTo>
                    <a:lnTo>
                      <a:pt x="1141" y="125"/>
                    </a:lnTo>
                    <a:lnTo>
                      <a:pt x="1161" y="97"/>
                    </a:lnTo>
                    <a:lnTo>
                      <a:pt x="1176" y="80"/>
                    </a:lnTo>
                    <a:lnTo>
                      <a:pt x="1192" y="67"/>
                    </a:lnTo>
                    <a:lnTo>
                      <a:pt x="1205" y="53"/>
                    </a:lnTo>
                    <a:lnTo>
                      <a:pt x="1220" y="42"/>
                    </a:lnTo>
                    <a:lnTo>
                      <a:pt x="1235" y="33"/>
                    </a:lnTo>
                    <a:lnTo>
                      <a:pt x="1250" y="25"/>
                    </a:lnTo>
                    <a:lnTo>
                      <a:pt x="1267" y="17"/>
                    </a:lnTo>
                    <a:lnTo>
                      <a:pt x="1284" y="12"/>
                    </a:lnTo>
                    <a:lnTo>
                      <a:pt x="1301" y="8"/>
                    </a:lnTo>
                    <a:lnTo>
                      <a:pt x="1320" y="4"/>
                    </a:lnTo>
                    <a:lnTo>
                      <a:pt x="1341" y="2"/>
                    </a:lnTo>
                    <a:lnTo>
                      <a:pt x="1364" y="0"/>
                    </a:lnTo>
                    <a:lnTo>
                      <a:pt x="1388" y="0"/>
                    </a:lnTo>
                    <a:lnTo>
                      <a:pt x="1415" y="0"/>
                    </a:lnTo>
                    <a:lnTo>
                      <a:pt x="1443" y="0"/>
                    </a:lnTo>
                    <a:lnTo>
                      <a:pt x="1475" y="2"/>
                    </a:lnTo>
                    <a:lnTo>
                      <a:pt x="1492" y="10"/>
                    </a:lnTo>
                    <a:lnTo>
                      <a:pt x="1507" y="17"/>
                    </a:lnTo>
                    <a:lnTo>
                      <a:pt x="1523" y="25"/>
                    </a:lnTo>
                    <a:lnTo>
                      <a:pt x="1540" y="33"/>
                    </a:lnTo>
                    <a:lnTo>
                      <a:pt x="1555" y="38"/>
                    </a:lnTo>
                    <a:lnTo>
                      <a:pt x="1570" y="46"/>
                    </a:lnTo>
                    <a:lnTo>
                      <a:pt x="1587" y="51"/>
                    </a:lnTo>
                    <a:lnTo>
                      <a:pt x="1604" y="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-61913" y="3630613"/>
                <a:ext cx="273050" cy="241300"/>
              </a:xfrm>
              <a:custGeom>
                <a:avLst/>
                <a:gdLst>
                  <a:gd name="T0" fmla="*/ 338 w 344"/>
                  <a:gd name="T1" fmla="*/ 48 h 305"/>
                  <a:gd name="T2" fmla="*/ 323 w 344"/>
                  <a:gd name="T3" fmla="*/ 85 h 305"/>
                  <a:gd name="T4" fmla="*/ 272 w 344"/>
                  <a:gd name="T5" fmla="*/ 110 h 305"/>
                  <a:gd name="T6" fmla="*/ 199 w 344"/>
                  <a:gd name="T7" fmla="*/ 123 h 305"/>
                  <a:gd name="T8" fmla="*/ 129 w 344"/>
                  <a:gd name="T9" fmla="*/ 146 h 305"/>
                  <a:gd name="T10" fmla="*/ 74 w 344"/>
                  <a:gd name="T11" fmla="*/ 197 h 305"/>
                  <a:gd name="T12" fmla="*/ 51 w 344"/>
                  <a:gd name="T13" fmla="*/ 214 h 305"/>
                  <a:gd name="T14" fmla="*/ 60 w 344"/>
                  <a:gd name="T15" fmla="*/ 163 h 305"/>
                  <a:gd name="T16" fmla="*/ 100 w 344"/>
                  <a:gd name="T17" fmla="*/ 116 h 305"/>
                  <a:gd name="T18" fmla="*/ 164 w 344"/>
                  <a:gd name="T19" fmla="*/ 91 h 305"/>
                  <a:gd name="T20" fmla="*/ 236 w 344"/>
                  <a:gd name="T21" fmla="*/ 80 h 305"/>
                  <a:gd name="T22" fmla="*/ 297 w 344"/>
                  <a:gd name="T23" fmla="*/ 55 h 305"/>
                  <a:gd name="T24" fmla="*/ 314 w 344"/>
                  <a:gd name="T25" fmla="*/ 21 h 305"/>
                  <a:gd name="T26" fmla="*/ 299 w 344"/>
                  <a:gd name="T27" fmla="*/ 27 h 305"/>
                  <a:gd name="T28" fmla="*/ 286 w 344"/>
                  <a:gd name="T29" fmla="*/ 38 h 305"/>
                  <a:gd name="T30" fmla="*/ 267 w 344"/>
                  <a:gd name="T31" fmla="*/ 48 h 305"/>
                  <a:gd name="T32" fmla="*/ 219 w 344"/>
                  <a:gd name="T33" fmla="*/ 44 h 305"/>
                  <a:gd name="T34" fmla="*/ 153 w 344"/>
                  <a:gd name="T35" fmla="*/ 53 h 305"/>
                  <a:gd name="T36" fmla="*/ 93 w 344"/>
                  <a:gd name="T37" fmla="*/ 82 h 305"/>
                  <a:gd name="T38" fmla="*/ 45 w 344"/>
                  <a:gd name="T39" fmla="*/ 133 h 305"/>
                  <a:gd name="T40" fmla="*/ 23 w 344"/>
                  <a:gd name="T41" fmla="*/ 199 h 305"/>
                  <a:gd name="T42" fmla="*/ 30 w 344"/>
                  <a:gd name="T43" fmla="*/ 269 h 305"/>
                  <a:gd name="T44" fmla="*/ 13 w 344"/>
                  <a:gd name="T45" fmla="*/ 295 h 305"/>
                  <a:gd name="T46" fmla="*/ 2 w 344"/>
                  <a:gd name="T47" fmla="*/ 250 h 305"/>
                  <a:gd name="T48" fmla="*/ 0 w 344"/>
                  <a:gd name="T49" fmla="*/ 197 h 305"/>
                  <a:gd name="T50" fmla="*/ 13 w 344"/>
                  <a:gd name="T51" fmla="*/ 142 h 305"/>
                  <a:gd name="T52" fmla="*/ 42 w 344"/>
                  <a:gd name="T53" fmla="*/ 95 h 305"/>
                  <a:gd name="T54" fmla="*/ 83 w 344"/>
                  <a:gd name="T55" fmla="*/ 57 h 305"/>
                  <a:gd name="T56" fmla="*/ 134 w 344"/>
                  <a:gd name="T57" fmla="*/ 31 h 305"/>
                  <a:gd name="T58" fmla="*/ 195 w 344"/>
                  <a:gd name="T59" fmla="*/ 10 h 305"/>
                  <a:gd name="T60" fmla="*/ 259 w 344"/>
                  <a:gd name="T61" fmla="*/ 0 h 305"/>
                  <a:gd name="T62" fmla="*/ 318 w 344"/>
                  <a:gd name="T63" fmla="*/ 1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4" h="305">
                    <a:moveTo>
                      <a:pt x="344" y="27"/>
                    </a:moveTo>
                    <a:lnTo>
                      <a:pt x="338" y="48"/>
                    </a:lnTo>
                    <a:lnTo>
                      <a:pt x="333" y="66"/>
                    </a:lnTo>
                    <a:lnTo>
                      <a:pt x="323" y="85"/>
                    </a:lnTo>
                    <a:lnTo>
                      <a:pt x="308" y="101"/>
                    </a:lnTo>
                    <a:lnTo>
                      <a:pt x="272" y="110"/>
                    </a:lnTo>
                    <a:lnTo>
                      <a:pt x="236" y="118"/>
                    </a:lnTo>
                    <a:lnTo>
                      <a:pt x="199" y="123"/>
                    </a:lnTo>
                    <a:lnTo>
                      <a:pt x="163" y="133"/>
                    </a:lnTo>
                    <a:lnTo>
                      <a:pt x="129" y="146"/>
                    </a:lnTo>
                    <a:lnTo>
                      <a:pt x="98" y="167"/>
                    </a:lnTo>
                    <a:lnTo>
                      <a:pt x="74" y="197"/>
                    </a:lnTo>
                    <a:lnTo>
                      <a:pt x="55" y="241"/>
                    </a:lnTo>
                    <a:lnTo>
                      <a:pt x="51" y="214"/>
                    </a:lnTo>
                    <a:lnTo>
                      <a:pt x="53" y="188"/>
                    </a:lnTo>
                    <a:lnTo>
                      <a:pt x="60" y="163"/>
                    </a:lnTo>
                    <a:lnTo>
                      <a:pt x="74" y="142"/>
                    </a:lnTo>
                    <a:lnTo>
                      <a:pt x="100" y="116"/>
                    </a:lnTo>
                    <a:lnTo>
                      <a:pt x="130" y="99"/>
                    </a:lnTo>
                    <a:lnTo>
                      <a:pt x="164" y="91"/>
                    </a:lnTo>
                    <a:lnTo>
                      <a:pt x="200" y="85"/>
                    </a:lnTo>
                    <a:lnTo>
                      <a:pt x="236" y="80"/>
                    </a:lnTo>
                    <a:lnTo>
                      <a:pt x="269" y="70"/>
                    </a:lnTo>
                    <a:lnTo>
                      <a:pt x="297" y="55"/>
                    </a:lnTo>
                    <a:lnTo>
                      <a:pt x="321" y="27"/>
                    </a:lnTo>
                    <a:lnTo>
                      <a:pt x="314" y="21"/>
                    </a:lnTo>
                    <a:lnTo>
                      <a:pt x="306" y="23"/>
                    </a:lnTo>
                    <a:lnTo>
                      <a:pt x="299" y="27"/>
                    </a:lnTo>
                    <a:lnTo>
                      <a:pt x="293" y="32"/>
                    </a:lnTo>
                    <a:lnTo>
                      <a:pt x="286" y="38"/>
                    </a:lnTo>
                    <a:lnTo>
                      <a:pt x="276" y="44"/>
                    </a:lnTo>
                    <a:lnTo>
                      <a:pt x="267" y="48"/>
                    </a:lnTo>
                    <a:lnTo>
                      <a:pt x="253" y="48"/>
                    </a:lnTo>
                    <a:lnTo>
                      <a:pt x="219" y="44"/>
                    </a:lnTo>
                    <a:lnTo>
                      <a:pt x="187" y="46"/>
                    </a:lnTo>
                    <a:lnTo>
                      <a:pt x="153" y="53"/>
                    </a:lnTo>
                    <a:lnTo>
                      <a:pt x="121" y="65"/>
                    </a:lnTo>
                    <a:lnTo>
                      <a:pt x="93" y="82"/>
                    </a:lnTo>
                    <a:lnTo>
                      <a:pt x="66" y="104"/>
                    </a:lnTo>
                    <a:lnTo>
                      <a:pt x="45" y="133"/>
                    </a:lnTo>
                    <a:lnTo>
                      <a:pt x="28" y="165"/>
                    </a:lnTo>
                    <a:lnTo>
                      <a:pt x="23" y="199"/>
                    </a:lnTo>
                    <a:lnTo>
                      <a:pt x="25" y="235"/>
                    </a:lnTo>
                    <a:lnTo>
                      <a:pt x="30" y="269"/>
                    </a:lnTo>
                    <a:lnTo>
                      <a:pt x="32" y="305"/>
                    </a:lnTo>
                    <a:lnTo>
                      <a:pt x="13" y="295"/>
                    </a:lnTo>
                    <a:lnTo>
                      <a:pt x="6" y="275"/>
                    </a:lnTo>
                    <a:lnTo>
                      <a:pt x="2" y="250"/>
                    </a:lnTo>
                    <a:lnTo>
                      <a:pt x="0" y="225"/>
                    </a:lnTo>
                    <a:lnTo>
                      <a:pt x="0" y="197"/>
                    </a:lnTo>
                    <a:lnTo>
                      <a:pt x="6" y="169"/>
                    </a:lnTo>
                    <a:lnTo>
                      <a:pt x="13" y="142"/>
                    </a:lnTo>
                    <a:lnTo>
                      <a:pt x="26" y="118"/>
                    </a:lnTo>
                    <a:lnTo>
                      <a:pt x="42" y="95"/>
                    </a:lnTo>
                    <a:lnTo>
                      <a:pt x="60" y="74"/>
                    </a:lnTo>
                    <a:lnTo>
                      <a:pt x="83" y="57"/>
                    </a:lnTo>
                    <a:lnTo>
                      <a:pt x="108" y="42"/>
                    </a:lnTo>
                    <a:lnTo>
                      <a:pt x="134" y="31"/>
                    </a:lnTo>
                    <a:lnTo>
                      <a:pt x="164" y="19"/>
                    </a:lnTo>
                    <a:lnTo>
                      <a:pt x="195" y="10"/>
                    </a:lnTo>
                    <a:lnTo>
                      <a:pt x="227" y="2"/>
                    </a:lnTo>
                    <a:lnTo>
                      <a:pt x="259" y="0"/>
                    </a:lnTo>
                    <a:lnTo>
                      <a:pt x="289" y="2"/>
                    </a:lnTo>
                    <a:lnTo>
                      <a:pt x="318" y="10"/>
                    </a:lnTo>
                    <a:lnTo>
                      <a:pt x="344" y="27"/>
                    </a:lnTo>
                    <a:close/>
                  </a:path>
                </a:pathLst>
              </a:custGeom>
              <a:solidFill>
                <a:srgbClr val="7F2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250825" y="3660775"/>
                <a:ext cx="96838" cy="98425"/>
              </a:xfrm>
              <a:custGeom>
                <a:avLst/>
                <a:gdLst>
                  <a:gd name="T0" fmla="*/ 118 w 123"/>
                  <a:gd name="T1" fmla="*/ 85 h 123"/>
                  <a:gd name="T2" fmla="*/ 123 w 123"/>
                  <a:gd name="T3" fmla="*/ 123 h 123"/>
                  <a:gd name="T4" fmla="*/ 108 w 123"/>
                  <a:gd name="T5" fmla="*/ 98 h 123"/>
                  <a:gd name="T6" fmla="*/ 91 w 123"/>
                  <a:gd name="T7" fmla="*/ 80 h 123"/>
                  <a:gd name="T8" fmla="*/ 74 w 123"/>
                  <a:gd name="T9" fmla="*/ 66 h 123"/>
                  <a:gd name="T10" fmla="*/ 57 w 123"/>
                  <a:gd name="T11" fmla="*/ 57 h 123"/>
                  <a:gd name="T12" fmla="*/ 38 w 123"/>
                  <a:gd name="T13" fmla="*/ 47 h 123"/>
                  <a:gd name="T14" fmla="*/ 23 w 123"/>
                  <a:gd name="T15" fmla="*/ 36 h 123"/>
                  <a:gd name="T16" fmla="*/ 10 w 123"/>
                  <a:gd name="T17" fmla="*/ 21 h 123"/>
                  <a:gd name="T18" fmla="*/ 0 w 123"/>
                  <a:gd name="T19" fmla="*/ 0 h 123"/>
                  <a:gd name="T20" fmla="*/ 17 w 123"/>
                  <a:gd name="T21" fmla="*/ 6 h 123"/>
                  <a:gd name="T22" fmla="*/ 36 w 123"/>
                  <a:gd name="T23" fmla="*/ 11 h 123"/>
                  <a:gd name="T24" fmla="*/ 53 w 123"/>
                  <a:gd name="T25" fmla="*/ 17 h 123"/>
                  <a:gd name="T26" fmla="*/ 72 w 123"/>
                  <a:gd name="T27" fmla="*/ 25 h 123"/>
                  <a:gd name="T28" fmla="*/ 89 w 123"/>
                  <a:gd name="T29" fmla="*/ 36 h 123"/>
                  <a:gd name="T30" fmla="*/ 102 w 123"/>
                  <a:gd name="T31" fmla="*/ 47 h 123"/>
                  <a:gd name="T32" fmla="*/ 112 w 123"/>
                  <a:gd name="T33" fmla="*/ 64 h 123"/>
                  <a:gd name="T34" fmla="*/ 118 w 123"/>
                  <a:gd name="T35" fmla="*/ 8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123">
                    <a:moveTo>
                      <a:pt x="118" y="85"/>
                    </a:moveTo>
                    <a:lnTo>
                      <a:pt x="123" y="123"/>
                    </a:lnTo>
                    <a:lnTo>
                      <a:pt x="108" y="98"/>
                    </a:lnTo>
                    <a:lnTo>
                      <a:pt x="91" y="80"/>
                    </a:lnTo>
                    <a:lnTo>
                      <a:pt x="74" y="66"/>
                    </a:lnTo>
                    <a:lnTo>
                      <a:pt x="57" y="57"/>
                    </a:lnTo>
                    <a:lnTo>
                      <a:pt x="38" y="47"/>
                    </a:lnTo>
                    <a:lnTo>
                      <a:pt x="23" y="36"/>
                    </a:lnTo>
                    <a:lnTo>
                      <a:pt x="10" y="21"/>
                    </a:lnTo>
                    <a:lnTo>
                      <a:pt x="0" y="0"/>
                    </a:lnTo>
                    <a:lnTo>
                      <a:pt x="17" y="6"/>
                    </a:lnTo>
                    <a:lnTo>
                      <a:pt x="36" y="11"/>
                    </a:lnTo>
                    <a:lnTo>
                      <a:pt x="53" y="17"/>
                    </a:lnTo>
                    <a:lnTo>
                      <a:pt x="72" y="25"/>
                    </a:lnTo>
                    <a:lnTo>
                      <a:pt x="89" y="36"/>
                    </a:lnTo>
                    <a:lnTo>
                      <a:pt x="102" y="47"/>
                    </a:lnTo>
                    <a:lnTo>
                      <a:pt x="112" y="64"/>
                    </a:lnTo>
                    <a:lnTo>
                      <a:pt x="118" y="85"/>
                    </a:lnTo>
                    <a:close/>
                  </a:path>
                </a:pathLst>
              </a:custGeom>
              <a:solidFill>
                <a:srgbClr val="7F2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-71438" y="3700463"/>
                <a:ext cx="409575" cy="481012"/>
              </a:xfrm>
              <a:custGeom>
                <a:avLst/>
                <a:gdLst>
                  <a:gd name="T0" fmla="*/ 476 w 516"/>
                  <a:gd name="T1" fmla="*/ 121 h 608"/>
                  <a:gd name="T2" fmla="*/ 452 w 516"/>
                  <a:gd name="T3" fmla="*/ 121 h 608"/>
                  <a:gd name="T4" fmla="*/ 429 w 516"/>
                  <a:gd name="T5" fmla="*/ 129 h 608"/>
                  <a:gd name="T6" fmla="*/ 406 w 516"/>
                  <a:gd name="T7" fmla="*/ 140 h 608"/>
                  <a:gd name="T8" fmla="*/ 391 w 516"/>
                  <a:gd name="T9" fmla="*/ 154 h 608"/>
                  <a:gd name="T10" fmla="*/ 384 w 516"/>
                  <a:gd name="T11" fmla="*/ 171 h 608"/>
                  <a:gd name="T12" fmla="*/ 395 w 516"/>
                  <a:gd name="T13" fmla="*/ 188 h 608"/>
                  <a:gd name="T14" fmla="*/ 423 w 516"/>
                  <a:gd name="T15" fmla="*/ 191 h 608"/>
                  <a:gd name="T16" fmla="*/ 452 w 516"/>
                  <a:gd name="T17" fmla="*/ 190 h 608"/>
                  <a:gd name="T18" fmla="*/ 480 w 516"/>
                  <a:gd name="T19" fmla="*/ 188 h 608"/>
                  <a:gd name="T20" fmla="*/ 493 w 516"/>
                  <a:gd name="T21" fmla="*/ 201 h 608"/>
                  <a:gd name="T22" fmla="*/ 499 w 516"/>
                  <a:gd name="T23" fmla="*/ 222 h 608"/>
                  <a:gd name="T24" fmla="*/ 493 w 516"/>
                  <a:gd name="T25" fmla="*/ 227 h 608"/>
                  <a:gd name="T26" fmla="*/ 469 w 516"/>
                  <a:gd name="T27" fmla="*/ 222 h 608"/>
                  <a:gd name="T28" fmla="*/ 440 w 516"/>
                  <a:gd name="T29" fmla="*/ 222 h 608"/>
                  <a:gd name="T30" fmla="*/ 412 w 516"/>
                  <a:gd name="T31" fmla="*/ 227 h 608"/>
                  <a:gd name="T32" fmla="*/ 397 w 516"/>
                  <a:gd name="T33" fmla="*/ 239 h 608"/>
                  <a:gd name="T34" fmla="*/ 387 w 516"/>
                  <a:gd name="T35" fmla="*/ 248 h 608"/>
                  <a:gd name="T36" fmla="*/ 397 w 516"/>
                  <a:gd name="T37" fmla="*/ 261 h 608"/>
                  <a:gd name="T38" fmla="*/ 418 w 516"/>
                  <a:gd name="T39" fmla="*/ 252 h 608"/>
                  <a:gd name="T40" fmla="*/ 436 w 516"/>
                  <a:gd name="T41" fmla="*/ 260 h 608"/>
                  <a:gd name="T42" fmla="*/ 457 w 516"/>
                  <a:gd name="T43" fmla="*/ 269 h 608"/>
                  <a:gd name="T44" fmla="*/ 480 w 516"/>
                  <a:gd name="T45" fmla="*/ 267 h 608"/>
                  <a:gd name="T46" fmla="*/ 497 w 516"/>
                  <a:gd name="T47" fmla="*/ 263 h 608"/>
                  <a:gd name="T48" fmla="*/ 512 w 516"/>
                  <a:gd name="T49" fmla="*/ 330 h 608"/>
                  <a:gd name="T50" fmla="*/ 506 w 516"/>
                  <a:gd name="T51" fmla="*/ 473 h 608"/>
                  <a:gd name="T52" fmla="*/ 467 w 516"/>
                  <a:gd name="T53" fmla="*/ 547 h 608"/>
                  <a:gd name="T54" fmla="*/ 442 w 516"/>
                  <a:gd name="T55" fmla="*/ 568 h 608"/>
                  <a:gd name="T56" fmla="*/ 418 w 516"/>
                  <a:gd name="T57" fmla="*/ 587 h 608"/>
                  <a:gd name="T58" fmla="*/ 391 w 516"/>
                  <a:gd name="T59" fmla="*/ 600 h 608"/>
                  <a:gd name="T60" fmla="*/ 353 w 516"/>
                  <a:gd name="T61" fmla="*/ 600 h 608"/>
                  <a:gd name="T62" fmla="*/ 300 w 516"/>
                  <a:gd name="T63" fmla="*/ 591 h 608"/>
                  <a:gd name="T64" fmla="*/ 245 w 516"/>
                  <a:gd name="T65" fmla="*/ 581 h 608"/>
                  <a:gd name="T66" fmla="*/ 196 w 516"/>
                  <a:gd name="T67" fmla="*/ 562 h 608"/>
                  <a:gd name="T68" fmla="*/ 147 w 516"/>
                  <a:gd name="T69" fmla="*/ 532 h 608"/>
                  <a:gd name="T70" fmla="*/ 113 w 516"/>
                  <a:gd name="T71" fmla="*/ 487 h 608"/>
                  <a:gd name="T72" fmla="*/ 90 w 516"/>
                  <a:gd name="T73" fmla="*/ 432 h 608"/>
                  <a:gd name="T74" fmla="*/ 56 w 516"/>
                  <a:gd name="T75" fmla="*/ 383 h 608"/>
                  <a:gd name="T76" fmla="*/ 13 w 516"/>
                  <a:gd name="T77" fmla="*/ 348 h 608"/>
                  <a:gd name="T78" fmla="*/ 0 w 516"/>
                  <a:gd name="T79" fmla="*/ 307 h 608"/>
                  <a:gd name="T80" fmla="*/ 7 w 516"/>
                  <a:gd name="T81" fmla="*/ 273 h 608"/>
                  <a:gd name="T82" fmla="*/ 20 w 516"/>
                  <a:gd name="T83" fmla="*/ 256 h 608"/>
                  <a:gd name="T84" fmla="*/ 37 w 516"/>
                  <a:gd name="T85" fmla="*/ 252 h 608"/>
                  <a:gd name="T86" fmla="*/ 53 w 516"/>
                  <a:gd name="T87" fmla="*/ 263 h 608"/>
                  <a:gd name="T88" fmla="*/ 68 w 516"/>
                  <a:gd name="T89" fmla="*/ 275 h 608"/>
                  <a:gd name="T90" fmla="*/ 83 w 516"/>
                  <a:gd name="T91" fmla="*/ 273 h 608"/>
                  <a:gd name="T92" fmla="*/ 94 w 516"/>
                  <a:gd name="T93" fmla="*/ 225 h 608"/>
                  <a:gd name="T94" fmla="*/ 104 w 516"/>
                  <a:gd name="T95" fmla="*/ 148 h 608"/>
                  <a:gd name="T96" fmla="*/ 145 w 516"/>
                  <a:gd name="T97" fmla="*/ 99 h 608"/>
                  <a:gd name="T98" fmla="*/ 202 w 516"/>
                  <a:gd name="T99" fmla="*/ 80 h 608"/>
                  <a:gd name="T100" fmla="*/ 261 w 516"/>
                  <a:gd name="T101" fmla="*/ 67 h 608"/>
                  <a:gd name="T102" fmla="*/ 319 w 516"/>
                  <a:gd name="T103" fmla="*/ 51 h 608"/>
                  <a:gd name="T104" fmla="*/ 378 w 516"/>
                  <a:gd name="T105" fmla="*/ 0 h 608"/>
                  <a:gd name="T106" fmla="*/ 412 w 516"/>
                  <a:gd name="T107" fmla="*/ 31 h 608"/>
                  <a:gd name="T108" fmla="*/ 448 w 516"/>
                  <a:gd name="T109" fmla="*/ 57 h 608"/>
                  <a:gd name="T110" fmla="*/ 478 w 516"/>
                  <a:gd name="T111" fmla="*/ 85 h 608"/>
                  <a:gd name="T112" fmla="*/ 489 w 516"/>
                  <a:gd name="T113" fmla="*/ 127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16" h="608">
                    <a:moveTo>
                      <a:pt x="489" y="127"/>
                    </a:moveTo>
                    <a:lnTo>
                      <a:pt x="476" y="121"/>
                    </a:lnTo>
                    <a:lnTo>
                      <a:pt x="465" y="120"/>
                    </a:lnTo>
                    <a:lnTo>
                      <a:pt x="452" y="121"/>
                    </a:lnTo>
                    <a:lnTo>
                      <a:pt x="440" y="125"/>
                    </a:lnTo>
                    <a:lnTo>
                      <a:pt x="429" y="129"/>
                    </a:lnTo>
                    <a:lnTo>
                      <a:pt x="418" y="135"/>
                    </a:lnTo>
                    <a:lnTo>
                      <a:pt x="406" y="140"/>
                    </a:lnTo>
                    <a:lnTo>
                      <a:pt x="397" y="146"/>
                    </a:lnTo>
                    <a:lnTo>
                      <a:pt x="391" y="154"/>
                    </a:lnTo>
                    <a:lnTo>
                      <a:pt x="385" y="163"/>
                    </a:lnTo>
                    <a:lnTo>
                      <a:pt x="384" y="171"/>
                    </a:lnTo>
                    <a:lnTo>
                      <a:pt x="384" y="182"/>
                    </a:lnTo>
                    <a:lnTo>
                      <a:pt x="395" y="188"/>
                    </a:lnTo>
                    <a:lnTo>
                      <a:pt x="408" y="191"/>
                    </a:lnTo>
                    <a:lnTo>
                      <a:pt x="423" y="191"/>
                    </a:lnTo>
                    <a:lnTo>
                      <a:pt x="438" y="191"/>
                    </a:lnTo>
                    <a:lnTo>
                      <a:pt x="452" y="190"/>
                    </a:lnTo>
                    <a:lnTo>
                      <a:pt x="467" y="188"/>
                    </a:lnTo>
                    <a:lnTo>
                      <a:pt x="480" y="188"/>
                    </a:lnTo>
                    <a:lnTo>
                      <a:pt x="493" y="188"/>
                    </a:lnTo>
                    <a:lnTo>
                      <a:pt x="493" y="201"/>
                    </a:lnTo>
                    <a:lnTo>
                      <a:pt x="497" y="212"/>
                    </a:lnTo>
                    <a:lnTo>
                      <a:pt x="499" y="222"/>
                    </a:lnTo>
                    <a:lnTo>
                      <a:pt x="505" y="231"/>
                    </a:lnTo>
                    <a:lnTo>
                      <a:pt x="493" y="227"/>
                    </a:lnTo>
                    <a:lnTo>
                      <a:pt x="482" y="224"/>
                    </a:lnTo>
                    <a:lnTo>
                      <a:pt x="469" y="222"/>
                    </a:lnTo>
                    <a:lnTo>
                      <a:pt x="454" y="220"/>
                    </a:lnTo>
                    <a:lnTo>
                      <a:pt x="440" y="222"/>
                    </a:lnTo>
                    <a:lnTo>
                      <a:pt x="425" y="224"/>
                    </a:lnTo>
                    <a:lnTo>
                      <a:pt x="412" y="227"/>
                    </a:lnTo>
                    <a:lnTo>
                      <a:pt x="401" y="235"/>
                    </a:lnTo>
                    <a:lnTo>
                      <a:pt x="397" y="239"/>
                    </a:lnTo>
                    <a:lnTo>
                      <a:pt x="391" y="243"/>
                    </a:lnTo>
                    <a:lnTo>
                      <a:pt x="387" y="248"/>
                    </a:lnTo>
                    <a:lnTo>
                      <a:pt x="387" y="254"/>
                    </a:lnTo>
                    <a:lnTo>
                      <a:pt x="397" y="261"/>
                    </a:lnTo>
                    <a:lnTo>
                      <a:pt x="406" y="258"/>
                    </a:lnTo>
                    <a:lnTo>
                      <a:pt x="418" y="252"/>
                    </a:lnTo>
                    <a:lnTo>
                      <a:pt x="429" y="250"/>
                    </a:lnTo>
                    <a:lnTo>
                      <a:pt x="436" y="260"/>
                    </a:lnTo>
                    <a:lnTo>
                      <a:pt x="446" y="265"/>
                    </a:lnTo>
                    <a:lnTo>
                      <a:pt x="457" y="269"/>
                    </a:lnTo>
                    <a:lnTo>
                      <a:pt x="469" y="269"/>
                    </a:lnTo>
                    <a:lnTo>
                      <a:pt x="480" y="267"/>
                    </a:lnTo>
                    <a:lnTo>
                      <a:pt x="489" y="265"/>
                    </a:lnTo>
                    <a:lnTo>
                      <a:pt x="497" y="263"/>
                    </a:lnTo>
                    <a:lnTo>
                      <a:pt x="499" y="263"/>
                    </a:lnTo>
                    <a:lnTo>
                      <a:pt x="512" y="330"/>
                    </a:lnTo>
                    <a:lnTo>
                      <a:pt x="516" y="401"/>
                    </a:lnTo>
                    <a:lnTo>
                      <a:pt x="506" y="473"/>
                    </a:lnTo>
                    <a:lnTo>
                      <a:pt x="478" y="536"/>
                    </a:lnTo>
                    <a:lnTo>
                      <a:pt x="467" y="547"/>
                    </a:lnTo>
                    <a:lnTo>
                      <a:pt x="455" y="559"/>
                    </a:lnTo>
                    <a:lnTo>
                      <a:pt x="442" y="568"/>
                    </a:lnTo>
                    <a:lnTo>
                      <a:pt x="431" y="577"/>
                    </a:lnTo>
                    <a:lnTo>
                      <a:pt x="418" y="587"/>
                    </a:lnTo>
                    <a:lnTo>
                      <a:pt x="404" y="594"/>
                    </a:lnTo>
                    <a:lnTo>
                      <a:pt x="391" y="600"/>
                    </a:lnTo>
                    <a:lnTo>
                      <a:pt x="378" y="608"/>
                    </a:lnTo>
                    <a:lnTo>
                      <a:pt x="353" y="600"/>
                    </a:lnTo>
                    <a:lnTo>
                      <a:pt x="327" y="594"/>
                    </a:lnTo>
                    <a:lnTo>
                      <a:pt x="300" y="591"/>
                    </a:lnTo>
                    <a:lnTo>
                      <a:pt x="272" y="585"/>
                    </a:lnTo>
                    <a:lnTo>
                      <a:pt x="245" y="581"/>
                    </a:lnTo>
                    <a:lnTo>
                      <a:pt x="221" y="574"/>
                    </a:lnTo>
                    <a:lnTo>
                      <a:pt x="196" y="562"/>
                    </a:lnTo>
                    <a:lnTo>
                      <a:pt x="175" y="545"/>
                    </a:lnTo>
                    <a:lnTo>
                      <a:pt x="147" y="532"/>
                    </a:lnTo>
                    <a:lnTo>
                      <a:pt x="128" y="511"/>
                    </a:lnTo>
                    <a:lnTo>
                      <a:pt x="113" y="487"/>
                    </a:lnTo>
                    <a:lnTo>
                      <a:pt x="102" y="458"/>
                    </a:lnTo>
                    <a:lnTo>
                      <a:pt x="90" y="432"/>
                    </a:lnTo>
                    <a:lnTo>
                      <a:pt x="75" y="405"/>
                    </a:lnTo>
                    <a:lnTo>
                      <a:pt x="56" y="383"/>
                    </a:lnTo>
                    <a:lnTo>
                      <a:pt x="28" y="367"/>
                    </a:lnTo>
                    <a:lnTo>
                      <a:pt x="13" y="348"/>
                    </a:lnTo>
                    <a:lnTo>
                      <a:pt x="3" y="328"/>
                    </a:lnTo>
                    <a:lnTo>
                      <a:pt x="0" y="307"/>
                    </a:lnTo>
                    <a:lnTo>
                      <a:pt x="3" y="282"/>
                    </a:lnTo>
                    <a:lnTo>
                      <a:pt x="7" y="273"/>
                    </a:lnTo>
                    <a:lnTo>
                      <a:pt x="15" y="263"/>
                    </a:lnTo>
                    <a:lnTo>
                      <a:pt x="20" y="256"/>
                    </a:lnTo>
                    <a:lnTo>
                      <a:pt x="30" y="250"/>
                    </a:lnTo>
                    <a:lnTo>
                      <a:pt x="37" y="252"/>
                    </a:lnTo>
                    <a:lnTo>
                      <a:pt x="45" y="256"/>
                    </a:lnTo>
                    <a:lnTo>
                      <a:pt x="53" y="263"/>
                    </a:lnTo>
                    <a:lnTo>
                      <a:pt x="60" y="269"/>
                    </a:lnTo>
                    <a:lnTo>
                      <a:pt x="68" y="275"/>
                    </a:lnTo>
                    <a:lnTo>
                      <a:pt x="75" y="277"/>
                    </a:lnTo>
                    <a:lnTo>
                      <a:pt x="83" y="273"/>
                    </a:lnTo>
                    <a:lnTo>
                      <a:pt x="88" y="263"/>
                    </a:lnTo>
                    <a:lnTo>
                      <a:pt x="94" y="225"/>
                    </a:lnTo>
                    <a:lnTo>
                      <a:pt x="98" y="186"/>
                    </a:lnTo>
                    <a:lnTo>
                      <a:pt x="104" y="148"/>
                    </a:lnTo>
                    <a:lnTo>
                      <a:pt x="121" y="114"/>
                    </a:lnTo>
                    <a:lnTo>
                      <a:pt x="145" y="99"/>
                    </a:lnTo>
                    <a:lnTo>
                      <a:pt x="174" y="87"/>
                    </a:lnTo>
                    <a:lnTo>
                      <a:pt x="202" y="80"/>
                    </a:lnTo>
                    <a:lnTo>
                      <a:pt x="230" y="72"/>
                    </a:lnTo>
                    <a:lnTo>
                      <a:pt x="261" y="67"/>
                    </a:lnTo>
                    <a:lnTo>
                      <a:pt x="291" y="61"/>
                    </a:lnTo>
                    <a:lnTo>
                      <a:pt x="319" y="51"/>
                    </a:lnTo>
                    <a:lnTo>
                      <a:pt x="346" y="40"/>
                    </a:lnTo>
                    <a:lnTo>
                      <a:pt x="378" y="0"/>
                    </a:lnTo>
                    <a:lnTo>
                      <a:pt x="393" y="17"/>
                    </a:lnTo>
                    <a:lnTo>
                      <a:pt x="412" y="31"/>
                    </a:lnTo>
                    <a:lnTo>
                      <a:pt x="429" y="44"/>
                    </a:lnTo>
                    <a:lnTo>
                      <a:pt x="448" y="57"/>
                    </a:lnTo>
                    <a:lnTo>
                      <a:pt x="465" y="70"/>
                    </a:lnTo>
                    <a:lnTo>
                      <a:pt x="478" y="85"/>
                    </a:lnTo>
                    <a:lnTo>
                      <a:pt x="486" y="104"/>
                    </a:lnTo>
                    <a:lnTo>
                      <a:pt x="489" y="127"/>
                    </a:lnTo>
                    <a:close/>
                  </a:path>
                </a:pathLst>
              </a:custGeom>
              <a:solidFill>
                <a:srgbClr val="CCA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1090613" y="3768725"/>
                <a:ext cx="504825" cy="547687"/>
              </a:xfrm>
              <a:custGeom>
                <a:avLst/>
                <a:gdLst>
                  <a:gd name="T0" fmla="*/ 275 w 636"/>
                  <a:gd name="T1" fmla="*/ 33 h 689"/>
                  <a:gd name="T2" fmla="*/ 297 w 636"/>
                  <a:gd name="T3" fmla="*/ 42 h 689"/>
                  <a:gd name="T4" fmla="*/ 311 w 636"/>
                  <a:gd name="T5" fmla="*/ 67 h 689"/>
                  <a:gd name="T6" fmla="*/ 339 w 636"/>
                  <a:gd name="T7" fmla="*/ 84 h 689"/>
                  <a:gd name="T8" fmla="*/ 365 w 636"/>
                  <a:gd name="T9" fmla="*/ 99 h 689"/>
                  <a:gd name="T10" fmla="*/ 394 w 636"/>
                  <a:gd name="T11" fmla="*/ 118 h 689"/>
                  <a:gd name="T12" fmla="*/ 415 w 636"/>
                  <a:gd name="T13" fmla="*/ 144 h 689"/>
                  <a:gd name="T14" fmla="*/ 418 w 636"/>
                  <a:gd name="T15" fmla="*/ 231 h 689"/>
                  <a:gd name="T16" fmla="*/ 437 w 636"/>
                  <a:gd name="T17" fmla="*/ 292 h 689"/>
                  <a:gd name="T18" fmla="*/ 471 w 636"/>
                  <a:gd name="T19" fmla="*/ 335 h 689"/>
                  <a:gd name="T20" fmla="*/ 492 w 636"/>
                  <a:gd name="T21" fmla="*/ 384 h 689"/>
                  <a:gd name="T22" fmla="*/ 481 w 636"/>
                  <a:gd name="T23" fmla="*/ 453 h 689"/>
                  <a:gd name="T24" fmla="*/ 462 w 636"/>
                  <a:gd name="T25" fmla="*/ 517 h 689"/>
                  <a:gd name="T26" fmla="*/ 485 w 636"/>
                  <a:gd name="T27" fmla="*/ 540 h 689"/>
                  <a:gd name="T28" fmla="*/ 503 w 636"/>
                  <a:gd name="T29" fmla="*/ 472 h 689"/>
                  <a:gd name="T30" fmla="*/ 520 w 636"/>
                  <a:gd name="T31" fmla="*/ 384 h 689"/>
                  <a:gd name="T32" fmla="*/ 486 w 636"/>
                  <a:gd name="T33" fmla="*/ 303 h 689"/>
                  <a:gd name="T34" fmla="*/ 460 w 636"/>
                  <a:gd name="T35" fmla="*/ 216 h 689"/>
                  <a:gd name="T36" fmla="*/ 432 w 636"/>
                  <a:gd name="T37" fmla="*/ 114 h 689"/>
                  <a:gd name="T38" fmla="*/ 390 w 636"/>
                  <a:gd name="T39" fmla="*/ 76 h 689"/>
                  <a:gd name="T40" fmla="*/ 345 w 636"/>
                  <a:gd name="T41" fmla="*/ 48 h 689"/>
                  <a:gd name="T42" fmla="*/ 346 w 636"/>
                  <a:gd name="T43" fmla="*/ 33 h 689"/>
                  <a:gd name="T44" fmla="*/ 452 w 636"/>
                  <a:gd name="T45" fmla="*/ 50 h 689"/>
                  <a:gd name="T46" fmla="*/ 541 w 636"/>
                  <a:gd name="T47" fmla="*/ 101 h 689"/>
                  <a:gd name="T48" fmla="*/ 592 w 636"/>
                  <a:gd name="T49" fmla="*/ 154 h 689"/>
                  <a:gd name="T50" fmla="*/ 625 w 636"/>
                  <a:gd name="T51" fmla="*/ 197 h 689"/>
                  <a:gd name="T52" fmla="*/ 636 w 636"/>
                  <a:gd name="T53" fmla="*/ 248 h 689"/>
                  <a:gd name="T54" fmla="*/ 596 w 636"/>
                  <a:gd name="T55" fmla="*/ 432 h 689"/>
                  <a:gd name="T56" fmla="*/ 520 w 636"/>
                  <a:gd name="T57" fmla="*/ 576 h 689"/>
                  <a:gd name="T58" fmla="*/ 483 w 636"/>
                  <a:gd name="T59" fmla="*/ 685 h 689"/>
                  <a:gd name="T60" fmla="*/ 466 w 636"/>
                  <a:gd name="T61" fmla="*/ 689 h 689"/>
                  <a:gd name="T62" fmla="*/ 420 w 636"/>
                  <a:gd name="T63" fmla="*/ 661 h 689"/>
                  <a:gd name="T64" fmla="*/ 377 w 636"/>
                  <a:gd name="T65" fmla="*/ 623 h 689"/>
                  <a:gd name="T66" fmla="*/ 358 w 636"/>
                  <a:gd name="T67" fmla="*/ 566 h 689"/>
                  <a:gd name="T68" fmla="*/ 373 w 636"/>
                  <a:gd name="T69" fmla="*/ 481 h 689"/>
                  <a:gd name="T70" fmla="*/ 362 w 636"/>
                  <a:gd name="T71" fmla="*/ 441 h 689"/>
                  <a:gd name="T72" fmla="*/ 335 w 636"/>
                  <a:gd name="T73" fmla="*/ 405 h 689"/>
                  <a:gd name="T74" fmla="*/ 301 w 636"/>
                  <a:gd name="T75" fmla="*/ 384 h 689"/>
                  <a:gd name="T76" fmla="*/ 271 w 636"/>
                  <a:gd name="T77" fmla="*/ 383 h 689"/>
                  <a:gd name="T78" fmla="*/ 242 w 636"/>
                  <a:gd name="T79" fmla="*/ 390 h 689"/>
                  <a:gd name="T80" fmla="*/ 220 w 636"/>
                  <a:gd name="T81" fmla="*/ 301 h 689"/>
                  <a:gd name="T82" fmla="*/ 210 w 636"/>
                  <a:gd name="T83" fmla="*/ 193 h 689"/>
                  <a:gd name="T84" fmla="*/ 140 w 636"/>
                  <a:gd name="T85" fmla="*/ 180 h 689"/>
                  <a:gd name="T86" fmla="*/ 67 w 636"/>
                  <a:gd name="T87" fmla="*/ 176 h 689"/>
                  <a:gd name="T88" fmla="*/ 19 w 636"/>
                  <a:gd name="T89" fmla="*/ 161 h 689"/>
                  <a:gd name="T90" fmla="*/ 0 w 636"/>
                  <a:gd name="T91" fmla="*/ 118 h 689"/>
                  <a:gd name="T92" fmla="*/ 21 w 636"/>
                  <a:gd name="T93" fmla="*/ 57 h 689"/>
                  <a:gd name="T94" fmla="*/ 78 w 636"/>
                  <a:gd name="T95" fmla="*/ 12 h 689"/>
                  <a:gd name="T96" fmla="*/ 150 w 636"/>
                  <a:gd name="T97" fmla="*/ 0 h 689"/>
                  <a:gd name="T98" fmla="*/ 218 w 636"/>
                  <a:gd name="T99" fmla="*/ 15 h 689"/>
                  <a:gd name="T100" fmla="*/ 252 w 636"/>
                  <a:gd name="T101" fmla="*/ 42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36" h="689">
                    <a:moveTo>
                      <a:pt x="252" y="42"/>
                    </a:moveTo>
                    <a:lnTo>
                      <a:pt x="260" y="34"/>
                    </a:lnTo>
                    <a:lnTo>
                      <a:pt x="275" y="33"/>
                    </a:lnTo>
                    <a:lnTo>
                      <a:pt x="288" y="31"/>
                    </a:lnTo>
                    <a:lnTo>
                      <a:pt x="301" y="31"/>
                    </a:lnTo>
                    <a:lnTo>
                      <a:pt x="297" y="42"/>
                    </a:lnTo>
                    <a:lnTo>
                      <a:pt x="299" y="51"/>
                    </a:lnTo>
                    <a:lnTo>
                      <a:pt x="303" y="59"/>
                    </a:lnTo>
                    <a:lnTo>
                      <a:pt x="311" y="67"/>
                    </a:lnTo>
                    <a:lnTo>
                      <a:pt x="320" y="74"/>
                    </a:lnTo>
                    <a:lnTo>
                      <a:pt x="329" y="80"/>
                    </a:lnTo>
                    <a:lnTo>
                      <a:pt x="339" y="84"/>
                    </a:lnTo>
                    <a:lnTo>
                      <a:pt x="346" y="89"/>
                    </a:lnTo>
                    <a:lnTo>
                      <a:pt x="356" y="93"/>
                    </a:lnTo>
                    <a:lnTo>
                      <a:pt x="365" y="99"/>
                    </a:lnTo>
                    <a:lnTo>
                      <a:pt x="375" y="104"/>
                    </a:lnTo>
                    <a:lnTo>
                      <a:pt x="384" y="110"/>
                    </a:lnTo>
                    <a:lnTo>
                      <a:pt x="394" y="118"/>
                    </a:lnTo>
                    <a:lnTo>
                      <a:pt x="401" y="125"/>
                    </a:lnTo>
                    <a:lnTo>
                      <a:pt x="409" y="135"/>
                    </a:lnTo>
                    <a:lnTo>
                      <a:pt x="415" y="144"/>
                    </a:lnTo>
                    <a:lnTo>
                      <a:pt x="418" y="173"/>
                    </a:lnTo>
                    <a:lnTo>
                      <a:pt x="418" y="203"/>
                    </a:lnTo>
                    <a:lnTo>
                      <a:pt x="418" y="231"/>
                    </a:lnTo>
                    <a:lnTo>
                      <a:pt x="428" y="258"/>
                    </a:lnTo>
                    <a:lnTo>
                      <a:pt x="430" y="277"/>
                    </a:lnTo>
                    <a:lnTo>
                      <a:pt x="437" y="292"/>
                    </a:lnTo>
                    <a:lnTo>
                      <a:pt x="447" y="307"/>
                    </a:lnTo>
                    <a:lnTo>
                      <a:pt x="460" y="320"/>
                    </a:lnTo>
                    <a:lnTo>
                      <a:pt x="471" y="335"/>
                    </a:lnTo>
                    <a:lnTo>
                      <a:pt x="483" y="350"/>
                    </a:lnTo>
                    <a:lnTo>
                      <a:pt x="488" y="366"/>
                    </a:lnTo>
                    <a:lnTo>
                      <a:pt x="492" y="384"/>
                    </a:lnTo>
                    <a:lnTo>
                      <a:pt x="492" y="407"/>
                    </a:lnTo>
                    <a:lnTo>
                      <a:pt x="488" y="432"/>
                    </a:lnTo>
                    <a:lnTo>
                      <a:pt x="481" y="453"/>
                    </a:lnTo>
                    <a:lnTo>
                      <a:pt x="471" y="475"/>
                    </a:lnTo>
                    <a:lnTo>
                      <a:pt x="466" y="496"/>
                    </a:lnTo>
                    <a:lnTo>
                      <a:pt x="462" y="517"/>
                    </a:lnTo>
                    <a:lnTo>
                      <a:pt x="466" y="538"/>
                    </a:lnTo>
                    <a:lnTo>
                      <a:pt x="477" y="560"/>
                    </a:lnTo>
                    <a:lnTo>
                      <a:pt x="485" y="540"/>
                    </a:lnTo>
                    <a:lnTo>
                      <a:pt x="488" y="517"/>
                    </a:lnTo>
                    <a:lnTo>
                      <a:pt x="492" y="494"/>
                    </a:lnTo>
                    <a:lnTo>
                      <a:pt x="503" y="472"/>
                    </a:lnTo>
                    <a:lnTo>
                      <a:pt x="517" y="443"/>
                    </a:lnTo>
                    <a:lnTo>
                      <a:pt x="522" y="413"/>
                    </a:lnTo>
                    <a:lnTo>
                      <a:pt x="520" y="384"/>
                    </a:lnTo>
                    <a:lnTo>
                      <a:pt x="513" y="356"/>
                    </a:lnTo>
                    <a:lnTo>
                      <a:pt x="502" y="330"/>
                    </a:lnTo>
                    <a:lnTo>
                      <a:pt x="486" y="303"/>
                    </a:lnTo>
                    <a:lnTo>
                      <a:pt x="471" y="277"/>
                    </a:lnTo>
                    <a:lnTo>
                      <a:pt x="456" y="252"/>
                    </a:lnTo>
                    <a:lnTo>
                      <a:pt x="460" y="216"/>
                    </a:lnTo>
                    <a:lnTo>
                      <a:pt x="458" y="178"/>
                    </a:lnTo>
                    <a:lnTo>
                      <a:pt x="451" y="144"/>
                    </a:lnTo>
                    <a:lnTo>
                      <a:pt x="432" y="114"/>
                    </a:lnTo>
                    <a:lnTo>
                      <a:pt x="418" y="99"/>
                    </a:lnTo>
                    <a:lnTo>
                      <a:pt x="405" y="87"/>
                    </a:lnTo>
                    <a:lnTo>
                      <a:pt x="390" y="76"/>
                    </a:lnTo>
                    <a:lnTo>
                      <a:pt x="377" y="65"/>
                    </a:lnTo>
                    <a:lnTo>
                      <a:pt x="362" y="55"/>
                    </a:lnTo>
                    <a:lnTo>
                      <a:pt x="345" y="48"/>
                    </a:lnTo>
                    <a:lnTo>
                      <a:pt x="329" y="38"/>
                    </a:lnTo>
                    <a:lnTo>
                      <a:pt x="314" y="31"/>
                    </a:lnTo>
                    <a:lnTo>
                      <a:pt x="346" y="33"/>
                    </a:lnTo>
                    <a:lnTo>
                      <a:pt x="381" y="36"/>
                    </a:lnTo>
                    <a:lnTo>
                      <a:pt x="416" y="42"/>
                    </a:lnTo>
                    <a:lnTo>
                      <a:pt x="452" y="50"/>
                    </a:lnTo>
                    <a:lnTo>
                      <a:pt x="485" y="61"/>
                    </a:lnTo>
                    <a:lnTo>
                      <a:pt x="515" y="78"/>
                    </a:lnTo>
                    <a:lnTo>
                      <a:pt x="541" y="101"/>
                    </a:lnTo>
                    <a:lnTo>
                      <a:pt x="562" y="131"/>
                    </a:lnTo>
                    <a:lnTo>
                      <a:pt x="577" y="140"/>
                    </a:lnTo>
                    <a:lnTo>
                      <a:pt x="592" y="154"/>
                    </a:lnTo>
                    <a:lnTo>
                      <a:pt x="604" y="167"/>
                    </a:lnTo>
                    <a:lnTo>
                      <a:pt x="615" y="182"/>
                    </a:lnTo>
                    <a:lnTo>
                      <a:pt x="625" y="197"/>
                    </a:lnTo>
                    <a:lnTo>
                      <a:pt x="630" y="214"/>
                    </a:lnTo>
                    <a:lnTo>
                      <a:pt x="634" y="231"/>
                    </a:lnTo>
                    <a:lnTo>
                      <a:pt x="636" y="248"/>
                    </a:lnTo>
                    <a:lnTo>
                      <a:pt x="630" y="318"/>
                    </a:lnTo>
                    <a:lnTo>
                      <a:pt x="617" y="377"/>
                    </a:lnTo>
                    <a:lnTo>
                      <a:pt x="596" y="432"/>
                    </a:lnTo>
                    <a:lnTo>
                      <a:pt x="570" y="481"/>
                    </a:lnTo>
                    <a:lnTo>
                      <a:pt x="545" y="528"/>
                    </a:lnTo>
                    <a:lnTo>
                      <a:pt x="520" y="576"/>
                    </a:lnTo>
                    <a:lnTo>
                      <a:pt x="500" y="625"/>
                    </a:lnTo>
                    <a:lnTo>
                      <a:pt x="486" y="680"/>
                    </a:lnTo>
                    <a:lnTo>
                      <a:pt x="483" y="685"/>
                    </a:lnTo>
                    <a:lnTo>
                      <a:pt x="479" y="687"/>
                    </a:lnTo>
                    <a:lnTo>
                      <a:pt x="473" y="687"/>
                    </a:lnTo>
                    <a:lnTo>
                      <a:pt x="466" y="689"/>
                    </a:lnTo>
                    <a:lnTo>
                      <a:pt x="451" y="682"/>
                    </a:lnTo>
                    <a:lnTo>
                      <a:pt x="435" y="670"/>
                    </a:lnTo>
                    <a:lnTo>
                      <a:pt x="420" y="661"/>
                    </a:lnTo>
                    <a:lnTo>
                      <a:pt x="405" y="648"/>
                    </a:lnTo>
                    <a:lnTo>
                      <a:pt x="390" y="636"/>
                    </a:lnTo>
                    <a:lnTo>
                      <a:pt x="377" y="623"/>
                    </a:lnTo>
                    <a:lnTo>
                      <a:pt x="364" y="608"/>
                    </a:lnTo>
                    <a:lnTo>
                      <a:pt x="350" y="595"/>
                    </a:lnTo>
                    <a:lnTo>
                      <a:pt x="358" y="566"/>
                    </a:lnTo>
                    <a:lnTo>
                      <a:pt x="367" y="540"/>
                    </a:lnTo>
                    <a:lnTo>
                      <a:pt x="375" y="511"/>
                    </a:lnTo>
                    <a:lnTo>
                      <a:pt x="373" y="481"/>
                    </a:lnTo>
                    <a:lnTo>
                      <a:pt x="371" y="468"/>
                    </a:lnTo>
                    <a:lnTo>
                      <a:pt x="367" y="455"/>
                    </a:lnTo>
                    <a:lnTo>
                      <a:pt x="362" y="441"/>
                    </a:lnTo>
                    <a:lnTo>
                      <a:pt x="354" y="428"/>
                    </a:lnTo>
                    <a:lnTo>
                      <a:pt x="346" y="417"/>
                    </a:lnTo>
                    <a:lnTo>
                      <a:pt x="335" y="405"/>
                    </a:lnTo>
                    <a:lnTo>
                      <a:pt x="324" y="396"/>
                    </a:lnTo>
                    <a:lnTo>
                      <a:pt x="311" y="388"/>
                    </a:lnTo>
                    <a:lnTo>
                      <a:pt x="301" y="384"/>
                    </a:lnTo>
                    <a:lnTo>
                      <a:pt x="292" y="383"/>
                    </a:lnTo>
                    <a:lnTo>
                      <a:pt x="280" y="381"/>
                    </a:lnTo>
                    <a:lnTo>
                      <a:pt x="271" y="383"/>
                    </a:lnTo>
                    <a:lnTo>
                      <a:pt x="261" y="384"/>
                    </a:lnTo>
                    <a:lnTo>
                      <a:pt x="252" y="386"/>
                    </a:lnTo>
                    <a:lnTo>
                      <a:pt x="242" y="390"/>
                    </a:lnTo>
                    <a:lnTo>
                      <a:pt x="233" y="394"/>
                    </a:lnTo>
                    <a:lnTo>
                      <a:pt x="218" y="349"/>
                    </a:lnTo>
                    <a:lnTo>
                      <a:pt x="220" y="301"/>
                    </a:lnTo>
                    <a:lnTo>
                      <a:pt x="229" y="254"/>
                    </a:lnTo>
                    <a:lnTo>
                      <a:pt x="229" y="205"/>
                    </a:lnTo>
                    <a:lnTo>
                      <a:pt x="210" y="193"/>
                    </a:lnTo>
                    <a:lnTo>
                      <a:pt x="188" y="186"/>
                    </a:lnTo>
                    <a:lnTo>
                      <a:pt x="165" y="182"/>
                    </a:lnTo>
                    <a:lnTo>
                      <a:pt x="140" y="180"/>
                    </a:lnTo>
                    <a:lnTo>
                      <a:pt x="116" y="180"/>
                    </a:lnTo>
                    <a:lnTo>
                      <a:pt x="91" y="180"/>
                    </a:lnTo>
                    <a:lnTo>
                      <a:pt x="67" y="176"/>
                    </a:lnTo>
                    <a:lnTo>
                      <a:pt x="44" y="173"/>
                    </a:lnTo>
                    <a:lnTo>
                      <a:pt x="31" y="169"/>
                    </a:lnTo>
                    <a:lnTo>
                      <a:pt x="19" y="161"/>
                    </a:lnTo>
                    <a:lnTo>
                      <a:pt x="10" y="150"/>
                    </a:lnTo>
                    <a:lnTo>
                      <a:pt x="2" y="138"/>
                    </a:lnTo>
                    <a:lnTo>
                      <a:pt x="0" y="118"/>
                    </a:lnTo>
                    <a:lnTo>
                      <a:pt x="4" y="95"/>
                    </a:lnTo>
                    <a:lnTo>
                      <a:pt x="12" y="76"/>
                    </a:lnTo>
                    <a:lnTo>
                      <a:pt x="21" y="57"/>
                    </a:lnTo>
                    <a:lnTo>
                      <a:pt x="38" y="38"/>
                    </a:lnTo>
                    <a:lnTo>
                      <a:pt x="57" y="23"/>
                    </a:lnTo>
                    <a:lnTo>
                      <a:pt x="78" y="12"/>
                    </a:lnTo>
                    <a:lnTo>
                      <a:pt x="101" y="4"/>
                    </a:lnTo>
                    <a:lnTo>
                      <a:pt x="125" y="0"/>
                    </a:lnTo>
                    <a:lnTo>
                      <a:pt x="150" y="0"/>
                    </a:lnTo>
                    <a:lnTo>
                      <a:pt x="176" y="2"/>
                    </a:lnTo>
                    <a:lnTo>
                      <a:pt x="205" y="8"/>
                    </a:lnTo>
                    <a:lnTo>
                      <a:pt x="218" y="15"/>
                    </a:lnTo>
                    <a:lnTo>
                      <a:pt x="231" y="25"/>
                    </a:lnTo>
                    <a:lnTo>
                      <a:pt x="242" y="33"/>
                    </a:lnTo>
                    <a:lnTo>
                      <a:pt x="252" y="42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1162050" y="3776663"/>
                <a:ext cx="168275" cy="261937"/>
              </a:xfrm>
              <a:custGeom>
                <a:avLst/>
                <a:gdLst>
                  <a:gd name="T0" fmla="*/ 89 w 214"/>
                  <a:gd name="T1" fmla="*/ 9 h 329"/>
                  <a:gd name="T2" fmla="*/ 66 w 214"/>
                  <a:gd name="T3" fmla="*/ 24 h 329"/>
                  <a:gd name="T4" fmla="*/ 53 w 214"/>
                  <a:gd name="T5" fmla="*/ 40 h 329"/>
                  <a:gd name="T6" fmla="*/ 48 w 214"/>
                  <a:gd name="T7" fmla="*/ 53 h 329"/>
                  <a:gd name="T8" fmla="*/ 46 w 214"/>
                  <a:gd name="T9" fmla="*/ 70 h 329"/>
                  <a:gd name="T10" fmla="*/ 65 w 214"/>
                  <a:gd name="T11" fmla="*/ 85 h 329"/>
                  <a:gd name="T12" fmla="*/ 85 w 214"/>
                  <a:gd name="T13" fmla="*/ 96 h 329"/>
                  <a:gd name="T14" fmla="*/ 108 w 214"/>
                  <a:gd name="T15" fmla="*/ 104 h 329"/>
                  <a:gd name="T16" fmla="*/ 133 w 214"/>
                  <a:gd name="T17" fmla="*/ 110 h 329"/>
                  <a:gd name="T18" fmla="*/ 155 w 214"/>
                  <a:gd name="T19" fmla="*/ 117 h 329"/>
                  <a:gd name="T20" fmla="*/ 176 w 214"/>
                  <a:gd name="T21" fmla="*/ 128 h 329"/>
                  <a:gd name="T22" fmla="*/ 195 w 214"/>
                  <a:gd name="T23" fmla="*/ 144 h 329"/>
                  <a:gd name="T24" fmla="*/ 208 w 214"/>
                  <a:gd name="T25" fmla="*/ 166 h 329"/>
                  <a:gd name="T26" fmla="*/ 214 w 214"/>
                  <a:gd name="T27" fmla="*/ 214 h 329"/>
                  <a:gd name="T28" fmla="*/ 205 w 214"/>
                  <a:gd name="T29" fmla="*/ 267 h 329"/>
                  <a:gd name="T30" fmla="*/ 189 w 214"/>
                  <a:gd name="T31" fmla="*/ 310 h 329"/>
                  <a:gd name="T32" fmla="*/ 180 w 214"/>
                  <a:gd name="T33" fmla="*/ 329 h 329"/>
                  <a:gd name="T34" fmla="*/ 174 w 214"/>
                  <a:gd name="T35" fmla="*/ 314 h 329"/>
                  <a:gd name="T36" fmla="*/ 171 w 214"/>
                  <a:gd name="T37" fmla="*/ 299 h 329"/>
                  <a:gd name="T38" fmla="*/ 171 w 214"/>
                  <a:gd name="T39" fmla="*/ 284 h 329"/>
                  <a:gd name="T40" fmla="*/ 172 w 214"/>
                  <a:gd name="T41" fmla="*/ 267 h 329"/>
                  <a:gd name="T42" fmla="*/ 182 w 214"/>
                  <a:gd name="T43" fmla="*/ 246 h 329"/>
                  <a:gd name="T44" fmla="*/ 191 w 214"/>
                  <a:gd name="T45" fmla="*/ 225 h 329"/>
                  <a:gd name="T46" fmla="*/ 197 w 214"/>
                  <a:gd name="T47" fmla="*/ 202 h 329"/>
                  <a:gd name="T48" fmla="*/ 189 w 214"/>
                  <a:gd name="T49" fmla="*/ 180 h 329"/>
                  <a:gd name="T50" fmla="*/ 176 w 214"/>
                  <a:gd name="T51" fmla="*/ 161 h 329"/>
                  <a:gd name="T52" fmla="*/ 159 w 214"/>
                  <a:gd name="T53" fmla="*/ 147 h 329"/>
                  <a:gd name="T54" fmla="*/ 138 w 214"/>
                  <a:gd name="T55" fmla="*/ 138 h 329"/>
                  <a:gd name="T56" fmla="*/ 118 w 214"/>
                  <a:gd name="T57" fmla="*/ 132 h 329"/>
                  <a:gd name="T58" fmla="*/ 95 w 214"/>
                  <a:gd name="T59" fmla="*/ 128 h 329"/>
                  <a:gd name="T60" fmla="*/ 72 w 214"/>
                  <a:gd name="T61" fmla="*/ 127 h 329"/>
                  <a:gd name="T62" fmla="*/ 49 w 214"/>
                  <a:gd name="T63" fmla="*/ 123 h 329"/>
                  <a:gd name="T64" fmla="*/ 27 w 214"/>
                  <a:gd name="T65" fmla="*/ 121 h 329"/>
                  <a:gd name="T66" fmla="*/ 19 w 214"/>
                  <a:gd name="T67" fmla="*/ 117 h 329"/>
                  <a:gd name="T68" fmla="*/ 14 w 214"/>
                  <a:gd name="T69" fmla="*/ 111 h 329"/>
                  <a:gd name="T70" fmla="*/ 8 w 214"/>
                  <a:gd name="T71" fmla="*/ 104 h 329"/>
                  <a:gd name="T72" fmla="*/ 2 w 214"/>
                  <a:gd name="T73" fmla="*/ 98 h 329"/>
                  <a:gd name="T74" fmla="*/ 0 w 214"/>
                  <a:gd name="T75" fmla="*/ 76 h 329"/>
                  <a:gd name="T76" fmla="*/ 8 w 214"/>
                  <a:gd name="T77" fmla="*/ 57 h 329"/>
                  <a:gd name="T78" fmla="*/ 19 w 214"/>
                  <a:gd name="T79" fmla="*/ 40 h 329"/>
                  <a:gd name="T80" fmla="*/ 31 w 214"/>
                  <a:gd name="T81" fmla="*/ 23 h 329"/>
                  <a:gd name="T82" fmla="*/ 36 w 214"/>
                  <a:gd name="T83" fmla="*/ 17 h 329"/>
                  <a:gd name="T84" fmla="*/ 44 w 214"/>
                  <a:gd name="T85" fmla="*/ 11 h 329"/>
                  <a:gd name="T86" fmla="*/ 51 w 214"/>
                  <a:gd name="T87" fmla="*/ 7 h 329"/>
                  <a:gd name="T88" fmla="*/ 61 w 214"/>
                  <a:gd name="T89" fmla="*/ 4 h 329"/>
                  <a:gd name="T90" fmla="*/ 68 w 214"/>
                  <a:gd name="T91" fmla="*/ 2 h 329"/>
                  <a:gd name="T92" fmla="*/ 76 w 214"/>
                  <a:gd name="T93" fmla="*/ 0 h 329"/>
                  <a:gd name="T94" fmla="*/ 84 w 214"/>
                  <a:gd name="T95" fmla="*/ 4 h 329"/>
                  <a:gd name="T96" fmla="*/ 89 w 214"/>
                  <a:gd name="T97" fmla="*/ 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4" h="329">
                    <a:moveTo>
                      <a:pt x="89" y="9"/>
                    </a:moveTo>
                    <a:lnTo>
                      <a:pt x="66" y="24"/>
                    </a:lnTo>
                    <a:lnTo>
                      <a:pt x="53" y="40"/>
                    </a:lnTo>
                    <a:lnTo>
                      <a:pt x="48" y="53"/>
                    </a:lnTo>
                    <a:lnTo>
                      <a:pt x="46" y="70"/>
                    </a:lnTo>
                    <a:lnTo>
                      <a:pt x="65" y="85"/>
                    </a:lnTo>
                    <a:lnTo>
                      <a:pt x="85" y="96"/>
                    </a:lnTo>
                    <a:lnTo>
                      <a:pt x="108" y="104"/>
                    </a:lnTo>
                    <a:lnTo>
                      <a:pt x="133" y="110"/>
                    </a:lnTo>
                    <a:lnTo>
                      <a:pt x="155" y="117"/>
                    </a:lnTo>
                    <a:lnTo>
                      <a:pt x="176" y="128"/>
                    </a:lnTo>
                    <a:lnTo>
                      <a:pt x="195" y="144"/>
                    </a:lnTo>
                    <a:lnTo>
                      <a:pt x="208" y="166"/>
                    </a:lnTo>
                    <a:lnTo>
                      <a:pt x="214" y="214"/>
                    </a:lnTo>
                    <a:lnTo>
                      <a:pt x="205" y="267"/>
                    </a:lnTo>
                    <a:lnTo>
                      <a:pt x="189" y="310"/>
                    </a:lnTo>
                    <a:lnTo>
                      <a:pt x="180" y="329"/>
                    </a:lnTo>
                    <a:lnTo>
                      <a:pt x="174" y="314"/>
                    </a:lnTo>
                    <a:lnTo>
                      <a:pt x="171" y="299"/>
                    </a:lnTo>
                    <a:lnTo>
                      <a:pt x="171" y="284"/>
                    </a:lnTo>
                    <a:lnTo>
                      <a:pt x="172" y="267"/>
                    </a:lnTo>
                    <a:lnTo>
                      <a:pt x="182" y="246"/>
                    </a:lnTo>
                    <a:lnTo>
                      <a:pt x="191" y="225"/>
                    </a:lnTo>
                    <a:lnTo>
                      <a:pt x="197" y="202"/>
                    </a:lnTo>
                    <a:lnTo>
                      <a:pt x="189" y="180"/>
                    </a:lnTo>
                    <a:lnTo>
                      <a:pt x="176" y="161"/>
                    </a:lnTo>
                    <a:lnTo>
                      <a:pt x="159" y="147"/>
                    </a:lnTo>
                    <a:lnTo>
                      <a:pt x="138" y="138"/>
                    </a:lnTo>
                    <a:lnTo>
                      <a:pt x="118" y="132"/>
                    </a:lnTo>
                    <a:lnTo>
                      <a:pt x="95" y="128"/>
                    </a:lnTo>
                    <a:lnTo>
                      <a:pt x="72" y="127"/>
                    </a:lnTo>
                    <a:lnTo>
                      <a:pt x="49" y="123"/>
                    </a:lnTo>
                    <a:lnTo>
                      <a:pt x="27" y="121"/>
                    </a:lnTo>
                    <a:lnTo>
                      <a:pt x="19" y="117"/>
                    </a:lnTo>
                    <a:lnTo>
                      <a:pt x="14" y="111"/>
                    </a:lnTo>
                    <a:lnTo>
                      <a:pt x="8" y="104"/>
                    </a:lnTo>
                    <a:lnTo>
                      <a:pt x="2" y="98"/>
                    </a:lnTo>
                    <a:lnTo>
                      <a:pt x="0" y="76"/>
                    </a:lnTo>
                    <a:lnTo>
                      <a:pt x="8" y="57"/>
                    </a:lnTo>
                    <a:lnTo>
                      <a:pt x="19" y="40"/>
                    </a:lnTo>
                    <a:lnTo>
                      <a:pt x="31" y="23"/>
                    </a:lnTo>
                    <a:lnTo>
                      <a:pt x="36" y="17"/>
                    </a:lnTo>
                    <a:lnTo>
                      <a:pt x="44" y="11"/>
                    </a:lnTo>
                    <a:lnTo>
                      <a:pt x="51" y="7"/>
                    </a:lnTo>
                    <a:lnTo>
                      <a:pt x="61" y="4"/>
                    </a:lnTo>
                    <a:lnTo>
                      <a:pt x="68" y="2"/>
                    </a:lnTo>
                    <a:lnTo>
                      <a:pt x="76" y="0"/>
                    </a:lnTo>
                    <a:lnTo>
                      <a:pt x="84" y="4"/>
                    </a:lnTo>
                    <a:lnTo>
                      <a:pt x="89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1252538" y="3806825"/>
                <a:ext cx="206375" cy="479425"/>
              </a:xfrm>
              <a:custGeom>
                <a:avLst/>
                <a:gdLst>
                  <a:gd name="T0" fmla="*/ 134 w 259"/>
                  <a:gd name="T1" fmla="*/ 72 h 603"/>
                  <a:gd name="T2" fmla="*/ 162 w 259"/>
                  <a:gd name="T3" fmla="*/ 96 h 603"/>
                  <a:gd name="T4" fmla="*/ 183 w 259"/>
                  <a:gd name="T5" fmla="*/ 126 h 603"/>
                  <a:gd name="T6" fmla="*/ 189 w 259"/>
                  <a:gd name="T7" fmla="*/ 161 h 603"/>
                  <a:gd name="T8" fmla="*/ 177 w 259"/>
                  <a:gd name="T9" fmla="*/ 204 h 603"/>
                  <a:gd name="T10" fmla="*/ 162 w 259"/>
                  <a:gd name="T11" fmla="*/ 253 h 603"/>
                  <a:gd name="T12" fmla="*/ 179 w 259"/>
                  <a:gd name="T13" fmla="*/ 295 h 603"/>
                  <a:gd name="T14" fmla="*/ 208 w 259"/>
                  <a:gd name="T15" fmla="*/ 333 h 603"/>
                  <a:gd name="T16" fmla="*/ 219 w 259"/>
                  <a:gd name="T17" fmla="*/ 382 h 603"/>
                  <a:gd name="T18" fmla="*/ 215 w 259"/>
                  <a:gd name="T19" fmla="*/ 444 h 603"/>
                  <a:gd name="T20" fmla="*/ 217 w 259"/>
                  <a:gd name="T21" fmla="*/ 503 h 603"/>
                  <a:gd name="T22" fmla="*/ 238 w 259"/>
                  <a:gd name="T23" fmla="*/ 560 h 603"/>
                  <a:gd name="T24" fmla="*/ 259 w 259"/>
                  <a:gd name="T25" fmla="*/ 592 h 603"/>
                  <a:gd name="T26" fmla="*/ 255 w 259"/>
                  <a:gd name="T27" fmla="*/ 603 h 603"/>
                  <a:gd name="T28" fmla="*/ 232 w 259"/>
                  <a:gd name="T29" fmla="*/ 596 h 603"/>
                  <a:gd name="T30" fmla="*/ 210 w 259"/>
                  <a:gd name="T31" fmla="*/ 569 h 603"/>
                  <a:gd name="T32" fmla="*/ 185 w 259"/>
                  <a:gd name="T33" fmla="*/ 520 h 603"/>
                  <a:gd name="T34" fmla="*/ 185 w 259"/>
                  <a:gd name="T35" fmla="*/ 450 h 603"/>
                  <a:gd name="T36" fmla="*/ 194 w 259"/>
                  <a:gd name="T37" fmla="*/ 380 h 603"/>
                  <a:gd name="T38" fmla="*/ 174 w 259"/>
                  <a:gd name="T39" fmla="*/ 318 h 603"/>
                  <a:gd name="T40" fmla="*/ 138 w 259"/>
                  <a:gd name="T41" fmla="*/ 266 h 603"/>
                  <a:gd name="T42" fmla="*/ 147 w 259"/>
                  <a:gd name="T43" fmla="*/ 219 h 603"/>
                  <a:gd name="T44" fmla="*/ 157 w 259"/>
                  <a:gd name="T45" fmla="*/ 172 h 603"/>
                  <a:gd name="T46" fmla="*/ 147 w 259"/>
                  <a:gd name="T47" fmla="*/ 125 h 603"/>
                  <a:gd name="T48" fmla="*/ 109 w 259"/>
                  <a:gd name="T49" fmla="*/ 90 h 603"/>
                  <a:gd name="T50" fmla="*/ 70 w 259"/>
                  <a:gd name="T51" fmla="*/ 72 h 603"/>
                  <a:gd name="T52" fmla="*/ 32 w 259"/>
                  <a:gd name="T53" fmla="*/ 53 h 603"/>
                  <a:gd name="T54" fmla="*/ 5 w 259"/>
                  <a:gd name="T55" fmla="*/ 22 h 603"/>
                  <a:gd name="T56" fmla="*/ 13 w 259"/>
                  <a:gd name="T57" fmla="*/ 13 h 603"/>
                  <a:gd name="T58" fmla="*/ 43 w 259"/>
                  <a:gd name="T59" fmla="*/ 30 h 603"/>
                  <a:gd name="T60" fmla="*/ 75 w 259"/>
                  <a:gd name="T61" fmla="*/ 41 h 603"/>
                  <a:gd name="T62" fmla="*/ 106 w 259"/>
                  <a:gd name="T63" fmla="*/ 53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9" h="603">
                    <a:moveTo>
                      <a:pt x="119" y="60"/>
                    </a:moveTo>
                    <a:lnTo>
                      <a:pt x="134" y="72"/>
                    </a:lnTo>
                    <a:lnTo>
                      <a:pt x="149" y="83"/>
                    </a:lnTo>
                    <a:lnTo>
                      <a:pt x="162" y="96"/>
                    </a:lnTo>
                    <a:lnTo>
                      <a:pt x="174" y="111"/>
                    </a:lnTo>
                    <a:lnTo>
                      <a:pt x="183" y="126"/>
                    </a:lnTo>
                    <a:lnTo>
                      <a:pt x="187" y="143"/>
                    </a:lnTo>
                    <a:lnTo>
                      <a:pt x="189" y="161"/>
                    </a:lnTo>
                    <a:lnTo>
                      <a:pt x="185" y="179"/>
                    </a:lnTo>
                    <a:lnTo>
                      <a:pt x="177" y="204"/>
                    </a:lnTo>
                    <a:lnTo>
                      <a:pt x="168" y="229"/>
                    </a:lnTo>
                    <a:lnTo>
                      <a:pt x="162" y="253"/>
                    </a:lnTo>
                    <a:lnTo>
                      <a:pt x="162" y="280"/>
                    </a:lnTo>
                    <a:lnTo>
                      <a:pt x="179" y="295"/>
                    </a:lnTo>
                    <a:lnTo>
                      <a:pt x="194" y="312"/>
                    </a:lnTo>
                    <a:lnTo>
                      <a:pt x="208" y="333"/>
                    </a:lnTo>
                    <a:lnTo>
                      <a:pt x="217" y="352"/>
                    </a:lnTo>
                    <a:lnTo>
                      <a:pt x="219" y="382"/>
                    </a:lnTo>
                    <a:lnTo>
                      <a:pt x="217" y="412"/>
                    </a:lnTo>
                    <a:lnTo>
                      <a:pt x="215" y="444"/>
                    </a:lnTo>
                    <a:lnTo>
                      <a:pt x="215" y="475"/>
                    </a:lnTo>
                    <a:lnTo>
                      <a:pt x="217" y="503"/>
                    </a:lnTo>
                    <a:lnTo>
                      <a:pt x="225" y="531"/>
                    </a:lnTo>
                    <a:lnTo>
                      <a:pt x="238" y="560"/>
                    </a:lnTo>
                    <a:lnTo>
                      <a:pt x="259" y="586"/>
                    </a:lnTo>
                    <a:lnTo>
                      <a:pt x="259" y="592"/>
                    </a:lnTo>
                    <a:lnTo>
                      <a:pt x="259" y="600"/>
                    </a:lnTo>
                    <a:lnTo>
                      <a:pt x="255" y="603"/>
                    </a:lnTo>
                    <a:lnTo>
                      <a:pt x="249" y="603"/>
                    </a:lnTo>
                    <a:lnTo>
                      <a:pt x="232" y="596"/>
                    </a:lnTo>
                    <a:lnTo>
                      <a:pt x="221" y="584"/>
                    </a:lnTo>
                    <a:lnTo>
                      <a:pt x="210" y="569"/>
                    </a:lnTo>
                    <a:lnTo>
                      <a:pt x="200" y="554"/>
                    </a:lnTo>
                    <a:lnTo>
                      <a:pt x="185" y="520"/>
                    </a:lnTo>
                    <a:lnTo>
                      <a:pt x="181" y="484"/>
                    </a:lnTo>
                    <a:lnTo>
                      <a:pt x="185" y="450"/>
                    </a:lnTo>
                    <a:lnTo>
                      <a:pt x="191" y="414"/>
                    </a:lnTo>
                    <a:lnTo>
                      <a:pt x="194" y="380"/>
                    </a:lnTo>
                    <a:lnTo>
                      <a:pt x="189" y="348"/>
                    </a:lnTo>
                    <a:lnTo>
                      <a:pt x="174" y="318"/>
                    </a:lnTo>
                    <a:lnTo>
                      <a:pt x="141" y="291"/>
                    </a:lnTo>
                    <a:lnTo>
                      <a:pt x="138" y="266"/>
                    </a:lnTo>
                    <a:lnTo>
                      <a:pt x="141" y="242"/>
                    </a:lnTo>
                    <a:lnTo>
                      <a:pt x="147" y="219"/>
                    </a:lnTo>
                    <a:lnTo>
                      <a:pt x="153" y="195"/>
                    </a:lnTo>
                    <a:lnTo>
                      <a:pt x="157" y="172"/>
                    </a:lnTo>
                    <a:lnTo>
                      <a:pt x="155" y="149"/>
                    </a:lnTo>
                    <a:lnTo>
                      <a:pt x="147" y="125"/>
                    </a:lnTo>
                    <a:lnTo>
                      <a:pt x="128" y="100"/>
                    </a:lnTo>
                    <a:lnTo>
                      <a:pt x="109" y="90"/>
                    </a:lnTo>
                    <a:lnTo>
                      <a:pt x="90" y="81"/>
                    </a:lnTo>
                    <a:lnTo>
                      <a:pt x="70" y="72"/>
                    </a:lnTo>
                    <a:lnTo>
                      <a:pt x="51" y="64"/>
                    </a:lnTo>
                    <a:lnTo>
                      <a:pt x="32" y="53"/>
                    </a:lnTo>
                    <a:lnTo>
                      <a:pt x="17" y="39"/>
                    </a:lnTo>
                    <a:lnTo>
                      <a:pt x="5" y="22"/>
                    </a:lnTo>
                    <a:lnTo>
                      <a:pt x="0" y="0"/>
                    </a:lnTo>
                    <a:lnTo>
                      <a:pt x="13" y="13"/>
                    </a:lnTo>
                    <a:lnTo>
                      <a:pt x="26" y="22"/>
                    </a:lnTo>
                    <a:lnTo>
                      <a:pt x="43" y="30"/>
                    </a:lnTo>
                    <a:lnTo>
                      <a:pt x="58" y="36"/>
                    </a:lnTo>
                    <a:lnTo>
                      <a:pt x="75" y="41"/>
                    </a:lnTo>
                    <a:lnTo>
                      <a:pt x="90" y="47"/>
                    </a:lnTo>
                    <a:lnTo>
                      <a:pt x="106" y="53"/>
                    </a:lnTo>
                    <a:lnTo>
                      <a:pt x="119" y="6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50800" y="3811588"/>
                <a:ext cx="96838" cy="55562"/>
              </a:xfrm>
              <a:custGeom>
                <a:avLst/>
                <a:gdLst>
                  <a:gd name="T0" fmla="*/ 121 w 123"/>
                  <a:gd name="T1" fmla="*/ 14 h 70"/>
                  <a:gd name="T2" fmla="*/ 123 w 123"/>
                  <a:gd name="T3" fmla="*/ 25 h 70"/>
                  <a:gd name="T4" fmla="*/ 123 w 123"/>
                  <a:gd name="T5" fmla="*/ 38 h 70"/>
                  <a:gd name="T6" fmla="*/ 121 w 123"/>
                  <a:gd name="T7" fmla="*/ 50 h 70"/>
                  <a:gd name="T8" fmla="*/ 113 w 123"/>
                  <a:gd name="T9" fmla="*/ 59 h 70"/>
                  <a:gd name="T10" fmla="*/ 98 w 123"/>
                  <a:gd name="T11" fmla="*/ 59 h 70"/>
                  <a:gd name="T12" fmla="*/ 85 w 123"/>
                  <a:gd name="T13" fmla="*/ 59 h 70"/>
                  <a:gd name="T14" fmla="*/ 70 w 123"/>
                  <a:gd name="T15" fmla="*/ 59 h 70"/>
                  <a:gd name="T16" fmla="*/ 57 w 123"/>
                  <a:gd name="T17" fmla="*/ 59 h 70"/>
                  <a:gd name="T18" fmla="*/ 43 w 123"/>
                  <a:gd name="T19" fmla="*/ 61 h 70"/>
                  <a:gd name="T20" fmla="*/ 28 w 123"/>
                  <a:gd name="T21" fmla="*/ 63 h 70"/>
                  <a:gd name="T22" fmla="*/ 17 w 123"/>
                  <a:gd name="T23" fmla="*/ 67 h 70"/>
                  <a:gd name="T24" fmla="*/ 4 w 123"/>
                  <a:gd name="T25" fmla="*/ 70 h 70"/>
                  <a:gd name="T26" fmla="*/ 0 w 123"/>
                  <a:gd name="T27" fmla="*/ 50 h 70"/>
                  <a:gd name="T28" fmla="*/ 9 w 123"/>
                  <a:gd name="T29" fmla="*/ 33 h 70"/>
                  <a:gd name="T30" fmla="*/ 24 w 123"/>
                  <a:gd name="T31" fmla="*/ 19 h 70"/>
                  <a:gd name="T32" fmla="*/ 40 w 123"/>
                  <a:gd name="T33" fmla="*/ 6 h 70"/>
                  <a:gd name="T34" fmla="*/ 49 w 123"/>
                  <a:gd name="T35" fmla="*/ 4 h 70"/>
                  <a:gd name="T36" fmla="*/ 60 w 123"/>
                  <a:gd name="T37" fmla="*/ 2 h 70"/>
                  <a:gd name="T38" fmla="*/ 70 w 123"/>
                  <a:gd name="T39" fmla="*/ 0 h 70"/>
                  <a:gd name="T40" fmla="*/ 81 w 123"/>
                  <a:gd name="T41" fmla="*/ 0 h 70"/>
                  <a:gd name="T42" fmla="*/ 92 w 123"/>
                  <a:gd name="T43" fmla="*/ 0 h 70"/>
                  <a:gd name="T44" fmla="*/ 102 w 123"/>
                  <a:gd name="T45" fmla="*/ 2 h 70"/>
                  <a:gd name="T46" fmla="*/ 113 w 123"/>
                  <a:gd name="T47" fmla="*/ 6 h 70"/>
                  <a:gd name="T48" fmla="*/ 121 w 123"/>
                  <a:gd name="T49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3" h="70">
                    <a:moveTo>
                      <a:pt x="121" y="14"/>
                    </a:moveTo>
                    <a:lnTo>
                      <a:pt x="123" y="25"/>
                    </a:lnTo>
                    <a:lnTo>
                      <a:pt x="123" y="38"/>
                    </a:lnTo>
                    <a:lnTo>
                      <a:pt x="121" y="50"/>
                    </a:lnTo>
                    <a:lnTo>
                      <a:pt x="113" y="59"/>
                    </a:lnTo>
                    <a:lnTo>
                      <a:pt x="98" y="59"/>
                    </a:lnTo>
                    <a:lnTo>
                      <a:pt x="85" y="59"/>
                    </a:lnTo>
                    <a:lnTo>
                      <a:pt x="70" y="59"/>
                    </a:lnTo>
                    <a:lnTo>
                      <a:pt x="57" y="59"/>
                    </a:lnTo>
                    <a:lnTo>
                      <a:pt x="43" y="61"/>
                    </a:lnTo>
                    <a:lnTo>
                      <a:pt x="28" y="63"/>
                    </a:lnTo>
                    <a:lnTo>
                      <a:pt x="17" y="67"/>
                    </a:lnTo>
                    <a:lnTo>
                      <a:pt x="4" y="70"/>
                    </a:lnTo>
                    <a:lnTo>
                      <a:pt x="0" y="50"/>
                    </a:lnTo>
                    <a:lnTo>
                      <a:pt x="9" y="33"/>
                    </a:lnTo>
                    <a:lnTo>
                      <a:pt x="24" y="19"/>
                    </a:lnTo>
                    <a:lnTo>
                      <a:pt x="40" y="6"/>
                    </a:lnTo>
                    <a:lnTo>
                      <a:pt x="49" y="4"/>
                    </a:lnTo>
                    <a:lnTo>
                      <a:pt x="60" y="2"/>
                    </a:lnTo>
                    <a:lnTo>
                      <a:pt x="70" y="0"/>
                    </a:lnTo>
                    <a:lnTo>
                      <a:pt x="81" y="0"/>
                    </a:lnTo>
                    <a:lnTo>
                      <a:pt x="92" y="0"/>
                    </a:lnTo>
                    <a:lnTo>
                      <a:pt x="102" y="2"/>
                    </a:lnTo>
                    <a:lnTo>
                      <a:pt x="113" y="6"/>
                    </a:lnTo>
                    <a:lnTo>
                      <a:pt x="121" y="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255587" y="3813175"/>
                <a:ext cx="61913" cy="20637"/>
              </a:xfrm>
              <a:custGeom>
                <a:avLst/>
                <a:gdLst>
                  <a:gd name="T0" fmla="*/ 53 w 77"/>
                  <a:gd name="T1" fmla="*/ 0 h 27"/>
                  <a:gd name="T2" fmla="*/ 55 w 77"/>
                  <a:gd name="T3" fmla="*/ 0 h 27"/>
                  <a:gd name="T4" fmla="*/ 62 w 77"/>
                  <a:gd name="T5" fmla="*/ 4 h 27"/>
                  <a:gd name="T6" fmla="*/ 70 w 77"/>
                  <a:gd name="T7" fmla="*/ 6 h 27"/>
                  <a:gd name="T8" fmla="*/ 74 w 77"/>
                  <a:gd name="T9" fmla="*/ 10 h 27"/>
                  <a:gd name="T10" fmla="*/ 77 w 77"/>
                  <a:gd name="T11" fmla="*/ 23 h 27"/>
                  <a:gd name="T12" fmla="*/ 2 w 77"/>
                  <a:gd name="T13" fmla="*/ 27 h 27"/>
                  <a:gd name="T14" fmla="*/ 0 w 77"/>
                  <a:gd name="T15" fmla="*/ 23 h 27"/>
                  <a:gd name="T16" fmla="*/ 0 w 77"/>
                  <a:gd name="T17" fmla="*/ 19 h 27"/>
                  <a:gd name="T18" fmla="*/ 0 w 77"/>
                  <a:gd name="T19" fmla="*/ 15 h 27"/>
                  <a:gd name="T20" fmla="*/ 6 w 77"/>
                  <a:gd name="T21" fmla="*/ 13 h 27"/>
                  <a:gd name="T22" fmla="*/ 11 w 77"/>
                  <a:gd name="T23" fmla="*/ 10 h 27"/>
                  <a:gd name="T24" fmla="*/ 21 w 77"/>
                  <a:gd name="T25" fmla="*/ 6 h 27"/>
                  <a:gd name="T26" fmla="*/ 36 w 77"/>
                  <a:gd name="T27" fmla="*/ 4 h 27"/>
                  <a:gd name="T28" fmla="*/ 53 w 77"/>
                  <a:gd name="T2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27">
                    <a:moveTo>
                      <a:pt x="53" y="0"/>
                    </a:moveTo>
                    <a:lnTo>
                      <a:pt x="55" y="0"/>
                    </a:lnTo>
                    <a:lnTo>
                      <a:pt x="62" y="4"/>
                    </a:lnTo>
                    <a:lnTo>
                      <a:pt x="70" y="6"/>
                    </a:lnTo>
                    <a:lnTo>
                      <a:pt x="74" y="10"/>
                    </a:lnTo>
                    <a:lnTo>
                      <a:pt x="77" y="23"/>
                    </a:lnTo>
                    <a:lnTo>
                      <a:pt x="2" y="27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6" y="13"/>
                    </a:lnTo>
                    <a:lnTo>
                      <a:pt x="11" y="10"/>
                    </a:lnTo>
                    <a:lnTo>
                      <a:pt x="21" y="6"/>
                    </a:lnTo>
                    <a:lnTo>
                      <a:pt x="36" y="4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7F2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1458913" y="3822700"/>
                <a:ext cx="98425" cy="285750"/>
              </a:xfrm>
              <a:custGeom>
                <a:avLst/>
                <a:gdLst>
                  <a:gd name="T0" fmla="*/ 49 w 125"/>
                  <a:gd name="T1" fmla="*/ 65 h 360"/>
                  <a:gd name="T2" fmla="*/ 55 w 125"/>
                  <a:gd name="T3" fmla="*/ 86 h 360"/>
                  <a:gd name="T4" fmla="*/ 60 w 125"/>
                  <a:gd name="T5" fmla="*/ 106 h 360"/>
                  <a:gd name="T6" fmla="*/ 66 w 125"/>
                  <a:gd name="T7" fmla="*/ 125 h 360"/>
                  <a:gd name="T8" fmla="*/ 72 w 125"/>
                  <a:gd name="T9" fmla="*/ 146 h 360"/>
                  <a:gd name="T10" fmla="*/ 79 w 125"/>
                  <a:gd name="T11" fmla="*/ 165 h 360"/>
                  <a:gd name="T12" fmla="*/ 89 w 125"/>
                  <a:gd name="T13" fmla="*/ 184 h 360"/>
                  <a:gd name="T14" fmla="*/ 100 w 125"/>
                  <a:gd name="T15" fmla="*/ 201 h 360"/>
                  <a:gd name="T16" fmla="*/ 113 w 125"/>
                  <a:gd name="T17" fmla="*/ 218 h 360"/>
                  <a:gd name="T18" fmla="*/ 123 w 125"/>
                  <a:gd name="T19" fmla="*/ 252 h 360"/>
                  <a:gd name="T20" fmla="*/ 125 w 125"/>
                  <a:gd name="T21" fmla="*/ 290 h 360"/>
                  <a:gd name="T22" fmla="*/ 115 w 125"/>
                  <a:gd name="T23" fmla="*/ 328 h 360"/>
                  <a:gd name="T24" fmla="*/ 100 w 125"/>
                  <a:gd name="T25" fmla="*/ 360 h 360"/>
                  <a:gd name="T26" fmla="*/ 94 w 125"/>
                  <a:gd name="T27" fmla="*/ 358 h 360"/>
                  <a:gd name="T28" fmla="*/ 91 w 125"/>
                  <a:gd name="T29" fmla="*/ 351 h 360"/>
                  <a:gd name="T30" fmla="*/ 87 w 125"/>
                  <a:gd name="T31" fmla="*/ 345 h 360"/>
                  <a:gd name="T32" fmla="*/ 83 w 125"/>
                  <a:gd name="T33" fmla="*/ 337 h 360"/>
                  <a:gd name="T34" fmla="*/ 91 w 125"/>
                  <a:gd name="T35" fmla="*/ 301 h 360"/>
                  <a:gd name="T36" fmla="*/ 89 w 125"/>
                  <a:gd name="T37" fmla="*/ 267 h 360"/>
                  <a:gd name="T38" fmla="*/ 77 w 125"/>
                  <a:gd name="T39" fmla="*/ 237 h 360"/>
                  <a:gd name="T40" fmla="*/ 64 w 125"/>
                  <a:gd name="T41" fmla="*/ 209 h 360"/>
                  <a:gd name="T42" fmla="*/ 47 w 125"/>
                  <a:gd name="T43" fmla="*/ 178 h 360"/>
                  <a:gd name="T44" fmla="*/ 34 w 125"/>
                  <a:gd name="T45" fmla="*/ 148 h 360"/>
                  <a:gd name="T46" fmla="*/ 26 w 125"/>
                  <a:gd name="T47" fmla="*/ 116 h 360"/>
                  <a:gd name="T48" fmla="*/ 26 w 125"/>
                  <a:gd name="T49" fmla="*/ 80 h 360"/>
                  <a:gd name="T50" fmla="*/ 15 w 125"/>
                  <a:gd name="T51" fmla="*/ 57 h 360"/>
                  <a:gd name="T52" fmla="*/ 5 w 125"/>
                  <a:gd name="T53" fmla="*/ 27 h 360"/>
                  <a:gd name="T54" fmla="*/ 0 w 125"/>
                  <a:gd name="T55" fmla="*/ 4 h 360"/>
                  <a:gd name="T56" fmla="*/ 2 w 125"/>
                  <a:gd name="T57" fmla="*/ 0 h 360"/>
                  <a:gd name="T58" fmla="*/ 49 w 125"/>
                  <a:gd name="T59" fmla="*/ 65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5" h="360">
                    <a:moveTo>
                      <a:pt x="49" y="65"/>
                    </a:moveTo>
                    <a:lnTo>
                      <a:pt x="55" y="86"/>
                    </a:lnTo>
                    <a:lnTo>
                      <a:pt x="60" y="106"/>
                    </a:lnTo>
                    <a:lnTo>
                      <a:pt x="66" y="125"/>
                    </a:lnTo>
                    <a:lnTo>
                      <a:pt x="72" y="146"/>
                    </a:lnTo>
                    <a:lnTo>
                      <a:pt x="79" y="165"/>
                    </a:lnTo>
                    <a:lnTo>
                      <a:pt x="89" y="184"/>
                    </a:lnTo>
                    <a:lnTo>
                      <a:pt x="100" y="201"/>
                    </a:lnTo>
                    <a:lnTo>
                      <a:pt x="113" y="218"/>
                    </a:lnTo>
                    <a:lnTo>
                      <a:pt x="123" y="252"/>
                    </a:lnTo>
                    <a:lnTo>
                      <a:pt x="125" y="290"/>
                    </a:lnTo>
                    <a:lnTo>
                      <a:pt x="115" y="328"/>
                    </a:lnTo>
                    <a:lnTo>
                      <a:pt x="100" y="360"/>
                    </a:lnTo>
                    <a:lnTo>
                      <a:pt x="94" y="358"/>
                    </a:lnTo>
                    <a:lnTo>
                      <a:pt x="91" y="351"/>
                    </a:lnTo>
                    <a:lnTo>
                      <a:pt x="87" y="345"/>
                    </a:lnTo>
                    <a:lnTo>
                      <a:pt x="83" y="337"/>
                    </a:lnTo>
                    <a:lnTo>
                      <a:pt x="91" y="301"/>
                    </a:lnTo>
                    <a:lnTo>
                      <a:pt x="89" y="267"/>
                    </a:lnTo>
                    <a:lnTo>
                      <a:pt x="77" y="237"/>
                    </a:lnTo>
                    <a:lnTo>
                      <a:pt x="64" y="209"/>
                    </a:lnTo>
                    <a:lnTo>
                      <a:pt x="47" y="178"/>
                    </a:lnTo>
                    <a:lnTo>
                      <a:pt x="34" y="148"/>
                    </a:lnTo>
                    <a:lnTo>
                      <a:pt x="26" y="116"/>
                    </a:lnTo>
                    <a:lnTo>
                      <a:pt x="26" y="80"/>
                    </a:lnTo>
                    <a:lnTo>
                      <a:pt x="15" y="57"/>
                    </a:lnTo>
                    <a:lnTo>
                      <a:pt x="5" y="27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49" y="6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71437" y="3825875"/>
                <a:ext cx="60325" cy="22225"/>
              </a:xfrm>
              <a:custGeom>
                <a:avLst/>
                <a:gdLst>
                  <a:gd name="T0" fmla="*/ 74 w 76"/>
                  <a:gd name="T1" fmla="*/ 2 h 29"/>
                  <a:gd name="T2" fmla="*/ 76 w 76"/>
                  <a:gd name="T3" fmla="*/ 25 h 29"/>
                  <a:gd name="T4" fmla="*/ 0 w 76"/>
                  <a:gd name="T5" fmla="*/ 29 h 29"/>
                  <a:gd name="T6" fmla="*/ 2 w 76"/>
                  <a:gd name="T7" fmla="*/ 23 h 29"/>
                  <a:gd name="T8" fmla="*/ 8 w 76"/>
                  <a:gd name="T9" fmla="*/ 15 h 29"/>
                  <a:gd name="T10" fmla="*/ 17 w 76"/>
                  <a:gd name="T11" fmla="*/ 12 h 29"/>
                  <a:gd name="T12" fmla="*/ 29 w 76"/>
                  <a:gd name="T13" fmla="*/ 6 h 29"/>
                  <a:gd name="T14" fmla="*/ 42 w 76"/>
                  <a:gd name="T15" fmla="*/ 2 h 29"/>
                  <a:gd name="T16" fmla="*/ 55 w 76"/>
                  <a:gd name="T17" fmla="*/ 0 h 29"/>
                  <a:gd name="T18" fmla="*/ 65 w 76"/>
                  <a:gd name="T19" fmla="*/ 0 h 29"/>
                  <a:gd name="T20" fmla="*/ 74 w 76"/>
                  <a:gd name="T21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9">
                    <a:moveTo>
                      <a:pt x="74" y="2"/>
                    </a:moveTo>
                    <a:lnTo>
                      <a:pt x="76" y="25"/>
                    </a:lnTo>
                    <a:lnTo>
                      <a:pt x="0" y="29"/>
                    </a:lnTo>
                    <a:lnTo>
                      <a:pt x="2" y="23"/>
                    </a:lnTo>
                    <a:lnTo>
                      <a:pt x="8" y="15"/>
                    </a:lnTo>
                    <a:lnTo>
                      <a:pt x="17" y="12"/>
                    </a:lnTo>
                    <a:lnTo>
                      <a:pt x="29" y="6"/>
                    </a:lnTo>
                    <a:lnTo>
                      <a:pt x="42" y="2"/>
                    </a:lnTo>
                    <a:lnTo>
                      <a:pt x="55" y="0"/>
                    </a:lnTo>
                    <a:lnTo>
                      <a:pt x="65" y="0"/>
                    </a:lnTo>
                    <a:lnTo>
                      <a:pt x="74" y="2"/>
                    </a:lnTo>
                    <a:close/>
                  </a:path>
                </a:pathLst>
              </a:custGeom>
              <a:solidFill>
                <a:srgbClr val="7F2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201612" y="3883025"/>
                <a:ext cx="52388" cy="136525"/>
              </a:xfrm>
              <a:custGeom>
                <a:avLst/>
                <a:gdLst>
                  <a:gd name="T0" fmla="*/ 30 w 64"/>
                  <a:gd name="T1" fmla="*/ 82 h 172"/>
                  <a:gd name="T2" fmla="*/ 38 w 64"/>
                  <a:gd name="T3" fmla="*/ 102 h 172"/>
                  <a:gd name="T4" fmla="*/ 47 w 64"/>
                  <a:gd name="T5" fmla="*/ 123 h 172"/>
                  <a:gd name="T6" fmla="*/ 57 w 64"/>
                  <a:gd name="T7" fmla="*/ 144 h 172"/>
                  <a:gd name="T8" fmla="*/ 64 w 64"/>
                  <a:gd name="T9" fmla="*/ 165 h 172"/>
                  <a:gd name="T10" fmla="*/ 58 w 64"/>
                  <a:gd name="T11" fmla="*/ 169 h 172"/>
                  <a:gd name="T12" fmla="*/ 57 w 64"/>
                  <a:gd name="T13" fmla="*/ 170 h 172"/>
                  <a:gd name="T14" fmla="*/ 53 w 64"/>
                  <a:gd name="T15" fmla="*/ 172 h 172"/>
                  <a:gd name="T16" fmla="*/ 47 w 64"/>
                  <a:gd name="T17" fmla="*/ 172 h 172"/>
                  <a:gd name="T18" fmla="*/ 36 w 64"/>
                  <a:gd name="T19" fmla="*/ 153 h 172"/>
                  <a:gd name="T20" fmla="*/ 24 w 64"/>
                  <a:gd name="T21" fmla="*/ 135 h 172"/>
                  <a:gd name="T22" fmla="*/ 15 w 64"/>
                  <a:gd name="T23" fmla="*/ 114 h 172"/>
                  <a:gd name="T24" fmla="*/ 7 w 64"/>
                  <a:gd name="T25" fmla="*/ 91 h 172"/>
                  <a:gd name="T26" fmla="*/ 2 w 64"/>
                  <a:gd name="T27" fmla="*/ 70 h 172"/>
                  <a:gd name="T28" fmla="*/ 0 w 64"/>
                  <a:gd name="T29" fmla="*/ 47 h 172"/>
                  <a:gd name="T30" fmla="*/ 0 w 64"/>
                  <a:gd name="T31" fmla="*/ 25 h 172"/>
                  <a:gd name="T32" fmla="*/ 4 w 64"/>
                  <a:gd name="T33" fmla="*/ 0 h 172"/>
                  <a:gd name="T34" fmla="*/ 13 w 64"/>
                  <a:gd name="T35" fmla="*/ 27 h 172"/>
                  <a:gd name="T36" fmla="*/ 21 w 64"/>
                  <a:gd name="T37" fmla="*/ 46 h 172"/>
                  <a:gd name="T38" fmla="*/ 24 w 64"/>
                  <a:gd name="T39" fmla="*/ 63 h 172"/>
                  <a:gd name="T40" fmla="*/ 30 w 64"/>
                  <a:gd name="T41" fmla="*/ 8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4" h="172">
                    <a:moveTo>
                      <a:pt x="30" y="82"/>
                    </a:moveTo>
                    <a:lnTo>
                      <a:pt x="38" y="102"/>
                    </a:lnTo>
                    <a:lnTo>
                      <a:pt x="47" y="123"/>
                    </a:lnTo>
                    <a:lnTo>
                      <a:pt x="57" y="144"/>
                    </a:lnTo>
                    <a:lnTo>
                      <a:pt x="64" y="165"/>
                    </a:lnTo>
                    <a:lnTo>
                      <a:pt x="58" y="169"/>
                    </a:lnTo>
                    <a:lnTo>
                      <a:pt x="57" y="170"/>
                    </a:lnTo>
                    <a:lnTo>
                      <a:pt x="53" y="172"/>
                    </a:lnTo>
                    <a:lnTo>
                      <a:pt x="47" y="172"/>
                    </a:lnTo>
                    <a:lnTo>
                      <a:pt x="36" y="153"/>
                    </a:lnTo>
                    <a:lnTo>
                      <a:pt x="24" y="135"/>
                    </a:lnTo>
                    <a:lnTo>
                      <a:pt x="15" y="114"/>
                    </a:lnTo>
                    <a:lnTo>
                      <a:pt x="7" y="91"/>
                    </a:lnTo>
                    <a:lnTo>
                      <a:pt x="2" y="70"/>
                    </a:lnTo>
                    <a:lnTo>
                      <a:pt x="0" y="47"/>
                    </a:lnTo>
                    <a:lnTo>
                      <a:pt x="0" y="25"/>
                    </a:lnTo>
                    <a:lnTo>
                      <a:pt x="4" y="0"/>
                    </a:lnTo>
                    <a:lnTo>
                      <a:pt x="13" y="27"/>
                    </a:lnTo>
                    <a:lnTo>
                      <a:pt x="21" y="46"/>
                    </a:lnTo>
                    <a:lnTo>
                      <a:pt x="24" y="63"/>
                    </a:lnTo>
                    <a:lnTo>
                      <a:pt x="30" y="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61912" y="3887788"/>
                <a:ext cx="95250" cy="42862"/>
              </a:xfrm>
              <a:custGeom>
                <a:avLst/>
                <a:gdLst>
                  <a:gd name="T0" fmla="*/ 121 w 121"/>
                  <a:gd name="T1" fmla="*/ 26 h 55"/>
                  <a:gd name="T2" fmla="*/ 117 w 121"/>
                  <a:gd name="T3" fmla="*/ 36 h 55"/>
                  <a:gd name="T4" fmla="*/ 112 w 121"/>
                  <a:gd name="T5" fmla="*/ 41 h 55"/>
                  <a:gd name="T6" fmla="*/ 102 w 121"/>
                  <a:gd name="T7" fmla="*/ 45 h 55"/>
                  <a:gd name="T8" fmla="*/ 95 w 121"/>
                  <a:gd name="T9" fmla="*/ 49 h 55"/>
                  <a:gd name="T10" fmla="*/ 61 w 121"/>
                  <a:gd name="T11" fmla="*/ 47 h 55"/>
                  <a:gd name="T12" fmla="*/ 55 w 121"/>
                  <a:gd name="T13" fmla="*/ 45 h 55"/>
                  <a:gd name="T14" fmla="*/ 51 w 121"/>
                  <a:gd name="T15" fmla="*/ 41 h 55"/>
                  <a:gd name="T16" fmla="*/ 45 w 121"/>
                  <a:gd name="T17" fmla="*/ 38 h 55"/>
                  <a:gd name="T18" fmla="*/ 42 w 121"/>
                  <a:gd name="T19" fmla="*/ 32 h 55"/>
                  <a:gd name="T20" fmla="*/ 30 w 121"/>
                  <a:gd name="T21" fmla="*/ 36 h 55"/>
                  <a:gd name="T22" fmla="*/ 21 w 121"/>
                  <a:gd name="T23" fmla="*/ 45 h 55"/>
                  <a:gd name="T24" fmla="*/ 13 w 121"/>
                  <a:gd name="T25" fmla="*/ 55 h 55"/>
                  <a:gd name="T26" fmla="*/ 0 w 121"/>
                  <a:gd name="T27" fmla="*/ 53 h 55"/>
                  <a:gd name="T28" fmla="*/ 0 w 121"/>
                  <a:gd name="T29" fmla="*/ 40 h 55"/>
                  <a:gd name="T30" fmla="*/ 8 w 121"/>
                  <a:gd name="T31" fmla="*/ 26 h 55"/>
                  <a:gd name="T32" fmla="*/ 21 w 121"/>
                  <a:gd name="T33" fmla="*/ 17 h 55"/>
                  <a:gd name="T34" fmla="*/ 32 w 121"/>
                  <a:gd name="T35" fmla="*/ 11 h 55"/>
                  <a:gd name="T36" fmla="*/ 44 w 121"/>
                  <a:gd name="T37" fmla="*/ 6 h 55"/>
                  <a:gd name="T38" fmla="*/ 55 w 121"/>
                  <a:gd name="T39" fmla="*/ 2 h 55"/>
                  <a:gd name="T40" fmla="*/ 68 w 121"/>
                  <a:gd name="T41" fmla="*/ 0 h 55"/>
                  <a:gd name="T42" fmla="*/ 79 w 121"/>
                  <a:gd name="T43" fmla="*/ 2 h 55"/>
                  <a:gd name="T44" fmla="*/ 93 w 121"/>
                  <a:gd name="T45" fmla="*/ 4 h 55"/>
                  <a:gd name="T46" fmla="*/ 104 w 121"/>
                  <a:gd name="T47" fmla="*/ 9 h 55"/>
                  <a:gd name="T48" fmla="*/ 114 w 121"/>
                  <a:gd name="T49" fmla="*/ 17 h 55"/>
                  <a:gd name="T50" fmla="*/ 121 w 121"/>
                  <a:gd name="T51" fmla="*/ 2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1" h="55">
                    <a:moveTo>
                      <a:pt x="121" y="26"/>
                    </a:moveTo>
                    <a:lnTo>
                      <a:pt x="117" y="36"/>
                    </a:lnTo>
                    <a:lnTo>
                      <a:pt x="112" y="41"/>
                    </a:lnTo>
                    <a:lnTo>
                      <a:pt x="102" y="45"/>
                    </a:lnTo>
                    <a:lnTo>
                      <a:pt x="95" y="49"/>
                    </a:lnTo>
                    <a:lnTo>
                      <a:pt x="61" y="47"/>
                    </a:lnTo>
                    <a:lnTo>
                      <a:pt x="55" y="45"/>
                    </a:lnTo>
                    <a:lnTo>
                      <a:pt x="51" y="41"/>
                    </a:lnTo>
                    <a:lnTo>
                      <a:pt x="45" y="38"/>
                    </a:lnTo>
                    <a:lnTo>
                      <a:pt x="42" y="32"/>
                    </a:lnTo>
                    <a:lnTo>
                      <a:pt x="30" y="36"/>
                    </a:lnTo>
                    <a:lnTo>
                      <a:pt x="21" y="45"/>
                    </a:lnTo>
                    <a:lnTo>
                      <a:pt x="13" y="55"/>
                    </a:lnTo>
                    <a:lnTo>
                      <a:pt x="0" y="53"/>
                    </a:lnTo>
                    <a:lnTo>
                      <a:pt x="0" y="40"/>
                    </a:lnTo>
                    <a:lnTo>
                      <a:pt x="8" y="26"/>
                    </a:lnTo>
                    <a:lnTo>
                      <a:pt x="21" y="17"/>
                    </a:lnTo>
                    <a:lnTo>
                      <a:pt x="32" y="11"/>
                    </a:lnTo>
                    <a:lnTo>
                      <a:pt x="44" y="6"/>
                    </a:lnTo>
                    <a:lnTo>
                      <a:pt x="55" y="2"/>
                    </a:lnTo>
                    <a:lnTo>
                      <a:pt x="68" y="0"/>
                    </a:lnTo>
                    <a:lnTo>
                      <a:pt x="79" y="2"/>
                    </a:lnTo>
                    <a:lnTo>
                      <a:pt x="93" y="4"/>
                    </a:lnTo>
                    <a:lnTo>
                      <a:pt x="104" y="9"/>
                    </a:lnTo>
                    <a:lnTo>
                      <a:pt x="114" y="17"/>
                    </a:lnTo>
                    <a:lnTo>
                      <a:pt x="121" y="2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26" name="Freeform 23"/>
              <p:cNvSpPr>
                <a:spLocks/>
              </p:cNvSpPr>
              <p:nvPr/>
            </p:nvSpPr>
            <p:spPr bwMode="auto">
              <a:xfrm>
                <a:off x="-546100" y="3922713"/>
                <a:ext cx="34925" cy="55562"/>
              </a:xfrm>
              <a:custGeom>
                <a:avLst/>
                <a:gdLst>
                  <a:gd name="T0" fmla="*/ 45 w 45"/>
                  <a:gd name="T1" fmla="*/ 70 h 70"/>
                  <a:gd name="T2" fmla="*/ 38 w 45"/>
                  <a:gd name="T3" fmla="*/ 65 h 70"/>
                  <a:gd name="T4" fmla="*/ 30 w 45"/>
                  <a:gd name="T5" fmla="*/ 59 h 70"/>
                  <a:gd name="T6" fmla="*/ 19 w 45"/>
                  <a:gd name="T7" fmla="*/ 53 h 70"/>
                  <a:gd name="T8" fmla="*/ 11 w 45"/>
                  <a:gd name="T9" fmla="*/ 48 h 70"/>
                  <a:gd name="T10" fmla="*/ 4 w 45"/>
                  <a:gd name="T11" fmla="*/ 42 h 70"/>
                  <a:gd name="T12" fmla="*/ 0 w 45"/>
                  <a:gd name="T13" fmla="*/ 34 h 70"/>
                  <a:gd name="T14" fmla="*/ 0 w 45"/>
                  <a:gd name="T15" fmla="*/ 23 h 70"/>
                  <a:gd name="T16" fmla="*/ 6 w 45"/>
                  <a:gd name="T17" fmla="*/ 10 h 70"/>
                  <a:gd name="T18" fmla="*/ 23 w 45"/>
                  <a:gd name="T19" fmla="*/ 0 h 70"/>
                  <a:gd name="T20" fmla="*/ 45 w 45"/>
                  <a:gd name="T21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70">
                    <a:moveTo>
                      <a:pt x="45" y="70"/>
                    </a:moveTo>
                    <a:lnTo>
                      <a:pt x="38" y="65"/>
                    </a:lnTo>
                    <a:lnTo>
                      <a:pt x="30" y="59"/>
                    </a:lnTo>
                    <a:lnTo>
                      <a:pt x="19" y="53"/>
                    </a:lnTo>
                    <a:lnTo>
                      <a:pt x="11" y="48"/>
                    </a:lnTo>
                    <a:lnTo>
                      <a:pt x="4" y="42"/>
                    </a:lnTo>
                    <a:lnTo>
                      <a:pt x="0" y="34"/>
                    </a:lnTo>
                    <a:lnTo>
                      <a:pt x="0" y="23"/>
                    </a:lnTo>
                    <a:lnTo>
                      <a:pt x="6" y="10"/>
                    </a:lnTo>
                    <a:lnTo>
                      <a:pt x="23" y="0"/>
                    </a:lnTo>
                    <a:lnTo>
                      <a:pt x="45" y="70"/>
                    </a:lnTo>
                    <a:close/>
                  </a:path>
                </a:pathLst>
              </a:custGeom>
              <a:solidFill>
                <a:srgbClr val="CCA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27" name="Freeform 24"/>
              <p:cNvSpPr>
                <a:spLocks/>
              </p:cNvSpPr>
              <p:nvPr/>
            </p:nvSpPr>
            <p:spPr bwMode="auto">
              <a:xfrm>
                <a:off x="-665163" y="3927475"/>
                <a:ext cx="36513" cy="131762"/>
              </a:xfrm>
              <a:custGeom>
                <a:avLst/>
                <a:gdLst>
                  <a:gd name="T0" fmla="*/ 41 w 45"/>
                  <a:gd name="T1" fmla="*/ 167 h 167"/>
                  <a:gd name="T2" fmla="*/ 22 w 45"/>
                  <a:gd name="T3" fmla="*/ 134 h 167"/>
                  <a:gd name="T4" fmla="*/ 13 w 45"/>
                  <a:gd name="T5" fmla="*/ 102 h 167"/>
                  <a:gd name="T6" fmla="*/ 7 w 45"/>
                  <a:gd name="T7" fmla="*/ 68 h 167"/>
                  <a:gd name="T8" fmla="*/ 2 w 45"/>
                  <a:gd name="T9" fmla="*/ 30 h 167"/>
                  <a:gd name="T10" fmla="*/ 0 w 45"/>
                  <a:gd name="T11" fmla="*/ 0 h 167"/>
                  <a:gd name="T12" fmla="*/ 20 w 45"/>
                  <a:gd name="T13" fmla="*/ 15 h 167"/>
                  <a:gd name="T14" fmla="*/ 34 w 45"/>
                  <a:gd name="T15" fmla="*/ 32 h 167"/>
                  <a:gd name="T16" fmla="*/ 41 w 45"/>
                  <a:gd name="T17" fmla="*/ 51 h 167"/>
                  <a:gd name="T18" fmla="*/ 45 w 45"/>
                  <a:gd name="T19" fmla="*/ 72 h 167"/>
                  <a:gd name="T20" fmla="*/ 45 w 45"/>
                  <a:gd name="T21" fmla="*/ 95 h 167"/>
                  <a:gd name="T22" fmla="*/ 43 w 45"/>
                  <a:gd name="T23" fmla="*/ 117 h 167"/>
                  <a:gd name="T24" fmla="*/ 41 w 45"/>
                  <a:gd name="T25" fmla="*/ 142 h 167"/>
                  <a:gd name="T26" fmla="*/ 41 w 45"/>
                  <a:gd name="T27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167">
                    <a:moveTo>
                      <a:pt x="41" y="167"/>
                    </a:moveTo>
                    <a:lnTo>
                      <a:pt x="22" y="134"/>
                    </a:lnTo>
                    <a:lnTo>
                      <a:pt x="13" y="102"/>
                    </a:lnTo>
                    <a:lnTo>
                      <a:pt x="7" y="68"/>
                    </a:lnTo>
                    <a:lnTo>
                      <a:pt x="2" y="30"/>
                    </a:lnTo>
                    <a:lnTo>
                      <a:pt x="0" y="0"/>
                    </a:lnTo>
                    <a:lnTo>
                      <a:pt x="20" y="15"/>
                    </a:lnTo>
                    <a:lnTo>
                      <a:pt x="34" y="32"/>
                    </a:lnTo>
                    <a:lnTo>
                      <a:pt x="41" y="51"/>
                    </a:lnTo>
                    <a:lnTo>
                      <a:pt x="45" y="72"/>
                    </a:lnTo>
                    <a:lnTo>
                      <a:pt x="45" y="95"/>
                    </a:lnTo>
                    <a:lnTo>
                      <a:pt x="43" y="117"/>
                    </a:lnTo>
                    <a:lnTo>
                      <a:pt x="41" y="142"/>
                    </a:lnTo>
                    <a:lnTo>
                      <a:pt x="41" y="167"/>
                    </a:lnTo>
                    <a:close/>
                  </a:path>
                </a:pathLst>
              </a:custGeom>
              <a:solidFill>
                <a:srgbClr val="CCA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28" name="Freeform 25"/>
              <p:cNvSpPr>
                <a:spLocks/>
              </p:cNvSpPr>
              <p:nvPr/>
            </p:nvSpPr>
            <p:spPr bwMode="auto">
              <a:xfrm>
                <a:off x="1084263" y="3930650"/>
                <a:ext cx="158750" cy="155575"/>
              </a:xfrm>
              <a:custGeom>
                <a:avLst/>
                <a:gdLst>
                  <a:gd name="T0" fmla="*/ 198 w 198"/>
                  <a:gd name="T1" fmla="*/ 9 h 195"/>
                  <a:gd name="T2" fmla="*/ 191 w 198"/>
                  <a:gd name="T3" fmla="*/ 56 h 195"/>
                  <a:gd name="T4" fmla="*/ 181 w 198"/>
                  <a:gd name="T5" fmla="*/ 104 h 195"/>
                  <a:gd name="T6" fmla="*/ 180 w 198"/>
                  <a:gd name="T7" fmla="*/ 151 h 195"/>
                  <a:gd name="T8" fmla="*/ 195 w 198"/>
                  <a:gd name="T9" fmla="*/ 195 h 195"/>
                  <a:gd name="T10" fmla="*/ 170 w 198"/>
                  <a:gd name="T11" fmla="*/ 193 h 195"/>
                  <a:gd name="T12" fmla="*/ 147 w 198"/>
                  <a:gd name="T13" fmla="*/ 191 h 195"/>
                  <a:gd name="T14" fmla="*/ 123 w 198"/>
                  <a:gd name="T15" fmla="*/ 191 h 195"/>
                  <a:gd name="T16" fmla="*/ 100 w 198"/>
                  <a:gd name="T17" fmla="*/ 189 h 195"/>
                  <a:gd name="T18" fmla="*/ 77 w 198"/>
                  <a:gd name="T19" fmla="*/ 187 h 195"/>
                  <a:gd name="T20" fmla="*/ 55 w 198"/>
                  <a:gd name="T21" fmla="*/ 187 h 195"/>
                  <a:gd name="T22" fmla="*/ 30 w 198"/>
                  <a:gd name="T23" fmla="*/ 185 h 195"/>
                  <a:gd name="T24" fmla="*/ 7 w 198"/>
                  <a:gd name="T25" fmla="*/ 183 h 195"/>
                  <a:gd name="T26" fmla="*/ 2 w 198"/>
                  <a:gd name="T27" fmla="*/ 159 h 195"/>
                  <a:gd name="T28" fmla="*/ 0 w 198"/>
                  <a:gd name="T29" fmla="*/ 132 h 195"/>
                  <a:gd name="T30" fmla="*/ 2 w 198"/>
                  <a:gd name="T31" fmla="*/ 108 h 195"/>
                  <a:gd name="T32" fmla="*/ 7 w 198"/>
                  <a:gd name="T33" fmla="*/ 83 h 195"/>
                  <a:gd name="T34" fmla="*/ 15 w 198"/>
                  <a:gd name="T35" fmla="*/ 60 h 195"/>
                  <a:gd name="T36" fmla="*/ 26 w 198"/>
                  <a:gd name="T37" fmla="*/ 38 h 195"/>
                  <a:gd name="T38" fmla="*/ 41 w 198"/>
                  <a:gd name="T39" fmla="*/ 19 h 195"/>
                  <a:gd name="T40" fmla="*/ 58 w 198"/>
                  <a:gd name="T41" fmla="*/ 0 h 195"/>
                  <a:gd name="T42" fmla="*/ 198 w 198"/>
                  <a:gd name="T43" fmla="*/ 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8" h="195">
                    <a:moveTo>
                      <a:pt x="198" y="9"/>
                    </a:moveTo>
                    <a:lnTo>
                      <a:pt x="191" y="56"/>
                    </a:lnTo>
                    <a:lnTo>
                      <a:pt x="181" y="104"/>
                    </a:lnTo>
                    <a:lnTo>
                      <a:pt x="180" y="151"/>
                    </a:lnTo>
                    <a:lnTo>
                      <a:pt x="195" y="195"/>
                    </a:lnTo>
                    <a:lnTo>
                      <a:pt x="170" y="193"/>
                    </a:lnTo>
                    <a:lnTo>
                      <a:pt x="147" y="191"/>
                    </a:lnTo>
                    <a:lnTo>
                      <a:pt x="123" y="191"/>
                    </a:lnTo>
                    <a:lnTo>
                      <a:pt x="100" y="189"/>
                    </a:lnTo>
                    <a:lnTo>
                      <a:pt x="77" y="187"/>
                    </a:lnTo>
                    <a:lnTo>
                      <a:pt x="55" y="187"/>
                    </a:lnTo>
                    <a:lnTo>
                      <a:pt x="30" y="185"/>
                    </a:lnTo>
                    <a:lnTo>
                      <a:pt x="7" y="183"/>
                    </a:lnTo>
                    <a:lnTo>
                      <a:pt x="2" y="159"/>
                    </a:lnTo>
                    <a:lnTo>
                      <a:pt x="0" y="132"/>
                    </a:lnTo>
                    <a:lnTo>
                      <a:pt x="2" y="108"/>
                    </a:lnTo>
                    <a:lnTo>
                      <a:pt x="7" y="83"/>
                    </a:lnTo>
                    <a:lnTo>
                      <a:pt x="15" y="60"/>
                    </a:lnTo>
                    <a:lnTo>
                      <a:pt x="26" y="38"/>
                    </a:lnTo>
                    <a:lnTo>
                      <a:pt x="41" y="19"/>
                    </a:lnTo>
                    <a:lnTo>
                      <a:pt x="58" y="0"/>
                    </a:lnTo>
                    <a:lnTo>
                      <a:pt x="198" y="9"/>
                    </a:lnTo>
                    <a:close/>
                  </a:path>
                </a:pathLst>
              </a:custGeom>
              <a:solidFill>
                <a:srgbClr val="E2BF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-736600" y="3973513"/>
                <a:ext cx="63500" cy="38100"/>
              </a:xfrm>
              <a:custGeom>
                <a:avLst/>
                <a:gdLst>
                  <a:gd name="T0" fmla="*/ 66 w 79"/>
                  <a:gd name="T1" fmla="*/ 17 h 47"/>
                  <a:gd name="T2" fmla="*/ 66 w 79"/>
                  <a:gd name="T3" fmla="*/ 32 h 47"/>
                  <a:gd name="T4" fmla="*/ 79 w 79"/>
                  <a:gd name="T5" fmla="*/ 43 h 47"/>
                  <a:gd name="T6" fmla="*/ 79 w 79"/>
                  <a:gd name="T7" fmla="*/ 47 h 47"/>
                  <a:gd name="T8" fmla="*/ 70 w 79"/>
                  <a:gd name="T9" fmla="*/ 45 h 47"/>
                  <a:gd name="T10" fmla="*/ 53 w 79"/>
                  <a:gd name="T11" fmla="*/ 38 h 47"/>
                  <a:gd name="T12" fmla="*/ 36 w 79"/>
                  <a:gd name="T13" fmla="*/ 28 h 47"/>
                  <a:gd name="T14" fmla="*/ 17 w 79"/>
                  <a:gd name="T15" fmla="*/ 19 h 47"/>
                  <a:gd name="T16" fmla="*/ 4 w 79"/>
                  <a:gd name="T17" fmla="*/ 11 h 47"/>
                  <a:gd name="T18" fmla="*/ 0 w 79"/>
                  <a:gd name="T19" fmla="*/ 9 h 47"/>
                  <a:gd name="T20" fmla="*/ 7 w 79"/>
                  <a:gd name="T21" fmla="*/ 3 h 47"/>
                  <a:gd name="T22" fmla="*/ 15 w 79"/>
                  <a:gd name="T23" fmla="*/ 2 h 47"/>
                  <a:gd name="T24" fmla="*/ 24 w 79"/>
                  <a:gd name="T25" fmla="*/ 0 h 47"/>
                  <a:gd name="T26" fmla="*/ 34 w 79"/>
                  <a:gd name="T27" fmla="*/ 0 h 47"/>
                  <a:gd name="T28" fmla="*/ 43 w 79"/>
                  <a:gd name="T29" fmla="*/ 2 h 47"/>
                  <a:gd name="T30" fmla="*/ 53 w 79"/>
                  <a:gd name="T31" fmla="*/ 5 h 47"/>
                  <a:gd name="T32" fmla="*/ 60 w 79"/>
                  <a:gd name="T33" fmla="*/ 11 h 47"/>
                  <a:gd name="T34" fmla="*/ 66 w 79"/>
                  <a:gd name="T35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" h="47">
                    <a:moveTo>
                      <a:pt x="66" y="17"/>
                    </a:moveTo>
                    <a:lnTo>
                      <a:pt x="66" y="32"/>
                    </a:lnTo>
                    <a:lnTo>
                      <a:pt x="79" y="43"/>
                    </a:lnTo>
                    <a:lnTo>
                      <a:pt x="79" y="47"/>
                    </a:lnTo>
                    <a:lnTo>
                      <a:pt x="70" y="45"/>
                    </a:lnTo>
                    <a:lnTo>
                      <a:pt x="53" y="38"/>
                    </a:lnTo>
                    <a:lnTo>
                      <a:pt x="36" y="28"/>
                    </a:lnTo>
                    <a:lnTo>
                      <a:pt x="17" y="19"/>
                    </a:lnTo>
                    <a:lnTo>
                      <a:pt x="4" y="11"/>
                    </a:lnTo>
                    <a:lnTo>
                      <a:pt x="0" y="9"/>
                    </a:lnTo>
                    <a:lnTo>
                      <a:pt x="7" y="3"/>
                    </a:lnTo>
                    <a:lnTo>
                      <a:pt x="15" y="2"/>
                    </a:lnTo>
                    <a:lnTo>
                      <a:pt x="24" y="0"/>
                    </a:lnTo>
                    <a:lnTo>
                      <a:pt x="34" y="0"/>
                    </a:lnTo>
                    <a:lnTo>
                      <a:pt x="43" y="2"/>
                    </a:lnTo>
                    <a:lnTo>
                      <a:pt x="53" y="5"/>
                    </a:lnTo>
                    <a:lnTo>
                      <a:pt x="60" y="11"/>
                    </a:lnTo>
                    <a:lnTo>
                      <a:pt x="66" y="17"/>
                    </a:lnTo>
                    <a:close/>
                  </a:path>
                </a:pathLst>
              </a:custGeom>
              <a:solidFill>
                <a:srgbClr val="CCA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30" name="Freeform 27"/>
              <p:cNvSpPr>
                <a:spLocks/>
              </p:cNvSpPr>
              <p:nvPr/>
            </p:nvSpPr>
            <p:spPr bwMode="auto">
              <a:xfrm>
                <a:off x="-512763" y="3983038"/>
                <a:ext cx="19050" cy="36512"/>
              </a:xfrm>
              <a:custGeom>
                <a:avLst/>
                <a:gdLst>
                  <a:gd name="T0" fmla="*/ 19 w 22"/>
                  <a:gd name="T1" fmla="*/ 43 h 45"/>
                  <a:gd name="T2" fmla="*/ 22 w 22"/>
                  <a:gd name="T3" fmla="*/ 45 h 45"/>
                  <a:gd name="T4" fmla="*/ 15 w 22"/>
                  <a:gd name="T5" fmla="*/ 40 h 45"/>
                  <a:gd name="T6" fmla="*/ 3 w 22"/>
                  <a:gd name="T7" fmla="*/ 32 h 45"/>
                  <a:gd name="T8" fmla="*/ 0 w 22"/>
                  <a:gd name="T9" fmla="*/ 28 h 45"/>
                  <a:gd name="T10" fmla="*/ 1 w 22"/>
                  <a:gd name="T11" fmla="*/ 21 h 45"/>
                  <a:gd name="T12" fmla="*/ 3 w 22"/>
                  <a:gd name="T13" fmla="*/ 13 h 45"/>
                  <a:gd name="T14" fmla="*/ 5 w 22"/>
                  <a:gd name="T15" fmla="*/ 8 h 45"/>
                  <a:gd name="T16" fmla="*/ 1 w 22"/>
                  <a:gd name="T17" fmla="*/ 0 h 45"/>
                  <a:gd name="T18" fmla="*/ 7 w 22"/>
                  <a:gd name="T19" fmla="*/ 9 h 45"/>
                  <a:gd name="T20" fmla="*/ 13 w 22"/>
                  <a:gd name="T21" fmla="*/ 19 h 45"/>
                  <a:gd name="T22" fmla="*/ 17 w 22"/>
                  <a:gd name="T23" fmla="*/ 32 h 45"/>
                  <a:gd name="T24" fmla="*/ 19 w 22"/>
                  <a:gd name="T25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45">
                    <a:moveTo>
                      <a:pt x="19" y="43"/>
                    </a:moveTo>
                    <a:lnTo>
                      <a:pt x="22" y="45"/>
                    </a:lnTo>
                    <a:lnTo>
                      <a:pt x="15" y="40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1" y="21"/>
                    </a:lnTo>
                    <a:lnTo>
                      <a:pt x="3" y="13"/>
                    </a:lnTo>
                    <a:lnTo>
                      <a:pt x="5" y="8"/>
                    </a:lnTo>
                    <a:lnTo>
                      <a:pt x="1" y="0"/>
                    </a:lnTo>
                    <a:lnTo>
                      <a:pt x="7" y="9"/>
                    </a:lnTo>
                    <a:lnTo>
                      <a:pt x="13" y="19"/>
                    </a:lnTo>
                    <a:lnTo>
                      <a:pt x="17" y="32"/>
                    </a:lnTo>
                    <a:lnTo>
                      <a:pt x="19" y="43"/>
                    </a:lnTo>
                    <a:close/>
                  </a:path>
                </a:pathLst>
              </a:custGeom>
              <a:solidFill>
                <a:srgbClr val="CCA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31" name="Freeform 28"/>
              <p:cNvSpPr>
                <a:spLocks/>
              </p:cNvSpPr>
              <p:nvPr/>
            </p:nvSpPr>
            <p:spPr bwMode="auto">
              <a:xfrm>
                <a:off x="-573088" y="3983038"/>
                <a:ext cx="31750" cy="101600"/>
              </a:xfrm>
              <a:custGeom>
                <a:avLst/>
                <a:gdLst>
                  <a:gd name="T0" fmla="*/ 32 w 40"/>
                  <a:gd name="T1" fmla="*/ 127 h 127"/>
                  <a:gd name="T2" fmla="*/ 0 w 40"/>
                  <a:gd name="T3" fmla="*/ 47 h 127"/>
                  <a:gd name="T4" fmla="*/ 40 w 40"/>
                  <a:gd name="T5" fmla="*/ 0 h 127"/>
                  <a:gd name="T6" fmla="*/ 32 w 40"/>
                  <a:gd name="T7" fmla="*/ 28 h 127"/>
                  <a:gd name="T8" fmla="*/ 34 w 40"/>
                  <a:gd name="T9" fmla="*/ 61 h 127"/>
                  <a:gd name="T10" fmla="*/ 36 w 40"/>
                  <a:gd name="T11" fmla="*/ 95 h 127"/>
                  <a:gd name="T12" fmla="*/ 32 w 40"/>
                  <a:gd name="T13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27">
                    <a:moveTo>
                      <a:pt x="32" y="127"/>
                    </a:moveTo>
                    <a:lnTo>
                      <a:pt x="0" y="47"/>
                    </a:lnTo>
                    <a:lnTo>
                      <a:pt x="40" y="0"/>
                    </a:lnTo>
                    <a:lnTo>
                      <a:pt x="32" y="28"/>
                    </a:lnTo>
                    <a:lnTo>
                      <a:pt x="34" y="61"/>
                    </a:lnTo>
                    <a:lnTo>
                      <a:pt x="36" y="95"/>
                    </a:lnTo>
                    <a:lnTo>
                      <a:pt x="32" y="127"/>
                    </a:lnTo>
                    <a:close/>
                  </a:path>
                </a:pathLst>
              </a:custGeom>
              <a:solidFill>
                <a:srgbClr val="CCA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32" name="Freeform 29"/>
              <p:cNvSpPr>
                <a:spLocks/>
              </p:cNvSpPr>
              <p:nvPr/>
            </p:nvSpPr>
            <p:spPr bwMode="auto">
              <a:xfrm>
                <a:off x="161925" y="4011613"/>
                <a:ext cx="42863" cy="23812"/>
              </a:xfrm>
              <a:custGeom>
                <a:avLst/>
                <a:gdLst>
                  <a:gd name="T0" fmla="*/ 55 w 55"/>
                  <a:gd name="T1" fmla="*/ 9 h 28"/>
                  <a:gd name="T2" fmla="*/ 49 w 55"/>
                  <a:gd name="T3" fmla="*/ 23 h 28"/>
                  <a:gd name="T4" fmla="*/ 39 w 55"/>
                  <a:gd name="T5" fmla="*/ 25 h 28"/>
                  <a:gd name="T6" fmla="*/ 26 w 55"/>
                  <a:gd name="T7" fmla="*/ 23 h 28"/>
                  <a:gd name="T8" fmla="*/ 11 w 55"/>
                  <a:gd name="T9" fmla="*/ 28 h 28"/>
                  <a:gd name="T10" fmla="*/ 2 w 55"/>
                  <a:gd name="T11" fmla="*/ 28 h 28"/>
                  <a:gd name="T12" fmla="*/ 0 w 55"/>
                  <a:gd name="T13" fmla="*/ 17 h 28"/>
                  <a:gd name="T14" fmla="*/ 7 w 55"/>
                  <a:gd name="T15" fmla="*/ 9 h 28"/>
                  <a:gd name="T16" fmla="*/ 19 w 55"/>
                  <a:gd name="T17" fmla="*/ 4 h 28"/>
                  <a:gd name="T18" fmla="*/ 30 w 55"/>
                  <a:gd name="T19" fmla="*/ 0 h 28"/>
                  <a:gd name="T20" fmla="*/ 38 w 55"/>
                  <a:gd name="T21" fmla="*/ 0 h 28"/>
                  <a:gd name="T22" fmla="*/ 43 w 55"/>
                  <a:gd name="T23" fmla="*/ 0 h 28"/>
                  <a:gd name="T24" fmla="*/ 49 w 55"/>
                  <a:gd name="T25" fmla="*/ 4 h 28"/>
                  <a:gd name="T26" fmla="*/ 55 w 55"/>
                  <a:gd name="T27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28">
                    <a:moveTo>
                      <a:pt x="55" y="9"/>
                    </a:moveTo>
                    <a:lnTo>
                      <a:pt x="49" y="23"/>
                    </a:lnTo>
                    <a:lnTo>
                      <a:pt x="39" y="25"/>
                    </a:lnTo>
                    <a:lnTo>
                      <a:pt x="26" y="23"/>
                    </a:lnTo>
                    <a:lnTo>
                      <a:pt x="11" y="28"/>
                    </a:lnTo>
                    <a:lnTo>
                      <a:pt x="2" y="28"/>
                    </a:lnTo>
                    <a:lnTo>
                      <a:pt x="0" y="17"/>
                    </a:lnTo>
                    <a:lnTo>
                      <a:pt x="7" y="9"/>
                    </a:lnTo>
                    <a:lnTo>
                      <a:pt x="19" y="4"/>
                    </a:lnTo>
                    <a:lnTo>
                      <a:pt x="30" y="0"/>
                    </a:lnTo>
                    <a:lnTo>
                      <a:pt x="38" y="0"/>
                    </a:lnTo>
                    <a:lnTo>
                      <a:pt x="43" y="0"/>
                    </a:lnTo>
                    <a:lnTo>
                      <a:pt x="49" y="4"/>
                    </a:lnTo>
                    <a:lnTo>
                      <a:pt x="5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33" name="Freeform 30"/>
              <p:cNvSpPr>
                <a:spLocks/>
              </p:cNvSpPr>
              <p:nvPr/>
            </p:nvSpPr>
            <p:spPr bwMode="auto">
              <a:xfrm>
                <a:off x="-606425" y="4019550"/>
                <a:ext cx="195263" cy="258762"/>
              </a:xfrm>
              <a:custGeom>
                <a:avLst/>
                <a:gdLst>
                  <a:gd name="T0" fmla="*/ 233 w 246"/>
                  <a:gd name="T1" fmla="*/ 250 h 326"/>
                  <a:gd name="T2" fmla="*/ 224 w 246"/>
                  <a:gd name="T3" fmla="*/ 235 h 326"/>
                  <a:gd name="T4" fmla="*/ 207 w 246"/>
                  <a:gd name="T5" fmla="*/ 227 h 326"/>
                  <a:gd name="T6" fmla="*/ 201 w 246"/>
                  <a:gd name="T7" fmla="*/ 277 h 326"/>
                  <a:gd name="T8" fmla="*/ 180 w 246"/>
                  <a:gd name="T9" fmla="*/ 316 h 326"/>
                  <a:gd name="T10" fmla="*/ 161 w 246"/>
                  <a:gd name="T11" fmla="*/ 324 h 326"/>
                  <a:gd name="T12" fmla="*/ 142 w 246"/>
                  <a:gd name="T13" fmla="*/ 326 h 326"/>
                  <a:gd name="T14" fmla="*/ 123 w 246"/>
                  <a:gd name="T15" fmla="*/ 326 h 326"/>
                  <a:gd name="T16" fmla="*/ 103 w 246"/>
                  <a:gd name="T17" fmla="*/ 326 h 326"/>
                  <a:gd name="T18" fmla="*/ 80 w 246"/>
                  <a:gd name="T19" fmla="*/ 282 h 326"/>
                  <a:gd name="T20" fmla="*/ 63 w 246"/>
                  <a:gd name="T21" fmla="*/ 237 h 326"/>
                  <a:gd name="T22" fmla="*/ 42 w 246"/>
                  <a:gd name="T23" fmla="*/ 195 h 326"/>
                  <a:gd name="T24" fmla="*/ 12 w 246"/>
                  <a:gd name="T25" fmla="*/ 156 h 326"/>
                  <a:gd name="T26" fmla="*/ 8 w 246"/>
                  <a:gd name="T27" fmla="*/ 80 h 326"/>
                  <a:gd name="T28" fmla="*/ 0 w 246"/>
                  <a:gd name="T29" fmla="*/ 8 h 326"/>
                  <a:gd name="T30" fmla="*/ 27 w 246"/>
                  <a:gd name="T31" fmla="*/ 36 h 326"/>
                  <a:gd name="T32" fmla="*/ 34 w 246"/>
                  <a:gd name="T33" fmla="*/ 72 h 326"/>
                  <a:gd name="T34" fmla="*/ 44 w 246"/>
                  <a:gd name="T35" fmla="*/ 108 h 326"/>
                  <a:gd name="T36" fmla="*/ 72 w 246"/>
                  <a:gd name="T37" fmla="*/ 133 h 326"/>
                  <a:gd name="T38" fmla="*/ 97 w 246"/>
                  <a:gd name="T39" fmla="*/ 144 h 326"/>
                  <a:gd name="T40" fmla="*/ 120 w 246"/>
                  <a:gd name="T41" fmla="*/ 161 h 326"/>
                  <a:gd name="T42" fmla="*/ 139 w 246"/>
                  <a:gd name="T43" fmla="*/ 184 h 326"/>
                  <a:gd name="T44" fmla="*/ 154 w 246"/>
                  <a:gd name="T45" fmla="*/ 207 h 326"/>
                  <a:gd name="T46" fmla="*/ 165 w 246"/>
                  <a:gd name="T47" fmla="*/ 207 h 326"/>
                  <a:gd name="T48" fmla="*/ 174 w 246"/>
                  <a:gd name="T49" fmla="*/ 203 h 326"/>
                  <a:gd name="T50" fmla="*/ 171 w 246"/>
                  <a:gd name="T51" fmla="*/ 159 h 326"/>
                  <a:gd name="T52" fmla="*/ 142 w 246"/>
                  <a:gd name="T53" fmla="*/ 127 h 326"/>
                  <a:gd name="T54" fmla="*/ 121 w 246"/>
                  <a:gd name="T55" fmla="*/ 67 h 326"/>
                  <a:gd name="T56" fmla="*/ 110 w 246"/>
                  <a:gd name="T57" fmla="*/ 0 h 326"/>
                  <a:gd name="T58" fmla="*/ 161 w 246"/>
                  <a:gd name="T59" fmla="*/ 50 h 326"/>
                  <a:gd name="T60" fmla="*/ 212 w 246"/>
                  <a:gd name="T61" fmla="*/ 106 h 326"/>
                  <a:gd name="T62" fmla="*/ 243 w 246"/>
                  <a:gd name="T63" fmla="*/ 171 h 326"/>
                  <a:gd name="T64" fmla="*/ 239 w 246"/>
                  <a:gd name="T65" fmla="*/ 244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6" h="326">
                    <a:moveTo>
                      <a:pt x="239" y="244"/>
                    </a:moveTo>
                    <a:lnTo>
                      <a:pt x="233" y="250"/>
                    </a:lnTo>
                    <a:lnTo>
                      <a:pt x="227" y="244"/>
                    </a:lnTo>
                    <a:lnTo>
                      <a:pt x="224" y="235"/>
                    </a:lnTo>
                    <a:lnTo>
                      <a:pt x="216" y="229"/>
                    </a:lnTo>
                    <a:lnTo>
                      <a:pt x="207" y="227"/>
                    </a:lnTo>
                    <a:lnTo>
                      <a:pt x="199" y="250"/>
                    </a:lnTo>
                    <a:lnTo>
                      <a:pt x="201" y="277"/>
                    </a:lnTo>
                    <a:lnTo>
                      <a:pt x="197" y="301"/>
                    </a:lnTo>
                    <a:lnTo>
                      <a:pt x="180" y="316"/>
                    </a:lnTo>
                    <a:lnTo>
                      <a:pt x="171" y="320"/>
                    </a:lnTo>
                    <a:lnTo>
                      <a:pt x="161" y="324"/>
                    </a:lnTo>
                    <a:lnTo>
                      <a:pt x="152" y="324"/>
                    </a:lnTo>
                    <a:lnTo>
                      <a:pt x="142" y="326"/>
                    </a:lnTo>
                    <a:lnTo>
                      <a:pt x="133" y="326"/>
                    </a:lnTo>
                    <a:lnTo>
                      <a:pt x="123" y="326"/>
                    </a:lnTo>
                    <a:lnTo>
                      <a:pt x="114" y="326"/>
                    </a:lnTo>
                    <a:lnTo>
                      <a:pt x="103" y="326"/>
                    </a:lnTo>
                    <a:lnTo>
                      <a:pt x="91" y="305"/>
                    </a:lnTo>
                    <a:lnTo>
                      <a:pt x="80" y="282"/>
                    </a:lnTo>
                    <a:lnTo>
                      <a:pt x="70" y="260"/>
                    </a:lnTo>
                    <a:lnTo>
                      <a:pt x="63" y="237"/>
                    </a:lnTo>
                    <a:lnTo>
                      <a:pt x="52" y="216"/>
                    </a:lnTo>
                    <a:lnTo>
                      <a:pt x="42" y="195"/>
                    </a:lnTo>
                    <a:lnTo>
                      <a:pt x="29" y="174"/>
                    </a:lnTo>
                    <a:lnTo>
                      <a:pt x="12" y="156"/>
                    </a:lnTo>
                    <a:lnTo>
                      <a:pt x="8" y="118"/>
                    </a:lnTo>
                    <a:lnTo>
                      <a:pt x="8" y="80"/>
                    </a:lnTo>
                    <a:lnTo>
                      <a:pt x="6" y="42"/>
                    </a:lnTo>
                    <a:lnTo>
                      <a:pt x="0" y="8"/>
                    </a:lnTo>
                    <a:lnTo>
                      <a:pt x="16" y="21"/>
                    </a:lnTo>
                    <a:lnTo>
                      <a:pt x="27" y="36"/>
                    </a:lnTo>
                    <a:lnTo>
                      <a:pt x="31" y="55"/>
                    </a:lnTo>
                    <a:lnTo>
                      <a:pt x="34" y="72"/>
                    </a:lnTo>
                    <a:lnTo>
                      <a:pt x="38" y="91"/>
                    </a:lnTo>
                    <a:lnTo>
                      <a:pt x="44" y="108"/>
                    </a:lnTo>
                    <a:lnTo>
                      <a:pt x="55" y="121"/>
                    </a:lnTo>
                    <a:lnTo>
                      <a:pt x="72" y="133"/>
                    </a:lnTo>
                    <a:lnTo>
                      <a:pt x="86" y="137"/>
                    </a:lnTo>
                    <a:lnTo>
                      <a:pt x="97" y="144"/>
                    </a:lnTo>
                    <a:lnTo>
                      <a:pt x="108" y="152"/>
                    </a:lnTo>
                    <a:lnTo>
                      <a:pt x="120" y="161"/>
                    </a:lnTo>
                    <a:lnTo>
                      <a:pt x="131" y="173"/>
                    </a:lnTo>
                    <a:lnTo>
                      <a:pt x="139" y="184"/>
                    </a:lnTo>
                    <a:lnTo>
                      <a:pt x="148" y="195"/>
                    </a:lnTo>
                    <a:lnTo>
                      <a:pt x="154" y="207"/>
                    </a:lnTo>
                    <a:lnTo>
                      <a:pt x="159" y="207"/>
                    </a:lnTo>
                    <a:lnTo>
                      <a:pt x="165" y="207"/>
                    </a:lnTo>
                    <a:lnTo>
                      <a:pt x="171" y="207"/>
                    </a:lnTo>
                    <a:lnTo>
                      <a:pt x="174" y="203"/>
                    </a:lnTo>
                    <a:lnTo>
                      <a:pt x="178" y="180"/>
                    </a:lnTo>
                    <a:lnTo>
                      <a:pt x="171" y="159"/>
                    </a:lnTo>
                    <a:lnTo>
                      <a:pt x="157" y="142"/>
                    </a:lnTo>
                    <a:lnTo>
                      <a:pt x="142" y="127"/>
                    </a:lnTo>
                    <a:lnTo>
                      <a:pt x="127" y="99"/>
                    </a:lnTo>
                    <a:lnTo>
                      <a:pt x="121" y="67"/>
                    </a:lnTo>
                    <a:lnTo>
                      <a:pt x="118" y="33"/>
                    </a:lnTo>
                    <a:lnTo>
                      <a:pt x="110" y="0"/>
                    </a:lnTo>
                    <a:lnTo>
                      <a:pt x="135" y="25"/>
                    </a:lnTo>
                    <a:lnTo>
                      <a:pt x="161" y="50"/>
                    </a:lnTo>
                    <a:lnTo>
                      <a:pt x="188" y="78"/>
                    </a:lnTo>
                    <a:lnTo>
                      <a:pt x="212" y="106"/>
                    </a:lnTo>
                    <a:lnTo>
                      <a:pt x="231" y="137"/>
                    </a:lnTo>
                    <a:lnTo>
                      <a:pt x="243" y="171"/>
                    </a:lnTo>
                    <a:lnTo>
                      <a:pt x="246" y="205"/>
                    </a:lnTo>
                    <a:lnTo>
                      <a:pt x="239" y="244"/>
                    </a:lnTo>
                    <a:close/>
                  </a:path>
                </a:pathLst>
              </a:custGeom>
              <a:solidFill>
                <a:srgbClr val="CCA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34" name="Freeform 31"/>
              <p:cNvSpPr>
                <a:spLocks/>
              </p:cNvSpPr>
              <p:nvPr/>
            </p:nvSpPr>
            <p:spPr bwMode="auto">
              <a:xfrm>
                <a:off x="1027113" y="4044950"/>
                <a:ext cx="25400" cy="76200"/>
              </a:xfrm>
              <a:custGeom>
                <a:avLst/>
                <a:gdLst>
                  <a:gd name="T0" fmla="*/ 21 w 32"/>
                  <a:gd name="T1" fmla="*/ 90 h 94"/>
                  <a:gd name="T2" fmla="*/ 21 w 32"/>
                  <a:gd name="T3" fmla="*/ 92 h 94"/>
                  <a:gd name="T4" fmla="*/ 19 w 32"/>
                  <a:gd name="T5" fmla="*/ 92 h 94"/>
                  <a:gd name="T6" fmla="*/ 15 w 32"/>
                  <a:gd name="T7" fmla="*/ 92 h 94"/>
                  <a:gd name="T8" fmla="*/ 11 w 32"/>
                  <a:gd name="T9" fmla="*/ 94 h 94"/>
                  <a:gd name="T10" fmla="*/ 2 w 32"/>
                  <a:gd name="T11" fmla="*/ 70 h 94"/>
                  <a:gd name="T12" fmla="*/ 0 w 32"/>
                  <a:gd name="T13" fmla="*/ 41 h 94"/>
                  <a:gd name="T14" fmla="*/ 6 w 32"/>
                  <a:gd name="T15" fmla="*/ 17 h 94"/>
                  <a:gd name="T16" fmla="*/ 19 w 32"/>
                  <a:gd name="T17" fmla="*/ 0 h 94"/>
                  <a:gd name="T18" fmla="*/ 28 w 32"/>
                  <a:gd name="T19" fmla="*/ 22 h 94"/>
                  <a:gd name="T20" fmla="*/ 32 w 32"/>
                  <a:gd name="T21" fmla="*/ 45 h 94"/>
                  <a:gd name="T22" fmla="*/ 30 w 32"/>
                  <a:gd name="T23" fmla="*/ 68 h 94"/>
                  <a:gd name="T24" fmla="*/ 21 w 32"/>
                  <a:gd name="T25" fmla="*/ 9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94">
                    <a:moveTo>
                      <a:pt x="21" y="90"/>
                    </a:moveTo>
                    <a:lnTo>
                      <a:pt x="21" y="92"/>
                    </a:lnTo>
                    <a:lnTo>
                      <a:pt x="19" y="92"/>
                    </a:lnTo>
                    <a:lnTo>
                      <a:pt x="15" y="92"/>
                    </a:lnTo>
                    <a:lnTo>
                      <a:pt x="11" y="94"/>
                    </a:lnTo>
                    <a:lnTo>
                      <a:pt x="2" y="70"/>
                    </a:lnTo>
                    <a:lnTo>
                      <a:pt x="0" y="41"/>
                    </a:lnTo>
                    <a:lnTo>
                      <a:pt x="6" y="17"/>
                    </a:lnTo>
                    <a:lnTo>
                      <a:pt x="19" y="0"/>
                    </a:lnTo>
                    <a:lnTo>
                      <a:pt x="28" y="22"/>
                    </a:lnTo>
                    <a:lnTo>
                      <a:pt x="32" y="45"/>
                    </a:lnTo>
                    <a:lnTo>
                      <a:pt x="30" y="68"/>
                    </a:lnTo>
                    <a:lnTo>
                      <a:pt x="21" y="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35" name="Freeform 32"/>
              <p:cNvSpPr>
                <a:spLocks/>
              </p:cNvSpPr>
              <p:nvPr/>
            </p:nvSpPr>
            <p:spPr bwMode="auto">
              <a:xfrm>
                <a:off x="139700" y="4062413"/>
                <a:ext cx="117475" cy="50800"/>
              </a:xfrm>
              <a:custGeom>
                <a:avLst/>
                <a:gdLst>
                  <a:gd name="T0" fmla="*/ 150 w 150"/>
                  <a:gd name="T1" fmla="*/ 6 h 65"/>
                  <a:gd name="T2" fmla="*/ 146 w 150"/>
                  <a:gd name="T3" fmla="*/ 19 h 65"/>
                  <a:gd name="T4" fmla="*/ 133 w 150"/>
                  <a:gd name="T5" fmla="*/ 27 h 65"/>
                  <a:gd name="T6" fmla="*/ 125 w 150"/>
                  <a:gd name="T7" fmla="*/ 36 h 65"/>
                  <a:gd name="T8" fmla="*/ 137 w 150"/>
                  <a:gd name="T9" fmla="*/ 51 h 65"/>
                  <a:gd name="T10" fmla="*/ 131 w 150"/>
                  <a:gd name="T11" fmla="*/ 55 h 65"/>
                  <a:gd name="T12" fmla="*/ 125 w 150"/>
                  <a:gd name="T13" fmla="*/ 59 h 65"/>
                  <a:gd name="T14" fmla="*/ 118 w 150"/>
                  <a:gd name="T15" fmla="*/ 63 h 65"/>
                  <a:gd name="T16" fmla="*/ 110 w 150"/>
                  <a:gd name="T17" fmla="*/ 65 h 65"/>
                  <a:gd name="T18" fmla="*/ 103 w 150"/>
                  <a:gd name="T19" fmla="*/ 65 h 65"/>
                  <a:gd name="T20" fmla="*/ 93 w 150"/>
                  <a:gd name="T21" fmla="*/ 65 h 65"/>
                  <a:gd name="T22" fmla="*/ 85 w 150"/>
                  <a:gd name="T23" fmla="*/ 63 h 65"/>
                  <a:gd name="T24" fmla="*/ 78 w 150"/>
                  <a:gd name="T25" fmla="*/ 61 h 65"/>
                  <a:gd name="T26" fmla="*/ 70 w 150"/>
                  <a:gd name="T27" fmla="*/ 57 h 65"/>
                  <a:gd name="T28" fmla="*/ 61 w 150"/>
                  <a:gd name="T29" fmla="*/ 51 h 65"/>
                  <a:gd name="T30" fmla="*/ 53 w 150"/>
                  <a:gd name="T31" fmla="*/ 48 h 65"/>
                  <a:gd name="T32" fmla="*/ 44 w 150"/>
                  <a:gd name="T33" fmla="*/ 42 h 65"/>
                  <a:gd name="T34" fmla="*/ 36 w 150"/>
                  <a:gd name="T35" fmla="*/ 38 h 65"/>
                  <a:gd name="T36" fmla="*/ 27 w 150"/>
                  <a:gd name="T37" fmla="*/ 34 h 65"/>
                  <a:gd name="T38" fmla="*/ 19 w 150"/>
                  <a:gd name="T39" fmla="*/ 31 h 65"/>
                  <a:gd name="T40" fmla="*/ 10 w 150"/>
                  <a:gd name="T41" fmla="*/ 29 h 65"/>
                  <a:gd name="T42" fmla="*/ 4 w 150"/>
                  <a:gd name="T43" fmla="*/ 23 h 65"/>
                  <a:gd name="T44" fmla="*/ 0 w 150"/>
                  <a:gd name="T45" fmla="*/ 17 h 65"/>
                  <a:gd name="T46" fmla="*/ 0 w 150"/>
                  <a:gd name="T47" fmla="*/ 12 h 65"/>
                  <a:gd name="T48" fmla="*/ 2 w 150"/>
                  <a:gd name="T49" fmla="*/ 6 h 65"/>
                  <a:gd name="T50" fmla="*/ 12 w 150"/>
                  <a:gd name="T51" fmla="*/ 2 h 65"/>
                  <a:gd name="T52" fmla="*/ 21 w 150"/>
                  <a:gd name="T53" fmla="*/ 0 h 65"/>
                  <a:gd name="T54" fmla="*/ 31 w 150"/>
                  <a:gd name="T55" fmla="*/ 0 h 65"/>
                  <a:gd name="T56" fmla="*/ 40 w 150"/>
                  <a:gd name="T57" fmla="*/ 2 h 65"/>
                  <a:gd name="T58" fmla="*/ 50 w 150"/>
                  <a:gd name="T59" fmla="*/ 4 h 65"/>
                  <a:gd name="T60" fmla="*/ 59 w 150"/>
                  <a:gd name="T61" fmla="*/ 8 h 65"/>
                  <a:gd name="T62" fmla="*/ 68 w 150"/>
                  <a:gd name="T63" fmla="*/ 8 h 65"/>
                  <a:gd name="T64" fmla="*/ 78 w 150"/>
                  <a:gd name="T65" fmla="*/ 8 h 65"/>
                  <a:gd name="T66" fmla="*/ 91 w 150"/>
                  <a:gd name="T67" fmla="*/ 6 h 65"/>
                  <a:gd name="T68" fmla="*/ 103 w 150"/>
                  <a:gd name="T69" fmla="*/ 6 h 65"/>
                  <a:gd name="T70" fmla="*/ 110 w 150"/>
                  <a:gd name="T71" fmla="*/ 4 h 65"/>
                  <a:gd name="T72" fmla="*/ 120 w 150"/>
                  <a:gd name="T73" fmla="*/ 2 h 65"/>
                  <a:gd name="T74" fmla="*/ 127 w 150"/>
                  <a:gd name="T75" fmla="*/ 2 h 65"/>
                  <a:gd name="T76" fmla="*/ 133 w 150"/>
                  <a:gd name="T77" fmla="*/ 2 h 65"/>
                  <a:gd name="T78" fmla="*/ 140 w 150"/>
                  <a:gd name="T79" fmla="*/ 4 h 65"/>
                  <a:gd name="T80" fmla="*/ 150 w 150"/>
                  <a:gd name="T81" fmla="*/ 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0" h="65">
                    <a:moveTo>
                      <a:pt x="150" y="6"/>
                    </a:moveTo>
                    <a:lnTo>
                      <a:pt x="146" y="19"/>
                    </a:lnTo>
                    <a:lnTo>
                      <a:pt x="133" y="27"/>
                    </a:lnTo>
                    <a:lnTo>
                      <a:pt x="125" y="36"/>
                    </a:lnTo>
                    <a:lnTo>
                      <a:pt x="137" y="51"/>
                    </a:lnTo>
                    <a:lnTo>
                      <a:pt x="131" y="55"/>
                    </a:lnTo>
                    <a:lnTo>
                      <a:pt x="125" y="59"/>
                    </a:lnTo>
                    <a:lnTo>
                      <a:pt x="118" y="63"/>
                    </a:lnTo>
                    <a:lnTo>
                      <a:pt x="110" y="65"/>
                    </a:lnTo>
                    <a:lnTo>
                      <a:pt x="103" y="65"/>
                    </a:lnTo>
                    <a:lnTo>
                      <a:pt x="93" y="65"/>
                    </a:lnTo>
                    <a:lnTo>
                      <a:pt x="85" y="63"/>
                    </a:lnTo>
                    <a:lnTo>
                      <a:pt x="78" y="61"/>
                    </a:lnTo>
                    <a:lnTo>
                      <a:pt x="70" y="57"/>
                    </a:lnTo>
                    <a:lnTo>
                      <a:pt x="61" y="51"/>
                    </a:lnTo>
                    <a:lnTo>
                      <a:pt x="53" y="48"/>
                    </a:lnTo>
                    <a:lnTo>
                      <a:pt x="44" y="42"/>
                    </a:lnTo>
                    <a:lnTo>
                      <a:pt x="36" y="38"/>
                    </a:lnTo>
                    <a:lnTo>
                      <a:pt x="27" y="34"/>
                    </a:lnTo>
                    <a:lnTo>
                      <a:pt x="19" y="31"/>
                    </a:lnTo>
                    <a:lnTo>
                      <a:pt x="10" y="29"/>
                    </a:lnTo>
                    <a:lnTo>
                      <a:pt x="4" y="23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2" y="6"/>
                    </a:lnTo>
                    <a:lnTo>
                      <a:pt x="12" y="2"/>
                    </a:lnTo>
                    <a:lnTo>
                      <a:pt x="21" y="0"/>
                    </a:lnTo>
                    <a:lnTo>
                      <a:pt x="31" y="0"/>
                    </a:lnTo>
                    <a:lnTo>
                      <a:pt x="40" y="2"/>
                    </a:lnTo>
                    <a:lnTo>
                      <a:pt x="50" y="4"/>
                    </a:lnTo>
                    <a:lnTo>
                      <a:pt x="59" y="8"/>
                    </a:lnTo>
                    <a:lnTo>
                      <a:pt x="68" y="8"/>
                    </a:lnTo>
                    <a:lnTo>
                      <a:pt x="78" y="8"/>
                    </a:lnTo>
                    <a:lnTo>
                      <a:pt x="91" y="6"/>
                    </a:lnTo>
                    <a:lnTo>
                      <a:pt x="103" y="6"/>
                    </a:lnTo>
                    <a:lnTo>
                      <a:pt x="110" y="4"/>
                    </a:lnTo>
                    <a:lnTo>
                      <a:pt x="120" y="2"/>
                    </a:lnTo>
                    <a:lnTo>
                      <a:pt x="127" y="2"/>
                    </a:lnTo>
                    <a:lnTo>
                      <a:pt x="133" y="2"/>
                    </a:lnTo>
                    <a:lnTo>
                      <a:pt x="140" y="4"/>
                    </a:lnTo>
                    <a:lnTo>
                      <a:pt x="150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36" name="Freeform 33"/>
              <p:cNvSpPr>
                <a:spLocks/>
              </p:cNvSpPr>
              <p:nvPr/>
            </p:nvSpPr>
            <p:spPr bwMode="auto">
              <a:xfrm>
                <a:off x="369888" y="4102100"/>
                <a:ext cx="603250" cy="954087"/>
              </a:xfrm>
              <a:custGeom>
                <a:avLst/>
                <a:gdLst>
                  <a:gd name="T0" fmla="*/ 486 w 760"/>
                  <a:gd name="T1" fmla="*/ 186 h 1202"/>
                  <a:gd name="T2" fmla="*/ 516 w 760"/>
                  <a:gd name="T3" fmla="*/ 299 h 1202"/>
                  <a:gd name="T4" fmla="*/ 561 w 760"/>
                  <a:gd name="T5" fmla="*/ 407 h 1202"/>
                  <a:gd name="T6" fmla="*/ 645 w 760"/>
                  <a:gd name="T7" fmla="*/ 511 h 1202"/>
                  <a:gd name="T8" fmla="*/ 718 w 760"/>
                  <a:gd name="T9" fmla="*/ 619 h 1202"/>
                  <a:gd name="T10" fmla="*/ 697 w 760"/>
                  <a:gd name="T11" fmla="*/ 733 h 1202"/>
                  <a:gd name="T12" fmla="*/ 563 w 760"/>
                  <a:gd name="T13" fmla="*/ 888 h 1202"/>
                  <a:gd name="T14" fmla="*/ 489 w 760"/>
                  <a:gd name="T15" fmla="*/ 1081 h 1202"/>
                  <a:gd name="T16" fmla="*/ 455 w 760"/>
                  <a:gd name="T17" fmla="*/ 1159 h 1202"/>
                  <a:gd name="T18" fmla="*/ 429 w 760"/>
                  <a:gd name="T19" fmla="*/ 1177 h 1202"/>
                  <a:gd name="T20" fmla="*/ 404 w 760"/>
                  <a:gd name="T21" fmla="*/ 1202 h 1202"/>
                  <a:gd name="T22" fmla="*/ 378 w 760"/>
                  <a:gd name="T23" fmla="*/ 1104 h 1202"/>
                  <a:gd name="T24" fmla="*/ 323 w 760"/>
                  <a:gd name="T25" fmla="*/ 1019 h 1202"/>
                  <a:gd name="T26" fmla="*/ 255 w 760"/>
                  <a:gd name="T27" fmla="*/ 979 h 1202"/>
                  <a:gd name="T28" fmla="*/ 225 w 760"/>
                  <a:gd name="T29" fmla="*/ 975 h 1202"/>
                  <a:gd name="T30" fmla="*/ 287 w 760"/>
                  <a:gd name="T31" fmla="*/ 890 h 1202"/>
                  <a:gd name="T32" fmla="*/ 355 w 760"/>
                  <a:gd name="T33" fmla="*/ 807 h 1202"/>
                  <a:gd name="T34" fmla="*/ 418 w 760"/>
                  <a:gd name="T35" fmla="*/ 740 h 1202"/>
                  <a:gd name="T36" fmla="*/ 503 w 760"/>
                  <a:gd name="T37" fmla="*/ 729 h 1202"/>
                  <a:gd name="T38" fmla="*/ 573 w 760"/>
                  <a:gd name="T39" fmla="*/ 727 h 1202"/>
                  <a:gd name="T40" fmla="*/ 539 w 760"/>
                  <a:gd name="T41" fmla="*/ 702 h 1202"/>
                  <a:gd name="T42" fmla="*/ 455 w 760"/>
                  <a:gd name="T43" fmla="*/ 691 h 1202"/>
                  <a:gd name="T44" fmla="*/ 406 w 760"/>
                  <a:gd name="T45" fmla="*/ 695 h 1202"/>
                  <a:gd name="T46" fmla="*/ 340 w 760"/>
                  <a:gd name="T47" fmla="*/ 576 h 1202"/>
                  <a:gd name="T48" fmla="*/ 287 w 760"/>
                  <a:gd name="T49" fmla="*/ 451 h 1202"/>
                  <a:gd name="T50" fmla="*/ 289 w 760"/>
                  <a:gd name="T51" fmla="*/ 303 h 1202"/>
                  <a:gd name="T52" fmla="*/ 298 w 760"/>
                  <a:gd name="T53" fmla="*/ 182 h 1202"/>
                  <a:gd name="T54" fmla="*/ 259 w 760"/>
                  <a:gd name="T55" fmla="*/ 267 h 1202"/>
                  <a:gd name="T56" fmla="*/ 234 w 760"/>
                  <a:gd name="T57" fmla="*/ 358 h 1202"/>
                  <a:gd name="T58" fmla="*/ 240 w 760"/>
                  <a:gd name="T59" fmla="*/ 464 h 1202"/>
                  <a:gd name="T60" fmla="*/ 272 w 760"/>
                  <a:gd name="T61" fmla="*/ 574 h 1202"/>
                  <a:gd name="T62" fmla="*/ 312 w 760"/>
                  <a:gd name="T63" fmla="*/ 680 h 1202"/>
                  <a:gd name="T64" fmla="*/ 314 w 760"/>
                  <a:gd name="T65" fmla="*/ 740 h 1202"/>
                  <a:gd name="T66" fmla="*/ 266 w 760"/>
                  <a:gd name="T67" fmla="*/ 829 h 1202"/>
                  <a:gd name="T68" fmla="*/ 211 w 760"/>
                  <a:gd name="T69" fmla="*/ 920 h 1202"/>
                  <a:gd name="T70" fmla="*/ 75 w 760"/>
                  <a:gd name="T71" fmla="*/ 797 h 1202"/>
                  <a:gd name="T72" fmla="*/ 128 w 760"/>
                  <a:gd name="T73" fmla="*/ 551 h 1202"/>
                  <a:gd name="T74" fmla="*/ 157 w 760"/>
                  <a:gd name="T75" fmla="*/ 417 h 1202"/>
                  <a:gd name="T76" fmla="*/ 119 w 760"/>
                  <a:gd name="T77" fmla="*/ 390 h 1202"/>
                  <a:gd name="T78" fmla="*/ 85 w 760"/>
                  <a:gd name="T79" fmla="*/ 360 h 1202"/>
                  <a:gd name="T80" fmla="*/ 66 w 760"/>
                  <a:gd name="T81" fmla="*/ 328 h 1202"/>
                  <a:gd name="T82" fmla="*/ 90 w 760"/>
                  <a:gd name="T83" fmla="*/ 290 h 1202"/>
                  <a:gd name="T84" fmla="*/ 106 w 760"/>
                  <a:gd name="T85" fmla="*/ 252 h 1202"/>
                  <a:gd name="T86" fmla="*/ 73 w 760"/>
                  <a:gd name="T87" fmla="*/ 180 h 1202"/>
                  <a:gd name="T88" fmla="*/ 34 w 760"/>
                  <a:gd name="T89" fmla="*/ 91 h 1202"/>
                  <a:gd name="T90" fmla="*/ 0 w 760"/>
                  <a:gd name="T91" fmla="*/ 0 h 1202"/>
                  <a:gd name="T92" fmla="*/ 75 w 760"/>
                  <a:gd name="T93" fmla="*/ 44 h 1202"/>
                  <a:gd name="T94" fmla="*/ 158 w 760"/>
                  <a:gd name="T95" fmla="*/ 69 h 1202"/>
                  <a:gd name="T96" fmla="*/ 244 w 760"/>
                  <a:gd name="T97" fmla="*/ 86 h 1202"/>
                  <a:gd name="T98" fmla="*/ 332 w 760"/>
                  <a:gd name="T99" fmla="*/ 97 h 1202"/>
                  <a:gd name="T100" fmla="*/ 419 w 760"/>
                  <a:gd name="T101" fmla="*/ 112 h 1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60" h="1202">
                    <a:moveTo>
                      <a:pt x="448" y="118"/>
                    </a:moveTo>
                    <a:lnTo>
                      <a:pt x="471" y="150"/>
                    </a:lnTo>
                    <a:lnTo>
                      <a:pt x="486" y="186"/>
                    </a:lnTo>
                    <a:lnTo>
                      <a:pt x="497" y="224"/>
                    </a:lnTo>
                    <a:lnTo>
                      <a:pt x="506" y="262"/>
                    </a:lnTo>
                    <a:lnTo>
                      <a:pt x="516" y="299"/>
                    </a:lnTo>
                    <a:lnTo>
                      <a:pt x="527" y="337"/>
                    </a:lnTo>
                    <a:lnTo>
                      <a:pt x="541" y="373"/>
                    </a:lnTo>
                    <a:lnTo>
                      <a:pt x="561" y="407"/>
                    </a:lnTo>
                    <a:lnTo>
                      <a:pt x="590" y="441"/>
                    </a:lnTo>
                    <a:lnTo>
                      <a:pt x="618" y="475"/>
                    </a:lnTo>
                    <a:lnTo>
                      <a:pt x="645" y="511"/>
                    </a:lnTo>
                    <a:lnTo>
                      <a:pt x="671" y="547"/>
                    </a:lnTo>
                    <a:lnTo>
                      <a:pt x="696" y="583"/>
                    </a:lnTo>
                    <a:lnTo>
                      <a:pt x="718" y="619"/>
                    </a:lnTo>
                    <a:lnTo>
                      <a:pt x="739" y="657"/>
                    </a:lnTo>
                    <a:lnTo>
                      <a:pt x="760" y="695"/>
                    </a:lnTo>
                    <a:lnTo>
                      <a:pt x="697" y="733"/>
                    </a:lnTo>
                    <a:lnTo>
                      <a:pt x="645" y="778"/>
                    </a:lnTo>
                    <a:lnTo>
                      <a:pt x="599" y="831"/>
                    </a:lnTo>
                    <a:lnTo>
                      <a:pt x="563" y="888"/>
                    </a:lnTo>
                    <a:lnTo>
                      <a:pt x="533" y="950"/>
                    </a:lnTo>
                    <a:lnTo>
                      <a:pt x="508" y="1015"/>
                    </a:lnTo>
                    <a:lnTo>
                      <a:pt x="489" y="1081"/>
                    </a:lnTo>
                    <a:lnTo>
                      <a:pt x="474" y="1147"/>
                    </a:lnTo>
                    <a:lnTo>
                      <a:pt x="465" y="1153"/>
                    </a:lnTo>
                    <a:lnTo>
                      <a:pt x="455" y="1159"/>
                    </a:lnTo>
                    <a:lnTo>
                      <a:pt x="446" y="1164"/>
                    </a:lnTo>
                    <a:lnTo>
                      <a:pt x="436" y="1172"/>
                    </a:lnTo>
                    <a:lnTo>
                      <a:pt x="429" y="1177"/>
                    </a:lnTo>
                    <a:lnTo>
                      <a:pt x="419" y="1185"/>
                    </a:lnTo>
                    <a:lnTo>
                      <a:pt x="412" y="1193"/>
                    </a:lnTo>
                    <a:lnTo>
                      <a:pt x="404" y="1202"/>
                    </a:lnTo>
                    <a:lnTo>
                      <a:pt x="397" y="1170"/>
                    </a:lnTo>
                    <a:lnTo>
                      <a:pt x="389" y="1138"/>
                    </a:lnTo>
                    <a:lnTo>
                      <a:pt x="378" y="1104"/>
                    </a:lnTo>
                    <a:lnTo>
                      <a:pt x="363" y="1073"/>
                    </a:lnTo>
                    <a:lnTo>
                      <a:pt x="346" y="1045"/>
                    </a:lnTo>
                    <a:lnTo>
                      <a:pt x="323" y="1019"/>
                    </a:lnTo>
                    <a:lnTo>
                      <a:pt x="297" y="996"/>
                    </a:lnTo>
                    <a:lnTo>
                      <a:pt x="266" y="979"/>
                    </a:lnTo>
                    <a:lnTo>
                      <a:pt x="255" y="979"/>
                    </a:lnTo>
                    <a:lnTo>
                      <a:pt x="245" y="977"/>
                    </a:lnTo>
                    <a:lnTo>
                      <a:pt x="236" y="975"/>
                    </a:lnTo>
                    <a:lnTo>
                      <a:pt x="225" y="975"/>
                    </a:lnTo>
                    <a:lnTo>
                      <a:pt x="245" y="947"/>
                    </a:lnTo>
                    <a:lnTo>
                      <a:pt x="266" y="918"/>
                    </a:lnTo>
                    <a:lnTo>
                      <a:pt x="287" y="890"/>
                    </a:lnTo>
                    <a:lnTo>
                      <a:pt x="310" y="861"/>
                    </a:lnTo>
                    <a:lnTo>
                      <a:pt x="332" y="833"/>
                    </a:lnTo>
                    <a:lnTo>
                      <a:pt x="355" y="807"/>
                    </a:lnTo>
                    <a:lnTo>
                      <a:pt x="378" y="778"/>
                    </a:lnTo>
                    <a:lnTo>
                      <a:pt x="399" y="750"/>
                    </a:lnTo>
                    <a:lnTo>
                      <a:pt x="418" y="740"/>
                    </a:lnTo>
                    <a:lnTo>
                      <a:pt x="442" y="735"/>
                    </a:lnTo>
                    <a:lnTo>
                      <a:pt x="472" y="731"/>
                    </a:lnTo>
                    <a:lnTo>
                      <a:pt x="503" y="729"/>
                    </a:lnTo>
                    <a:lnTo>
                      <a:pt x="531" y="729"/>
                    </a:lnTo>
                    <a:lnTo>
                      <a:pt x="556" y="729"/>
                    </a:lnTo>
                    <a:lnTo>
                      <a:pt x="573" y="727"/>
                    </a:lnTo>
                    <a:lnTo>
                      <a:pt x="578" y="725"/>
                    </a:lnTo>
                    <a:lnTo>
                      <a:pt x="561" y="712"/>
                    </a:lnTo>
                    <a:lnTo>
                      <a:pt x="539" y="702"/>
                    </a:lnTo>
                    <a:lnTo>
                      <a:pt x="512" y="697"/>
                    </a:lnTo>
                    <a:lnTo>
                      <a:pt x="484" y="693"/>
                    </a:lnTo>
                    <a:lnTo>
                      <a:pt x="455" y="691"/>
                    </a:lnTo>
                    <a:lnTo>
                      <a:pt x="433" y="691"/>
                    </a:lnTo>
                    <a:lnTo>
                      <a:pt x="416" y="691"/>
                    </a:lnTo>
                    <a:lnTo>
                      <a:pt x="406" y="695"/>
                    </a:lnTo>
                    <a:lnTo>
                      <a:pt x="385" y="655"/>
                    </a:lnTo>
                    <a:lnTo>
                      <a:pt x="363" y="615"/>
                    </a:lnTo>
                    <a:lnTo>
                      <a:pt x="340" y="576"/>
                    </a:lnTo>
                    <a:lnTo>
                      <a:pt x="319" y="536"/>
                    </a:lnTo>
                    <a:lnTo>
                      <a:pt x="300" y="494"/>
                    </a:lnTo>
                    <a:lnTo>
                      <a:pt x="287" y="451"/>
                    </a:lnTo>
                    <a:lnTo>
                      <a:pt x="281" y="404"/>
                    </a:lnTo>
                    <a:lnTo>
                      <a:pt x="283" y="354"/>
                    </a:lnTo>
                    <a:lnTo>
                      <a:pt x="289" y="303"/>
                    </a:lnTo>
                    <a:lnTo>
                      <a:pt x="293" y="246"/>
                    </a:lnTo>
                    <a:lnTo>
                      <a:pt x="297" y="201"/>
                    </a:lnTo>
                    <a:lnTo>
                      <a:pt x="298" y="182"/>
                    </a:lnTo>
                    <a:lnTo>
                      <a:pt x="285" y="210"/>
                    </a:lnTo>
                    <a:lnTo>
                      <a:pt x="272" y="239"/>
                    </a:lnTo>
                    <a:lnTo>
                      <a:pt x="259" y="267"/>
                    </a:lnTo>
                    <a:lnTo>
                      <a:pt x="247" y="298"/>
                    </a:lnTo>
                    <a:lnTo>
                      <a:pt x="240" y="328"/>
                    </a:lnTo>
                    <a:lnTo>
                      <a:pt x="234" y="358"/>
                    </a:lnTo>
                    <a:lnTo>
                      <a:pt x="230" y="392"/>
                    </a:lnTo>
                    <a:lnTo>
                      <a:pt x="230" y="426"/>
                    </a:lnTo>
                    <a:lnTo>
                      <a:pt x="240" y="464"/>
                    </a:lnTo>
                    <a:lnTo>
                      <a:pt x="249" y="500"/>
                    </a:lnTo>
                    <a:lnTo>
                      <a:pt x="261" y="538"/>
                    </a:lnTo>
                    <a:lnTo>
                      <a:pt x="272" y="574"/>
                    </a:lnTo>
                    <a:lnTo>
                      <a:pt x="283" y="610"/>
                    </a:lnTo>
                    <a:lnTo>
                      <a:pt x="297" y="644"/>
                    </a:lnTo>
                    <a:lnTo>
                      <a:pt x="312" y="680"/>
                    </a:lnTo>
                    <a:lnTo>
                      <a:pt x="327" y="716"/>
                    </a:lnTo>
                    <a:lnTo>
                      <a:pt x="323" y="721"/>
                    </a:lnTo>
                    <a:lnTo>
                      <a:pt x="314" y="740"/>
                    </a:lnTo>
                    <a:lnTo>
                      <a:pt x="300" y="765"/>
                    </a:lnTo>
                    <a:lnTo>
                      <a:pt x="283" y="795"/>
                    </a:lnTo>
                    <a:lnTo>
                      <a:pt x="266" y="829"/>
                    </a:lnTo>
                    <a:lnTo>
                      <a:pt x="245" y="863"/>
                    </a:lnTo>
                    <a:lnTo>
                      <a:pt x="228" y="894"/>
                    </a:lnTo>
                    <a:lnTo>
                      <a:pt x="211" y="920"/>
                    </a:lnTo>
                    <a:lnTo>
                      <a:pt x="43" y="907"/>
                    </a:lnTo>
                    <a:lnTo>
                      <a:pt x="56" y="863"/>
                    </a:lnTo>
                    <a:lnTo>
                      <a:pt x="75" y="797"/>
                    </a:lnTo>
                    <a:lnTo>
                      <a:pt x="92" y="718"/>
                    </a:lnTo>
                    <a:lnTo>
                      <a:pt x="111" y="632"/>
                    </a:lnTo>
                    <a:lnTo>
                      <a:pt x="128" y="551"/>
                    </a:lnTo>
                    <a:lnTo>
                      <a:pt x="143" y="483"/>
                    </a:lnTo>
                    <a:lnTo>
                      <a:pt x="153" y="434"/>
                    </a:lnTo>
                    <a:lnTo>
                      <a:pt x="157" y="417"/>
                    </a:lnTo>
                    <a:lnTo>
                      <a:pt x="143" y="407"/>
                    </a:lnTo>
                    <a:lnTo>
                      <a:pt x="132" y="400"/>
                    </a:lnTo>
                    <a:lnTo>
                      <a:pt x="119" y="390"/>
                    </a:lnTo>
                    <a:lnTo>
                      <a:pt x="107" y="381"/>
                    </a:lnTo>
                    <a:lnTo>
                      <a:pt x="96" y="371"/>
                    </a:lnTo>
                    <a:lnTo>
                      <a:pt x="85" y="360"/>
                    </a:lnTo>
                    <a:lnTo>
                      <a:pt x="73" y="351"/>
                    </a:lnTo>
                    <a:lnTo>
                      <a:pt x="62" y="341"/>
                    </a:lnTo>
                    <a:lnTo>
                      <a:pt x="66" y="328"/>
                    </a:lnTo>
                    <a:lnTo>
                      <a:pt x="71" y="315"/>
                    </a:lnTo>
                    <a:lnTo>
                      <a:pt x="81" y="301"/>
                    </a:lnTo>
                    <a:lnTo>
                      <a:pt x="90" y="290"/>
                    </a:lnTo>
                    <a:lnTo>
                      <a:pt x="98" y="277"/>
                    </a:lnTo>
                    <a:lnTo>
                      <a:pt x="104" y="265"/>
                    </a:lnTo>
                    <a:lnTo>
                      <a:pt x="106" y="252"/>
                    </a:lnTo>
                    <a:lnTo>
                      <a:pt x="104" y="237"/>
                    </a:lnTo>
                    <a:lnTo>
                      <a:pt x="89" y="209"/>
                    </a:lnTo>
                    <a:lnTo>
                      <a:pt x="73" y="180"/>
                    </a:lnTo>
                    <a:lnTo>
                      <a:pt x="60" y="150"/>
                    </a:lnTo>
                    <a:lnTo>
                      <a:pt x="47" y="122"/>
                    </a:lnTo>
                    <a:lnTo>
                      <a:pt x="34" y="91"/>
                    </a:lnTo>
                    <a:lnTo>
                      <a:pt x="20" y="61"/>
                    </a:lnTo>
                    <a:lnTo>
                      <a:pt x="9" y="31"/>
                    </a:lnTo>
                    <a:lnTo>
                      <a:pt x="0" y="0"/>
                    </a:lnTo>
                    <a:lnTo>
                      <a:pt x="24" y="17"/>
                    </a:lnTo>
                    <a:lnTo>
                      <a:pt x="49" y="31"/>
                    </a:lnTo>
                    <a:lnTo>
                      <a:pt x="75" y="44"/>
                    </a:lnTo>
                    <a:lnTo>
                      <a:pt x="102" y="53"/>
                    </a:lnTo>
                    <a:lnTo>
                      <a:pt x="130" y="63"/>
                    </a:lnTo>
                    <a:lnTo>
                      <a:pt x="158" y="69"/>
                    </a:lnTo>
                    <a:lnTo>
                      <a:pt x="187" y="76"/>
                    </a:lnTo>
                    <a:lnTo>
                      <a:pt x="215" y="80"/>
                    </a:lnTo>
                    <a:lnTo>
                      <a:pt x="244" y="86"/>
                    </a:lnTo>
                    <a:lnTo>
                      <a:pt x="274" y="89"/>
                    </a:lnTo>
                    <a:lnTo>
                      <a:pt x="304" y="93"/>
                    </a:lnTo>
                    <a:lnTo>
                      <a:pt x="332" y="97"/>
                    </a:lnTo>
                    <a:lnTo>
                      <a:pt x="363" y="101"/>
                    </a:lnTo>
                    <a:lnTo>
                      <a:pt x="391" y="106"/>
                    </a:lnTo>
                    <a:lnTo>
                      <a:pt x="419" y="112"/>
                    </a:lnTo>
                    <a:lnTo>
                      <a:pt x="448" y="118"/>
                    </a:lnTo>
                    <a:close/>
                  </a:path>
                </a:pathLst>
              </a:custGeom>
              <a:solidFill>
                <a:srgbClr val="001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37" name="Freeform 34"/>
              <p:cNvSpPr>
                <a:spLocks/>
              </p:cNvSpPr>
              <p:nvPr/>
            </p:nvSpPr>
            <p:spPr bwMode="auto">
              <a:xfrm>
                <a:off x="1042988" y="4102100"/>
                <a:ext cx="369888" cy="325437"/>
              </a:xfrm>
              <a:custGeom>
                <a:avLst/>
                <a:gdLst>
                  <a:gd name="T0" fmla="*/ 267 w 465"/>
                  <a:gd name="T1" fmla="*/ 25 h 409"/>
                  <a:gd name="T2" fmla="*/ 270 w 465"/>
                  <a:gd name="T3" fmla="*/ 36 h 409"/>
                  <a:gd name="T4" fmla="*/ 285 w 465"/>
                  <a:gd name="T5" fmla="*/ 38 h 409"/>
                  <a:gd name="T6" fmla="*/ 302 w 465"/>
                  <a:gd name="T7" fmla="*/ 25 h 409"/>
                  <a:gd name="T8" fmla="*/ 320 w 465"/>
                  <a:gd name="T9" fmla="*/ 10 h 409"/>
                  <a:gd name="T10" fmla="*/ 340 w 465"/>
                  <a:gd name="T11" fmla="*/ 0 h 409"/>
                  <a:gd name="T12" fmla="*/ 367 w 465"/>
                  <a:gd name="T13" fmla="*/ 10 h 409"/>
                  <a:gd name="T14" fmla="*/ 388 w 465"/>
                  <a:gd name="T15" fmla="*/ 38 h 409"/>
                  <a:gd name="T16" fmla="*/ 391 w 465"/>
                  <a:gd name="T17" fmla="*/ 89 h 409"/>
                  <a:gd name="T18" fmla="*/ 369 w 465"/>
                  <a:gd name="T19" fmla="*/ 150 h 409"/>
                  <a:gd name="T20" fmla="*/ 346 w 465"/>
                  <a:gd name="T21" fmla="*/ 184 h 409"/>
                  <a:gd name="T22" fmla="*/ 357 w 465"/>
                  <a:gd name="T23" fmla="*/ 195 h 409"/>
                  <a:gd name="T24" fmla="*/ 382 w 465"/>
                  <a:gd name="T25" fmla="*/ 201 h 409"/>
                  <a:gd name="T26" fmla="*/ 401 w 465"/>
                  <a:gd name="T27" fmla="*/ 228 h 409"/>
                  <a:gd name="T28" fmla="*/ 465 w 465"/>
                  <a:gd name="T29" fmla="*/ 286 h 409"/>
                  <a:gd name="T30" fmla="*/ 406 w 465"/>
                  <a:gd name="T31" fmla="*/ 320 h 409"/>
                  <a:gd name="T32" fmla="*/ 348 w 465"/>
                  <a:gd name="T33" fmla="*/ 351 h 409"/>
                  <a:gd name="T34" fmla="*/ 287 w 465"/>
                  <a:gd name="T35" fmla="*/ 379 h 409"/>
                  <a:gd name="T36" fmla="*/ 227 w 465"/>
                  <a:gd name="T37" fmla="*/ 409 h 409"/>
                  <a:gd name="T38" fmla="*/ 225 w 465"/>
                  <a:gd name="T39" fmla="*/ 379 h 409"/>
                  <a:gd name="T40" fmla="*/ 255 w 465"/>
                  <a:gd name="T41" fmla="*/ 351 h 409"/>
                  <a:gd name="T42" fmla="*/ 285 w 465"/>
                  <a:gd name="T43" fmla="*/ 320 h 409"/>
                  <a:gd name="T44" fmla="*/ 301 w 465"/>
                  <a:gd name="T45" fmla="*/ 288 h 409"/>
                  <a:gd name="T46" fmla="*/ 297 w 465"/>
                  <a:gd name="T47" fmla="*/ 267 h 409"/>
                  <a:gd name="T48" fmla="*/ 287 w 465"/>
                  <a:gd name="T49" fmla="*/ 265 h 409"/>
                  <a:gd name="T50" fmla="*/ 259 w 465"/>
                  <a:gd name="T51" fmla="*/ 286 h 409"/>
                  <a:gd name="T52" fmla="*/ 212 w 465"/>
                  <a:gd name="T53" fmla="*/ 333 h 409"/>
                  <a:gd name="T54" fmla="*/ 164 w 465"/>
                  <a:gd name="T55" fmla="*/ 377 h 409"/>
                  <a:gd name="T56" fmla="*/ 108 w 465"/>
                  <a:gd name="T57" fmla="*/ 400 h 409"/>
                  <a:gd name="T58" fmla="*/ 49 w 465"/>
                  <a:gd name="T59" fmla="*/ 396 h 409"/>
                  <a:gd name="T60" fmla="*/ 26 w 465"/>
                  <a:gd name="T61" fmla="*/ 371 h 409"/>
                  <a:gd name="T62" fmla="*/ 26 w 465"/>
                  <a:gd name="T63" fmla="*/ 328 h 409"/>
                  <a:gd name="T64" fmla="*/ 28 w 465"/>
                  <a:gd name="T65" fmla="*/ 282 h 409"/>
                  <a:gd name="T66" fmla="*/ 0 w 465"/>
                  <a:gd name="T67" fmla="*/ 142 h 409"/>
                  <a:gd name="T68" fmla="*/ 11 w 465"/>
                  <a:gd name="T69" fmla="*/ 106 h 409"/>
                  <a:gd name="T70" fmla="*/ 28 w 465"/>
                  <a:gd name="T71" fmla="*/ 70 h 409"/>
                  <a:gd name="T72" fmla="*/ 45 w 465"/>
                  <a:gd name="T73" fmla="*/ 36 h 409"/>
                  <a:gd name="T74" fmla="*/ 57 w 465"/>
                  <a:gd name="T75" fmla="*/ 0 h 409"/>
                  <a:gd name="T76" fmla="*/ 106 w 465"/>
                  <a:gd name="T77" fmla="*/ 2 h 409"/>
                  <a:gd name="T78" fmla="*/ 157 w 465"/>
                  <a:gd name="T79" fmla="*/ 6 h 409"/>
                  <a:gd name="T80" fmla="*/ 208 w 465"/>
                  <a:gd name="T81" fmla="*/ 12 h 409"/>
                  <a:gd name="T82" fmla="*/ 265 w 465"/>
                  <a:gd name="T83" fmla="*/ 1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65" h="409">
                    <a:moveTo>
                      <a:pt x="265" y="19"/>
                    </a:moveTo>
                    <a:lnTo>
                      <a:pt x="267" y="25"/>
                    </a:lnTo>
                    <a:lnTo>
                      <a:pt x="268" y="31"/>
                    </a:lnTo>
                    <a:lnTo>
                      <a:pt x="270" y="36"/>
                    </a:lnTo>
                    <a:lnTo>
                      <a:pt x="276" y="42"/>
                    </a:lnTo>
                    <a:lnTo>
                      <a:pt x="285" y="38"/>
                    </a:lnTo>
                    <a:lnTo>
                      <a:pt x="295" y="33"/>
                    </a:lnTo>
                    <a:lnTo>
                      <a:pt x="302" y="25"/>
                    </a:lnTo>
                    <a:lnTo>
                      <a:pt x="312" y="16"/>
                    </a:lnTo>
                    <a:lnTo>
                      <a:pt x="320" y="10"/>
                    </a:lnTo>
                    <a:lnTo>
                      <a:pt x="331" y="4"/>
                    </a:lnTo>
                    <a:lnTo>
                      <a:pt x="340" y="0"/>
                    </a:lnTo>
                    <a:lnTo>
                      <a:pt x="354" y="2"/>
                    </a:lnTo>
                    <a:lnTo>
                      <a:pt x="367" y="10"/>
                    </a:lnTo>
                    <a:lnTo>
                      <a:pt x="378" y="21"/>
                    </a:lnTo>
                    <a:lnTo>
                      <a:pt x="388" y="38"/>
                    </a:lnTo>
                    <a:lnTo>
                      <a:pt x="393" y="55"/>
                    </a:lnTo>
                    <a:lnTo>
                      <a:pt x="391" y="89"/>
                    </a:lnTo>
                    <a:lnTo>
                      <a:pt x="384" y="122"/>
                    </a:lnTo>
                    <a:lnTo>
                      <a:pt x="369" y="150"/>
                    </a:lnTo>
                    <a:lnTo>
                      <a:pt x="346" y="175"/>
                    </a:lnTo>
                    <a:lnTo>
                      <a:pt x="346" y="184"/>
                    </a:lnTo>
                    <a:lnTo>
                      <a:pt x="350" y="190"/>
                    </a:lnTo>
                    <a:lnTo>
                      <a:pt x="357" y="195"/>
                    </a:lnTo>
                    <a:lnTo>
                      <a:pt x="365" y="199"/>
                    </a:lnTo>
                    <a:lnTo>
                      <a:pt x="382" y="201"/>
                    </a:lnTo>
                    <a:lnTo>
                      <a:pt x="391" y="212"/>
                    </a:lnTo>
                    <a:lnTo>
                      <a:pt x="401" y="228"/>
                    </a:lnTo>
                    <a:lnTo>
                      <a:pt x="412" y="241"/>
                    </a:lnTo>
                    <a:lnTo>
                      <a:pt x="465" y="286"/>
                    </a:lnTo>
                    <a:lnTo>
                      <a:pt x="437" y="305"/>
                    </a:lnTo>
                    <a:lnTo>
                      <a:pt x="406" y="320"/>
                    </a:lnTo>
                    <a:lnTo>
                      <a:pt x="378" y="335"/>
                    </a:lnTo>
                    <a:lnTo>
                      <a:pt x="348" y="351"/>
                    </a:lnTo>
                    <a:lnTo>
                      <a:pt x="318" y="364"/>
                    </a:lnTo>
                    <a:lnTo>
                      <a:pt x="287" y="379"/>
                    </a:lnTo>
                    <a:lnTo>
                      <a:pt x="257" y="394"/>
                    </a:lnTo>
                    <a:lnTo>
                      <a:pt x="227" y="409"/>
                    </a:lnTo>
                    <a:lnTo>
                      <a:pt x="215" y="396"/>
                    </a:lnTo>
                    <a:lnTo>
                      <a:pt x="225" y="379"/>
                    </a:lnTo>
                    <a:lnTo>
                      <a:pt x="240" y="364"/>
                    </a:lnTo>
                    <a:lnTo>
                      <a:pt x="255" y="351"/>
                    </a:lnTo>
                    <a:lnTo>
                      <a:pt x="272" y="335"/>
                    </a:lnTo>
                    <a:lnTo>
                      <a:pt x="285" y="320"/>
                    </a:lnTo>
                    <a:lnTo>
                      <a:pt x="295" y="305"/>
                    </a:lnTo>
                    <a:lnTo>
                      <a:pt x="301" y="288"/>
                    </a:lnTo>
                    <a:lnTo>
                      <a:pt x="299" y="269"/>
                    </a:lnTo>
                    <a:lnTo>
                      <a:pt x="297" y="267"/>
                    </a:lnTo>
                    <a:lnTo>
                      <a:pt x="293" y="267"/>
                    </a:lnTo>
                    <a:lnTo>
                      <a:pt x="287" y="265"/>
                    </a:lnTo>
                    <a:lnTo>
                      <a:pt x="284" y="265"/>
                    </a:lnTo>
                    <a:lnTo>
                      <a:pt x="259" y="286"/>
                    </a:lnTo>
                    <a:lnTo>
                      <a:pt x="236" y="309"/>
                    </a:lnTo>
                    <a:lnTo>
                      <a:pt x="212" y="333"/>
                    </a:lnTo>
                    <a:lnTo>
                      <a:pt x="189" y="358"/>
                    </a:lnTo>
                    <a:lnTo>
                      <a:pt x="164" y="377"/>
                    </a:lnTo>
                    <a:lnTo>
                      <a:pt x="138" y="392"/>
                    </a:lnTo>
                    <a:lnTo>
                      <a:pt x="108" y="400"/>
                    </a:lnTo>
                    <a:lnTo>
                      <a:pt x="76" y="396"/>
                    </a:lnTo>
                    <a:lnTo>
                      <a:pt x="49" y="396"/>
                    </a:lnTo>
                    <a:lnTo>
                      <a:pt x="32" y="388"/>
                    </a:lnTo>
                    <a:lnTo>
                      <a:pt x="26" y="371"/>
                    </a:lnTo>
                    <a:lnTo>
                      <a:pt x="24" y="352"/>
                    </a:lnTo>
                    <a:lnTo>
                      <a:pt x="26" y="328"/>
                    </a:lnTo>
                    <a:lnTo>
                      <a:pt x="28" y="305"/>
                    </a:lnTo>
                    <a:lnTo>
                      <a:pt x="28" y="282"/>
                    </a:lnTo>
                    <a:lnTo>
                      <a:pt x="23" y="263"/>
                    </a:lnTo>
                    <a:lnTo>
                      <a:pt x="0" y="142"/>
                    </a:lnTo>
                    <a:lnTo>
                      <a:pt x="6" y="123"/>
                    </a:lnTo>
                    <a:lnTo>
                      <a:pt x="11" y="106"/>
                    </a:lnTo>
                    <a:lnTo>
                      <a:pt x="19" y="89"/>
                    </a:lnTo>
                    <a:lnTo>
                      <a:pt x="28" y="70"/>
                    </a:lnTo>
                    <a:lnTo>
                      <a:pt x="38" y="53"/>
                    </a:lnTo>
                    <a:lnTo>
                      <a:pt x="45" y="36"/>
                    </a:lnTo>
                    <a:lnTo>
                      <a:pt x="51" y="19"/>
                    </a:lnTo>
                    <a:lnTo>
                      <a:pt x="57" y="0"/>
                    </a:lnTo>
                    <a:lnTo>
                      <a:pt x="81" y="2"/>
                    </a:lnTo>
                    <a:lnTo>
                      <a:pt x="106" y="2"/>
                    </a:lnTo>
                    <a:lnTo>
                      <a:pt x="132" y="4"/>
                    </a:lnTo>
                    <a:lnTo>
                      <a:pt x="157" y="6"/>
                    </a:lnTo>
                    <a:lnTo>
                      <a:pt x="181" y="10"/>
                    </a:lnTo>
                    <a:lnTo>
                      <a:pt x="208" y="12"/>
                    </a:lnTo>
                    <a:lnTo>
                      <a:pt x="236" y="16"/>
                    </a:lnTo>
                    <a:lnTo>
                      <a:pt x="265" y="19"/>
                    </a:lnTo>
                    <a:close/>
                  </a:path>
                </a:pathLst>
              </a:custGeom>
              <a:solidFill>
                <a:srgbClr val="E2BF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38" name="Freeform 35"/>
              <p:cNvSpPr>
                <a:spLocks/>
              </p:cNvSpPr>
              <p:nvPr/>
            </p:nvSpPr>
            <p:spPr bwMode="auto">
              <a:xfrm>
                <a:off x="-582613" y="4121150"/>
                <a:ext cx="827088" cy="714375"/>
              </a:xfrm>
              <a:custGeom>
                <a:avLst/>
                <a:gdLst>
                  <a:gd name="T0" fmla="*/ 696 w 1042"/>
                  <a:gd name="T1" fmla="*/ 129 h 901"/>
                  <a:gd name="T2" fmla="*/ 664 w 1042"/>
                  <a:gd name="T3" fmla="*/ 225 h 901"/>
                  <a:gd name="T4" fmla="*/ 681 w 1042"/>
                  <a:gd name="T5" fmla="*/ 267 h 901"/>
                  <a:gd name="T6" fmla="*/ 715 w 1042"/>
                  <a:gd name="T7" fmla="*/ 280 h 901"/>
                  <a:gd name="T8" fmla="*/ 694 w 1042"/>
                  <a:gd name="T9" fmla="*/ 331 h 901"/>
                  <a:gd name="T10" fmla="*/ 667 w 1042"/>
                  <a:gd name="T11" fmla="*/ 407 h 901"/>
                  <a:gd name="T12" fmla="*/ 741 w 1042"/>
                  <a:gd name="T13" fmla="*/ 486 h 901"/>
                  <a:gd name="T14" fmla="*/ 834 w 1042"/>
                  <a:gd name="T15" fmla="*/ 566 h 901"/>
                  <a:gd name="T16" fmla="*/ 917 w 1042"/>
                  <a:gd name="T17" fmla="*/ 704 h 901"/>
                  <a:gd name="T18" fmla="*/ 987 w 1042"/>
                  <a:gd name="T19" fmla="*/ 833 h 901"/>
                  <a:gd name="T20" fmla="*/ 1002 w 1042"/>
                  <a:gd name="T21" fmla="*/ 806 h 901"/>
                  <a:gd name="T22" fmla="*/ 923 w 1042"/>
                  <a:gd name="T23" fmla="*/ 627 h 901"/>
                  <a:gd name="T24" fmla="*/ 773 w 1042"/>
                  <a:gd name="T25" fmla="*/ 432 h 901"/>
                  <a:gd name="T26" fmla="*/ 760 w 1042"/>
                  <a:gd name="T27" fmla="*/ 299 h 901"/>
                  <a:gd name="T28" fmla="*/ 739 w 1042"/>
                  <a:gd name="T29" fmla="*/ 246 h 901"/>
                  <a:gd name="T30" fmla="*/ 707 w 1042"/>
                  <a:gd name="T31" fmla="*/ 223 h 901"/>
                  <a:gd name="T32" fmla="*/ 737 w 1042"/>
                  <a:gd name="T33" fmla="*/ 152 h 901"/>
                  <a:gd name="T34" fmla="*/ 768 w 1042"/>
                  <a:gd name="T35" fmla="*/ 74 h 901"/>
                  <a:gd name="T36" fmla="*/ 790 w 1042"/>
                  <a:gd name="T37" fmla="*/ 161 h 901"/>
                  <a:gd name="T38" fmla="*/ 826 w 1042"/>
                  <a:gd name="T39" fmla="*/ 350 h 901"/>
                  <a:gd name="T40" fmla="*/ 934 w 1042"/>
                  <a:gd name="T41" fmla="*/ 526 h 901"/>
                  <a:gd name="T42" fmla="*/ 1012 w 1042"/>
                  <a:gd name="T43" fmla="*/ 674 h 901"/>
                  <a:gd name="T44" fmla="*/ 1038 w 1042"/>
                  <a:gd name="T45" fmla="*/ 827 h 901"/>
                  <a:gd name="T46" fmla="*/ 567 w 1042"/>
                  <a:gd name="T47" fmla="*/ 710 h 901"/>
                  <a:gd name="T48" fmla="*/ 491 w 1042"/>
                  <a:gd name="T49" fmla="*/ 426 h 901"/>
                  <a:gd name="T50" fmla="*/ 474 w 1042"/>
                  <a:gd name="T51" fmla="*/ 428 h 901"/>
                  <a:gd name="T52" fmla="*/ 503 w 1042"/>
                  <a:gd name="T53" fmla="*/ 710 h 901"/>
                  <a:gd name="T54" fmla="*/ 524 w 1042"/>
                  <a:gd name="T55" fmla="*/ 840 h 901"/>
                  <a:gd name="T56" fmla="*/ 491 w 1042"/>
                  <a:gd name="T57" fmla="*/ 842 h 901"/>
                  <a:gd name="T58" fmla="*/ 469 w 1042"/>
                  <a:gd name="T59" fmla="*/ 823 h 901"/>
                  <a:gd name="T60" fmla="*/ 386 w 1042"/>
                  <a:gd name="T61" fmla="*/ 846 h 901"/>
                  <a:gd name="T62" fmla="*/ 242 w 1042"/>
                  <a:gd name="T63" fmla="*/ 901 h 901"/>
                  <a:gd name="T64" fmla="*/ 102 w 1042"/>
                  <a:gd name="T65" fmla="*/ 823 h 901"/>
                  <a:gd name="T66" fmla="*/ 51 w 1042"/>
                  <a:gd name="T67" fmla="*/ 636 h 901"/>
                  <a:gd name="T68" fmla="*/ 2 w 1042"/>
                  <a:gd name="T69" fmla="*/ 348 h 901"/>
                  <a:gd name="T70" fmla="*/ 13 w 1042"/>
                  <a:gd name="T71" fmla="*/ 337 h 901"/>
                  <a:gd name="T72" fmla="*/ 70 w 1042"/>
                  <a:gd name="T73" fmla="*/ 362 h 901"/>
                  <a:gd name="T74" fmla="*/ 145 w 1042"/>
                  <a:gd name="T75" fmla="*/ 320 h 901"/>
                  <a:gd name="T76" fmla="*/ 198 w 1042"/>
                  <a:gd name="T77" fmla="*/ 324 h 901"/>
                  <a:gd name="T78" fmla="*/ 299 w 1042"/>
                  <a:gd name="T79" fmla="*/ 504 h 901"/>
                  <a:gd name="T80" fmla="*/ 344 w 1042"/>
                  <a:gd name="T81" fmla="*/ 657 h 901"/>
                  <a:gd name="T82" fmla="*/ 368 w 1042"/>
                  <a:gd name="T83" fmla="*/ 636 h 901"/>
                  <a:gd name="T84" fmla="*/ 317 w 1042"/>
                  <a:gd name="T85" fmla="*/ 441 h 901"/>
                  <a:gd name="T86" fmla="*/ 340 w 1042"/>
                  <a:gd name="T87" fmla="*/ 409 h 901"/>
                  <a:gd name="T88" fmla="*/ 353 w 1042"/>
                  <a:gd name="T89" fmla="*/ 451 h 901"/>
                  <a:gd name="T90" fmla="*/ 384 w 1042"/>
                  <a:gd name="T91" fmla="*/ 426 h 901"/>
                  <a:gd name="T92" fmla="*/ 376 w 1042"/>
                  <a:gd name="T93" fmla="*/ 267 h 901"/>
                  <a:gd name="T94" fmla="*/ 420 w 1042"/>
                  <a:gd name="T95" fmla="*/ 127 h 901"/>
                  <a:gd name="T96" fmla="*/ 486 w 1042"/>
                  <a:gd name="T97" fmla="*/ 68 h 901"/>
                  <a:gd name="T98" fmla="*/ 563 w 1042"/>
                  <a:gd name="T99" fmla="*/ 36 h 901"/>
                  <a:gd name="T100" fmla="*/ 647 w 1042"/>
                  <a:gd name="T101" fmla="*/ 17 h 901"/>
                  <a:gd name="T102" fmla="*/ 730 w 1042"/>
                  <a:gd name="T103" fmla="*/ 0 h 901"/>
                  <a:gd name="T104" fmla="*/ 724 w 1042"/>
                  <a:gd name="T105" fmla="*/ 59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42" h="901">
                    <a:moveTo>
                      <a:pt x="724" y="59"/>
                    </a:moveTo>
                    <a:lnTo>
                      <a:pt x="715" y="82"/>
                    </a:lnTo>
                    <a:lnTo>
                      <a:pt x="705" y="104"/>
                    </a:lnTo>
                    <a:lnTo>
                      <a:pt x="696" y="129"/>
                    </a:lnTo>
                    <a:lnTo>
                      <a:pt x="686" y="153"/>
                    </a:lnTo>
                    <a:lnTo>
                      <a:pt x="677" y="178"/>
                    </a:lnTo>
                    <a:lnTo>
                      <a:pt x="669" y="201"/>
                    </a:lnTo>
                    <a:lnTo>
                      <a:pt x="664" y="225"/>
                    </a:lnTo>
                    <a:lnTo>
                      <a:pt x="658" y="250"/>
                    </a:lnTo>
                    <a:lnTo>
                      <a:pt x="665" y="258"/>
                    </a:lnTo>
                    <a:lnTo>
                      <a:pt x="673" y="263"/>
                    </a:lnTo>
                    <a:lnTo>
                      <a:pt x="681" y="267"/>
                    </a:lnTo>
                    <a:lnTo>
                      <a:pt x="690" y="271"/>
                    </a:lnTo>
                    <a:lnTo>
                      <a:pt x="698" y="275"/>
                    </a:lnTo>
                    <a:lnTo>
                      <a:pt x="707" y="278"/>
                    </a:lnTo>
                    <a:lnTo>
                      <a:pt x="715" y="280"/>
                    </a:lnTo>
                    <a:lnTo>
                      <a:pt x="724" y="282"/>
                    </a:lnTo>
                    <a:lnTo>
                      <a:pt x="715" y="297"/>
                    </a:lnTo>
                    <a:lnTo>
                      <a:pt x="703" y="314"/>
                    </a:lnTo>
                    <a:lnTo>
                      <a:pt x="694" y="331"/>
                    </a:lnTo>
                    <a:lnTo>
                      <a:pt x="684" y="350"/>
                    </a:lnTo>
                    <a:lnTo>
                      <a:pt x="675" y="369"/>
                    </a:lnTo>
                    <a:lnTo>
                      <a:pt x="669" y="388"/>
                    </a:lnTo>
                    <a:lnTo>
                      <a:pt x="667" y="407"/>
                    </a:lnTo>
                    <a:lnTo>
                      <a:pt x="667" y="428"/>
                    </a:lnTo>
                    <a:lnTo>
                      <a:pt x="690" y="449"/>
                    </a:lnTo>
                    <a:lnTo>
                      <a:pt x="715" y="469"/>
                    </a:lnTo>
                    <a:lnTo>
                      <a:pt x="741" y="486"/>
                    </a:lnTo>
                    <a:lnTo>
                      <a:pt x="766" y="505"/>
                    </a:lnTo>
                    <a:lnTo>
                      <a:pt x="790" y="524"/>
                    </a:lnTo>
                    <a:lnTo>
                      <a:pt x="813" y="543"/>
                    </a:lnTo>
                    <a:lnTo>
                      <a:pt x="834" y="566"/>
                    </a:lnTo>
                    <a:lnTo>
                      <a:pt x="853" y="591"/>
                    </a:lnTo>
                    <a:lnTo>
                      <a:pt x="873" y="623"/>
                    </a:lnTo>
                    <a:lnTo>
                      <a:pt x="894" y="662"/>
                    </a:lnTo>
                    <a:lnTo>
                      <a:pt x="917" y="704"/>
                    </a:lnTo>
                    <a:lnTo>
                      <a:pt x="940" y="744"/>
                    </a:lnTo>
                    <a:lnTo>
                      <a:pt x="959" y="782"/>
                    </a:lnTo>
                    <a:lnTo>
                      <a:pt x="976" y="812"/>
                    </a:lnTo>
                    <a:lnTo>
                      <a:pt x="987" y="833"/>
                    </a:lnTo>
                    <a:lnTo>
                      <a:pt x="993" y="838"/>
                    </a:lnTo>
                    <a:lnTo>
                      <a:pt x="1002" y="831"/>
                    </a:lnTo>
                    <a:lnTo>
                      <a:pt x="1004" y="820"/>
                    </a:lnTo>
                    <a:lnTo>
                      <a:pt x="1002" y="806"/>
                    </a:lnTo>
                    <a:lnTo>
                      <a:pt x="1000" y="795"/>
                    </a:lnTo>
                    <a:lnTo>
                      <a:pt x="974" y="740"/>
                    </a:lnTo>
                    <a:lnTo>
                      <a:pt x="949" y="683"/>
                    </a:lnTo>
                    <a:lnTo>
                      <a:pt x="923" y="627"/>
                    </a:lnTo>
                    <a:lnTo>
                      <a:pt x="892" y="572"/>
                    </a:lnTo>
                    <a:lnTo>
                      <a:pt x="858" y="521"/>
                    </a:lnTo>
                    <a:lnTo>
                      <a:pt x="820" y="473"/>
                    </a:lnTo>
                    <a:lnTo>
                      <a:pt x="773" y="432"/>
                    </a:lnTo>
                    <a:lnTo>
                      <a:pt x="716" y="396"/>
                    </a:lnTo>
                    <a:lnTo>
                      <a:pt x="728" y="362"/>
                    </a:lnTo>
                    <a:lnTo>
                      <a:pt x="745" y="331"/>
                    </a:lnTo>
                    <a:lnTo>
                      <a:pt x="760" y="299"/>
                    </a:lnTo>
                    <a:lnTo>
                      <a:pt x="769" y="263"/>
                    </a:lnTo>
                    <a:lnTo>
                      <a:pt x="762" y="256"/>
                    </a:lnTo>
                    <a:lnTo>
                      <a:pt x="751" y="250"/>
                    </a:lnTo>
                    <a:lnTo>
                      <a:pt x="739" y="246"/>
                    </a:lnTo>
                    <a:lnTo>
                      <a:pt x="726" y="242"/>
                    </a:lnTo>
                    <a:lnTo>
                      <a:pt x="716" y="239"/>
                    </a:lnTo>
                    <a:lnTo>
                      <a:pt x="709" y="233"/>
                    </a:lnTo>
                    <a:lnTo>
                      <a:pt x="707" y="223"/>
                    </a:lnTo>
                    <a:lnTo>
                      <a:pt x="711" y="210"/>
                    </a:lnTo>
                    <a:lnTo>
                      <a:pt x="720" y="191"/>
                    </a:lnTo>
                    <a:lnTo>
                      <a:pt x="728" y="172"/>
                    </a:lnTo>
                    <a:lnTo>
                      <a:pt x="737" y="152"/>
                    </a:lnTo>
                    <a:lnTo>
                      <a:pt x="745" y="133"/>
                    </a:lnTo>
                    <a:lnTo>
                      <a:pt x="751" y="114"/>
                    </a:lnTo>
                    <a:lnTo>
                      <a:pt x="760" y="93"/>
                    </a:lnTo>
                    <a:lnTo>
                      <a:pt x="768" y="74"/>
                    </a:lnTo>
                    <a:lnTo>
                      <a:pt x="777" y="55"/>
                    </a:lnTo>
                    <a:lnTo>
                      <a:pt x="794" y="85"/>
                    </a:lnTo>
                    <a:lnTo>
                      <a:pt x="796" y="121"/>
                    </a:lnTo>
                    <a:lnTo>
                      <a:pt x="790" y="161"/>
                    </a:lnTo>
                    <a:lnTo>
                      <a:pt x="792" y="199"/>
                    </a:lnTo>
                    <a:lnTo>
                      <a:pt x="800" y="252"/>
                    </a:lnTo>
                    <a:lnTo>
                      <a:pt x="811" y="301"/>
                    </a:lnTo>
                    <a:lnTo>
                      <a:pt x="826" y="350"/>
                    </a:lnTo>
                    <a:lnTo>
                      <a:pt x="847" y="396"/>
                    </a:lnTo>
                    <a:lnTo>
                      <a:pt x="872" y="441"/>
                    </a:lnTo>
                    <a:lnTo>
                      <a:pt x="900" y="485"/>
                    </a:lnTo>
                    <a:lnTo>
                      <a:pt x="934" y="526"/>
                    </a:lnTo>
                    <a:lnTo>
                      <a:pt x="972" y="566"/>
                    </a:lnTo>
                    <a:lnTo>
                      <a:pt x="987" y="600"/>
                    </a:lnTo>
                    <a:lnTo>
                      <a:pt x="1000" y="636"/>
                    </a:lnTo>
                    <a:lnTo>
                      <a:pt x="1012" y="674"/>
                    </a:lnTo>
                    <a:lnTo>
                      <a:pt x="1021" y="710"/>
                    </a:lnTo>
                    <a:lnTo>
                      <a:pt x="1029" y="750"/>
                    </a:lnTo>
                    <a:lnTo>
                      <a:pt x="1034" y="787"/>
                    </a:lnTo>
                    <a:lnTo>
                      <a:pt x="1038" y="827"/>
                    </a:lnTo>
                    <a:lnTo>
                      <a:pt x="1042" y="867"/>
                    </a:lnTo>
                    <a:lnTo>
                      <a:pt x="616" y="842"/>
                    </a:lnTo>
                    <a:lnTo>
                      <a:pt x="592" y="782"/>
                    </a:lnTo>
                    <a:lnTo>
                      <a:pt x="567" y="710"/>
                    </a:lnTo>
                    <a:lnTo>
                      <a:pt x="546" y="632"/>
                    </a:lnTo>
                    <a:lnTo>
                      <a:pt x="525" y="555"/>
                    </a:lnTo>
                    <a:lnTo>
                      <a:pt x="507" y="485"/>
                    </a:lnTo>
                    <a:lnTo>
                      <a:pt x="491" y="426"/>
                    </a:lnTo>
                    <a:lnTo>
                      <a:pt x="480" y="386"/>
                    </a:lnTo>
                    <a:lnTo>
                      <a:pt x="473" y="373"/>
                    </a:lnTo>
                    <a:lnTo>
                      <a:pt x="473" y="388"/>
                    </a:lnTo>
                    <a:lnTo>
                      <a:pt x="474" y="428"/>
                    </a:lnTo>
                    <a:lnTo>
                      <a:pt x="478" y="485"/>
                    </a:lnTo>
                    <a:lnTo>
                      <a:pt x="484" y="556"/>
                    </a:lnTo>
                    <a:lnTo>
                      <a:pt x="491" y="632"/>
                    </a:lnTo>
                    <a:lnTo>
                      <a:pt x="503" y="710"/>
                    </a:lnTo>
                    <a:lnTo>
                      <a:pt x="518" y="780"/>
                    </a:lnTo>
                    <a:lnTo>
                      <a:pt x="539" y="838"/>
                    </a:lnTo>
                    <a:lnTo>
                      <a:pt x="531" y="840"/>
                    </a:lnTo>
                    <a:lnTo>
                      <a:pt x="524" y="840"/>
                    </a:lnTo>
                    <a:lnTo>
                      <a:pt x="516" y="842"/>
                    </a:lnTo>
                    <a:lnTo>
                      <a:pt x="508" y="842"/>
                    </a:lnTo>
                    <a:lnTo>
                      <a:pt x="499" y="842"/>
                    </a:lnTo>
                    <a:lnTo>
                      <a:pt x="491" y="842"/>
                    </a:lnTo>
                    <a:lnTo>
                      <a:pt x="482" y="842"/>
                    </a:lnTo>
                    <a:lnTo>
                      <a:pt x="473" y="842"/>
                    </a:lnTo>
                    <a:lnTo>
                      <a:pt x="474" y="831"/>
                    </a:lnTo>
                    <a:lnTo>
                      <a:pt x="469" y="823"/>
                    </a:lnTo>
                    <a:lnTo>
                      <a:pt x="461" y="818"/>
                    </a:lnTo>
                    <a:lnTo>
                      <a:pt x="454" y="812"/>
                    </a:lnTo>
                    <a:lnTo>
                      <a:pt x="420" y="829"/>
                    </a:lnTo>
                    <a:lnTo>
                      <a:pt x="386" y="846"/>
                    </a:lnTo>
                    <a:lnTo>
                      <a:pt x="350" y="865"/>
                    </a:lnTo>
                    <a:lnTo>
                      <a:pt x="314" y="880"/>
                    </a:lnTo>
                    <a:lnTo>
                      <a:pt x="276" y="893"/>
                    </a:lnTo>
                    <a:lnTo>
                      <a:pt x="242" y="901"/>
                    </a:lnTo>
                    <a:lnTo>
                      <a:pt x="206" y="901"/>
                    </a:lnTo>
                    <a:lnTo>
                      <a:pt x="172" y="893"/>
                    </a:lnTo>
                    <a:lnTo>
                      <a:pt x="132" y="861"/>
                    </a:lnTo>
                    <a:lnTo>
                      <a:pt x="102" y="823"/>
                    </a:lnTo>
                    <a:lnTo>
                      <a:pt x="81" y="782"/>
                    </a:lnTo>
                    <a:lnTo>
                      <a:pt x="68" y="734"/>
                    </a:lnTo>
                    <a:lnTo>
                      <a:pt x="56" y="687"/>
                    </a:lnTo>
                    <a:lnTo>
                      <a:pt x="51" y="636"/>
                    </a:lnTo>
                    <a:lnTo>
                      <a:pt x="47" y="585"/>
                    </a:lnTo>
                    <a:lnTo>
                      <a:pt x="41" y="536"/>
                    </a:lnTo>
                    <a:lnTo>
                      <a:pt x="0" y="354"/>
                    </a:lnTo>
                    <a:lnTo>
                      <a:pt x="2" y="348"/>
                    </a:lnTo>
                    <a:lnTo>
                      <a:pt x="3" y="341"/>
                    </a:lnTo>
                    <a:lnTo>
                      <a:pt x="5" y="335"/>
                    </a:lnTo>
                    <a:lnTo>
                      <a:pt x="7" y="328"/>
                    </a:lnTo>
                    <a:lnTo>
                      <a:pt x="13" y="337"/>
                    </a:lnTo>
                    <a:lnTo>
                      <a:pt x="22" y="348"/>
                    </a:lnTo>
                    <a:lnTo>
                      <a:pt x="32" y="356"/>
                    </a:lnTo>
                    <a:lnTo>
                      <a:pt x="45" y="362"/>
                    </a:lnTo>
                    <a:lnTo>
                      <a:pt x="70" y="362"/>
                    </a:lnTo>
                    <a:lnTo>
                      <a:pt x="90" y="356"/>
                    </a:lnTo>
                    <a:lnTo>
                      <a:pt x="109" y="346"/>
                    </a:lnTo>
                    <a:lnTo>
                      <a:pt x="128" y="335"/>
                    </a:lnTo>
                    <a:lnTo>
                      <a:pt x="145" y="320"/>
                    </a:lnTo>
                    <a:lnTo>
                      <a:pt x="160" y="303"/>
                    </a:lnTo>
                    <a:lnTo>
                      <a:pt x="177" y="288"/>
                    </a:lnTo>
                    <a:lnTo>
                      <a:pt x="193" y="271"/>
                    </a:lnTo>
                    <a:lnTo>
                      <a:pt x="198" y="324"/>
                    </a:lnTo>
                    <a:lnTo>
                      <a:pt x="215" y="371"/>
                    </a:lnTo>
                    <a:lnTo>
                      <a:pt x="240" y="416"/>
                    </a:lnTo>
                    <a:lnTo>
                      <a:pt x="270" y="460"/>
                    </a:lnTo>
                    <a:lnTo>
                      <a:pt x="299" y="504"/>
                    </a:lnTo>
                    <a:lnTo>
                      <a:pt x="323" y="549"/>
                    </a:lnTo>
                    <a:lnTo>
                      <a:pt x="338" y="598"/>
                    </a:lnTo>
                    <a:lnTo>
                      <a:pt x="340" y="653"/>
                    </a:lnTo>
                    <a:lnTo>
                      <a:pt x="344" y="657"/>
                    </a:lnTo>
                    <a:lnTo>
                      <a:pt x="348" y="659"/>
                    </a:lnTo>
                    <a:lnTo>
                      <a:pt x="351" y="661"/>
                    </a:lnTo>
                    <a:lnTo>
                      <a:pt x="357" y="661"/>
                    </a:lnTo>
                    <a:lnTo>
                      <a:pt x="368" y="636"/>
                    </a:lnTo>
                    <a:lnTo>
                      <a:pt x="372" y="608"/>
                    </a:lnTo>
                    <a:lnTo>
                      <a:pt x="372" y="577"/>
                    </a:lnTo>
                    <a:lnTo>
                      <a:pt x="370" y="549"/>
                    </a:lnTo>
                    <a:lnTo>
                      <a:pt x="317" y="441"/>
                    </a:lnTo>
                    <a:lnTo>
                      <a:pt x="321" y="432"/>
                    </a:lnTo>
                    <a:lnTo>
                      <a:pt x="329" y="424"/>
                    </a:lnTo>
                    <a:lnTo>
                      <a:pt x="334" y="418"/>
                    </a:lnTo>
                    <a:lnTo>
                      <a:pt x="340" y="409"/>
                    </a:lnTo>
                    <a:lnTo>
                      <a:pt x="338" y="420"/>
                    </a:lnTo>
                    <a:lnTo>
                      <a:pt x="338" y="432"/>
                    </a:lnTo>
                    <a:lnTo>
                      <a:pt x="344" y="443"/>
                    </a:lnTo>
                    <a:lnTo>
                      <a:pt x="353" y="451"/>
                    </a:lnTo>
                    <a:lnTo>
                      <a:pt x="367" y="451"/>
                    </a:lnTo>
                    <a:lnTo>
                      <a:pt x="374" y="445"/>
                    </a:lnTo>
                    <a:lnTo>
                      <a:pt x="380" y="435"/>
                    </a:lnTo>
                    <a:lnTo>
                      <a:pt x="384" y="426"/>
                    </a:lnTo>
                    <a:lnTo>
                      <a:pt x="386" y="388"/>
                    </a:lnTo>
                    <a:lnTo>
                      <a:pt x="382" y="348"/>
                    </a:lnTo>
                    <a:lnTo>
                      <a:pt x="378" y="307"/>
                    </a:lnTo>
                    <a:lnTo>
                      <a:pt x="376" y="267"/>
                    </a:lnTo>
                    <a:lnTo>
                      <a:pt x="376" y="229"/>
                    </a:lnTo>
                    <a:lnTo>
                      <a:pt x="382" y="191"/>
                    </a:lnTo>
                    <a:lnTo>
                      <a:pt x="395" y="157"/>
                    </a:lnTo>
                    <a:lnTo>
                      <a:pt x="420" y="127"/>
                    </a:lnTo>
                    <a:lnTo>
                      <a:pt x="435" y="110"/>
                    </a:lnTo>
                    <a:lnTo>
                      <a:pt x="452" y="95"/>
                    </a:lnTo>
                    <a:lnTo>
                      <a:pt x="469" y="80"/>
                    </a:lnTo>
                    <a:lnTo>
                      <a:pt x="486" y="68"/>
                    </a:lnTo>
                    <a:lnTo>
                      <a:pt x="505" y="59"/>
                    </a:lnTo>
                    <a:lnTo>
                      <a:pt x="524" y="49"/>
                    </a:lnTo>
                    <a:lnTo>
                      <a:pt x="542" y="44"/>
                    </a:lnTo>
                    <a:lnTo>
                      <a:pt x="563" y="36"/>
                    </a:lnTo>
                    <a:lnTo>
                      <a:pt x="584" y="30"/>
                    </a:lnTo>
                    <a:lnTo>
                      <a:pt x="605" y="27"/>
                    </a:lnTo>
                    <a:lnTo>
                      <a:pt x="626" y="23"/>
                    </a:lnTo>
                    <a:lnTo>
                      <a:pt x="647" y="17"/>
                    </a:lnTo>
                    <a:lnTo>
                      <a:pt x="667" y="13"/>
                    </a:lnTo>
                    <a:lnTo>
                      <a:pt x="688" y="10"/>
                    </a:lnTo>
                    <a:lnTo>
                      <a:pt x="709" y="6"/>
                    </a:lnTo>
                    <a:lnTo>
                      <a:pt x="730" y="0"/>
                    </a:lnTo>
                    <a:lnTo>
                      <a:pt x="737" y="13"/>
                    </a:lnTo>
                    <a:lnTo>
                      <a:pt x="737" y="29"/>
                    </a:lnTo>
                    <a:lnTo>
                      <a:pt x="732" y="44"/>
                    </a:lnTo>
                    <a:lnTo>
                      <a:pt x="724" y="59"/>
                    </a:lnTo>
                    <a:close/>
                  </a:path>
                </a:pathLst>
              </a:custGeom>
              <a:solidFill>
                <a:srgbClr val="001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39" name="Freeform 36"/>
              <p:cNvSpPr>
                <a:spLocks/>
              </p:cNvSpPr>
              <p:nvPr/>
            </p:nvSpPr>
            <p:spPr bwMode="auto">
              <a:xfrm>
                <a:off x="987425" y="4146550"/>
                <a:ext cx="39688" cy="49212"/>
              </a:xfrm>
              <a:custGeom>
                <a:avLst/>
                <a:gdLst>
                  <a:gd name="T0" fmla="*/ 21 w 49"/>
                  <a:gd name="T1" fmla="*/ 63 h 63"/>
                  <a:gd name="T2" fmla="*/ 19 w 49"/>
                  <a:gd name="T3" fmla="*/ 63 h 63"/>
                  <a:gd name="T4" fmla="*/ 15 w 49"/>
                  <a:gd name="T5" fmla="*/ 63 h 63"/>
                  <a:gd name="T6" fmla="*/ 9 w 49"/>
                  <a:gd name="T7" fmla="*/ 57 h 63"/>
                  <a:gd name="T8" fmla="*/ 0 w 49"/>
                  <a:gd name="T9" fmla="*/ 48 h 63"/>
                  <a:gd name="T10" fmla="*/ 49 w 49"/>
                  <a:gd name="T11" fmla="*/ 0 h 63"/>
                  <a:gd name="T12" fmla="*/ 43 w 49"/>
                  <a:gd name="T13" fmla="*/ 15 h 63"/>
                  <a:gd name="T14" fmla="*/ 36 w 49"/>
                  <a:gd name="T15" fmla="*/ 31 h 63"/>
                  <a:gd name="T16" fmla="*/ 26 w 49"/>
                  <a:gd name="T17" fmla="*/ 48 h 63"/>
                  <a:gd name="T18" fmla="*/ 21 w 49"/>
                  <a:gd name="T1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63">
                    <a:moveTo>
                      <a:pt x="21" y="63"/>
                    </a:moveTo>
                    <a:lnTo>
                      <a:pt x="19" y="63"/>
                    </a:lnTo>
                    <a:lnTo>
                      <a:pt x="15" y="63"/>
                    </a:lnTo>
                    <a:lnTo>
                      <a:pt x="9" y="57"/>
                    </a:lnTo>
                    <a:lnTo>
                      <a:pt x="0" y="48"/>
                    </a:lnTo>
                    <a:lnTo>
                      <a:pt x="49" y="0"/>
                    </a:lnTo>
                    <a:lnTo>
                      <a:pt x="43" y="15"/>
                    </a:lnTo>
                    <a:lnTo>
                      <a:pt x="36" y="31"/>
                    </a:lnTo>
                    <a:lnTo>
                      <a:pt x="26" y="48"/>
                    </a:lnTo>
                    <a:lnTo>
                      <a:pt x="21" y="63"/>
                    </a:lnTo>
                    <a:close/>
                  </a:path>
                </a:pathLst>
              </a:custGeom>
              <a:solidFill>
                <a:srgbClr val="E2BF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0" name="Freeform 37"/>
              <p:cNvSpPr>
                <a:spLocks/>
              </p:cNvSpPr>
              <p:nvPr/>
            </p:nvSpPr>
            <p:spPr bwMode="auto">
              <a:xfrm>
                <a:off x="309562" y="4152900"/>
                <a:ext cx="139700" cy="666750"/>
              </a:xfrm>
              <a:custGeom>
                <a:avLst/>
                <a:gdLst>
                  <a:gd name="T0" fmla="*/ 142 w 176"/>
                  <a:gd name="T1" fmla="*/ 191 h 838"/>
                  <a:gd name="T2" fmla="*/ 134 w 176"/>
                  <a:gd name="T3" fmla="*/ 204 h 838"/>
                  <a:gd name="T4" fmla="*/ 125 w 176"/>
                  <a:gd name="T5" fmla="*/ 217 h 838"/>
                  <a:gd name="T6" fmla="*/ 113 w 176"/>
                  <a:gd name="T7" fmla="*/ 229 h 838"/>
                  <a:gd name="T8" fmla="*/ 104 w 176"/>
                  <a:gd name="T9" fmla="*/ 242 h 838"/>
                  <a:gd name="T10" fmla="*/ 96 w 176"/>
                  <a:gd name="T11" fmla="*/ 253 h 838"/>
                  <a:gd name="T12" fmla="*/ 89 w 176"/>
                  <a:gd name="T13" fmla="*/ 267 h 838"/>
                  <a:gd name="T14" fmla="*/ 85 w 176"/>
                  <a:gd name="T15" fmla="*/ 280 h 838"/>
                  <a:gd name="T16" fmla="*/ 85 w 176"/>
                  <a:gd name="T17" fmla="*/ 295 h 838"/>
                  <a:gd name="T18" fmla="*/ 95 w 176"/>
                  <a:gd name="T19" fmla="*/ 306 h 838"/>
                  <a:gd name="T20" fmla="*/ 106 w 176"/>
                  <a:gd name="T21" fmla="*/ 318 h 838"/>
                  <a:gd name="T22" fmla="*/ 117 w 176"/>
                  <a:gd name="T23" fmla="*/ 329 h 838"/>
                  <a:gd name="T24" fmla="*/ 129 w 176"/>
                  <a:gd name="T25" fmla="*/ 340 h 838"/>
                  <a:gd name="T26" fmla="*/ 140 w 176"/>
                  <a:gd name="T27" fmla="*/ 352 h 838"/>
                  <a:gd name="T28" fmla="*/ 153 w 176"/>
                  <a:gd name="T29" fmla="*/ 361 h 838"/>
                  <a:gd name="T30" fmla="*/ 165 w 176"/>
                  <a:gd name="T31" fmla="*/ 371 h 838"/>
                  <a:gd name="T32" fmla="*/ 176 w 176"/>
                  <a:gd name="T33" fmla="*/ 380 h 838"/>
                  <a:gd name="T34" fmla="*/ 161 w 176"/>
                  <a:gd name="T35" fmla="*/ 431 h 838"/>
                  <a:gd name="T36" fmla="*/ 149 w 176"/>
                  <a:gd name="T37" fmla="*/ 482 h 838"/>
                  <a:gd name="T38" fmla="*/ 136 w 176"/>
                  <a:gd name="T39" fmla="*/ 533 h 838"/>
                  <a:gd name="T40" fmla="*/ 127 w 176"/>
                  <a:gd name="T41" fmla="*/ 586 h 838"/>
                  <a:gd name="T42" fmla="*/ 117 w 176"/>
                  <a:gd name="T43" fmla="*/ 639 h 838"/>
                  <a:gd name="T44" fmla="*/ 110 w 176"/>
                  <a:gd name="T45" fmla="*/ 692 h 838"/>
                  <a:gd name="T46" fmla="*/ 104 w 176"/>
                  <a:gd name="T47" fmla="*/ 747 h 838"/>
                  <a:gd name="T48" fmla="*/ 100 w 176"/>
                  <a:gd name="T49" fmla="*/ 800 h 838"/>
                  <a:gd name="T50" fmla="*/ 96 w 176"/>
                  <a:gd name="T51" fmla="*/ 810 h 838"/>
                  <a:gd name="T52" fmla="*/ 95 w 176"/>
                  <a:gd name="T53" fmla="*/ 819 h 838"/>
                  <a:gd name="T54" fmla="*/ 93 w 176"/>
                  <a:gd name="T55" fmla="*/ 829 h 838"/>
                  <a:gd name="T56" fmla="*/ 91 w 176"/>
                  <a:gd name="T57" fmla="*/ 838 h 838"/>
                  <a:gd name="T58" fmla="*/ 70 w 176"/>
                  <a:gd name="T59" fmla="*/ 834 h 838"/>
                  <a:gd name="T60" fmla="*/ 72 w 176"/>
                  <a:gd name="T61" fmla="*/ 793 h 838"/>
                  <a:gd name="T62" fmla="*/ 76 w 176"/>
                  <a:gd name="T63" fmla="*/ 751 h 838"/>
                  <a:gd name="T64" fmla="*/ 78 w 176"/>
                  <a:gd name="T65" fmla="*/ 706 h 838"/>
                  <a:gd name="T66" fmla="*/ 79 w 176"/>
                  <a:gd name="T67" fmla="*/ 662 h 838"/>
                  <a:gd name="T68" fmla="*/ 74 w 176"/>
                  <a:gd name="T69" fmla="*/ 433 h 838"/>
                  <a:gd name="T70" fmla="*/ 68 w 176"/>
                  <a:gd name="T71" fmla="*/ 382 h 838"/>
                  <a:gd name="T72" fmla="*/ 57 w 176"/>
                  <a:gd name="T73" fmla="*/ 333 h 838"/>
                  <a:gd name="T74" fmla="*/ 42 w 176"/>
                  <a:gd name="T75" fmla="*/ 286 h 838"/>
                  <a:gd name="T76" fmla="*/ 28 w 176"/>
                  <a:gd name="T77" fmla="*/ 238 h 838"/>
                  <a:gd name="T78" fmla="*/ 15 w 176"/>
                  <a:gd name="T79" fmla="*/ 191 h 838"/>
                  <a:gd name="T80" fmla="*/ 4 w 176"/>
                  <a:gd name="T81" fmla="*/ 142 h 838"/>
                  <a:gd name="T82" fmla="*/ 0 w 176"/>
                  <a:gd name="T83" fmla="*/ 91 h 838"/>
                  <a:gd name="T84" fmla="*/ 2 w 176"/>
                  <a:gd name="T85" fmla="*/ 36 h 838"/>
                  <a:gd name="T86" fmla="*/ 42 w 176"/>
                  <a:gd name="T87" fmla="*/ 0 h 838"/>
                  <a:gd name="T88" fmla="*/ 49 w 176"/>
                  <a:gd name="T89" fmla="*/ 26 h 838"/>
                  <a:gd name="T90" fmla="*/ 59 w 176"/>
                  <a:gd name="T91" fmla="*/ 51 h 838"/>
                  <a:gd name="T92" fmla="*/ 70 w 176"/>
                  <a:gd name="T93" fmla="*/ 75 h 838"/>
                  <a:gd name="T94" fmla="*/ 83 w 176"/>
                  <a:gd name="T95" fmla="*/ 98 h 838"/>
                  <a:gd name="T96" fmla="*/ 98 w 176"/>
                  <a:gd name="T97" fmla="*/ 123 h 838"/>
                  <a:gd name="T98" fmla="*/ 113 w 176"/>
                  <a:gd name="T99" fmla="*/ 145 h 838"/>
                  <a:gd name="T100" fmla="*/ 127 w 176"/>
                  <a:gd name="T101" fmla="*/ 168 h 838"/>
                  <a:gd name="T102" fmla="*/ 142 w 176"/>
                  <a:gd name="T103" fmla="*/ 191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6" h="838">
                    <a:moveTo>
                      <a:pt x="142" y="191"/>
                    </a:moveTo>
                    <a:lnTo>
                      <a:pt x="134" y="204"/>
                    </a:lnTo>
                    <a:lnTo>
                      <a:pt x="125" y="217"/>
                    </a:lnTo>
                    <a:lnTo>
                      <a:pt x="113" y="229"/>
                    </a:lnTo>
                    <a:lnTo>
                      <a:pt x="104" y="242"/>
                    </a:lnTo>
                    <a:lnTo>
                      <a:pt x="96" y="253"/>
                    </a:lnTo>
                    <a:lnTo>
                      <a:pt x="89" y="267"/>
                    </a:lnTo>
                    <a:lnTo>
                      <a:pt x="85" y="280"/>
                    </a:lnTo>
                    <a:lnTo>
                      <a:pt x="85" y="295"/>
                    </a:lnTo>
                    <a:lnTo>
                      <a:pt x="95" y="306"/>
                    </a:lnTo>
                    <a:lnTo>
                      <a:pt x="106" y="318"/>
                    </a:lnTo>
                    <a:lnTo>
                      <a:pt x="117" y="329"/>
                    </a:lnTo>
                    <a:lnTo>
                      <a:pt x="129" y="340"/>
                    </a:lnTo>
                    <a:lnTo>
                      <a:pt x="140" y="352"/>
                    </a:lnTo>
                    <a:lnTo>
                      <a:pt x="153" y="361"/>
                    </a:lnTo>
                    <a:lnTo>
                      <a:pt x="165" y="371"/>
                    </a:lnTo>
                    <a:lnTo>
                      <a:pt x="176" y="380"/>
                    </a:lnTo>
                    <a:lnTo>
                      <a:pt x="161" y="431"/>
                    </a:lnTo>
                    <a:lnTo>
                      <a:pt x="149" y="482"/>
                    </a:lnTo>
                    <a:lnTo>
                      <a:pt x="136" y="533"/>
                    </a:lnTo>
                    <a:lnTo>
                      <a:pt x="127" y="586"/>
                    </a:lnTo>
                    <a:lnTo>
                      <a:pt x="117" y="639"/>
                    </a:lnTo>
                    <a:lnTo>
                      <a:pt x="110" y="692"/>
                    </a:lnTo>
                    <a:lnTo>
                      <a:pt x="104" y="747"/>
                    </a:lnTo>
                    <a:lnTo>
                      <a:pt x="100" y="800"/>
                    </a:lnTo>
                    <a:lnTo>
                      <a:pt x="96" y="810"/>
                    </a:lnTo>
                    <a:lnTo>
                      <a:pt x="95" y="819"/>
                    </a:lnTo>
                    <a:lnTo>
                      <a:pt x="93" y="829"/>
                    </a:lnTo>
                    <a:lnTo>
                      <a:pt x="91" y="838"/>
                    </a:lnTo>
                    <a:lnTo>
                      <a:pt x="70" y="834"/>
                    </a:lnTo>
                    <a:lnTo>
                      <a:pt x="72" y="793"/>
                    </a:lnTo>
                    <a:lnTo>
                      <a:pt x="76" y="751"/>
                    </a:lnTo>
                    <a:lnTo>
                      <a:pt x="78" y="706"/>
                    </a:lnTo>
                    <a:lnTo>
                      <a:pt x="79" y="662"/>
                    </a:lnTo>
                    <a:lnTo>
                      <a:pt x="74" y="433"/>
                    </a:lnTo>
                    <a:lnTo>
                      <a:pt x="68" y="382"/>
                    </a:lnTo>
                    <a:lnTo>
                      <a:pt x="57" y="333"/>
                    </a:lnTo>
                    <a:lnTo>
                      <a:pt x="42" y="286"/>
                    </a:lnTo>
                    <a:lnTo>
                      <a:pt x="28" y="238"/>
                    </a:lnTo>
                    <a:lnTo>
                      <a:pt x="15" y="191"/>
                    </a:lnTo>
                    <a:lnTo>
                      <a:pt x="4" y="142"/>
                    </a:lnTo>
                    <a:lnTo>
                      <a:pt x="0" y="91"/>
                    </a:lnTo>
                    <a:lnTo>
                      <a:pt x="2" y="36"/>
                    </a:lnTo>
                    <a:lnTo>
                      <a:pt x="42" y="0"/>
                    </a:lnTo>
                    <a:lnTo>
                      <a:pt x="49" y="26"/>
                    </a:lnTo>
                    <a:lnTo>
                      <a:pt x="59" y="51"/>
                    </a:lnTo>
                    <a:lnTo>
                      <a:pt x="70" y="75"/>
                    </a:lnTo>
                    <a:lnTo>
                      <a:pt x="83" y="98"/>
                    </a:lnTo>
                    <a:lnTo>
                      <a:pt x="98" y="123"/>
                    </a:lnTo>
                    <a:lnTo>
                      <a:pt x="113" y="145"/>
                    </a:lnTo>
                    <a:lnTo>
                      <a:pt x="127" y="168"/>
                    </a:lnTo>
                    <a:lnTo>
                      <a:pt x="142" y="191"/>
                    </a:lnTo>
                    <a:close/>
                  </a:path>
                </a:pathLst>
              </a:custGeom>
              <a:solidFill>
                <a:srgbClr val="001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1" name="Freeform 38"/>
              <p:cNvSpPr>
                <a:spLocks/>
              </p:cNvSpPr>
              <p:nvPr/>
            </p:nvSpPr>
            <p:spPr bwMode="auto">
              <a:xfrm>
                <a:off x="136525" y="4206875"/>
                <a:ext cx="46038" cy="33337"/>
              </a:xfrm>
              <a:custGeom>
                <a:avLst/>
                <a:gdLst>
                  <a:gd name="T0" fmla="*/ 58 w 58"/>
                  <a:gd name="T1" fmla="*/ 15 h 44"/>
                  <a:gd name="T2" fmla="*/ 53 w 58"/>
                  <a:gd name="T3" fmla="*/ 23 h 44"/>
                  <a:gd name="T4" fmla="*/ 47 w 58"/>
                  <a:gd name="T5" fmla="*/ 30 h 44"/>
                  <a:gd name="T6" fmla="*/ 39 w 58"/>
                  <a:gd name="T7" fmla="*/ 36 h 44"/>
                  <a:gd name="T8" fmla="*/ 34 w 58"/>
                  <a:gd name="T9" fmla="*/ 44 h 44"/>
                  <a:gd name="T10" fmla="*/ 22 w 58"/>
                  <a:gd name="T11" fmla="*/ 36 h 44"/>
                  <a:gd name="T12" fmla="*/ 9 w 58"/>
                  <a:gd name="T13" fmla="*/ 25 h 44"/>
                  <a:gd name="T14" fmla="*/ 1 w 58"/>
                  <a:gd name="T15" fmla="*/ 13 h 44"/>
                  <a:gd name="T16" fmla="*/ 0 w 58"/>
                  <a:gd name="T17" fmla="*/ 0 h 44"/>
                  <a:gd name="T18" fmla="*/ 7 w 58"/>
                  <a:gd name="T19" fmla="*/ 0 h 44"/>
                  <a:gd name="T20" fmla="*/ 15 w 58"/>
                  <a:gd name="T21" fmla="*/ 2 h 44"/>
                  <a:gd name="T22" fmla="*/ 22 w 58"/>
                  <a:gd name="T23" fmla="*/ 4 h 44"/>
                  <a:gd name="T24" fmla="*/ 30 w 58"/>
                  <a:gd name="T25" fmla="*/ 6 h 44"/>
                  <a:gd name="T26" fmla="*/ 36 w 58"/>
                  <a:gd name="T27" fmla="*/ 8 h 44"/>
                  <a:gd name="T28" fmla="*/ 43 w 58"/>
                  <a:gd name="T29" fmla="*/ 9 h 44"/>
                  <a:gd name="T30" fmla="*/ 51 w 58"/>
                  <a:gd name="T31" fmla="*/ 13 h 44"/>
                  <a:gd name="T32" fmla="*/ 58 w 58"/>
                  <a:gd name="T33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8" h="44">
                    <a:moveTo>
                      <a:pt x="58" y="15"/>
                    </a:moveTo>
                    <a:lnTo>
                      <a:pt x="53" y="23"/>
                    </a:lnTo>
                    <a:lnTo>
                      <a:pt x="47" y="30"/>
                    </a:lnTo>
                    <a:lnTo>
                      <a:pt x="39" y="36"/>
                    </a:lnTo>
                    <a:lnTo>
                      <a:pt x="34" y="44"/>
                    </a:lnTo>
                    <a:lnTo>
                      <a:pt x="22" y="36"/>
                    </a:lnTo>
                    <a:lnTo>
                      <a:pt x="9" y="25"/>
                    </a:lnTo>
                    <a:lnTo>
                      <a:pt x="1" y="13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5" y="2"/>
                    </a:lnTo>
                    <a:lnTo>
                      <a:pt x="22" y="4"/>
                    </a:lnTo>
                    <a:lnTo>
                      <a:pt x="30" y="6"/>
                    </a:lnTo>
                    <a:lnTo>
                      <a:pt x="36" y="8"/>
                    </a:lnTo>
                    <a:lnTo>
                      <a:pt x="43" y="9"/>
                    </a:lnTo>
                    <a:lnTo>
                      <a:pt x="51" y="13"/>
                    </a:lnTo>
                    <a:lnTo>
                      <a:pt x="58" y="15"/>
                    </a:lnTo>
                    <a:close/>
                  </a:path>
                </a:pathLst>
              </a:custGeom>
              <a:solidFill>
                <a:srgbClr val="CCA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2" name="Freeform 39"/>
              <p:cNvSpPr>
                <a:spLocks/>
              </p:cNvSpPr>
              <p:nvPr/>
            </p:nvSpPr>
            <p:spPr bwMode="auto">
              <a:xfrm>
                <a:off x="85725" y="4206875"/>
                <a:ext cx="88900" cy="271462"/>
              </a:xfrm>
              <a:custGeom>
                <a:avLst/>
                <a:gdLst>
                  <a:gd name="T0" fmla="*/ 46 w 114"/>
                  <a:gd name="T1" fmla="*/ 117 h 341"/>
                  <a:gd name="T2" fmla="*/ 48 w 114"/>
                  <a:gd name="T3" fmla="*/ 134 h 341"/>
                  <a:gd name="T4" fmla="*/ 51 w 114"/>
                  <a:gd name="T5" fmla="*/ 149 h 341"/>
                  <a:gd name="T6" fmla="*/ 57 w 114"/>
                  <a:gd name="T7" fmla="*/ 165 h 341"/>
                  <a:gd name="T8" fmla="*/ 66 w 114"/>
                  <a:gd name="T9" fmla="*/ 178 h 341"/>
                  <a:gd name="T10" fmla="*/ 76 w 114"/>
                  <a:gd name="T11" fmla="*/ 191 h 341"/>
                  <a:gd name="T12" fmla="*/ 87 w 114"/>
                  <a:gd name="T13" fmla="*/ 204 h 341"/>
                  <a:gd name="T14" fmla="*/ 101 w 114"/>
                  <a:gd name="T15" fmla="*/ 216 h 341"/>
                  <a:gd name="T16" fmla="*/ 114 w 114"/>
                  <a:gd name="T17" fmla="*/ 227 h 341"/>
                  <a:gd name="T18" fmla="*/ 102 w 114"/>
                  <a:gd name="T19" fmla="*/ 341 h 341"/>
                  <a:gd name="T20" fmla="*/ 76 w 114"/>
                  <a:gd name="T21" fmla="*/ 310 h 341"/>
                  <a:gd name="T22" fmla="*/ 53 w 114"/>
                  <a:gd name="T23" fmla="*/ 276 h 341"/>
                  <a:gd name="T24" fmla="*/ 34 w 114"/>
                  <a:gd name="T25" fmla="*/ 236 h 341"/>
                  <a:gd name="T26" fmla="*/ 21 w 114"/>
                  <a:gd name="T27" fmla="*/ 193 h 341"/>
                  <a:gd name="T28" fmla="*/ 10 w 114"/>
                  <a:gd name="T29" fmla="*/ 146 h 341"/>
                  <a:gd name="T30" fmla="*/ 4 w 114"/>
                  <a:gd name="T31" fmla="*/ 98 h 341"/>
                  <a:gd name="T32" fmla="*/ 0 w 114"/>
                  <a:gd name="T33" fmla="*/ 49 h 341"/>
                  <a:gd name="T34" fmla="*/ 0 w 114"/>
                  <a:gd name="T35" fmla="*/ 0 h 341"/>
                  <a:gd name="T36" fmla="*/ 6 w 114"/>
                  <a:gd name="T37" fmla="*/ 15 h 341"/>
                  <a:gd name="T38" fmla="*/ 15 w 114"/>
                  <a:gd name="T39" fmla="*/ 30 h 341"/>
                  <a:gd name="T40" fmla="*/ 29 w 114"/>
                  <a:gd name="T41" fmla="*/ 43 h 341"/>
                  <a:gd name="T42" fmla="*/ 42 w 114"/>
                  <a:gd name="T43" fmla="*/ 55 h 341"/>
                  <a:gd name="T44" fmla="*/ 53 w 114"/>
                  <a:gd name="T45" fmla="*/ 70 h 341"/>
                  <a:gd name="T46" fmla="*/ 59 w 114"/>
                  <a:gd name="T47" fmla="*/ 83 h 341"/>
                  <a:gd name="T48" fmla="*/ 57 w 114"/>
                  <a:gd name="T49" fmla="*/ 100 h 341"/>
                  <a:gd name="T50" fmla="*/ 46 w 114"/>
                  <a:gd name="T51" fmla="*/ 117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4" h="341">
                    <a:moveTo>
                      <a:pt x="46" y="117"/>
                    </a:moveTo>
                    <a:lnTo>
                      <a:pt x="48" y="134"/>
                    </a:lnTo>
                    <a:lnTo>
                      <a:pt x="51" y="149"/>
                    </a:lnTo>
                    <a:lnTo>
                      <a:pt x="57" y="165"/>
                    </a:lnTo>
                    <a:lnTo>
                      <a:pt x="66" y="178"/>
                    </a:lnTo>
                    <a:lnTo>
                      <a:pt x="76" y="191"/>
                    </a:lnTo>
                    <a:lnTo>
                      <a:pt x="87" y="204"/>
                    </a:lnTo>
                    <a:lnTo>
                      <a:pt x="101" y="216"/>
                    </a:lnTo>
                    <a:lnTo>
                      <a:pt x="114" y="227"/>
                    </a:lnTo>
                    <a:lnTo>
                      <a:pt x="102" y="341"/>
                    </a:lnTo>
                    <a:lnTo>
                      <a:pt x="76" y="310"/>
                    </a:lnTo>
                    <a:lnTo>
                      <a:pt x="53" y="276"/>
                    </a:lnTo>
                    <a:lnTo>
                      <a:pt x="34" y="236"/>
                    </a:lnTo>
                    <a:lnTo>
                      <a:pt x="21" y="193"/>
                    </a:lnTo>
                    <a:lnTo>
                      <a:pt x="10" y="146"/>
                    </a:lnTo>
                    <a:lnTo>
                      <a:pt x="4" y="98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6" y="15"/>
                    </a:lnTo>
                    <a:lnTo>
                      <a:pt x="15" y="30"/>
                    </a:lnTo>
                    <a:lnTo>
                      <a:pt x="29" y="43"/>
                    </a:lnTo>
                    <a:lnTo>
                      <a:pt x="42" y="55"/>
                    </a:lnTo>
                    <a:lnTo>
                      <a:pt x="53" y="70"/>
                    </a:lnTo>
                    <a:lnTo>
                      <a:pt x="59" y="83"/>
                    </a:lnTo>
                    <a:lnTo>
                      <a:pt x="57" y="100"/>
                    </a:lnTo>
                    <a:lnTo>
                      <a:pt x="46" y="1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3" name="Freeform 40"/>
              <p:cNvSpPr>
                <a:spLocks/>
              </p:cNvSpPr>
              <p:nvPr/>
            </p:nvSpPr>
            <p:spPr bwMode="auto">
              <a:xfrm>
                <a:off x="182562" y="4210050"/>
                <a:ext cx="138113" cy="306387"/>
              </a:xfrm>
              <a:custGeom>
                <a:avLst/>
                <a:gdLst>
                  <a:gd name="T0" fmla="*/ 174 w 174"/>
                  <a:gd name="T1" fmla="*/ 386 h 386"/>
                  <a:gd name="T2" fmla="*/ 155 w 174"/>
                  <a:gd name="T3" fmla="*/ 365 h 386"/>
                  <a:gd name="T4" fmla="*/ 136 w 174"/>
                  <a:gd name="T5" fmla="*/ 346 h 386"/>
                  <a:gd name="T6" fmla="*/ 119 w 174"/>
                  <a:gd name="T7" fmla="*/ 323 h 386"/>
                  <a:gd name="T8" fmla="*/ 102 w 174"/>
                  <a:gd name="T9" fmla="*/ 302 h 386"/>
                  <a:gd name="T10" fmla="*/ 87 w 174"/>
                  <a:gd name="T11" fmla="*/ 280 h 386"/>
                  <a:gd name="T12" fmla="*/ 72 w 174"/>
                  <a:gd name="T13" fmla="*/ 257 h 386"/>
                  <a:gd name="T14" fmla="*/ 61 w 174"/>
                  <a:gd name="T15" fmla="*/ 234 h 386"/>
                  <a:gd name="T16" fmla="*/ 49 w 174"/>
                  <a:gd name="T17" fmla="*/ 210 h 386"/>
                  <a:gd name="T18" fmla="*/ 61 w 174"/>
                  <a:gd name="T19" fmla="*/ 191 h 386"/>
                  <a:gd name="T20" fmla="*/ 72 w 174"/>
                  <a:gd name="T21" fmla="*/ 174 h 386"/>
                  <a:gd name="T22" fmla="*/ 76 w 174"/>
                  <a:gd name="T23" fmla="*/ 157 h 386"/>
                  <a:gd name="T24" fmla="*/ 65 w 174"/>
                  <a:gd name="T25" fmla="*/ 136 h 386"/>
                  <a:gd name="T26" fmla="*/ 57 w 174"/>
                  <a:gd name="T27" fmla="*/ 126 h 386"/>
                  <a:gd name="T28" fmla="*/ 48 w 174"/>
                  <a:gd name="T29" fmla="*/ 117 h 386"/>
                  <a:gd name="T30" fmla="*/ 38 w 174"/>
                  <a:gd name="T31" fmla="*/ 109 h 386"/>
                  <a:gd name="T32" fmla="*/ 29 w 174"/>
                  <a:gd name="T33" fmla="*/ 102 h 386"/>
                  <a:gd name="T34" fmla="*/ 19 w 174"/>
                  <a:gd name="T35" fmla="*/ 92 h 386"/>
                  <a:gd name="T36" fmla="*/ 12 w 174"/>
                  <a:gd name="T37" fmla="*/ 83 h 386"/>
                  <a:gd name="T38" fmla="*/ 4 w 174"/>
                  <a:gd name="T39" fmla="*/ 73 h 386"/>
                  <a:gd name="T40" fmla="*/ 0 w 174"/>
                  <a:gd name="T41" fmla="*/ 62 h 386"/>
                  <a:gd name="T42" fmla="*/ 6 w 174"/>
                  <a:gd name="T43" fmla="*/ 45 h 386"/>
                  <a:gd name="T44" fmla="*/ 15 w 174"/>
                  <a:gd name="T45" fmla="*/ 34 h 386"/>
                  <a:gd name="T46" fmla="*/ 29 w 174"/>
                  <a:gd name="T47" fmla="*/ 26 h 386"/>
                  <a:gd name="T48" fmla="*/ 42 w 174"/>
                  <a:gd name="T49" fmla="*/ 21 h 386"/>
                  <a:gd name="T50" fmla="*/ 59 w 174"/>
                  <a:gd name="T51" fmla="*/ 17 h 386"/>
                  <a:gd name="T52" fmla="*/ 74 w 174"/>
                  <a:gd name="T53" fmla="*/ 13 h 386"/>
                  <a:gd name="T54" fmla="*/ 87 w 174"/>
                  <a:gd name="T55" fmla="*/ 7 h 386"/>
                  <a:gd name="T56" fmla="*/ 100 w 174"/>
                  <a:gd name="T57" fmla="*/ 0 h 386"/>
                  <a:gd name="T58" fmla="*/ 104 w 174"/>
                  <a:gd name="T59" fmla="*/ 49 h 386"/>
                  <a:gd name="T60" fmla="*/ 112 w 174"/>
                  <a:gd name="T61" fmla="*/ 98 h 386"/>
                  <a:gd name="T62" fmla="*/ 121 w 174"/>
                  <a:gd name="T63" fmla="*/ 145 h 386"/>
                  <a:gd name="T64" fmla="*/ 131 w 174"/>
                  <a:gd name="T65" fmla="*/ 195 h 386"/>
                  <a:gd name="T66" fmla="*/ 142 w 174"/>
                  <a:gd name="T67" fmla="*/ 242 h 386"/>
                  <a:gd name="T68" fmla="*/ 153 w 174"/>
                  <a:gd name="T69" fmla="*/ 289 h 386"/>
                  <a:gd name="T70" fmla="*/ 165 w 174"/>
                  <a:gd name="T71" fmla="*/ 338 h 386"/>
                  <a:gd name="T72" fmla="*/ 174 w 174"/>
                  <a:gd name="T73" fmla="*/ 38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4" h="386">
                    <a:moveTo>
                      <a:pt x="174" y="386"/>
                    </a:moveTo>
                    <a:lnTo>
                      <a:pt x="155" y="365"/>
                    </a:lnTo>
                    <a:lnTo>
                      <a:pt x="136" y="346"/>
                    </a:lnTo>
                    <a:lnTo>
                      <a:pt x="119" y="323"/>
                    </a:lnTo>
                    <a:lnTo>
                      <a:pt x="102" y="302"/>
                    </a:lnTo>
                    <a:lnTo>
                      <a:pt x="87" y="280"/>
                    </a:lnTo>
                    <a:lnTo>
                      <a:pt x="72" y="257"/>
                    </a:lnTo>
                    <a:lnTo>
                      <a:pt x="61" y="234"/>
                    </a:lnTo>
                    <a:lnTo>
                      <a:pt x="49" y="210"/>
                    </a:lnTo>
                    <a:lnTo>
                      <a:pt x="61" y="191"/>
                    </a:lnTo>
                    <a:lnTo>
                      <a:pt x="72" y="174"/>
                    </a:lnTo>
                    <a:lnTo>
                      <a:pt x="76" y="157"/>
                    </a:lnTo>
                    <a:lnTo>
                      <a:pt x="65" y="136"/>
                    </a:lnTo>
                    <a:lnTo>
                      <a:pt x="57" y="126"/>
                    </a:lnTo>
                    <a:lnTo>
                      <a:pt x="48" y="117"/>
                    </a:lnTo>
                    <a:lnTo>
                      <a:pt x="38" y="109"/>
                    </a:lnTo>
                    <a:lnTo>
                      <a:pt x="29" y="102"/>
                    </a:lnTo>
                    <a:lnTo>
                      <a:pt x="19" y="92"/>
                    </a:lnTo>
                    <a:lnTo>
                      <a:pt x="12" y="83"/>
                    </a:lnTo>
                    <a:lnTo>
                      <a:pt x="4" y="73"/>
                    </a:lnTo>
                    <a:lnTo>
                      <a:pt x="0" y="62"/>
                    </a:lnTo>
                    <a:lnTo>
                      <a:pt x="6" y="45"/>
                    </a:lnTo>
                    <a:lnTo>
                      <a:pt x="15" y="34"/>
                    </a:lnTo>
                    <a:lnTo>
                      <a:pt x="29" y="26"/>
                    </a:lnTo>
                    <a:lnTo>
                      <a:pt x="42" y="21"/>
                    </a:lnTo>
                    <a:lnTo>
                      <a:pt x="59" y="17"/>
                    </a:lnTo>
                    <a:lnTo>
                      <a:pt x="74" y="13"/>
                    </a:lnTo>
                    <a:lnTo>
                      <a:pt x="87" y="7"/>
                    </a:lnTo>
                    <a:lnTo>
                      <a:pt x="100" y="0"/>
                    </a:lnTo>
                    <a:lnTo>
                      <a:pt x="104" y="49"/>
                    </a:lnTo>
                    <a:lnTo>
                      <a:pt x="112" y="98"/>
                    </a:lnTo>
                    <a:lnTo>
                      <a:pt x="121" y="145"/>
                    </a:lnTo>
                    <a:lnTo>
                      <a:pt x="131" y="195"/>
                    </a:lnTo>
                    <a:lnTo>
                      <a:pt x="142" y="242"/>
                    </a:lnTo>
                    <a:lnTo>
                      <a:pt x="153" y="289"/>
                    </a:lnTo>
                    <a:lnTo>
                      <a:pt x="165" y="338"/>
                    </a:lnTo>
                    <a:lnTo>
                      <a:pt x="174" y="38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4" name="Freeform 41"/>
              <p:cNvSpPr>
                <a:spLocks/>
              </p:cNvSpPr>
              <p:nvPr/>
            </p:nvSpPr>
            <p:spPr bwMode="auto">
              <a:xfrm>
                <a:off x="150812" y="4271963"/>
                <a:ext cx="63500" cy="85725"/>
              </a:xfrm>
              <a:custGeom>
                <a:avLst/>
                <a:gdLst>
                  <a:gd name="T0" fmla="*/ 79 w 79"/>
                  <a:gd name="T1" fmla="*/ 80 h 108"/>
                  <a:gd name="T2" fmla="*/ 77 w 79"/>
                  <a:gd name="T3" fmla="*/ 89 h 108"/>
                  <a:gd name="T4" fmla="*/ 75 w 79"/>
                  <a:gd name="T5" fmla="*/ 95 h 108"/>
                  <a:gd name="T6" fmla="*/ 71 w 79"/>
                  <a:gd name="T7" fmla="*/ 99 h 108"/>
                  <a:gd name="T8" fmla="*/ 62 w 79"/>
                  <a:gd name="T9" fmla="*/ 104 h 108"/>
                  <a:gd name="T10" fmla="*/ 58 w 79"/>
                  <a:gd name="T11" fmla="*/ 101 h 108"/>
                  <a:gd name="T12" fmla="*/ 56 w 79"/>
                  <a:gd name="T13" fmla="*/ 106 h 108"/>
                  <a:gd name="T14" fmla="*/ 52 w 79"/>
                  <a:gd name="T15" fmla="*/ 108 h 108"/>
                  <a:gd name="T16" fmla="*/ 47 w 79"/>
                  <a:gd name="T17" fmla="*/ 106 h 108"/>
                  <a:gd name="T18" fmla="*/ 43 w 79"/>
                  <a:gd name="T19" fmla="*/ 104 h 108"/>
                  <a:gd name="T20" fmla="*/ 18 w 79"/>
                  <a:gd name="T21" fmla="*/ 85 h 108"/>
                  <a:gd name="T22" fmla="*/ 3 w 79"/>
                  <a:gd name="T23" fmla="*/ 61 h 108"/>
                  <a:gd name="T24" fmla="*/ 0 w 79"/>
                  <a:gd name="T25" fmla="*/ 31 h 108"/>
                  <a:gd name="T26" fmla="*/ 7 w 79"/>
                  <a:gd name="T27" fmla="*/ 0 h 108"/>
                  <a:gd name="T28" fmla="*/ 79 w 79"/>
                  <a:gd name="T29" fmla="*/ 8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108">
                    <a:moveTo>
                      <a:pt x="79" y="80"/>
                    </a:moveTo>
                    <a:lnTo>
                      <a:pt x="77" y="89"/>
                    </a:lnTo>
                    <a:lnTo>
                      <a:pt x="75" y="95"/>
                    </a:lnTo>
                    <a:lnTo>
                      <a:pt x="71" y="99"/>
                    </a:lnTo>
                    <a:lnTo>
                      <a:pt x="62" y="104"/>
                    </a:lnTo>
                    <a:lnTo>
                      <a:pt x="58" y="101"/>
                    </a:lnTo>
                    <a:lnTo>
                      <a:pt x="56" y="106"/>
                    </a:lnTo>
                    <a:lnTo>
                      <a:pt x="52" y="108"/>
                    </a:lnTo>
                    <a:lnTo>
                      <a:pt x="47" y="106"/>
                    </a:lnTo>
                    <a:lnTo>
                      <a:pt x="43" y="104"/>
                    </a:lnTo>
                    <a:lnTo>
                      <a:pt x="18" y="85"/>
                    </a:lnTo>
                    <a:lnTo>
                      <a:pt x="3" y="61"/>
                    </a:lnTo>
                    <a:lnTo>
                      <a:pt x="0" y="31"/>
                    </a:lnTo>
                    <a:lnTo>
                      <a:pt x="7" y="0"/>
                    </a:lnTo>
                    <a:lnTo>
                      <a:pt x="79" y="80"/>
                    </a:lnTo>
                    <a:close/>
                  </a:path>
                </a:pathLst>
              </a:custGeom>
              <a:solidFill>
                <a:srgbClr val="A8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5" name="Freeform 42"/>
              <p:cNvSpPr>
                <a:spLocks/>
              </p:cNvSpPr>
              <p:nvPr/>
            </p:nvSpPr>
            <p:spPr bwMode="auto">
              <a:xfrm>
                <a:off x="-525463" y="4300538"/>
                <a:ext cx="73025" cy="73025"/>
              </a:xfrm>
              <a:custGeom>
                <a:avLst/>
                <a:gdLst>
                  <a:gd name="T0" fmla="*/ 92 w 92"/>
                  <a:gd name="T1" fmla="*/ 0 h 91"/>
                  <a:gd name="T2" fmla="*/ 85 w 92"/>
                  <a:gd name="T3" fmla="*/ 13 h 91"/>
                  <a:gd name="T4" fmla="*/ 77 w 92"/>
                  <a:gd name="T5" fmla="*/ 25 h 91"/>
                  <a:gd name="T6" fmla="*/ 68 w 92"/>
                  <a:gd name="T7" fmla="*/ 38 h 91"/>
                  <a:gd name="T8" fmla="*/ 58 w 92"/>
                  <a:gd name="T9" fmla="*/ 49 h 91"/>
                  <a:gd name="T10" fmla="*/ 47 w 92"/>
                  <a:gd name="T11" fmla="*/ 61 h 91"/>
                  <a:gd name="T12" fmla="*/ 36 w 92"/>
                  <a:gd name="T13" fmla="*/ 72 h 91"/>
                  <a:gd name="T14" fmla="*/ 24 w 92"/>
                  <a:gd name="T15" fmla="*/ 82 h 91"/>
                  <a:gd name="T16" fmla="*/ 11 w 92"/>
                  <a:gd name="T17" fmla="*/ 91 h 91"/>
                  <a:gd name="T18" fmla="*/ 0 w 92"/>
                  <a:gd name="T19" fmla="*/ 19 h 91"/>
                  <a:gd name="T20" fmla="*/ 11 w 92"/>
                  <a:gd name="T21" fmla="*/ 19 h 91"/>
                  <a:gd name="T22" fmla="*/ 22 w 92"/>
                  <a:gd name="T23" fmla="*/ 17 h 91"/>
                  <a:gd name="T24" fmla="*/ 34 w 92"/>
                  <a:gd name="T25" fmla="*/ 15 h 91"/>
                  <a:gd name="T26" fmla="*/ 45 w 92"/>
                  <a:gd name="T27" fmla="*/ 12 h 91"/>
                  <a:gd name="T28" fmla="*/ 56 w 92"/>
                  <a:gd name="T29" fmla="*/ 8 h 91"/>
                  <a:gd name="T30" fmla="*/ 68 w 92"/>
                  <a:gd name="T31" fmla="*/ 4 h 91"/>
                  <a:gd name="T32" fmla="*/ 81 w 92"/>
                  <a:gd name="T33" fmla="*/ 2 h 91"/>
                  <a:gd name="T34" fmla="*/ 92 w 92"/>
                  <a:gd name="T3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2" h="91">
                    <a:moveTo>
                      <a:pt x="92" y="0"/>
                    </a:moveTo>
                    <a:lnTo>
                      <a:pt x="85" y="13"/>
                    </a:lnTo>
                    <a:lnTo>
                      <a:pt x="77" y="25"/>
                    </a:lnTo>
                    <a:lnTo>
                      <a:pt x="68" y="38"/>
                    </a:lnTo>
                    <a:lnTo>
                      <a:pt x="58" y="49"/>
                    </a:lnTo>
                    <a:lnTo>
                      <a:pt x="47" y="61"/>
                    </a:lnTo>
                    <a:lnTo>
                      <a:pt x="36" y="72"/>
                    </a:lnTo>
                    <a:lnTo>
                      <a:pt x="24" y="82"/>
                    </a:lnTo>
                    <a:lnTo>
                      <a:pt x="11" y="91"/>
                    </a:lnTo>
                    <a:lnTo>
                      <a:pt x="0" y="19"/>
                    </a:lnTo>
                    <a:lnTo>
                      <a:pt x="11" y="19"/>
                    </a:lnTo>
                    <a:lnTo>
                      <a:pt x="22" y="17"/>
                    </a:lnTo>
                    <a:lnTo>
                      <a:pt x="34" y="15"/>
                    </a:lnTo>
                    <a:lnTo>
                      <a:pt x="45" y="12"/>
                    </a:lnTo>
                    <a:lnTo>
                      <a:pt x="56" y="8"/>
                    </a:lnTo>
                    <a:lnTo>
                      <a:pt x="68" y="4"/>
                    </a:lnTo>
                    <a:lnTo>
                      <a:pt x="81" y="2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6" name="Freeform 43"/>
              <p:cNvSpPr>
                <a:spLocks/>
              </p:cNvSpPr>
              <p:nvPr/>
            </p:nvSpPr>
            <p:spPr bwMode="auto">
              <a:xfrm>
                <a:off x="338138" y="4368800"/>
                <a:ext cx="1314450" cy="1492250"/>
              </a:xfrm>
              <a:custGeom>
                <a:avLst/>
                <a:gdLst>
                  <a:gd name="T0" fmla="*/ 1490 w 1657"/>
                  <a:gd name="T1" fmla="*/ 137 h 1881"/>
                  <a:gd name="T2" fmla="*/ 1609 w 1657"/>
                  <a:gd name="T3" fmla="*/ 292 h 1881"/>
                  <a:gd name="T4" fmla="*/ 1657 w 1657"/>
                  <a:gd name="T5" fmla="*/ 509 h 1881"/>
                  <a:gd name="T6" fmla="*/ 1621 w 1657"/>
                  <a:gd name="T7" fmla="*/ 615 h 1881"/>
                  <a:gd name="T8" fmla="*/ 1555 w 1657"/>
                  <a:gd name="T9" fmla="*/ 634 h 1881"/>
                  <a:gd name="T10" fmla="*/ 1214 w 1657"/>
                  <a:gd name="T11" fmla="*/ 721 h 1881"/>
                  <a:gd name="T12" fmla="*/ 1125 w 1657"/>
                  <a:gd name="T13" fmla="*/ 850 h 1881"/>
                  <a:gd name="T14" fmla="*/ 1031 w 1657"/>
                  <a:gd name="T15" fmla="*/ 1147 h 1881"/>
                  <a:gd name="T16" fmla="*/ 1046 w 1657"/>
                  <a:gd name="T17" fmla="*/ 1336 h 1881"/>
                  <a:gd name="T18" fmla="*/ 1122 w 1657"/>
                  <a:gd name="T19" fmla="*/ 1414 h 1881"/>
                  <a:gd name="T20" fmla="*/ 1239 w 1657"/>
                  <a:gd name="T21" fmla="*/ 1457 h 1881"/>
                  <a:gd name="T22" fmla="*/ 1294 w 1657"/>
                  <a:gd name="T23" fmla="*/ 1545 h 1881"/>
                  <a:gd name="T24" fmla="*/ 1212 w 1657"/>
                  <a:gd name="T25" fmla="*/ 1736 h 1881"/>
                  <a:gd name="T26" fmla="*/ 1097 w 1657"/>
                  <a:gd name="T27" fmla="*/ 1808 h 1881"/>
                  <a:gd name="T28" fmla="*/ 963 w 1657"/>
                  <a:gd name="T29" fmla="*/ 1808 h 1881"/>
                  <a:gd name="T30" fmla="*/ 830 w 1657"/>
                  <a:gd name="T31" fmla="*/ 1817 h 1881"/>
                  <a:gd name="T32" fmla="*/ 681 w 1657"/>
                  <a:gd name="T33" fmla="*/ 1870 h 1881"/>
                  <a:gd name="T34" fmla="*/ 496 w 1657"/>
                  <a:gd name="T35" fmla="*/ 1879 h 1881"/>
                  <a:gd name="T36" fmla="*/ 310 w 1657"/>
                  <a:gd name="T37" fmla="*/ 1844 h 1881"/>
                  <a:gd name="T38" fmla="*/ 153 w 1657"/>
                  <a:gd name="T39" fmla="*/ 1789 h 1881"/>
                  <a:gd name="T40" fmla="*/ 25 w 1657"/>
                  <a:gd name="T41" fmla="*/ 1715 h 1881"/>
                  <a:gd name="T42" fmla="*/ 59 w 1657"/>
                  <a:gd name="T43" fmla="*/ 1626 h 1881"/>
                  <a:gd name="T44" fmla="*/ 151 w 1657"/>
                  <a:gd name="T45" fmla="*/ 1554 h 1881"/>
                  <a:gd name="T46" fmla="*/ 255 w 1657"/>
                  <a:gd name="T47" fmla="*/ 1507 h 1881"/>
                  <a:gd name="T48" fmla="*/ 592 w 1657"/>
                  <a:gd name="T49" fmla="*/ 1497 h 1881"/>
                  <a:gd name="T50" fmla="*/ 713 w 1657"/>
                  <a:gd name="T51" fmla="*/ 1450 h 1881"/>
                  <a:gd name="T52" fmla="*/ 906 w 1657"/>
                  <a:gd name="T53" fmla="*/ 1238 h 1881"/>
                  <a:gd name="T54" fmla="*/ 1016 w 1657"/>
                  <a:gd name="T55" fmla="*/ 996 h 1881"/>
                  <a:gd name="T56" fmla="*/ 965 w 1657"/>
                  <a:gd name="T57" fmla="*/ 1017 h 1881"/>
                  <a:gd name="T58" fmla="*/ 891 w 1657"/>
                  <a:gd name="T59" fmla="*/ 1145 h 1881"/>
                  <a:gd name="T60" fmla="*/ 622 w 1657"/>
                  <a:gd name="T61" fmla="*/ 1444 h 1881"/>
                  <a:gd name="T62" fmla="*/ 516 w 1657"/>
                  <a:gd name="T63" fmla="*/ 1442 h 1881"/>
                  <a:gd name="T64" fmla="*/ 477 w 1657"/>
                  <a:gd name="T65" fmla="*/ 1422 h 1881"/>
                  <a:gd name="T66" fmla="*/ 429 w 1657"/>
                  <a:gd name="T67" fmla="*/ 1446 h 1881"/>
                  <a:gd name="T68" fmla="*/ 270 w 1657"/>
                  <a:gd name="T69" fmla="*/ 1461 h 1881"/>
                  <a:gd name="T70" fmla="*/ 263 w 1657"/>
                  <a:gd name="T71" fmla="*/ 1365 h 1881"/>
                  <a:gd name="T72" fmla="*/ 390 w 1657"/>
                  <a:gd name="T73" fmla="*/ 1225 h 1881"/>
                  <a:gd name="T74" fmla="*/ 407 w 1657"/>
                  <a:gd name="T75" fmla="*/ 1270 h 1881"/>
                  <a:gd name="T76" fmla="*/ 458 w 1657"/>
                  <a:gd name="T77" fmla="*/ 1255 h 1881"/>
                  <a:gd name="T78" fmla="*/ 516 w 1657"/>
                  <a:gd name="T79" fmla="*/ 1058 h 1881"/>
                  <a:gd name="T80" fmla="*/ 584 w 1657"/>
                  <a:gd name="T81" fmla="*/ 795 h 1881"/>
                  <a:gd name="T82" fmla="*/ 688 w 1657"/>
                  <a:gd name="T83" fmla="*/ 540 h 1881"/>
                  <a:gd name="T84" fmla="*/ 847 w 1657"/>
                  <a:gd name="T85" fmla="*/ 400 h 1881"/>
                  <a:gd name="T86" fmla="*/ 946 w 1657"/>
                  <a:gd name="T87" fmla="*/ 349 h 1881"/>
                  <a:gd name="T88" fmla="*/ 1046 w 1657"/>
                  <a:gd name="T89" fmla="*/ 294 h 1881"/>
                  <a:gd name="T90" fmla="*/ 1139 w 1657"/>
                  <a:gd name="T91" fmla="*/ 244 h 1881"/>
                  <a:gd name="T92" fmla="*/ 1197 w 1657"/>
                  <a:gd name="T93" fmla="*/ 192 h 1881"/>
                  <a:gd name="T94" fmla="*/ 1165 w 1657"/>
                  <a:gd name="T95" fmla="*/ 180 h 1881"/>
                  <a:gd name="T96" fmla="*/ 1171 w 1657"/>
                  <a:gd name="T97" fmla="*/ 140 h 1881"/>
                  <a:gd name="T98" fmla="*/ 1269 w 1657"/>
                  <a:gd name="T99" fmla="*/ 69 h 1881"/>
                  <a:gd name="T100" fmla="*/ 1382 w 1657"/>
                  <a:gd name="T101" fmla="*/ 19 h 1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57" h="1881">
                    <a:moveTo>
                      <a:pt x="1452" y="0"/>
                    </a:moveTo>
                    <a:lnTo>
                      <a:pt x="1445" y="40"/>
                    </a:lnTo>
                    <a:lnTo>
                      <a:pt x="1451" y="76"/>
                    </a:lnTo>
                    <a:lnTo>
                      <a:pt x="1468" y="108"/>
                    </a:lnTo>
                    <a:lnTo>
                      <a:pt x="1490" y="137"/>
                    </a:lnTo>
                    <a:lnTo>
                      <a:pt x="1517" y="167"/>
                    </a:lnTo>
                    <a:lnTo>
                      <a:pt x="1543" y="195"/>
                    </a:lnTo>
                    <a:lnTo>
                      <a:pt x="1568" y="224"/>
                    </a:lnTo>
                    <a:lnTo>
                      <a:pt x="1587" y="256"/>
                    </a:lnTo>
                    <a:lnTo>
                      <a:pt x="1609" y="292"/>
                    </a:lnTo>
                    <a:lnTo>
                      <a:pt x="1626" y="333"/>
                    </a:lnTo>
                    <a:lnTo>
                      <a:pt x="1640" y="375"/>
                    </a:lnTo>
                    <a:lnTo>
                      <a:pt x="1649" y="419"/>
                    </a:lnTo>
                    <a:lnTo>
                      <a:pt x="1655" y="464"/>
                    </a:lnTo>
                    <a:lnTo>
                      <a:pt x="1657" y="509"/>
                    </a:lnTo>
                    <a:lnTo>
                      <a:pt x="1655" y="555"/>
                    </a:lnTo>
                    <a:lnTo>
                      <a:pt x="1649" y="598"/>
                    </a:lnTo>
                    <a:lnTo>
                      <a:pt x="1642" y="604"/>
                    </a:lnTo>
                    <a:lnTo>
                      <a:pt x="1630" y="610"/>
                    </a:lnTo>
                    <a:lnTo>
                      <a:pt x="1621" y="615"/>
                    </a:lnTo>
                    <a:lnTo>
                      <a:pt x="1608" y="619"/>
                    </a:lnTo>
                    <a:lnTo>
                      <a:pt x="1596" y="623"/>
                    </a:lnTo>
                    <a:lnTo>
                      <a:pt x="1583" y="627"/>
                    </a:lnTo>
                    <a:lnTo>
                      <a:pt x="1568" y="631"/>
                    </a:lnTo>
                    <a:lnTo>
                      <a:pt x="1555" y="634"/>
                    </a:lnTo>
                    <a:lnTo>
                      <a:pt x="1309" y="685"/>
                    </a:lnTo>
                    <a:lnTo>
                      <a:pt x="1284" y="693"/>
                    </a:lnTo>
                    <a:lnTo>
                      <a:pt x="1261" y="701"/>
                    </a:lnTo>
                    <a:lnTo>
                      <a:pt x="1237" y="710"/>
                    </a:lnTo>
                    <a:lnTo>
                      <a:pt x="1214" y="721"/>
                    </a:lnTo>
                    <a:lnTo>
                      <a:pt x="1193" y="735"/>
                    </a:lnTo>
                    <a:lnTo>
                      <a:pt x="1174" y="750"/>
                    </a:lnTo>
                    <a:lnTo>
                      <a:pt x="1157" y="769"/>
                    </a:lnTo>
                    <a:lnTo>
                      <a:pt x="1144" y="791"/>
                    </a:lnTo>
                    <a:lnTo>
                      <a:pt x="1125" y="850"/>
                    </a:lnTo>
                    <a:lnTo>
                      <a:pt x="1103" y="909"/>
                    </a:lnTo>
                    <a:lnTo>
                      <a:pt x="1082" y="967"/>
                    </a:lnTo>
                    <a:lnTo>
                      <a:pt x="1061" y="1026"/>
                    </a:lnTo>
                    <a:lnTo>
                      <a:pt x="1044" y="1085"/>
                    </a:lnTo>
                    <a:lnTo>
                      <a:pt x="1031" y="1147"/>
                    </a:lnTo>
                    <a:lnTo>
                      <a:pt x="1025" y="1210"/>
                    </a:lnTo>
                    <a:lnTo>
                      <a:pt x="1025" y="1276"/>
                    </a:lnTo>
                    <a:lnTo>
                      <a:pt x="1031" y="1297"/>
                    </a:lnTo>
                    <a:lnTo>
                      <a:pt x="1038" y="1317"/>
                    </a:lnTo>
                    <a:lnTo>
                      <a:pt x="1046" y="1336"/>
                    </a:lnTo>
                    <a:lnTo>
                      <a:pt x="1057" y="1355"/>
                    </a:lnTo>
                    <a:lnTo>
                      <a:pt x="1070" y="1372"/>
                    </a:lnTo>
                    <a:lnTo>
                      <a:pt x="1086" y="1387"/>
                    </a:lnTo>
                    <a:lnTo>
                      <a:pt x="1103" y="1403"/>
                    </a:lnTo>
                    <a:lnTo>
                      <a:pt x="1122" y="1414"/>
                    </a:lnTo>
                    <a:lnTo>
                      <a:pt x="1144" y="1423"/>
                    </a:lnTo>
                    <a:lnTo>
                      <a:pt x="1167" y="1433"/>
                    </a:lnTo>
                    <a:lnTo>
                      <a:pt x="1191" y="1442"/>
                    </a:lnTo>
                    <a:lnTo>
                      <a:pt x="1214" y="1450"/>
                    </a:lnTo>
                    <a:lnTo>
                      <a:pt x="1239" y="1457"/>
                    </a:lnTo>
                    <a:lnTo>
                      <a:pt x="1265" y="1461"/>
                    </a:lnTo>
                    <a:lnTo>
                      <a:pt x="1292" y="1465"/>
                    </a:lnTo>
                    <a:lnTo>
                      <a:pt x="1318" y="1465"/>
                    </a:lnTo>
                    <a:lnTo>
                      <a:pt x="1307" y="1505"/>
                    </a:lnTo>
                    <a:lnTo>
                      <a:pt x="1294" y="1545"/>
                    </a:lnTo>
                    <a:lnTo>
                      <a:pt x="1278" y="1582"/>
                    </a:lnTo>
                    <a:lnTo>
                      <a:pt x="1263" y="1622"/>
                    </a:lnTo>
                    <a:lnTo>
                      <a:pt x="1246" y="1660"/>
                    </a:lnTo>
                    <a:lnTo>
                      <a:pt x="1229" y="1698"/>
                    </a:lnTo>
                    <a:lnTo>
                      <a:pt x="1212" y="1736"/>
                    </a:lnTo>
                    <a:lnTo>
                      <a:pt x="1195" y="1773"/>
                    </a:lnTo>
                    <a:lnTo>
                      <a:pt x="1173" y="1787"/>
                    </a:lnTo>
                    <a:lnTo>
                      <a:pt x="1148" y="1796"/>
                    </a:lnTo>
                    <a:lnTo>
                      <a:pt x="1122" y="1802"/>
                    </a:lnTo>
                    <a:lnTo>
                      <a:pt x="1097" y="1808"/>
                    </a:lnTo>
                    <a:lnTo>
                      <a:pt x="1070" y="1809"/>
                    </a:lnTo>
                    <a:lnTo>
                      <a:pt x="1044" y="1809"/>
                    </a:lnTo>
                    <a:lnTo>
                      <a:pt x="1016" y="1809"/>
                    </a:lnTo>
                    <a:lnTo>
                      <a:pt x="989" y="1808"/>
                    </a:lnTo>
                    <a:lnTo>
                      <a:pt x="963" y="1808"/>
                    </a:lnTo>
                    <a:lnTo>
                      <a:pt x="934" y="1806"/>
                    </a:lnTo>
                    <a:lnTo>
                      <a:pt x="908" y="1806"/>
                    </a:lnTo>
                    <a:lnTo>
                      <a:pt x="881" y="1808"/>
                    </a:lnTo>
                    <a:lnTo>
                      <a:pt x="857" y="1811"/>
                    </a:lnTo>
                    <a:lnTo>
                      <a:pt x="830" y="1817"/>
                    </a:lnTo>
                    <a:lnTo>
                      <a:pt x="806" y="1826"/>
                    </a:lnTo>
                    <a:lnTo>
                      <a:pt x="783" y="1838"/>
                    </a:lnTo>
                    <a:lnTo>
                      <a:pt x="751" y="1851"/>
                    </a:lnTo>
                    <a:lnTo>
                      <a:pt x="717" y="1862"/>
                    </a:lnTo>
                    <a:lnTo>
                      <a:pt x="681" y="1870"/>
                    </a:lnTo>
                    <a:lnTo>
                      <a:pt x="645" y="1876"/>
                    </a:lnTo>
                    <a:lnTo>
                      <a:pt x="607" y="1879"/>
                    </a:lnTo>
                    <a:lnTo>
                      <a:pt x="571" y="1881"/>
                    </a:lnTo>
                    <a:lnTo>
                      <a:pt x="533" y="1881"/>
                    </a:lnTo>
                    <a:lnTo>
                      <a:pt x="496" y="1879"/>
                    </a:lnTo>
                    <a:lnTo>
                      <a:pt x="458" y="1876"/>
                    </a:lnTo>
                    <a:lnTo>
                      <a:pt x="420" y="1870"/>
                    </a:lnTo>
                    <a:lnTo>
                      <a:pt x="382" y="1862"/>
                    </a:lnTo>
                    <a:lnTo>
                      <a:pt x="346" y="1853"/>
                    </a:lnTo>
                    <a:lnTo>
                      <a:pt x="310" y="1844"/>
                    </a:lnTo>
                    <a:lnTo>
                      <a:pt x="274" y="1832"/>
                    </a:lnTo>
                    <a:lnTo>
                      <a:pt x="240" y="1819"/>
                    </a:lnTo>
                    <a:lnTo>
                      <a:pt x="208" y="1806"/>
                    </a:lnTo>
                    <a:lnTo>
                      <a:pt x="180" y="1798"/>
                    </a:lnTo>
                    <a:lnTo>
                      <a:pt x="153" y="1789"/>
                    </a:lnTo>
                    <a:lnTo>
                      <a:pt x="125" y="1777"/>
                    </a:lnTo>
                    <a:lnTo>
                      <a:pt x="98" y="1764"/>
                    </a:lnTo>
                    <a:lnTo>
                      <a:pt x="74" y="1749"/>
                    </a:lnTo>
                    <a:lnTo>
                      <a:pt x="47" y="1734"/>
                    </a:lnTo>
                    <a:lnTo>
                      <a:pt x="25" y="1715"/>
                    </a:lnTo>
                    <a:lnTo>
                      <a:pt x="0" y="1696"/>
                    </a:lnTo>
                    <a:lnTo>
                      <a:pt x="11" y="1675"/>
                    </a:lnTo>
                    <a:lnTo>
                      <a:pt x="25" y="1658"/>
                    </a:lnTo>
                    <a:lnTo>
                      <a:pt x="42" y="1641"/>
                    </a:lnTo>
                    <a:lnTo>
                      <a:pt x="59" y="1626"/>
                    </a:lnTo>
                    <a:lnTo>
                      <a:pt x="78" y="1611"/>
                    </a:lnTo>
                    <a:lnTo>
                      <a:pt x="95" y="1598"/>
                    </a:lnTo>
                    <a:lnTo>
                      <a:pt x="113" y="1582"/>
                    </a:lnTo>
                    <a:lnTo>
                      <a:pt x="131" y="1567"/>
                    </a:lnTo>
                    <a:lnTo>
                      <a:pt x="151" y="1554"/>
                    </a:lnTo>
                    <a:lnTo>
                      <a:pt x="170" y="1543"/>
                    </a:lnTo>
                    <a:lnTo>
                      <a:pt x="191" y="1531"/>
                    </a:lnTo>
                    <a:lnTo>
                      <a:pt x="212" y="1522"/>
                    </a:lnTo>
                    <a:lnTo>
                      <a:pt x="233" y="1512"/>
                    </a:lnTo>
                    <a:lnTo>
                      <a:pt x="255" y="1507"/>
                    </a:lnTo>
                    <a:lnTo>
                      <a:pt x="278" y="1503"/>
                    </a:lnTo>
                    <a:lnTo>
                      <a:pt x="303" y="1501"/>
                    </a:lnTo>
                    <a:lnTo>
                      <a:pt x="539" y="1488"/>
                    </a:lnTo>
                    <a:lnTo>
                      <a:pt x="565" y="1495"/>
                    </a:lnTo>
                    <a:lnTo>
                      <a:pt x="592" y="1497"/>
                    </a:lnTo>
                    <a:lnTo>
                      <a:pt x="617" y="1492"/>
                    </a:lnTo>
                    <a:lnTo>
                      <a:pt x="641" y="1484"/>
                    </a:lnTo>
                    <a:lnTo>
                      <a:pt x="666" y="1473"/>
                    </a:lnTo>
                    <a:lnTo>
                      <a:pt x="690" y="1461"/>
                    </a:lnTo>
                    <a:lnTo>
                      <a:pt x="713" y="1450"/>
                    </a:lnTo>
                    <a:lnTo>
                      <a:pt x="738" y="1439"/>
                    </a:lnTo>
                    <a:lnTo>
                      <a:pt x="785" y="1389"/>
                    </a:lnTo>
                    <a:lnTo>
                      <a:pt x="828" y="1340"/>
                    </a:lnTo>
                    <a:lnTo>
                      <a:pt x="868" y="1289"/>
                    </a:lnTo>
                    <a:lnTo>
                      <a:pt x="906" y="1238"/>
                    </a:lnTo>
                    <a:lnTo>
                      <a:pt x="940" y="1185"/>
                    </a:lnTo>
                    <a:lnTo>
                      <a:pt x="970" y="1128"/>
                    </a:lnTo>
                    <a:lnTo>
                      <a:pt x="995" y="1070"/>
                    </a:lnTo>
                    <a:lnTo>
                      <a:pt x="1016" y="1009"/>
                    </a:lnTo>
                    <a:lnTo>
                      <a:pt x="1016" y="996"/>
                    </a:lnTo>
                    <a:lnTo>
                      <a:pt x="1014" y="984"/>
                    </a:lnTo>
                    <a:lnTo>
                      <a:pt x="1008" y="973"/>
                    </a:lnTo>
                    <a:lnTo>
                      <a:pt x="997" y="967"/>
                    </a:lnTo>
                    <a:lnTo>
                      <a:pt x="980" y="992"/>
                    </a:lnTo>
                    <a:lnTo>
                      <a:pt x="965" y="1017"/>
                    </a:lnTo>
                    <a:lnTo>
                      <a:pt x="949" y="1041"/>
                    </a:lnTo>
                    <a:lnTo>
                      <a:pt x="934" y="1068"/>
                    </a:lnTo>
                    <a:lnTo>
                      <a:pt x="921" y="1094"/>
                    </a:lnTo>
                    <a:lnTo>
                      <a:pt x="906" y="1121"/>
                    </a:lnTo>
                    <a:lnTo>
                      <a:pt x="891" y="1145"/>
                    </a:lnTo>
                    <a:lnTo>
                      <a:pt x="874" y="1170"/>
                    </a:lnTo>
                    <a:lnTo>
                      <a:pt x="675" y="1410"/>
                    </a:lnTo>
                    <a:lnTo>
                      <a:pt x="660" y="1425"/>
                    </a:lnTo>
                    <a:lnTo>
                      <a:pt x="643" y="1437"/>
                    </a:lnTo>
                    <a:lnTo>
                      <a:pt x="622" y="1444"/>
                    </a:lnTo>
                    <a:lnTo>
                      <a:pt x="601" y="1448"/>
                    </a:lnTo>
                    <a:lnTo>
                      <a:pt x="581" y="1450"/>
                    </a:lnTo>
                    <a:lnTo>
                      <a:pt x="558" y="1448"/>
                    </a:lnTo>
                    <a:lnTo>
                      <a:pt x="537" y="1446"/>
                    </a:lnTo>
                    <a:lnTo>
                      <a:pt x="516" y="1442"/>
                    </a:lnTo>
                    <a:lnTo>
                      <a:pt x="509" y="1440"/>
                    </a:lnTo>
                    <a:lnTo>
                      <a:pt x="499" y="1437"/>
                    </a:lnTo>
                    <a:lnTo>
                      <a:pt x="492" y="1431"/>
                    </a:lnTo>
                    <a:lnTo>
                      <a:pt x="484" y="1425"/>
                    </a:lnTo>
                    <a:lnTo>
                      <a:pt x="477" y="1422"/>
                    </a:lnTo>
                    <a:lnTo>
                      <a:pt x="471" y="1420"/>
                    </a:lnTo>
                    <a:lnTo>
                      <a:pt x="463" y="1422"/>
                    </a:lnTo>
                    <a:lnTo>
                      <a:pt x="456" y="1429"/>
                    </a:lnTo>
                    <a:lnTo>
                      <a:pt x="461" y="1448"/>
                    </a:lnTo>
                    <a:lnTo>
                      <a:pt x="429" y="1446"/>
                    </a:lnTo>
                    <a:lnTo>
                      <a:pt x="397" y="1446"/>
                    </a:lnTo>
                    <a:lnTo>
                      <a:pt x="365" y="1450"/>
                    </a:lnTo>
                    <a:lnTo>
                      <a:pt x="335" y="1454"/>
                    </a:lnTo>
                    <a:lnTo>
                      <a:pt x="303" y="1457"/>
                    </a:lnTo>
                    <a:lnTo>
                      <a:pt x="270" y="1461"/>
                    </a:lnTo>
                    <a:lnTo>
                      <a:pt x="240" y="1463"/>
                    </a:lnTo>
                    <a:lnTo>
                      <a:pt x="208" y="1465"/>
                    </a:lnTo>
                    <a:lnTo>
                      <a:pt x="223" y="1431"/>
                    </a:lnTo>
                    <a:lnTo>
                      <a:pt x="242" y="1399"/>
                    </a:lnTo>
                    <a:lnTo>
                      <a:pt x="263" y="1365"/>
                    </a:lnTo>
                    <a:lnTo>
                      <a:pt x="286" y="1334"/>
                    </a:lnTo>
                    <a:lnTo>
                      <a:pt x="312" y="1304"/>
                    </a:lnTo>
                    <a:lnTo>
                      <a:pt x="337" y="1276"/>
                    </a:lnTo>
                    <a:lnTo>
                      <a:pt x="363" y="1249"/>
                    </a:lnTo>
                    <a:lnTo>
                      <a:pt x="390" y="1225"/>
                    </a:lnTo>
                    <a:lnTo>
                      <a:pt x="388" y="1232"/>
                    </a:lnTo>
                    <a:lnTo>
                      <a:pt x="386" y="1242"/>
                    </a:lnTo>
                    <a:lnTo>
                      <a:pt x="388" y="1249"/>
                    </a:lnTo>
                    <a:lnTo>
                      <a:pt x="393" y="1257"/>
                    </a:lnTo>
                    <a:lnTo>
                      <a:pt x="407" y="1270"/>
                    </a:lnTo>
                    <a:lnTo>
                      <a:pt x="420" y="1283"/>
                    </a:lnTo>
                    <a:lnTo>
                      <a:pt x="433" y="1293"/>
                    </a:lnTo>
                    <a:lnTo>
                      <a:pt x="448" y="1300"/>
                    </a:lnTo>
                    <a:lnTo>
                      <a:pt x="458" y="1278"/>
                    </a:lnTo>
                    <a:lnTo>
                      <a:pt x="458" y="1255"/>
                    </a:lnTo>
                    <a:lnTo>
                      <a:pt x="456" y="1232"/>
                    </a:lnTo>
                    <a:lnTo>
                      <a:pt x="461" y="1210"/>
                    </a:lnTo>
                    <a:lnTo>
                      <a:pt x="480" y="1158"/>
                    </a:lnTo>
                    <a:lnTo>
                      <a:pt x="499" y="1109"/>
                    </a:lnTo>
                    <a:lnTo>
                      <a:pt x="516" y="1058"/>
                    </a:lnTo>
                    <a:lnTo>
                      <a:pt x="531" y="1005"/>
                    </a:lnTo>
                    <a:lnTo>
                      <a:pt x="547" y="954"/>
                    </a:lnTo>
                    <a:lnTo>
                      <a:pt x="562" y="901"/>
                    </a:lnTo>
                    <a:lnTo>
                      <a:pt x="573" y="848"/>
                    </a:lnTo>
                    <a:lnTo>
                      <a:pt x="584" y="795"/>
                    </a:lnTo>
                    <a:lnTo>
                      <a:pt x="603" y="744"/>
                    </a:lnTo>
                    <a:lnTo>
                      <a:pt x="620" y="691"/>
                    </a:lnTo>
                    <a:lnTo>
                      <a:pt x="639" y="638"/>
                    </a:lnTo>
                    <a:lnTo>
                      <a:pt x="662" y="587"/>
                    </a:lnTo>
                    <a:lnTo>
                      <a:pt x="688" y="540"/>
                    </a:lnTo>
                    <a:lnTo>
                      <a:pt x="719" y="494"/>
                    </a:lnTo>
                    <a:lnTo>
                      <a:pt x="758" y="453"/>
                    </a:lnTo>
                    <a:lnTo>
                      <a:pt x="806" y="419"/>
                    </a:lnTo>
                    <a:lnTo>
                      <a:pt x="826" y="409"/>
                    </a:lnTo>
                    <a:lnTo>
                      <a:pt x="847" y="400"/>
                    </a:lnTo>
                    <a:lnTo>
                      <a:pt x="866" y="390"/>
                    </a:lnTo>
                    <a:lnTo>
                      <a:pt x="887" y="381"/>
                    </a:lnTo>
                    <a:lnTo>
                      <a:pt x="906" y="369"/>
                    </a:lnTo>
                    <a:lnTo>
                      <a:pt x="927" y="360"/>
                    </a:lnTo>
                    <a:lnTo>
                      <a:pt x="946" y="349"/>
                    </a:lnTo>
                    <a:lnTo>
                      <a:pt x="966" y="337"/>
                    </a:lnTo>
                    <a:lnTo>
                      <a:pt x="987" y="328"/>
                    </a:lnTo>
                    <a:lnTo>
                      <a:pt x="1006" y="316"/>
                    </a:lnTo>
                    <a:lnTo>
                      <a:pt x="1027" y="305"/>
                    </a:lnTo>
                    <a:lnTo>
                      <a:pt x="1046" y="294"/>
                    </a:lnTo>
                    <a:lnTo>
                      <a:pt x="1067" y="284"/>
                    </a:lnTo>
                    <a:lnTo>
                      <a:pt x="1086" y="273"/>
                    </a:lnTo>
                    <a:lnTo>
                      <a:pt x="1106" y="263"/>
                    </a:lnTo>
                    <a:lnTo>
                      <a:pt x="1127" y="254"/>
                    </a:lnTo>
                    <a:lnTo>
                      <a:pt x="1139" y="244"/>
                    </a:lnTo>
                    <a:lnTo>
                      <a:pt x="1150" y="233"/>
                    </a:lnTo>
                    <a:lnTo>
                      <a:pt x="1163" y="224"/>
                    </a:lnTo>
                    <a:lnTo>
                      <a:pt x="1176" y="214"/>
                    </a:lnTo>
                    <a:lnTo>
                      <a:pt x="1188" y="203"/>
                    </a:lnTo>
                    <a:lnTo>
                      <a:pt x="1197" y="192"/>
                    </a:lnTo>
                    <a:lnTo>
                      <a:pt x="1203" y="178"/>
                    </a:lnTo>
                    <a:lnTo>
                      <a:pt x="1205" y="163"/>
                    </a:lnTo>
                    <a:lnTo>
                      <a:pt x="1190" y="156"/>
                    </a:lnTo>
                    <a:lnTo>
                      <a:pt x="1178" y="165"/>
                    </a:lnTo>
                    <a:lnTo>
                      <a:pt x="1165" y="180"/>
                    </a:lnTo>
                    <a:lnTo>
                      <a:pt x="1150" y="188"/>
                    </a:lnTo>
                    <a:lnTo>
                      <a:pt x="1122" y="197"/>
                    </a:lnTo>
                    <a:lnTo>
                      <a:pt x="1137" y="178"/>
                    </a:lnTo>
                    <a:lnTo>
                      <a:pt x="1154" y="159"/>
                    </a:lnTo>
                    <a:lnTo>
                      <a:pt x="1171" y="140"/>
                    </a:lnTo>
                    <a:lnTo>
                      <a:pt x="1190" y="125"/>
                    </a:lnTo>
                    <a:lnTo>
                      <a:pt x="1209" y="108"/>
                    </a:lnTo>
                    <a:lnTo>
                      <a:pt x="1227" y="95"/>
                    </a:lnTo>
                    <a:lnTo>
                      <a:pt x="1248" y="82"/>
                    </a:lnTo>
                    <a:lnTo>
                      <a:pt x="1269" y="69"/>
                    </a:lnTo>
                    <a:lnTo>
                      <a:pt x="1292" y="57"/>
                    </a:lnTo>
                    <a:lnTo>
                      <a:pt x="1313" y="46"/>
                    </a:lnTo>
                    <a:lnTo>
                      <a:pt x="1335" y="36"/>
                    </a:lnTo>
                    <a:lnTo>
                      <a:pt x="1358" y="27"/>
                    </a:lnTo>
                    <a:lnTo>
                      <a:pt x="1382" y="19"/>
                    </a:lnTo>
                    <a:lnTo>
                      <a:pt x="1405" y="12"/>
                    </a:lnTo>
                    <a:lnTo>
                      <a:pt x="1428" y="6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007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7" name="Freeform 44"/>
              <p:cNvSpPr>
                <a:spLocks/>
              </p:cNvSpPr>
              <p:nvPr/>
            </p:nvSpPr>
            <p:spPr bwMode="auto">
              <a:xfrm>
                <a:off x="195262" y="4411663"/>
                <a:ext cx="139700" cy="403225"/>
              </a:xfrm>
              <a:custGeom>
                <a:avLst/>
                <a:gdLst>
                  <a:gd name="T0" fmla="*/ 167 w 176"/>
                  <a:gd name="T1" fmla="*/ 273 h 507"/>
                  <a:gd name="T2" fmla="*/ 172 w 176"/>
                  <a:gd name="T3" fmla="*/ 331 h 507"/>
                  <a:gd name="T4" fmla="*/ 176 w 176"/>
                  <a:gd name="T5" fmla="*/ 390 h 507"/>
                  <a:gd name="T6" fmla="*/ 176 w 176"/>
                  <a:gd name="T7" fmla="*/ 449 h 507"/>
                  <a:gd name="T8" fmla="*/ 171 w 176"/>
                  <a:gd name="T9" fmla="*/ 507 h 507"/>
                  <a:gd name="T10" fmla="*/ 155 w 176"/>
                  <a:gd name="T11" fmla="*/ 507 h 507"/>
                  <a:gd name="T12" fmla="*/ 144 w 176"/>
                  <a:gd name="T13" fmla="*/ 506 h 507"/>
                  <a:gd name="T14" fmla="*/ 131 w 176"/>
                  <a:gd name="T15" fmla="*/ 504 h 507"/>
                  <a:gd name="T16" fmla="*/ 116 w 176"/>
                  <a:gd name="T17" fmla="*/ 504 h 507"/>
                  <a:gd name="T18" fmla="*/ 114 w 176"/>
                  <a:gd name="T19" fmla="*/ 443 h 507"/>
                  <a:gd name="T20" fmla="*/ 110 w 176"/>
                  <a:gd name="T21" fmla="*/ 381 h 507"/>
                  <a:gd name="T22" fmla="*/ 102 w 176"/>
                  <a:gd name="T23" fmla="*/ 320 h 507"/>
                  <a:gd name="T24" fmla="*/ 89 w 176"/>
                  <a:gd name="T25" fmla="*/ 260 h 507"/>
                  <a:gd name="T26" fmla="*/ 82 w 176"/>
                  <a:gd name="T27" fmla="*/ 241 h 507"/>
                  <a:gd name="T28" fmla="*/ 72 w 176"/>
                  <a:gd name="T29" fmla="*/ 224 h 507"/>
                  <a:gd name="T30" fmla="*/ 63 w 176"/>
                  <a:gd name="T31" fmla="*/ 207 h 507"/>
                  <a:gd name="T32" fmla="*/ 53 w 176"/>
                  <a:gd name="T33" fmla="*/ 188 h 507"/>
                  <a:gd name="T34" fmla="*/ 42 w 176"/>
                  <a:gd name="T35" fmla="*/ 172 h 507"/>
                  <a:gd name="T36" fmla="*/ 29 w 176"/>
                  <a:gd name="T37" fmla="*/ 155 h 507"/>
                  <a:gd name="T38" fmla="*/ 15 w 176"/>
                  <a:gd name="T39" fmla="*/ 138 h 507"/>
                  <a:gd name="T40" fmla="*/ 2 w 176"/>
                  <a:gd name="T41" fmla="*/ 123 h 507"/>
                  <a:gd name="T42" fmla="*/ 2 w 176"/>
                  <a:gd name="T43" fmla="*/ 93 h 507"/>
                  <a:gd name="T44" fmla="*/ 0 w 176"/>
                  <a:gd name="T45" fmla="*/ 63 h 507"/>
                  <a:gd name="T46" fmla="*/ 2 w 176"/>
                  <a:gd name="T47" fmla="*/ 31 h 507"/>
                  <a:gd name="T48" fmla="*/ 4 w 176"/>
                  <a:gd name="T49" fmla="*/ 0 h 507"/>
                  <a:gd name="T50" fmla="*/ 23 w 176"/>
                  <a:gd name="T51" fmla="*/ 34 h 507"/>
                  <a:gd name="T52" fmla="*/ 44 w 176"/>
                  <a:gd name="T53" fmla="*/ 68 h 507"/>
                  <a:gd name="T54" fmla="*/ 68 w 176"/>
                  <a:gd name="T55" fmla="*/ 101 h 507"/>
                  <a:gd name="T56" fmla="*/ 91 w 176"/>
                  <a:gd name="T57" fmla="*/ 133 h 507"/>
                  <a:gd name="T58" fmla="*/ 114 w 176"/>
                  <a:gd name="T59" fmla="*/ 167 h 507"/>
                  <a:gd name="T60" fmla="*/ 135 w 176"/>
                  <a:gd name="T61" fmla="*/ 201 h 507"/>
                  <a:gd name="T62" fmla="*/ 154 w 176"/>
                  <a:gd name="T63" fmla="*/ 237 h 507"/>
                  <a:gd name="T64" fmla="*/ 167 w 176"/>
                  <a:gd name="T65" fmla="*/ 273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6" h="507">
                    <a:moveTo>
                      <a:pt x="167" y="273"/>
                    </a:moveTo>
                    <a:lnTo>
                      <a:pt x="172" y="331"/>
                    </a:lnTo>
                    <a:lnTo>
                      <a:pt x="176" y="390"/>
                    </a:lnTo>
                    <a:lnTo>
                      <a:pt x="176" y="449"/>
                    </a:lnTo>
                    <a:lnTo>
                      <a:pt x="171" y="507"/>
                    </a:lnTo>
                    <a:lnTo>
                      <a:pt x="155" y="507"/>
                    </a:lnTo>
                    <a:lnTo>
                      <a:pt x="144" y="506"/>
                    </a:lnTo>
                    <a:lnTo>
                      <a:pt x="131" y="504"/>
                    </a:lnTo>
                    <a:lnTo>
                      <a:pt x="116" y="504"/>
                    </a:lnTo>
                    <a:lnTo>
                      <a:pt x="114" y="443"/>
                    </a:lnTo>
                    <a:lnTo>
                      <a:pt x="110" y="381"/>
                    </a:lnTo>
                    <a:lnTo>
                      <a:pt x="102" y="320"/>
                    </a:lnTo>
                    <a:lnTo>
                      <a:pt x="89" y="260"/>
                    </a:lnTo>
                    <a:lnTo>
                      <a:pt x="82" y="241"/>
                    </a:lnTo>
                    <a:lnTo>
                      <a:pt x="72" y="224"/>
                    </a:lnTo>
                    <a:lnTo>
                      <a:pt x="63" y="207"/>
                    </a:lnTo>
                    <a:lnTo>
                      <a:pt x="53" y="188"/>
                    </a:lnTo>
                    <a:lnTo>
                      <a:pt x="42" y="172"/>
                    </a:lnTo>
                    <a:lnTo>
                      <a:pt x="29" y="155"/>
                    </a:lnTo>
                    <a:lnTo>
                      <a:pt x="15" y="138"/>
                    </a:lnTo>
                    <a:lnTo>
                      <a:pt x="2" y="123"/>
                    </a:lnTo>
                    <a:lnTo>
                      <a:pt x="2" y="93"/>
                    </a:lnTo>
                    <a:lnTo>
                      <a:pt x="0" y="63"/>
                    </a:lnTo>
                    <a:lnTo>
                      <a:pt x="2" y="31"/>
                    </a:lnTo>
                    <a:lnTo>
                      <a:pt x="4" y="0"/>
                    </a:lnTo>
                    <a:lnTo>
                      <a:pt x="23" y="34"/>
                    </a:lnTo>
                    <a:lnTo>
                      <a:pt x="44" y="68"/>
                    </a:lnTo>
                    <a:lnTo>
                      <a:pt x="68" y="101"/>
                    </a:lnTo>
                    <a:lnTo>
                      <a:pt x="91" y="133"/>
                    </a:lnTo>
                    <a:lnTo>
                      <a:pt x="114" y="167"/>
                    </a:lnTo>
                    <a:lnTo>
                      <a:pt x="135" y="201"/>
                    </a:lnTo>
                    <a:lnTo>
                      <a:pt x="154" y="237"/>
                    </a:lnTo>
                    <a:lnTo>
                      <a:pt x="167" y="273"/>
                    </a:lnTo>
                    <a:close/>
                  </a:path>
                </a:pathLst>
              </a:custGeom>
              <a:solidFill>
                <a:srgbClr val="A8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8" name="Freeform 45"/>
              <p:cNvSpPr>
                <a:spLocks/>
              </p:cNvSpPr>
              <p:nvPr/>
            </p:nvSpPr>
            <p:spPr bwMode="auto">
              <a:xfrm>
                <a:off x="1189038" y="4456113"/>
                <a:ext cx="50800" cy="50800"/>
              </a:xfrm>
              <a:custGeom>
                <a:avLst/>
                <a:gdLst>
                  <a:gd name="T0" fmla="*/ 0 w 65"/>
                  <a:gd name="T1" fmla="*/ 64 h 64"/>
                  <a:gd name="T2" fmla="*/ 2 w 65"/>
                  <a:gd name="T3" fmla="*/ 51 h 64"/>
                  <a:gd name="T4" fmla="*/ 6 w 65"/>
                  <a:gd name="T5" fmla="*/ 40 h 64"/>
                  <a:gd name="T6" fmla="*/ 12 w 65"/>
                  <a:gd name="T7" fmla="*/ 30 h 64"/>
                  <a:gd name="T8" fmla="*/ 19 w 65"/>
                  <a:gd name="T9" fmla="*/ 23 h 64"/>
                  <a:gd name="T10" fmla="*/ 29 w 65"/>
                  <a:gd name="T11" fmla="*/ 15 h 64"/>
                  <a:gd name="T12" fmla="*/ 38 w 65"/>
                  <a:gd name="T13" fmla="*/ 10 h 64"/>
                  <a:gd name="T14" fmla="*/ 50 w 65"/>
                  <a:gd name="T15" fmla="*/ 4 h 64"/>
                  <a:gd name="T16" fmla="*/ 61 w 65"/>
                  <a:gd name="T17" fmla="*/ 0 h 64"/>
                  <a:gd name="T18" fmla="*/ 65 w 65"/>
                  <a:gd name="T19" fmla="*/ 0 h 64"/>
                  <a:gd name="T20" fmla="*/ 0 w 65"/>
                  <a:gd name="T2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4">
                    <a:moveTo>
                      <a:pt x="0" y="64"/>
                    </a:moveTo>
                    <a:lnTo>
                      <a:pt x="2" y="51"/>
                    </a:lnTo>
                    <a:lnTo>
                      <a:pt x="6" y="40"/>
                    </a:lnTo>
                    <a:lnTo>
                      <a:pt x="12" y="30"/>
                    </a:lnTo>
                    <a:lnTo>
                      <a:pt x="19" y="23"/>
                    </a:lnTo>
                    <a:lnTo>
                      <a:pt x="29" y="15"/>
                    </a:lnTo>
                    <a:lnTo>
                      <a:pt x="38" y="10"/>
                    </a:lnTo>
                    <a:lnTo>
                      <a:pt x="50" y="4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9" name="Freeform 46"/>
              <p:cNvSpPr>
                <a:spLocks/>
              </p:cNvSpPr>
              <p:nvPr/>
            </p:nvSpPr>
            <p:spPr bwMode="auto">
              <a:xfrm>
                <a:off x="1042988" y="4757738"/>
                <a:ext cx="107950" cy="312737"/>
              </a:xfrm>
              <a:custGeom>
                <a:avLst/>
                <a:gdLst>
                  <a:gd name="T0" fmla="*/ 94 w 136"/>
                  <a:gd name="T1" fmla="*/ 72 h 396"/>
                  <a:gd name="T2" fmla="*/ 115 w 136"/>
                  <a:gd name="T3" fmla="*/ 144 h 396"/>
                  <a:gd name="T4" fmla="*/ 119 w 136"/>
                  <a:gd name="T5" fmla="*/ 220 h 396"/>
                  <a:gd name="T6" fmla="*/ 123 w 136"/>
                  <a:gd name="T7" fmla="*/ 298 h 396"/>
                  <a:gd name="T8" fmla="*/ 136 w 136"/>
                  <a:gd name="T9" fmla="*/ 373 h 396"/>
                  <a:gd name="T10" fmla="*/ 136 w 136"/>
                  <a:gd name="T11" fmla="*/ 396 h 396"/>
                  <a:gd name="T12" fmla="*/ 117 w 136"/>
                  <a:gd name="T13" fmla="*/ 396 h 396"/>
                  <a:gd name="T14" fmla="*/ 89 w 136"/>
                  <a:gd name="T15" fmla="*/ 352 h 396"/>
                  <a:gd name="T16" fmla="*/ 70 w 136"/>
                  <a:gd name="T17" fmla="*/ 305 h 396"/>
                  <a:gd name="T18" fmla="*/ 60 w 136"/>
                  <a:gd name="T19" fmla="*/ 254 h 396"/>
                  <a:gd name="T20" fmla="*/ 55 w 136"/>
                  <a:gd name="T21" fmla="*/ 201 h 396"/>
                  <a:gd name="T22" fmla="*/ 49 w 136"/>
                  <a:gd name="T23" fmla="*/ 146 h 396"/>
                  <a:gd name="T24" fmla="*/ 41 w 136"/>
                  <a:gd name="T25" fmla="*/ 95 h 396"/>
                  <a:gd name="T26" fmla="*/ 24 w 136"/>
                  <a:gd name="T27" fmla="*/ 46 h 396"/>
                  <a:gd name="T28" fmla="*/ 0 w 136"/>
                  <a:gd name="T29" fmla="*/ 0 h 396"/>
                  <a:gd name="T30" fmla="*/ 17 w 136"/>
                  <a:gd name="T31" fmla="*/ 2 h 396"/>
                  <a:gd name="T32" fmla="*/ 30 w 136"/>
                  <a:gd name="T33" fmla="*/ 6 h 396"/>
                  <a:gd name="T34" fmla="*/ 43 w 136"/>
                  <a:gd name="T35" fmla="*/ 14 h 396"/>
                  <a:gd name="T36" fmla="*/ 57 w 136"/>
                  <a:gd name="T37" fmla="*/ 23 h 396"/>
                  <a:gd name="T38" fmla="*/ 68 w 136"/>
                  <a:gd name="T39" fmla="*/ 35 h 396"/>
                  <a:gd name="T40" fmla="*/ 77 w 136"/>
                  <a:gd name="T41" fmla="*/ 46 h 396"/>
                  <a:gd name="T42" fmla="*/ 87 w 136"/>
                  <a:gd name="T43" fmla="*/ 59 h 396"/>
                  <a:gd name="T44" fmla="*/ 94 w 136"/>
                  <a:gd name="T45" fmla="*/ 72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6" h="396">
                    <a:moveTo>
                      <a:pt x="94" y="72"/>
                    </a:moveTo>
                    <a:lnTo>
                      <a:pt x="115" y="144"/>
                    </a:lnTo>
                    <a:lnTo>
                      <a:pt x="119" y="220"/>
                    </a:lnTo>
                    <a:lnTo>
                      <a:pt x="123" y="298"/>
                    </a:lnTo>
                    <a:lnTo>
                      <a:pt x="136" y="373"/>
                    </a:lnTo>
                    <a:lnTo>
                      <a:pt x="136" y="396"/>
                    </a:lnTo>
                    <a:lnTo>
                      <a:pt x="117" y="396"/>
                    </a:lnTo>
                    <a:lnTo>
                      <a:pt x="89" y="352"/>
                    </a:lnTo>
                    <a:lnTo>
                      <a:pt x="70" y="305"/>
                    </a:lnTo>
                    <a:lnTo>
                      <a:pt x="60" y="254"/>
                    </a:lnTo>
                    <a:lnTo>
                      <a:pt x="55" y="201"/>
                    </a:lnTo>
                    <a:lnTo>
                      <a:pt x="49" y="146"/>
                    </a:lnTo>
                    <a:lnTo>
                      <a:pt x="41" y="95"/>
                    </a:lnTo>
                    <a:lnTo>
                      <a:pt x="24" y="46"/>
                    </a:lnTo>
                    <a:lnTo>
                      <a:pt x="0" y="0"/>
                    </a:lnTo>
                    <a:lnTo>
                      <a:pt x="17" y="2"/>
                    </a:lnTo>
                    <a:lnTo>
                      <a:pt x="30" y="6"/>
                    </a:lnTo>
                    <a:lnTo>
                      <a:pt x="43" y="14"/>
                    </a:lnTo>
                    <a:lnTo>
                      <a:pt x="57" y="23"/>
                    </a:lnTo>
                    <a:lnTo>
                      <a:pt x="68" y="35"/>
                    </a:lnTo>
                    <a:lnTo>
                      <a:pt x="77" y="46"/>
                    </a:lnTo>
                    <a:lnTo>
                      <a:pt x="87" y="59"/>
                    </a:lnTo>
                    <a:lnTo>
                      <a:pt x="94" y="7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0" name="Freeform 47"/>
              <p:cNvSpPr>
                <a:spLocks/>
              </p:cNvSpPr>
              <p:nvPr/>
            </p:nvSpPr>
            <p:spPr bwMode="auto">
              <a:xfrm>
                <a:off x="-885825" y="4808538"/>
                <a:ext cx="1611313" cy="482600"/>
              </a:xfrm>
              <a:custGeom>
                <a:avLst/>
                <a:gdLst>
                  <a:gd name="T0" fmla="*/ 633 w 2031"/>
                  <a:gd name="T1" fmla="*/ 96 h 607"/>
                  <a:gd name="T2" fmla="*/ 679 w 2031"/>
                  <a:gd name="T3" fmla="*/ 77 h 607"/>
                  <a:gd name="T4" fmla="*/ 722 w 2031"/>
                  <a:gd name="T5" fmla="*/ 53 h 607"/>
                  <a:gd name="T6" fmla="*/ 768 w 2031"/>
                  <a:gd name="T7" fmla="*/ 19 h 607"/>
                  <a:gd name="T8" fmla="*/ 1768 w 2031"/>
                  <a:gd name="T9" fmla="*/ 62 h 607"/>
                  <a:gd name="T10" fmla="*/ 1747 w 2031"/>
                  <a:gd name="T11" fmla="*/ 102 h 607"/>
                  <a:gd name="T12" fmla="*/ 1749 w 2031"/>
                  <a:gd name="T13" fmla="*/ 134 h 607"/>
                  <a:gd name="T14" fmla="*/ 1734 w 2031"/>
                  <a:gd name="T15" fmla="*/ 140 h 607"/>
                  <a:gd name="T16" fmla="*/ 1713 w 2031"/>
                  <a:gd name="T17" fmla="*/ 142 h 607"/>
                  <a:gd name="T18" fmla="*/ 1692 w 2031"/>
                  <a:gd name="T19" fmla="*/ 140 h 607"/>
                  <a:gd name="T20" fmla="*/ 1673 w 2031"/>
                  <a:gd name="T21" fmla="*/ 136 h 607"/>
                  <a:gd name="T22" fmla="*/ 1690 w 2031"/>
                  <a:gd name="T23" fmla="*/ 119 h 607"/>
                  <a:gd name="T24" fmla="*/ 1696 w 2031"/>
                  <a:gd name="T25" fmla="*/ 98 h 607"/>
                  <a:gd name="T26" fmla="*/ 1647 w 2031"/>
                  <a:gd name="T27" fmla="*/ 76 h 607"/>
                  <a:gd name="T28" fmla="*/ 1586 w 2031"/>
                  <a:gd name="T29" fmla="*/ 72 h 607"/>
                  <a:gd name="T30" fmla="*/ 1526 w 2031"/>
                  <a:gd name="T31" fmla="*/ 79 h 607"/>
                  <a:gd name="T32" fmla="*/ 1467 w 2031"/>
                  <a:gd name="T33" fmla="*/ 94 h 607"/>
                  <a:gd name="T34" fmla="*/ 1411 w 2031"/>
                  <a:gd name="T35" fmla="*/ 108 h 607"/>
                  <a:gd name="T36" fmla="*/ 1352 w 2031"/>
                  <a:gd name="T37" fmla="*/ 117 h 607"/>
                  <a:gd name="T38" fmla="*/ 1293 w 2031"/>
                  <a:gd name="T39" fmla="*/ 117 h 607"/>
                  <a:gd name="T40" fmla="*/ 1237 w 2031"/>
                  <a:gd name="T41" fmla="*/ 98 h 607"/>
                  <a:gd name="T42" fmla="*/ 1146 w 2031"/>
                  <a:gd name="T43" fmla="*/ 45 h 607"/>
                  <a:gd name="T44" fmla="*/ 1131 w 2031"/>
                  <a:gd name="T45" fmla="*/ 62 h 607"/>
                  <a:gd name="T46" fmla="*/ 1115 w 2031"/>
                  <a:gd name="T47" fmla="*/ 81 h 607"/>
                  <a:gd name="T48" fmla="*/ 527 w 2031"/>
                  <a:gd name="T49" fmla="*/ 403 h 607"/>
                  <a:gd name="T50" fmla="*/ 561 w 2031"/>
                  <a:gd name="T51" fmla="*/ 414 h 607"/>
                  <a:gd name="T52" fmla="*/ 599 w 2031"/>
                  <a:gd name="T53" fmla="*/ 416 h 607"/>
                  <a:gd name="T54" fmla="*/ 635 w 2031"/>
                  <a:gd name="T55" fmla="*/ 416 h 607"/>
                  <a:gd name="T56" fmla="*/ 675 w 2031"/>
                  <a:gd name="T57" fmla="*/ 416 h 607"/>
                  <a:gd name="T58" fmla="*/ 1832 w 2031"/>
                  <a:gd name="T59" fmla="*/ 462 h 607"/>
                  <a:gd name="T60" fmla="*/ 1838 w 2031"/>
                  <a:gd name="T61" fmla="*/ 405 h 607"/>
                  <a:gd name="T62" fmla="*/ 1847 w 2031"/>
                  <a:gd name="T63" fmla="*/ 367 h 607"/>
                  <a:gd name="T64" fmla="*/ 1866 w 2031"/>
                  <a:gd name="T65" fmla="*/ 348 h 607"/>
                  <a:gd name="T66" fmla="*/ 1880 w 2031"/>
                  <a:gd name="T67" fmla="*/ 344 h 607"/>
                  <a:gd name="T68" fmla="*/ 1897 w 2031"/>
                  <a:gd name="T69" fmla="*/ 348 h 607"/>
                  <a:gd name="T70" fmla="*/ 1914 w 2031"/>
                  <a:gd name="T71" fmla="*/ 342 h 607"/>
                  <a:gd name="T72" fmla="*/ 1931 w 2031"/>
                  <a:gd name="T73" fmla="*/ 335 h 607"/>
                  <a:gd name="T74" fmla="*/ 1946 w 2031"/>
                  <a:gd name="T75" fmla="*/ 346 h 607"/>
                  <a:gd name="T76" fmla="*/ 1959 w 2031"/>
                  <a:gd name="T77" fmla="*/ 376 h 607"/>
                  <a:gd name="T78" fmla="*/ 1991 w 2031"/>
                  <a:gd name="T79" fmla="*/ 373 h 607"/>
                  <a:gd name="T80" fmla="*/ 2018 w 2031"/>
                  <a:gd name="T81" fmla="*/ 356 h 607"/>
                  <a:gd name="T82" fmla="*/ 1953 w 2031"/>
                  <a:gd name="T83" fmla="*/ 569 h 607"/>
                  <a:gd name="T84" fmla="*/ 1938 w 2031"/>
                  <a:gd name="T85" fmla="*/ 590 h 607"/>
                  <a:gd name="T86" fmla="*/ 1917 w 2031"/>
                  <a:gd name="T87" fmla="*/ 607 h 607"/>
                  <a:gd name="T88" fmla="*/ 0 w 2031"/>
                  <a:gd name="T89" fmla="*/ 503 h 607"/>
                  <a:gd name="T90" fmla="*/ 448 w 2031"/>
                  <a:gd name="T91" fmla="*/ 32 h 607"/>
                  <a:gd name="T92" fmla="*/ 486 w 2031"/>
                  <a:gd name="T93" fmla="*/ 66 h 607"/>
                  <a:gd name="T94" fmla="*/ 533 w 2031"/>
                  <a:gd name="T95" fmla="*/ 89 h 607"/>
                  <a:gd name="T96" fmla="*/ 582 w 2031"/>
                  <a:gd name="T97" fmla="*/ 100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31" h="607">
                    <a:moveTo>
                      <a:pt x="609" y="102"/>
                    </a:moveTo>
                    <a:lnTo>
                      <a:pt x="633" y="96"/>
                    </a:lnTo>
                    <a:lnTo>
                      <a:pt x="656" y="89"/>
                    </a:lnTo>
                    <a:lnTo>
                      <a:pt x="679" y="77"/>
                    </a:lnTo>
                    <a:lnTo>
                      <a:pt x="701" y="66"/>
                    </a:lnTo>
                    <a:lnTo>
                      <a:pt x="722" y="53"/>
                    </a:lnTo>
                    <a:lnTo>
                      <a:pt x="745" y="36"/>
                    </a:lnTo>
                    <a:lnTo>
                      <a:pt x="768" y="19"/>
                    </a:lnTo>
                    <a:lnTo>
                      <a:pt x="790" y="0"/>
                    </a:lnTo>
                    <a:lnTo>
                      <a:pt x="1768" y="62"/>
                    </a:lnTo>
                    <a:lnTo>
                      <a:pt x="1757" y="83"/>
                    </a:lnTo>
                    <a:lnTo>
                      <a:pt x="1747" y="102"/>
                    </a:lnTo>
                    <a:lnTo>
                      <a:pt x="1745" y="119"/>
                    </a:lnTo>
                    <a:lnTo>
                      <a:pt x="1749" y="134"/>
                    </a:lnTo>
                    <a:lnTo>
                      <a:pt x="1741" y="138"/>
                    </a:lnTo>
                    <a:lnTo>
                      <a:pt x="1734" y="140"/>
                    </a:lnTo>
                    <a:lnTo>
                      <a:pt x="1724" y="142"/>
                    </a:lnTo>
                    <a:lnTo>
                      <a:pt x="1713" y="142"/>
                    </a:lnTo>
                    <a:lnTo>
                      <a:pt x="1704" y="142"/>
                    </a:lnTo>
                    <a:lnTo>
                      <a:pt x="1692" y="140"/>
                    </a:lnTo>
                    <a:lnTo>
                      <a:pt x="1683" y="138"/>
                    </a:lnTo>
                    <a:lnTo>
                      <a:pt x="1673" y="136"/>
                    </a:lnTo>
                    <a:lnTo>
                      <a:pt x="1681" y="127"/>
                    </a:lnTo>
                    <a:lnTo>
                      <a:pt x="1690" y="119"/>
                    </a:lnTo>
                    <a:lnTo>
                      <a:pt x="1696" y="110"/>
                    </a:lnTo>
                    <a:lnTo>
                      <a:pt x="1696" y="98"/>
                    </a:lnTo>
                    <a:lnTo>
                      <a:pt x="1677" y="85"/>
                    </a:lnTo>
                    <a:lnTo>
                      <a:pt x="1647" y="76"/>
                    </a:lnTo>
                    <a:lnTo>
                      <a:pt x="1617" y="72"/>
                    </a:lnTo>
                    <a:lnTo>
                      <a:pt x="1586" y="72"/>
                    </a:lnTo>
                    <a:lnTo>
                      <a:pt x="1556" y="76"/>
                    </a:lnTo>
                    <a:lnTo>
                      <a:pt x="1526" y="79"/>
                    </a:lnTo>
                    <a:lnTo>
                      <a:pt x="1498" y="87"/>
                    </a:lnTo>
                    <a:lnTo>
                      <a:pt x="1467" y="94"/>
                    </a:lnTo>
                    <a:lnTo>
                      <a:pt x="1439" y="102"/>
                    </a:lnTo>
                    <a:lnTo>
                      <a:pt x="1411" y="108"/>
                    </a:lnTo>
                    <a:lnTo>
                      <a:pt x="1380" y="115"/>
                    </a:lnTo>
                    <a:lnTo>
                      <a:pt x="1352" y="117"/>
                    </a:lnTo>
                    <a:lnTo>
                      <a:pt x="1324" y="119"/>
                    </a:lnTo>
                    <a:lnTo>
                      <a:pt x="1293" y="117"/>
                    </a:lnTo>
                    <a:lnTo>
                      <a:pt x="1265" y="110"/>
                    </a:lnTo>
                    <a:lnTo>
                      <a:pt x="1237" y="98"/>
                    </a:lnTo>
                    <a:lnTo>
                      <a:pt x="1206" y="81"/>
                    </a:lnTo>
                    <a:lnTo>
                      <a:pt x="1146" y="45"/>
                    </a:lnTo>
                    <a:lnTo>
                      <a:pt x="1136" y="53"/>
                    </a:lnTo>
                    <a:lnTo>
                      <a:pt x="1131" y="62"/>
                    </a:lnTo>
                    <a:lnTo>
                      <a:pt x="1125" y="72"/>
                    </a:lnTo>
                    <a:lnTo>
                      <a:pt x="1115" y="81"/>
                    </a:lnTo>
                    <a:lnTo>
                      <a:pt x="862" y="64"/>
                    </a:lnTo>
                    <a:lnTo>
                      <a:pt x="527" y="403"/>
                    </a:lnTo>
                    <a:lnTo>
                      <a:pt x="544" y="410"/>
                    </a:lnTo>
                    <a:lnTo>
                      <a:pt x="561" y="414"/>
                    </a:lnTo>
                    <a:lnTo>
                      <a:pt x="580" y="416"/>
                    </a:lnTo>
                    <a:lnTo>
                      <a:pt x="599" y="416"/>
                    </a:lnTo>
                    <a:lnTo>
                      <a:pt x="616" y="416"/>
                    </a:lnTo>
                    <a:lnTo>
                      <a:pt x="635" y="416"/>
                    </a:lnTo>
                    <a:lnTo>
                      <a:pt x="656" y="416"/>
                    </a:lnTo>
                    <a:lnTo>
                      <a:pt x="675" y="416"/>
                    </a:lnTo>
                    <a:lnTo>
                      <a:pt x="1825" y="488"/>
                    </a:lnTo>
                    <a:lnTo>
                      <a:pt x="1832" y="462"/>
                    </a:lnTo>
                    <a:lnTo>
                      <a:pt x="1836" y="433"/>
                    </a:lnTo>
                    <a:lnTo>
                      <a:pt x="1838" y="405"/>
                    </a:lnTo>
                    <a:lnTo>
                      <a:pt x="1844" y="378"/>
                    </a:lnTo>
                    <a:lnTo>
                      <a:pt x="1847" y="367"/>
                    </a:lnTo>
                    <a:lnTo>
                      <a:pt x="1857" y="357"/>
                    </a:lnTo>
                    <a:lnTo>
                      <a:pt x="1866" y="348"/>
                    </a:lnTo>
                    <a:lnTo>
                      <a:pt x="1872" y="339"/>
                    </a:lnTo>
                    <a:lnTo>
                      <a:pt x="1880" y="344"/>
                    </a:lnTo>
                    <a:lnTo>
                      <a:pt x="1887" y="348"/>
                    </a:lnTo>
                    <a:lnTo>
                      <a:pt x="1897" y="348"/>
                    </a:lnTo>
                    <a:lnTo>
                      <a:pt x="1904" y="346"/>
                    </a:lnTo>
                    <a:lnTo>
                      <a:pt x="1914" y="342"/>
                    </a:lnTo>
                    <a:lnTo>
                      <a:pt x="1921" y="339"/>
                    </a:lnTo>
                    <a:lnTo>
                      <a:pt x="1931" y="335"/>
                    </a:lnTo>
                    <a:lnTo>
                      <a:pt x="1938" y="331"/>
                    </a:lnTo>
                    <a:lnTo>
                      <a:pt x="1946" y="346"/>
                    </a:lnTo>
                    <a:lnTo>
                      <a:pt x="1950" y="363"/>
                    </a:lnTo>
                    <a:lnTo>
                      <a:pt x="1959" y="376"/>
                    </a:lnTo>
                    <a:lnTo>
                      <a:pt x="1976" y="378"/>
                    </a:lnTo>
                    <a:lnTo>
                      <a:pt x="1991" y="373"/>
                    </a:lnTo>
                    <a:lnTo>
                      <a:pt x="2004" y="365"/>
                    </a:lnTo>
                    <a:lnTo>
                      <a:pt x="2018" y="356"/>
                    </a:lnTo>
                    <a:lnTo>
                      <a:pt x="2031" y="348"/>
                    </a:lnTo>
                    <a:lnTo>
                      <a:pt x="1953" y="569"/>
                    </a:lnTo>
                    <a:lnTo>
                      <a:pt x="1948" y="581"/>
                    </a:lnTo>
                    <a:lnTo>
                      <a:pt x="1938" y="590"/>
                    </a:lnTo>
                    <a:lnTo>
                      <a:pt x="1929" y="600"/>
                    </a:lnTo>
                    <a:lnTo>
                      <a:pt x="1917" y="607"/>
                    </a:lnTo>
                    <a:lnTo>
                      <a:pt x="677" y="511"/>
                    </a:lnTo>
                    <a:lnTo>
                      <a:pt x="0" y="503"/>
                    </a:lnTo>
                    <a:lnTo>
                      <a:pt x="433" y="9"/>
                    </a:lnTo>
                    <a:lnTo>
                      <a:pt x="448" y="32"/>
                    </a:lnTo>
                    <a:lnTo>
                      <a:pt x="467" y="51"/>
                    </a:lnTo>
                    <a:lnTo>
                      <a:pt x="486" y="66"/>
                    </a:lnTo>
                    <a:lnTo>
                      <a:pt x="508" y="79"/>
                    </a:lnTo>
                    <a:lnTo>
                      <a:pt x="533" y="89"/>
                    </a:lnTo>
                    <a:lnTo>
                      <a:pt x="558" y="96"/>
                    </a:lnTo>
                    <a:lnTo>
                      <a:pt x="582" y="100"/>
                    </a:lnTo>
                    <a:lnTo>
                      <a:pt x="609" y="102"/>
                    </a:lnTo>
                    <a:close/>
                  </a:path>
                </a:pathLst>
              </a:custGeom>
              <a:solidFill>
                <a:srgbClr val="BA87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1" name="Freeform 48"/>
              <p:cNvSpPr>
                <a:spLocks/>
              </p:cNvSpPr>
              <p:nvPr/>
            </p:nvSpPr>
            <p:spPr bwMode="auto">
              <a:xfrm>
                <a:off x="1200150" y="4851400"/>
                <a:ext cx="592138" cy="625475"/>
              </a:xfrm>
              <a:custGeom>
                <a:avLst/>
                <a:gdLst>
                  <a:gd name="T0" fmla="*/ 746 w 746"/>
                  <a:gd name="T1" fmla="*/ 55 h 787"/>
                  <a:gd name="T2" fmla="*/ 736 w 746"/>
                  <a:gd name="T3" fmla="*/ 113 h 787"/>
                  <a:gd name="T4" fmla="*/ 713 w 746"/>
                  <a:gd name="T5" fmla="*/ 166 h 787"/>
                  <a:gd name="T6" fmla="*/ 689 w 746"/>
                  <a:gd name="T7" fmla="*/ 219 h 787"/>
                  <a:gd name="T8" fmla="*/ 668 w 746"/>
                  <a:gd name="T9" fmla="*/ 297 h 787"/>
                  <a:gd name="T10" fmla="*/ 653 w 746"/>
                  <a:gd name="T11" fmla="*/ 395 h 787"/>
                  <a:gd name="T12" fmla="*/ 642 w 746"/>
                  <a:gd name="T13" fmla="*/ 496 h 787"/>
                  <a:gd name="T14" fmla="*/ 617 w 746"/>
                  <a:gd name="T15" fmla="*/ 590 h 787"/>
                  <a:gd name="T16" fmla="*/ 581 w 746"/>
                  <a:gd name="T17" fmla="*/ 649 h 787"/>
                  <a:gd name="T18" fmla="*/ 555 w 746"/>
                  <a:gd name="T19" fmla="*/ 664 h 787"/>
                  <a:gd name="T20" fmla="*/ 564 w 746"/>
                  <a:gd name="T21" fmla="*/ 594 h 787"/>
                  <a:gd name="T22" fmla="*/ 592 w 746"/>
                  <a:gd name="T23" fmla="*/ 439 h 787"/>
                  <a:gd name="T24" fmla="*/ 589 w 746"/>
                  <a:gd name="T25" fmla="*/ 352 h 787"/>
                  <a:gd name="T26" fmla="*/ 566 w 746"/>
                  <a:gd name="T27" fmla="*/ 352 h 787"/>
                  <a:gd name="T28" fmla="*/ 543 w 746"/>
                  <a:gd name="T29" fmla="*/ 359 h 787"/>
                  <a:gd name="T30" fmla="*/ 521 w 746"/>
                  <a:gd name="T31" fmla="*/ 371 h 787"/>
                  <a:gd name="T32" fmla="*/ 492 w 746"/>
                  <a:gd name="T33" fmla="*/ 378 h 787"/>
                  <a:gd name="T34" fmla="*/ 456 w 746"/>
                  <a:gd name="T35" fmla="*/ 380 h 787"/>
                  <a:gd name="T36" fmla="*/ 420 w 746"/>
                  <a:gd name="T37" fmla="*/ 384 h 787"/>
                  <a:gd name="T38" fmla="*/ 392 w 746"/>
                  <a:gd name="T39" fmla="*/ 399 h 787"/>
                  <a:gd name="T40" fmla="*/ 375 w 746"/>
                  <a:gd name="T41" fmla="*/ 429 h 787"/>
                  <a:gd name="T42" fmla="*/ 341 w 746"/>
                  <a:gd name="T43" fmla="*/ 530 h 787"/>
                  <a:gd name="T44" fmla="*/ 297 w 746"/>
                  <a:gd name="T45" fmla="*/ 664 h 787"/>
                  <a:gd name="T46" fmla="*/ 263 w 746"/>
                  <a:gd name="T47" fmla="*/ 768 h 787"/>
                  <a:gd name="T48" fmla="*/ 226 w 746"/>
                  <a:gd name="T49" fmla="*/ 787 h 787"/>
                  <a:gd name="T50" fmla="*/ 161 w 746"/>
                  <a:gd name="T51" fmla="*/ 781 h 787"/>
                  <a:gd name="T52" fmla="*/ 101 w 746"/>
                  <a:gd name="T53" fmla="*/ 762 h 787"/>
                  <a:gd name="T54" fmla="*/ 50 w 746"/>
                  <a:gd name="T55" fmla="*/ 726 h 787"/>
                  <a:gd name="T56" fmla="*/ 12 w 746"/>
                  <a:gd name="T57" fmla="*/ 670 h 787"/>
                  <a:gd name="T58" fmla="*/ 0 w 746"/>
                  <a:gd name="T59" fmla="*/ 603 h 787"/>
                  <a:gd name="T60" fmla="*/ 8 w 746"/>
                  <a:gd name="T61" fmla="*/ 533 h 787"/>
                  <a:gd name="T62" fmla="*/ 23 w 746"/>
                  <a:gd name="T63" fmla="*/ 465 h 787"/>
                  <a:gd name="T64" fmla="*/ 44 w 746"/>
                  <a:gd name="T65" fmla="*/ 390 h 787"/>
                  <a:gd name="T66" fmla="*/ 72 w 746"/>
                  <a:gd name="T67" fmla="*/ 301 h 787"/>
                  <a:gd name="T68" fmla="*/ 110 w 746"/>
                  <a:gd name="T69" fmla="*/ 215 h 787"/>
                  <a:gd name="T70" fmla="*/ 171 w 746"/>
                  <a:gd name="T71" fmla="*/ 147 h 787"/>
                  <a:gd name="T72" fmla="*/ 237 w 746"/>
                  <a:gd name="T73" fmla="*/ 121 h 787"/>
                  <a:gd name="T74" fmla="*/ 282 w 746"/>
                  <a:gd name="T75" fmla="*/ 115 h 787"/>
                  <a:gd name="T76" fmla="*/ 328 w 746"/>
                  <a:gd name="T77" fmla="*/ 106 h 787"/>
                  <a:gd name="T78" fmla="*/ 373 w 746"/>
                  <a:gd name="T79" fmla="*/ 98 h 787"/>
                  <a:gd name="T80" fmla="*/ 418 w 746"/>
                  <a:gd name="T81" fmla="*/ 87 h 787"/>
                  <a:gd name="T82" fmla="*/ 462 w 746"/>
                  <a:gd name="T83" fmla="*/ 77 h 787"/>
                  <a:gd name="T84" fmla="*/ 505 w 746"/>
                  <a:gd name="T85" fmla="*/ 66 h 787"/>
                  <a:gd name="T86" fmla="*/ 549 w 746"/>
                  <a:gd name="T87" fmla="*/ 55 h 787"/>
                  <a:gd name="T88" fmla="*/ 589 w 746"/>
                  <a:gd name="T89" fmla="*/ 41 h 787"/>
                  <a:gd name="T90" fmla="*/ 632 w 746"/>
                  <a:gd name="T91" fmla="*/ 19 h 787"/>
                  <a:gd name="T92" fmla="*/ 678 w 746"/>
                  <a:gd name="T93" fmla="*/ 2 h 787"/>
                  <a:gd name="T94" fmla="*/ 721 w 746"/>
                  <a:gd name="T95" fmla="*/ 7 h 7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6" h="787">
                    <a:moveTo>
                      <a:pt x="742" y="24"/>
                    </a:moveTo>
                    <a:lnTo>
                      <a:pt x="746" y="55"/>
                    </a:lnTo>
                    <a:lnTo>
                      <a:pt x="744" y="85"/>
                    </a:lnTo>
                    <a:lnTo>
                      <a:pt x="736" y="113"/>
                    </a:lnTo>
                    <a:lnTo>
                      <a:pt x="725" y="140"/>
                    </a:lnTo>
                    <a:lnTo>
                      <a:pt x="713" y="166"/>
                    </a:lnTo>
                    <a:lnTo>
                      <a:pt x="700" y="193"/>
                    </a:lnTo>
                    <a:lnTo>
                      <a:pt x="689" y="219"/>
                    </a:lnTo>
                    <a:lnTo>
                      <a:pt x="679" y="248"/>
                    </a:lnTo>
                    <a:lnTo>
                      <a:pt x="668" y="297"/>
                    </a:lnTo>
                    <a:lnTo>
                      <a:pt x="659" y="346"/>
                    </a:lnTo>
                    <a:lnTo>
                      <a:pt x="653" y="395"/>
                    </a:lnTo>
                    <a:lnTo>
                      <a:pt x="649" y="446"/>
                    </a:lnTo>
                    <a:lnTo>
                      <a:pt x="642" y="496"/>
                    </a:lnTo>
                    <a:lnTo>
                      <a:pt x="632" y="543"/>
                    </a:lnTo>
                    <a:lnTo>
                      <a:pt x="617" y="590"/>
                    </a:lnTo>
                    <a:lnTo>
                      <a:pt x="596" y="636"/>
                    </a:lnTo>
                    <a:lnTo>
                      <a:pt x="581" y="649"/>
                    </a:lnTo>
                    <a:lnTo>
                      <a:pt x="566" y="658"/>
                    </a:lnTo>
                    <a:lnTo>
                      <a:pt x="555" y="664"/>
                    </a:lnTo>
                    <a:lnTo>
                      <a:pt x="543" y="670"/>
                    </a:lnTo>
                    <a:lnTo>
                      <a:pt x="564" y="594"/>
                    </a:lnTo>
                    <a:lnTo>
                      <a:pt x="579" y="518"/>
                    </a:lnTo>
                    <a:lnTo>
                      <a:pt x="592" y="439"/>
                    </a:lnTo>
                    <a:lnTo>
                      <a:pt x="598" y="357"/>
                    </a:lnTo>
                    <a:lnTo>
                      <a:pt x="589" y="352"/>
                    </a:lnTo>
                    <a:lnTo>
                      <a:pt x="577" y="350"/>
                    </a:lnTo>
                    <a:lnTo>
                      <a:pt x="566" y="352"/>
                    </a:lnTo>
                    <a:lnTo>
                      <a:pt x="555" y="355"/>
                    </a:lnTo>
                    <a:lnTo>
                      <a:pt x="543" y="359"/>
                    </a:lnTo>
                    <a:lnTo>
                      <a:pt x="532" y="365"/>
                    </a:lnTo>
                    <a:lnTo>
                      <a:pt x="521" y="371"/>
                    </a:lnTo>
                    <a:lnTo>
                      <a:pt x="509" y="374"/>
                    </a:lnTo>
                    <a:lnTo>
                      <a:pt x="492" y="378"/>
                    </a:lnTo>
                    <a:lnTo>
                      <a:pt x="473" y="380"/>
                    </a:lnTo>
                    <a:lnTo>
                      <a:pt x="456" y="380"/>
                    </a:lnTo>
                    <a:lnTo>
                      <a:pt x="437" y="380"/>
                    </a:lnTo>
                    <a:lnTo>
                      <a:pt x="420" y="384"/>
                    </a:lnTo>
                    <a:lnTo>
                      <a:pt x="405" y="388"/>
                    </a:lnTo>
                    <a:lnTo>
                      <a:pt x="392" y="399"/>
                    </a:lnTo>
                    <a:lnTo>
                      <a:pt x="381" y="414"/>
                    </a:lnTo>
                    <a:lnTo>
                      <a:pt x="375" y="429"/>
                    </a:lnTo>
                    <a:lnTo>
                      <a:pt x="362" y="471"/>
                    </a:lnTo>
                    <a:lnTo>
                      <a:pt x="341" y="530"/>
                    </a:lnTo>
                    <a:lnTo>
                      <a:pt x="320" y="596"/>
                    </a:lnTo>
                    <a:lnTo>
                      <a:pt x="297" y="664"/>
                    </a:lnTo>
                    <a:lnTo>
                      <a:pt x="277" y="724"/>
                    </a:lnTo>
                    <a:lnTo>
                      <a:pt x="263" y="768"/>
                    </a:lnTo>
                    <a:lnTo>
                      <a:pt x="258" y="787"/>
                    </a:lnTo>
                    <a:lnTo>
                      <a:pt x="226" y="787"/>
                    </a:lnTo>
                    <a:lnTo>
                      <a:pt x="193" y="785"/>
                    </a:lnTo>
                    <a:lnTo>
                      <a:pt x="161" y="781"/>
                    </a:lnTo>
                    <a:lnTo>
                      <a:pt x="131" y="774"/>
                    </a:lnTo>
                    <a:lnTo>
                      <a:pt x="101" y="762"/>
                    </a:lnTo>
                    <a:lnTo>
                      <a:pt x="74" y="747"/>
                    </a:lnTo>
                    <a:lnTo>
                      <a:pt x="50" y="726"/>
                    </a:lnTo>
                    <a:lnTo>
                      <a:pt x="29" y="700"/>
                    </a:lnTo>
                    <a:lnTo>
                      <a:pt x="12" y="670"/>
                    </a:lnTo>
                    <a:lnTo>
                      <a:pt x="2" y="637"/>
                    </a:lnTo>
                    <a:lnTo>
                      <a:pt x="0" y="603"/>
                    </a:lnTo>
                    <a:lnTo>
                      <a:pt x="2" y="567"/>
                    </a:lnTo>
                    <a:lnTo>
                      <a:pt x="8" y="533"/>
                    </a:lnTo>
                    <a:lnTo>
                      <a:pt x="16" y="497"/>
                    </a:lnTo>
                    <a:lnTo>
                      <a:pt x="23" y="465"/>
                    </a:lnTo>
                    <a:lnTo>
                      <a:pt x="29" y="433"/>
                    </a:lnTo>
                    <a:lnTo>
                      <a:pt x="44" y="390"/>
                    </a:lnTo>
                    <a:lnTo>
                      <a:pt x="57" y="344"/>
                    </a:lnTo>
                    <a:lnTo>
                      <a:pt x="72" y="301"/>
                    </a:lnTo>
                    <a:lnTo>
                      <a:pt x="89" y="255"/>
                    </a:lnTo>
                    <a:lnTo>
                      <a:pt x="110" y="215"/>
                    </a:lnTo>
                    <a:lnTo>
                      <a:pt x="137" y="179"/>
                    </a:lnTo>
                    <a:lnTo>
                      <a:pt x="171" y="147"/>
                    </a:lnTo>
                    <a:lnTo>
                      <a:pt x="214" y="125"/>
                    </a:lnTo>
                    <a:lnTo>
                      <a:pt x="237" y="121"/>
                    </a:lnTo>
                    <a:lnTo>
                      <a:pt x="260" y="119"/>
                    </a:lnTo>
                    <a:lnTo>
                      <a:pt x="282" y="115"/>
                    </a:lnTo>
                    <a:lnTo>
                      <a:pt x="305" y="111"/>
                    </a:lnTo>
                    <a:lnTo>
                      <a:pt x="328" y="106"/>
                    </a:lnTo>
                    <a:lnTo>
                      <a:pt x="350" y="102"/>
                    </a:lnTo>
                    <a:lnTo>
                      <a:pt x="373" y="98"/>
                    </a:lnTo>
                    <a:lnTo>
                      <a:pt x="396" y="92"/>
                    </a:lnTo>
                    <a:lnTo>
                      <a:pt x="418" y="87"/>
                    </a:lnTo>
                    <a:lnTo>
                      <a:pt x="439" y="83"/>
                    </a:lnTo>
                    <a:lnTo>
                      <a:pt x="462" y="77"/>
                    </a:lnTo>
                    <a:lnTo>
                      <a:pt x="483" y="72"/>
                    </a:lnTo>
                    <a:lnTo>
                      <a:pt x="505" y="66"/>
                    </a:lnTo>
                    <a:lnTo>
                      <a:pt x="526" y="60"/>
                    </a:lnTo>
                    <a:lnTo>
                      <a:pt x="549" y="55"/>
                    </a:lnTo>
                    <a:lnTo>
                      <a:pt x="570" y="49"/>
                    </a:lnTo>
                    <a:lnTo>
                      <a:pt x="589" y="41"/>
                    </a:lnTo>
                    <a:lnTo>
                      <a:pt x="611" y="30"/>
                    </a:lnTo>
                    <a:lnTo>
                      <a:pt x="632" y="19"/>
                    </a:lnTo>
                    <a:lnTo>
                      <a:pt x="655" y="7"/>
                    </a:lnTo>
                    <a:lnTo>
                      <a:pt x="678" y="2"/>
                    </a:lnTo>
                    <a:lnTo>
                      <a:pt x="698" y="0"/>
                    </a:lnTo>
                    <a:lnTo>
                      <a:pt x="721" y="7"/>
                    </a:lnTo>
                    <a:lnTo>
                      <a:pt x="742" y="24"/>
                    </a:lnTo>
                    <a:close/>
                  </a:path>
                </a:pathLst>
              </a:custGeom>
              <a:solidFill>
                <a:srgbClr val="A8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2" name="Freeform 49"/>
              <p:cNvSpPr>
                <a:spLocks/>
              </p:cNvSpPr>
              <p:nvPr/>
            </p:nvSpPr>
            <p:spPr bwMode="auto">
              <a:xfrm>
                <a:off x="-414338" y="4879975"/>
                <a:ext cx="862013" cy="287337"/>
              </a:xfrm>
              <a:custGeom>
                <a:avLst/>
                <a:gdLst>
                  <a:gd name="T0" fmla="*/ 489 w 1087"/>
                  <a:gd name="T1" fmla="*/ 17 h 361"/>
                  <a:gd name="T2" fmla="*/ 457 w 1087"/>
                  <a:gd name="T3" fmla="*/ 53 h 361"/>
                  <a:gd name="T4" fmla="*/ 417 w 1087"/>
                  <a:gd name="T5" fmla="*/ 90 h 361"/>
                  <a:gd name="T6" fmla="*/ 374 w 1087"/>
                  <a:gd name="T7" fmla="*/ 128 h 361"/>
                  <a:gd name="T8" fmla="*/ 332 w 1087"/>
                  <a:gd name="T9" fmla="*/ 166 h 361"/>
                  <a:gd name="T10" fmla="*/ 293 w 1087"/>
                  <a:gd name="T11" fmla="*/ 198 h 361"/>
                  <a:gd name="T12" fmla="*/ 261 w 1087"/>
                  <a:gd name="T13" fmla="*/ 225 h 361"/>
                  <a:gd name="T14" fmla="*/ 240 w 1087"/>
                  <a:gd name="T15" fmla="*/ 242 h 361"/>
                  <a:gd name="T16" fmla="*/ 236 w 1087"/>
                  <a:gd name="T17" fmla="*/ 249 h 361"/>
                  <a:gd name="T18" fmla="*/ 266 w 1087"/>
                  <a:gd name="T19" fmla="*/ 248 h 361"/>
                  <a:gd name="T20" fmla="*/ 298 w 1087"/>
                  <a:gd name="T21" fmla="*/ 246 h 361"/>
                  <a:gd name="T22" fmla="*/ 330 w 1087"/>
                  <a:gd name="T23" fmla="*/ 248 h 361"/>
                  <a:gd name="T24" fmla="*/ 365 w 1087"/>
                  <a:gd name="T25" fmla="*/ 249 h 361"/>
                  <a:gd name="T26" fmla="*/ 395 w 1087"/>
                  <a:gd name="T27" fmla="*/ 255 h 361"/>
                  <a:gd name="T28" fmla="*/ 427 w 1087"/>
                  <a:gd name="T29" fmla="*/ 265 h 361"/>
                  <a:gd name="T30" fmla="*/ 455 w 1087"/>
                  <a:gd name="T31" fmla="*/ 276 h 361"/>
                  <a:gd name="T32" fmla="*/ 480 w 1087"/>
                  <a:gd name="T33" fmla="*/ 293 h 361"/>
                  <a:gd name="T34" fmla="*/ 499 w 1087"/>
                  <a:gd name="T35" fmla="*/ 297 h 361"/>
                  <a:gd name="T36" fmla="*/ 516 w 1087"/>
                  <a:gd name="T37" fmla="*/ 301 h 361"/>
                  <a:gd name="T38" fmla="*/ 535 w 1087"/>
                  <a:gd name="T39" fmla="*/ 304 h 361"/>
                  <a:gd name="T40" fmla="*/ 554 w 1087"/>
                  <a:gd name="T41" fmla="*/ 304 h 361"/>
                  <a:gd name="T42" fmla="*/ 573 w 1087"/>
                  <a:gd name="T43" fmla="*/ 306 h 361"/>
                  <a:gd name="T44" fmla="*/ 591 w 1087"/>
                  <a:gd name="T45" fmla="*/ 306 h 361"/>
                  <a:gd name="T46" fmla="*/ 612 w 1087"/>
                  <a:gd name="T47" fmla="*/ 306 h 361"/>
                  <a:gd name="T48" fmla="*/ 631 w 1087"/>
                  <a:gd name="T49" fmla="*/ 304 h 361"/>
                  <a:gd name="T50" fmla="*/ 650 w 1087"/>
                  <a:gd name="T51" fmla="*/ 302 h 361"/>
                  <a:gd name="T52" fmla="*/ 669 w 1087"/>
                  <a:gd name="T53" fmla="*/ 301 h 361"/>
                  <a:gd name="T54" fmla="*/ 688 w 1087"/>
                  <a:gd name="T55" fmla="*/ 299 h 361"/>
                  <a:gd name="T56" fmla="*/ 709 w 1087"/>
                  <a:gd name="T57" fmla="*/ 297 h 361"/>
                  <a:gd name="T58" fmla="*/ 728 w 1087"/>
                  <a:gd name="T59" fmla="*/ 293 h 361"/>
                  <a:gd name="T60" fmla="*/ 747 w 1087"/>
                  <a:gd name="T61" fmla="*/ 289 h 361"/>
                  <a:gd name="T62" fmla="*/ 765 w 1087"/>
                  <a:gd name="T63" fmla="*/ 287 h 361"/>
                  <a:gd name="T64" fmla="*/ 784 w 1087"/>
                  <a:gd name="T65" fmla="*/ 284 h 361"/>
                  <a:gd name="T66" fmla="*/ 805 w 1087"/>
                  <a:gd name="T67" fmla="*/ 299 h 361"/>
                  <a:gd name="T68" fmla="*/ 828 w 1087"/>
                  <a:gd name="T69" fmla="*/ 308 h 361"/>
                  <a:gd name="T70" fmla="*/ 854 w 1087"/>
                  <a:gd name="T71" fmla="*/ 312 h 361"/>
                  <a:gd name="T72" fmla="*/ 881 w 1087"/>
                  <a:gd name="T73" fmla="*/ 312 h 361"/>
                  <a:gd name="T74" fmla="*/ 907 w 1087"/>
                  <a:gd name="T75" fmla="*/ 310 h 361"/>
                  <a:gd name="T76" fmla="*/ 936 w 1087"/>
                  <a:gd name="T77" fmla="*/ 306 h 361"/>
                  <a:gd name="T78" fmla="*/ 962 w 1087"/>
                  <a:gd name="T79" fmla="*/ 301 h 361"/>
                  <a:gd name="T80" fmla="*/ 987 w 1087"/>
                  <a:gd name="T81" fmla="*/ 297 h 361"/>
                  <a:gd name="T82" fmla="*/ 1000 w 1087"/>
                  <a:gd name="T83" fmla="*/ 299 h 361"/>
                  <a:gd name="T84" fmla="*/ 1011 w 1087"/>
                  <a:gd name="T85" fmla="*/ 304 h 361"/>
                  <a:gd name="T86" fmla="*/ 1021 w 1087"/>
                  <a:gd name="T87" fmla="*/ 316 h 361"/>
                  <a:gd name="T88" fmla="*/ 1028 w 1087"/>
                  <a:gd name="T89" fmla="*/ 325 h 361"/>
                  <a:gd name="T90" fmla="*/ 1036 w 1087"/>
                  <a:gd name="T91" fmla="*/ 336 h 361"/>
                  <a:gd name="T92" fmla="*/ 1045 w 1087"/>
                  <a:gd name="T93" fmla="*/ 344 h 361"/>
                  <a:gd name="T94" fmla="*/ 1059 w 1087"/>
                  <a:gd name="T95" fmla="*/ 350 h 361"/>
                  <a:gd name="T96" fmla="*/ 1074 w 1087"/>
                  <a:gd name="T97" fmla="*/ 348 h 361"/>
                  <a:gd name="T98" fmla="*/ 1087 w 1087"/>
                  <a:gd name="T99" fmla="*/ 361 h 361"/>
                  <a:gd name="T100" fmla="*/ 0 w 1087"/>
                  <a:gd name="T101" fmla="*/ 293 h 361"/>
                  <a:gd name="T102" fmla="*/ 281 w 1087"/>
                  <a:gd name="T103" fmla="*/ 0 h 361"/>
                  <a:gd name="T104" fmla="*/ 308 w 1087"/>
                  <a:gd name="T105" fmla="*/ 2 h 361"/>
                  <a:gd name="T106" fmla="*/ 334 w 1087"/>
                  <a:gd name="T107" fmla="*/ 2 h 361"/>
                  <a:gd name="T108" fmla="*/ 359 w 1087"/>
                  <a:gd name="T109" fmla="*/ 3 h 361"/>
                  <a:gd name="T110" fmla="*/ 385 w 1087"/>
                  <a:gd name="T111" fmla="*/ 7 h 361"/>
                  <a:gd name="T112" fmla="*/ 412 w 1087"/>
                  <a:gd name="T113" fmla="*/ 9 h 361"/>
                  <a:gd name="T114" fmla="*/ 436 w 1087"/>
                  <a:gd name="T115" fmla="*/ 11 h 361"/>
                  <a:gd name="T116" fmla="*/ 463 w 1087"/>
                  <a:gd name="T117" fmla="*/ 15 h 361"/>
                  <a:gd name="T118" fmla="*/ 489 w 1087"/>
                  <a:gd name="T119" fmla="*/ 17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7" h="361">
                    <a:moveTo>
                      <a:pt x="489" y="17"/>
                    </a:moveTo>
                    <a:lnTo>
                      <a:pt x="457" y="53"/>
                    </a:lnTo>
                    <a:lnTo>
                      <a:pt x="417" y="90"/>
                    </a:lnTo>
                    <a:lnTo>
                      <a:pt x="374" y="128"/>
                    </a:lnTo>
                    <a:lnTo>
                      <a:pt x="332" y="166"/>
                    </a:lnTo>
                    <a:lnTo>
                      <a:pt x="293" y="198"/>
                    </a:lnTo>
                    <a:lnTo>
                      <a:pt x="261" y="225"/>
                    </a:lnTo>
                    <a:lnTo>
                      <a:pt x="240" y="242"/>
                    </a:lnTo>
                    <a:lnTo>
                      <a:pt x="236" y="249"/>
                    </a:lnTo>
                    <a:lnTo>
                      <a:pt x="266" y="248"/>
                    </a:lnTo>
                    <a:lnTo>
                      <a:pt x="298" y="246"/>
                    </a:lnTo>
                    <a:lnTo>
                      <a:pt x="330" y="248"/>
                    </a:lnTo>
                    <a:lnTo>
                      <a:pt x="365" y="249"/>
                    </a:lnTo>
                    <a:lnTo>
                      <a:pt x="395" y="255"/>
                    </a:lnTo>
                    <a:lnTo>
                      <a:pt x="427" y="265"/>
                    </a:lnTo>
                    <a:lnTo>
                      <a:pt x="455" y="276"/>
                    </a:lnTo>
                    <a:lnTo>
                      <a:pt x="480" y="293"/>
                    </a:lnTo>
                    <a:lnTo>
                      <a:pt x="499" y="297"/>
                    </a:lnTo>
                    <a:lnTo>
                      <a:pt x="516" y="301"/>
                    </a:lnTo>
                    <a:lnTo>
                      <a:pt x="535" y="304"/>
                    </a:lnTo>
                    <a:lnTo>
                      <a:pt x="554" y="304"/>
                    </a:lnTo>
                    <a:lnTo>
                      <a:pt x="573" y="306"/>
                    </a:lnTo>
                    <a:lnTo>
                      <a:pt x="591" y="306"/>
                    </a:lnTo>
                    <a:lnTo>
                      <a:pt x="612" y="306"/>
                    </a:lnTo>
                    <a:lnTo>
                      <a:pt x="631" y="304"/>
                    </a:lnTo>
                    <a:lnTo>
                      <a:pt x="650" y="302"/>
                    </a:lnTo>
                    <a:lnTo>
                      <a:pt x="669" y="301"/>
                    </a:lnTo>
                    <a:lnTo>
                      <a:pt x="688" y="299"/>
                    </a:lnTo>
                    <a:lnTo>
                      <a:pt x="709" y="297"/>
                    </a:lnTo>
                    <a:lnTo>
                      <a:pt x="728" y="293"/>
                    </a:lnTo>
                    <a:lnTo>
                      <a:pt x="747" y="289"/>
                    </a:lnTo>
                    <a:lnTo>
                      <a:pt x="765" y="287"/>
                    </a:lnTo>
                    <a:lnTo>
                      <a:pt x="784" y="284"/>
                    </a:lnTo>
                    <a:lnTo>
                      <a:pt x="805" y="299"/>
                    </a:lnTo>
                    <a:lnTo>
                      <a:pt x="828" y="308"/>
                    </a:lnTo>
                    <a:lnTo>
                      <a:pt x="854" y="312"/>
                    </a:lnTo>
                    <a:lnTo>
                      <a:pt x="881" y="312"/>
                    </a:lnTo>
                    <a:lnTo>
                      <a:pt x="907" y="310"/>
                    </a:lnTo>
                    <a:lnTo>
                      <a:pt x="936" y="306"/>
                    </a:lnTo>
                    <a:lnTo>
                      <a:pt x="962" y="301"/>
                    </a:lnTo>
                    <a:lnTo>
                      <a:pt x="987" y="297"/>
                    </a:lnTo>
                    <a:lnTo>
                      <a:pt x="1000" y="299"/>
                    </a:lnTo>
                    <a:lnTo>
                      <a:pt x="1011" y="304"/>
                    </a:lnTo>
                    <a:lnTo>
                      <a:pt x="1021" y="316"/>
                    </a:lnTo>
                    <a:lnTo>
                      <a:pt x="1028" y="325"/>
                    </a:lnTo>
                    <a:lnTo>
                      <a:pt x="1036" y="336"/>
                    </a:lnTo>
                    <a:lnTo>
                      <a:pt x="1045" y="344"/>
                    </a:lnTo>
                    <a:lnTo>
                      <a:pt x="1059" y="350"/>
                    </a:lnTo>
                    <a:lnTo>
                      <a:pt x="1074" y="348"/>
                    </a:lnTo>
                    <a:lnTo>
                      <a:pt x="1087" y="361"/>
                    </a:lnTo>
                    <a:lnTo>
                      <a:pt x="0" y="293"/>
                    </a:lnTo>
                    <a:lnTo>
                      <a:pt x="281" y="0"/>
                    </a:lnTo>
                    <a:lnTo>
                      <a:pt x="308" y="2"/>
                    </a:lnTo>
                    <a:lnTo>
                      <a:pt x="334" y="2"/>
                    </a:lnTo>
                    <a:lnTo>
                      <a:pt x="359" y="3"/>
                    </a:lnTo>
                    <a:lnTo>
                      <a:pt x="385" y="7"/>
                    </a:lnTo>
                    <a:lnTo>
                      <a:pt x="412" y="9"/>
                    </a:lnTo>
                    <a:lnTo>
                      <a:pt x="436" y="11"/>
                    </a:lnTo>
                    <a:lnTo>
                      <a:pt x="463" y="15"/>
                    </a:lnTo>
                    <a:lnTo>
                      <a:pt x="489" y="17"/>
                    </a:lnTo>
                    <a:close/>
                  </a:path>
                </a:pathLst>
              </a:custGeom>
              <a:solidFill>
                <a:srgbClr val="00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3" name="Freeform 50"/>
              <p:cNvSpPr>
                <a:spLocks/>
              </p:cNvSpPr>
              <p:nvPr/>
            </p:nvSpPr>
            <p:spPr bwMode="auto">
              <a:xfrm>
                <a:off x="-173038" y="4886325"/>
                <a:ext cx="587375" cy="212725"/>
              </a:xfrm>
              <a:custGeom>
                <a:avLst/>
                <a:gdLst>
                  <a:gd name="T0" fmla="*/ 736 w 739"/>
                  <a:gd name="T1" fmla="*/ 25 h 269"/>
                  <a:gd name="T2" fmla="*/ 705 w 739"/>
                  <a:gd name="T3" fmla="*/ 53 h 269"/>
                  <a:gd name="T4" fmla="*/ 681 w 739"/>
                  <a:gd name="T5" fmla="*/ 74 h 269"/>
                  <a:gd name="T6" fmla="*/ 656 w 739"/>
                  <a:gd name="T7" fmla="*/ 93 h 269"/>
                  <a:gd name="T8" fmla="*/ 632 w 739"/>
                  <a:gd name="T9" fmla="*/ 114 h 269"/>
                  <a:gd name="T10" fmla="*/ 613 w 739"/>
                  <a:gd name="T11" fmla="*/ 138 h 269"/>
                  <a:gd name="T12" fmla="*/ 613 w 739"/>
                  <a:gd name="T13" fmla="*/ 159 h 269"/>
                  <a:gd name="T14" fmla="*/ 626 w 739"/>
                  <a:gd name="T15" fmla="*/ 171 h 269"/>
                  <a:gd name="T16" fmla="*/ 641 w 739"/>
                  <a:gd name="T17" fmla="*/ 174 h 269"/>
                  <a:gd name="T18" fmla="*/ 656 w 739"/>
                  <a:gd name="T19" fmla="*/ 176 h 269"/>
                  <a:gd name="T20" fmla="*/ 652 w 739"/>
                  <a:gd name="T21" fmla="*/ 184 h 269"/>
                  <a:gd name="T22" fmla="*/ 624 w 739"/>
                  <a:gd name="T23" fmla="*/ 201 h 269"/>
                  <a:gd name="T24" fmla="*/ 594 w 739"/>
                  <a:gd name="T25" fmla="*/ 216 h 269"/>
                  <a:gd name="T26" fmla="*/ 564 w 739"/>
                  <a:gd name="T27" fmla="*/ 222 h 269"/>
                  <a:gd name="T28" fmla="*/ 509 w 739"/>
                  <a:gd name="T29" fmla="*/ 218 h 269"/>
                  <a:gd name="T30" fmla="*/ 441 w 739"/>
                  <a:gd name="T31" fmla="*/ 229 h 269"/>
                  <a:gd name="T32" fmla="*/ 374 w 739"/>
                  <a:gd name="T33" fmla="*/ 252 h 269"/>
                  <a:gd name="T34" fmla="*/ 306 w 739"/>
                  <a:gd name="T35" fmla="*/ 269 h 269"/>
                  <a:gd name="T36" fmla="*/ 236 w 739"/>
                  <a:gd name="T37" fmla="*/ 267 h 269"/>
                  <a:gd name="T38" fmla="*/ 170 w 739"/>
                  <a:gd name="T39" fmla="*/ 250 h 269"/>
                  <a:gd name="T40" fmla="*/ 104 w 739"/>
                  <a:gd name="T41" fmla="*/ 224 h 269"/>
                  <a:gd name="T42" fmla="*/ 36 w 739"/>
                  <a:gd name="T43" fmla="*/ 210 h 269"/>
                  <a:gd name="T44" fmla="*/ 11 w 739"/>
                  <a:gd name="T45" fmla="*/ 205 h 269"/>
                  <a:gd name="T46" fmla="*/ 79 w 739"/>
                  <a:gd name="T47" fmla="*/ 150 h 269"/>
                  <a:gd name="T48" fmla="*/ 172 w 739"/>
                  <a:gd name="T49" fmla="*/ 74 h 269"/>
                  <a:gd name="T50" fmla="*/ 244 w 739"/>
                  <a:gd name="T51" fmla="*/ 13 h 269"/>
                  <a:gd name="T52" fmla="*/ 284 w 739"/>
                  <a:gd name="T53" fmla="*/ 17 h 269"/>
                  <a:gd name="T54" fmla="*/ 344 w 739"/>
                  <a:gd name="T55" fmla="*/ 36 h 269"/>
                  <a:gd name="T56" fmla="*/ 409 w 739"/>
                  <a:gd name="T57" fmla="*/ 44 h 269"/>
                  <a:gd name="T58" fmla="*/ 477 w 739"/>
                  <a:gd name="T59" fmla="*/ 40 h 269"/>
                  <a:gd name="T60" fmla="*/ 545 w 739"/>
                  <a:gd name="T61" fmla="*/ 31 h 269"/>
                  <a:gd name="T62" fmla="*/ 609 w 739"/>
                  <a:gd name="T63" fmla="*/ 19 h 269"/>
                  <a:gd name="T64" fmla="*/ 669 w 739"/>
                  <a:gd name="T65" fmla="*/ 10 h 269"/>
                  <a:gd name="T66" fmla="*/ 719 w 739"/>
                  <a:gd name="T67" fmla="*/ 4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39" h="269">
                    <a:moveTo>
                      <a:pt x="739" y="4"/>
                    </a:moveTo>
                    <a:lnTo>
                      <a:pt x="736" y="25"/>
                    </a:lnTo>
                    <a:lnTo>
                      <a:pt x="722" y="42"/>
                    </a:lnTo>
                    <a:lnTo>
                      <a:pt x="705" y="53"/>
                    </a:lnTo>
                    <a:lnTo>
                      <a:pt x="692" y="65"/>
                    </a:lnTo>
                    <a:lnTo>
                      <a:pt x="681" y="74"/>
                    </a:lnTo>
                    <a:lnTo>
                      <a:pt x="668" y="83"/>
                    </a:lnTo>
                    <a:lnTo>
                      <a:pt x="656" y="93"/>
                    </a:lnTo>
                    <a:lnTo>
                      <a:pt x="643" y="104"/>
                    </a:lnTo>
                    <a:lnTo>
                      <a:pt x="632" y="114"/>
                    </a:lnTo>
                    <a:lnTo>
                      <a:pt x="622" y="125"/>
                    </a:lnTo>
                    <a:lnTo>
                      <a:pt x="613" y="138"/>
                    </a:lnTo>
                    <a:lnTo>
                      <a:pt x="607" y="152"/>
                    </a:lnTo>
                    <a:lnTo>
                      <a:pt x="613" y="159"/>
                    </a:lnTo>
                    <a:lnTo>
                      <a:pt x="618" y="165"/>
                    </a:lnTo>
                    <a:lnTo>
                      <a:pt x="626" y="171"/>
                    </a:lnTo>
                    <a:lnTo>
                      <a:pt x="634" y="172"/>
                    </a:lnTo>
                    <a:lnTo>
                      <a:pt x="641" y="174"/>
                    </a:lnTo>
                    <a:lnTo>
                      <a:pt x="649" y="176"/>
                    </a:lnTo>
                    <a:lnTo>
                      <a:pt x="656" y="176"/>
                    </a:lnTo>
                    <a:lnTo>
                      <a:pt x="666" y="176"/>
                    </a:lnTo>
                    <a:lnTo>
                      <a:pt x="652" y="184"/>
                    </a:lnTo>
                    <a:lnTo>
                      <a:pt x="637" y="193"/>
                    </a:lnTo>
                    <a:lnTo>
                      <a:pt x="624" y="201"/>
                    </a:lnTo>
                    <a:lnTo>
                      <a:pt x="609" y="208"/>
                    </a:lnTo>
                    <a:lnTo>
                      <a:pt x="594" y="216"/>
                    </a:lnTo>
                    <a:lnTo>
                      <a:pt x="579" y="220"/>
                    </a:lnTo>
                    <a:lnTo>
                      <a:pt x="564" y="222"/>
                    </a:lnTo>
                    <a:lnTo>
                      <a:pt x="547" y="220"/>
                    </a:lnTo>
                    <a:lnTo>
                      <a:pt x="509" y="218"/>
                    </a:lnTo>
                    <a:lnTo>
                      <a:pt x="473" y="222"/>
                    </a:lnTo>
                    <a:lnTo>
                      <a:pt x="441" y="229"/>
                    </a:lnTo>
                    <a:lnTo>
                      <a:pt x="407" y="241"/>
                    </a:lnTo>
                    <a:lnTo>
                      <a:pt x="374" y="252"/>
                    </a:lnTo>
                    <a:lnTo>
                      <a:pt x="340" y="261"/>
                    </a:lnTo>
                    <a:lnTo>
                      <a:pt x="306" y="269"/>
                    </a:lnTo>
                    <a:lnTo>
                      <a:pt x="270" y="269"/>
                    </a:lnTo>
                    <a:lnTo>
                      <a:pt x="236" y="267"/>
                    </a:lnTo>
                    <a:lnTo>
                      <a:pt x="202" y="261"/>
                    </a:lnTo>
                    <a:lnTo>
                      <a:pt x="170" y="250"/>
                    </a:lnTo>
                    <a:lnTo>
                      <a:pt x="138" y="237"/>
                    </a:lnTo>
                    <a:lnTo>
                      <a:pt x="104" y="224"/>
                    </a:lnTo>
                    <a:lnTo>
                      <a:pt x="72" y="214"/>
                    </a:lnTo>
                    <a:lnTo>
                      <a:pt x="36" y="210"/>
                    </a:lnTo>
                    <a:lnTo>
                      <a:pt x="0" y="214"/>
                    </a:lnTo>
                    <a:lnTo>
                      <a:pt x="11" y="205"/>
                    </a:lnTo>
                    <a:lnTo>
                      <a:pt x="40" y="182"/>
                    </a:lnTo>
                    <a:lnTo>
                      <a:pt x="79" y="150"/>
                    </a:lnTo>
                    <a:lnTo>
                      <a:pt x="125" y="112"/>
                    </a:lnTo>
                    <a:lnTo>
                      <a:pt x="172" y="74"/>
                    </a:lnTo>
                    <a:lnTo>
                      <a:pt x="214" y="40"/>
                    </a:lnTo>
                    <a:lnTo>
                      <a:pt x="244" y="13"/>
                    </a:lnTo>
                    <a:lnTo>
                      <a:pt x="257" y="0"/>
                    </a:lnTo>
                    <a:lnTo>
                      <a:pt x="284" y="17"/>
                    </a:lnTo>
                    <a:lnTo>
                      <a:pt x="312" y="29"/>
                    </a:lnTo>
                    <a:lnTo>
                      <a:pt x="344" y="36"/>
                    </a:lnTo>
                    <a:lnTo>
                      <a:pt x="376" y="42"/>
                    </a:lnTo>
                    <a:lnTo>
                      <a:pt x="409" y="44"/>
                    </a:lnTo>
                    <a:lnTo>
                      <a:pt x="443" y="44"/>
                    </a:lnTo>
                    <a:lnTo>
                      <a:pt x="477" y="40"/>
                    </a:lnTo>
                    <a:lnTo>
                      <a:pt x="511" y="36"/>
                    </a:lnTo>
                    <a:lnTo>
                      <a:pt x="545" y="31"/>
                    </a:lnTo>
                    <a:lnTo>
                      <a:pt x="579" y="25"/>
                    </a:lnTo>
                    <a:lnTo>
                      <a:pt x="609" y="19"/>
                    </a:lnTo>
                    <a:lnTo>
                      <a:pt x="641" y="13"/>
                    </a:lnTo>
                    <a:lnTo>
                      <a:pt x="669" y="10"/>
                    </a:lnTo>
                    <a:lnTo>
                      <a:pt x="694" y="6"/>
                    </a:lnTo>
                    <a:lnTo>
                      <a:pt x="719" y="4"/>
                    </a:lnTo>
                    <a:lnTo>
                      <a:pt x="739" y="4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4" name="Freeform 51"/>
              <p:cNvSpPr>
                <a:spLocks/>
              </p:cNvSpPr>
              <p:nvPr/>
            </p:nvSpPr>
            <p:spPr bwMode="auto">
              <a:xfrm>
                <a:off x="254000" y="4919663"/>
                <a:ext cx="331788" cy="220662"/>
              </a:xfrm>
              <a:custGeom>
                <a:avLst/>
                <a:gdLst>
                  <a:gd name="T0" fmla="*/ 414 w 418"/>
                  <a:gd name="T1" fmla="*/ 83 h 278"/>
                  <a:gd name="T2" fmla="*/ 416 w 418"/>
                  <a:gd name="T3" fmla="*/ 140 h 278"/>
                  <a:gd name="T4" fmla="*/ 388 w 418"/>
                  <a:gd name="T5" fmla="*/ 183 h 278"/>
                  <a:gd name="T6" fmla="*/ 359 w 418"/>
                  <a:gd name="T7" fmla="*/ 216 h 278"/>
                  <a:gd name="T8" fmla="*/ 325 w 418"/>
                  <a:gd name="T9" fmla="*/ 244 h 278"/>
                  <a:gd name="T10" fmla="*/ 289 w 418"/>
                  <a:gd name="T11" fmla="*/ 269 h 278"/>
                  <a:gd name="T12" fmla="*/ 263 w 418"/>
                  <a:gd name="T13" fmla="*/ 276 h 278"/>
                  <a:gd name="T14" fmla="*/ 246 w 418"/>
                  <a:gd name="T15" fmla="*/ 270 h 278"/>
                  <a:gd name="T16" fmla="*/ 231 w 418"/>
                  <a:gd name="T17" fmla="*/ 259 h 278"/>
                  <a:gd name="T18" fmla="*/ 216 w 418"/>
                  <a:gd name="T19" fmla="*/ 248 h 278"/>
                  <a:gd name="T20" fmla="*/ 214 w 418"/>
                  <a:gd name="T21" fmla="*/ 238 h 278"/>
                  <a:gd name="T22" fmla="*/ 229 w 418"/>
                  <a:gd name="T23" fmla="*/ 227 h 278"/>
                  <a:gd name="T24" fmla="*/ 204 w 418"/>
                  <a:gd name="T25" fmla="*/ 206 h 278"/>
                  <a:gd name="T26" fmla="*/ 159 w 418"/>
                  <a:gd name="T27" fmla="*/ 210 h 278"/>
                  <a:gd name="T28" fmla="*/ 114 w 418"/>
                  <a:gd name="T29" fmla="*/ 225 h 278"/>
                  <a:gd name="T30" fmla="*/ 61 w 418"/>
                  <a:gd name="T31" fmla="*/ 238 h 278"/>
                  <a:gd name="T32" fmla="*/ 23 w 418"/>
                  <a:gd name="T33" fmla="*/ 236 h 278"/>
                  <a:gd name="T34" fmla="*/ 6 w 418"/>
                  <a:gd name="T35" fmla="*/ 229 h 278"/>
                  <a:gd name="T36" fmla="*/ 34 w 418"/>
                  <a:gd name="T37" fmla="*/ 216 h 278"/>
                  <a:gd name="T38" fmla="*/ 102 w 418"/>
                  <a:gd name="T39" fmla="*/ 191 h 278"/>
                  <a:gd name="T40" fmla="*/ 168 w 418"/>
                  <a:gd name="T41" fmla="*/ 159 h 278"/>
                  <a:gd name="T42" fmla="*/ 229 w 418"/>
                  <a:gd name="T43" fmla="*/ 115 h 278"/>
                  <a:gd name="T44" fmla="*/ 255 w 418"/>
                  <a:gd name="T45" fmla="*/ 81 h 278"/>
                  <a:gd name="T46" fmla="*/ 250 w 418"/>
                  <a:gd name="T47" fmla="*/ 72 h 278"/>
                  <a:gd name="T48" fmla="*/ 231 w 418"/>
                  <a:gd name="T49" fmla="*/ 70 h 278"/>
                  <a:gd name="T50" fmla="*/ 202 w 418"/>
                  <a:gd name="T51" fmla="*/ 79 h 278"/>
                  <a:gd name="T52" fmla="*/ 174 w 418"/>
                  <a:gd name="T53" fmla="*/ 93 h 278"/>
                  <a:gd name="T54" fmla="*/ 146 w 418"/>
                  <a:gd name="T55" fmla="*/ 100 h 278"/>
                  <a:gd name="T56" fmla="*/ 146 w 418"/>
                  <a:gd name="T57" fmla="*/ 70 h 278"/>
                  <a:gd name="T58" fmla="*/ 201 w 418"/>
                  <a:gd name="T59" fmla="*/ 41 h 278"/>
                  <a:gd name="T60" fmla="*/ 271 w 418"/>
                  <a:gd name="T61" fmla="*/ 34 h 278"/>
                  <a:gd name="T62" fmla="*/ 339 w 418"/>
                  <a:gd name="T63" fmla="*/ 19 h 278"/>
                  <a:gd name="T64" fmla="*/ 382 w 418"/>
                  <a:gd name="T65" fmla="*/ 9 h 278"/>
                  <a:gd name="T66" fmla="*/ 399 w 418"/>
                  <a:gd name="T67" fmla="*/ 4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8" h="278">
                    <a:moveTo>
                      <a:pt x="409" y="55"/>
                    </a:moveTo>
                    <a:lnTo>
                      <a:pt x="414" y="83"/>
                    </a:lnTo>
                    <a:lnTo>
                      <a:pt x="418" y="112"/>
                    </a:lnTo>
                    <a:lnTo>
                      <a:pt x="416" y="140"/>
                    </a:lnTo>
                    <a:lnTo>
                      <a:pt x="401" y="166"/>
                    </a:lnTo>
                    <a:lnTo>
                      <a:pt x="388" y="183"/>
                    </a:lnTo>
                    <a:lnTo>
                      <a:pt x="375" y="199"/>
                    </a:lnTo>
                    <a:lnTo>
                      <a:pt x="359" y="216"/>
                    </a:lnTo>
                    <a:lnTo>
                      <a:pt x="342" y="231"/>
                    </a:lnTo>
                    <a:lnTo>
                      <a:pt x="325" y="244"/>
                    </a:lnTo>
                    <a:lnTo>
                      <a:pt x="308" y="257"/>
                    </a:lnTo>
                    <a:lnTo>
                      <a:pt x="289" y="269"/>
                    </a:lnTo>
                    <a:lnTo>
                      <a:pt x="272" y="278"/>
                    </a:lnTo>
                    <a:lnTo>
                      <a:pt x="263" y="276"/>
                    </a:lnTo>
                    <a:lnTo>
                      <a:pt x="254" y="274"/>
                    </a:lnTo>
                    <a:lnTo>
                      <a:pt x="246" y="270"/>
                    </a:lnTo>
                    <a:lnTo>
                      <a:pt x="238" y="265"/>
                    </a:lnTo>
                    <a:lnTo>
                      <a:pt x="231" y="259"/>
                    </a:lnTo>
                    <a:lnTo>
                      <a:pt x="223" y="253"/>
                    </a:lnTo>
                    <a:lnTo>
                      <a:pt x="216" y="248"/>
                    </a:lnTo>
                    <a:lnTo>
                      <a:pt x="206" y="244"/>
                    </a:lnTo>
                    <a:lnTo>
                      <a:pt x="214" y="238"/>
                    </a:lnTo>
                    <a:lnTo>
                      <a:pt x="223" y="233"/>
                    </a:lnTo>
                    <a:lnTo>
                      <a:pt x="229" y="227"/>
                    </a:lnTo>
                    <a:lnTo>
                      <a:pt x="229" y="216"/>
                    </a:lnTo>
                    <a:lnTo>
                      <a:pt x="204" y="206"/>
                    </a:lnTo>
                    <a:lnTo>
                      <a:pt x="182" y="206"/>
                    </a:lnTo>
                    <a:lnTo>
                      <a:pt x="159" y="210"/>
                    </a:lnTo>
                    <a:lnTo>
                      <a:pt x="138" y="216"/>
                    </a:lnTo>
                    <a:lnTo>
                      <a:pt x="114" y="225"/>
                    </a:lnTo>
                    <a:lnTo>
                      <a:pt x="87" y="233"/>
                    </a:lnTo>
                    <a:lnTo>
                      <a:pt x="61" y="238"/>
                    </a:lnTo>
                    <a:lnTo>
                      <a:pt x="28" y="240"/>
                    </a:lnTo>
                    <a:lnTo>
                      <a:pt x="23" y="236"/>
                    </a:lnTo>
                    <a:lnTo>
                      <a:pt x="15" y="233"/>
                    </a:lnTo>
                    <a:lnTo>
                      <a:pt x="6" y="229"/>
                    </a:lnTo>
                    <a:lnTo>
                      <a:pt x="0" y="227"/>
                    </a:lnTo>
                    <a:lnTo>
                      <a:pt x="34" y="216"/>
                    </a:lnTo>
                    <a:lnTo>
                      <a:pt x="68" y="204"/>
                    </a:lnTo>
                    <a:lnTo>
                      <a:pt x="102" y="191"/>
                    </a:lnTo>
                    <a:lnTo>
                      <a:pt x="136" y="176"/>
                    </a:lnTo>
                    <a:lnTo>
                      <a:pt x="168" y="159"/>
                    </a:lnTo>
                    <a:lnTo>
                      <a:pt x="199" y="138"/>
                    </a:lnTo>
                    <a:lnTo>
                      <a:pt x="229" y="115"/>
                    </a:lnTo>
                    <a:lnTo>
                      <a:pt x="255" y="87"/>
                    </a:lnTo>
                    <a:lnTo>
                      <a:pt x="255" y="81"/>
                    </a:lnTo>
                    <a:lnTo>
                      <a:pt x="254" y="76"/>
                    </a:lnTo>
                    <a:lnTo>
                      <a:pt x="250" y="72"/>
                    </a:lnTo>
                    <a:lnTo>
                      <a:pt x="246" y="68"/>
                    </a:lnTo>
                    <a:lnTo>
                      <a:pt x="231" y="70"/>
                    </a:lnTo>
                    <a:lnTo>
                      <a:pt x="216" y="74"/>
                    </a:lnTo>
                    <a:lnTo>
                      <a:pt x="202" y="79"/>
                    </a:lnTo>
                    <a:lnTo>
                      <a:pt x="187" y="87"/>
                    </a:lnTo>
                    <a:lnTo>
                      <a:pt x="174" y="93"/>
                    </a:lnTo>
                    <a:lnTo>
                      <a:pt x="161" y="96"/>
                    </a:lnTo>
                    <a:lnTo>
                      <a:pt x="146" y="100"/>
                    </a:lnTo>
                    <a:lnTo>
                      <a:pt x="129" y="100"/>
                    </a:lnTo>
                    <a:lnTo>
                      <a:pt x="146" y="70"/>
                    </a:lnTo>
                    <a:lnTo>
                      <a:pt x="170" y="51"/>
                    </a:lnTo>
                    <a:lnTo>
                      <a:pt x="201" y="41"/>
                    </a:lnTo>
                    <a:lnTo>
                      <a:pt x="235" y="36"/>
                    </a:lnTo>
                    <a:lnTo>
                      <a:pt x="271" y="34"/>
                    </a:lnTo>
                    <a:lnTo>
                      <a:pt x="306" y="28"/>
                    </a:lnTo>
                    <a:lnTo>
                      <a:pt x="339" y="19"/>
                    </a:lnTo>
                    <a:lnTo>
                      <a:pt x="367" y="0"/>
                    </a:lnTo>
                    <a:lnTo>
                      <a:pt x="382" y="9"/>
                    </a:lnTo>
                    <a:lnTo>
                      <a:pt x="392" y="23"/>
                    </a:lnTo>
                    <a:lnTo>
                      <a:pt x="399" y="40"/>
                    </a:lnTo>
                    <a:lnTo>
                      <a:pt x="409" y="55"/>
                    </a:lnTo>
                    <a:close/>
                  </a:path>
                </a:pathLst>
              </a:custGeom>
              <a:solidFill>
                <a:srgbClr val="CCA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5" name="Freeform 52"/>
              <p:cNvSpPr>
                <a:spLocks/>
              </p:cNvSpPr>
              <p:nvPr/>
            </p:nvSpPr>
            <p:spPr bwMode="auto">
              <a:xfrm>
                <a:off x="588963" y="4935538"/>
                <a:ext cx="74613" cy="106362"/>
              </a:xfrm>
              <a:custGeom>
                <a:avLst/>
                <a:gdLst>
                  <a:gd name="T0" fmla="*/ 92 w 92"/>
                  <a:gd name="T1" fmla="*/ 115 h 132"/>
                  <a:gd name="T2" fmla="*/ 85 w 92"/>
                  <a:gd name="T3" fmla="*/ 119 h 132"/>
                  <a:gd name="T4" fmla="*/ 74 w 92"/>
                  <a:gd name="T5" fmla="*/ 125 h 132"/>
                  <a:gd name="T6" fmla="*/ 62 w 92"/>
                  <a:gd name="T7" fmla="*/ 128 h 132"/>
                  <a:gd name="T8" fmla="*/ 56 w 92"/>
                  <a:gd name="T9" fmla="*/ 132 h 132"/>
                  <a:gd name="T10" fmla="*/ 53 w 92"/>
                  <a:gd name="T11" fmla="*/ 115 h 132"/>
                  <a:gd name="T12" fmla="*/ 47 w 92"/>
                  <a:gd name="T13" fmla="*/ 98 h 132"/>
                  <a:gd name="T14" fmla="*/ 41 w 92"/>
                  <a:gd name="T15" fmla="*/ 81 h 132"/>
                  <a:gd name="T16" fmla="*/ 34 w 92"/>
                  <a:gd name="T17" fmla="*/ 64 h 132"/>
                  <a:gd name="T18" fmla="*/ 26 w 92"/>
                  <a:gd name="T19" fmla="*/ 47 h 132"/>
                  <a:gd name="T20" fmla="*/ 17 w 92"/>
                  <a:gd name="T21" fmla="*/ 32 h 132"/>
                  <a:gd name="T22" fmla="*/ 9 w 92"/>
                  <a:gd name="T23" fmla="*/ 15 h 132"/>
                  <a:gd name="T24" fmla="*/ 0 w 92"/>
                  <a:gd name="T25" fmla="*/ 0 h 132"/>
                  <a:gd name="T26" fmla="*/ 15 w 92"/>
                  <a:gd name="T27" fmla="*/ 3 h 132"/>
                  <a:gd name="T28" fmla="*/ 28 w 92"/>
                  <a:gd name="T29" fmla="*/ 13 h 132"/>
                  <a:gd name="T30" fmla="*/ 41 w 92"/>
                  <a:gd name="T31" fmla="*/ 26 h 132"/>
                  <a:gd name="T32" fmla="*/ 53 w 92"/>
                  <a:gd name="T33" fmla="*/ 43 h 132"/>
                  <a:gd name="T34" fmla="*/ 64 w 92"/>
                  <a:gd name="T35" fmla="*/ 60 h 132"/>
                  <a:gd name="T36" fmla="*/ 74 w 92"/>
                  <a:gd name="T37" fmla="*/ 81 h 132"/>
                  <a:gd name="T38" fmla="*/ 83 w 92"/>
                  <a:gd name="T39" fmla="*/ 98 h 132"/>
                  <a:gd name="T40" fmla="*/ 92 w 92"/>
                  <a:gd name="T41" fmla="*/ 11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132">
                    <a:moveTo>
                      <a:pt x="92" y="115"/>
                    </a:moveTo>
                    <a:lnTo>
                      <a:pt x="85" y="119"/>
                    </a:lnTo>
                    <a:lnTo>
                      <a:pt x="74" y="125"/>
                    </a:lnTo>
                    <a:lnTo>
                      <a:pt x="62" y="128"/>
                    </a:lnTo>
                    <a:lnTo>
                      <a:pt x="56" y="132"/>
                    </a:lnTo>
                    <a:lnTo>
                      <a:pt x="53" y="115"/>
                    </a:lnTo>
                    <a:lnTo>
                      <a:pt x="47" y="98"/>
                    </a:lnTo>
                    <a:lnTo>
                      <a:pt x="41" y="81"/>
                    </a:lnTo>
                    <a:lnTo>
                      <a:pt x="34" y="64"/>
                    </a:lnTo>
                    <a:lnTo>
                      <a:pt x="26" y="47"/>
                    </a:lnTo>
                    <a:lnTo>
                      <a:pt x="17" y="32"/>
                    </a:lnTo>
                    <a:lnTo>
                      <a:pt x="9" y="15"/>
                    </a:lnTo>
                    <a:lnTo>
                      <a:pt x="0" y="0"/>
                    </a:lnTo>
                    <a:lnTo>
                      <a:pt x="15" y="3"/>
                    </a:lnTo>
                    <a:lnTo>
                      <a:pt x="28" y="13"/>
                    </a:lnTo>
                    <a:lnTo>
                      <a:pt x="41" y="26"/>
                    </a:lnTo>
                    <a:lnTo>
                      <a:pt x="53" y="43"/>
                    </a:lnTo>
                    <a:lnTo>
                      <a:pt x="64" y="60"/>
                    </a:lnTo>
                    <a:lnTo>
                      <a:pt x="74" y="81"/>
                    </a:lnTo>
                    <a:lnTo>
                      <a:pt x="83" y="98"/>
                    </a:lnTo>
                    <a:lnTo>
                      <a:pt x="92" y="1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6" name="Freeform 53"/>
              <p:cNvSpPr>
                <a:spLocks/>
              </p:cNvSpPr>
              <p:nvPr/>
            </p:nvSpPr>
            <p:spPr bwMode="auto">
              <a:xfrm>
                <a:off x="1254125" y="4991100"/>
                <a:ext cx="142875" cy="466725"/>
              </a:xfrm>
              <a:custGeom>
                <a:avLst/>
                <a:gdLst>
                  <a:gd name="T0" fmla="*/ 179 w 179"/>
                  <a:gd name="T1" fmla="*/ 22 h 586"/>
                  <a:gd name="T2" fmla="*/ 143 w 179"/>
                  <a:gd name="T3" fmla="*/ 85 h 586"/>
                  <a:gd name="T4" fmla="*/ 113 w 179"/>
                  <a:gd name="T5" fmla="*/ 149 h 586"/>
                  <a:gd name="T6" fmla="*/ 88 w 179"/>
                  <a:gd name="T7" fmla="*/ 217 h 586"/>
                  <a:gd name="T8" fmla="*/ 70 w 179"/>
                  <a:gd name="T9" fmla="*/ 287 h 586"/>
                  <a:gd name="T10" fmla="*/ 56 w 179"/>
                  <a:gd name="T11" fmla="*/ 359 h 586"/>
                  <a:gd name="T12" fmla="*/ 53 w 179"/>
                  <a:gd name="T13" fmla="*/ 433 h 586"/>
                  <a:gd name="T14" fmla="*/ 58 w 179"/>
                  <a:gd name="T15" fmla="*/ 507 h 586"/>
                  <a:gd name="T16" fmla="*/ 73 w 179"/>
                  <a:gd name="T17" fmla="*/ 579 h 586"/>
                  <a:gd name="T18" fmla="*/ 70 w 179"/>
                  <a:gd name="T19" fmla="*/ 583 h 586"/>
                  <a:gd name="T20" fmla="*/ 66 w 179"/>
                  <a:gd name="T21" fmla="*/ 584 h 586"/>
                  <a:gd name="T22" fmla="*/ 62 w 179"/>
                  <a:gd name="T23" fmla="*/ 586 h 586"/>
                  <a:gd name="T24" fmla="*/ 58 w 179"/>
                  <a:gd name="T25" fmla="*/ 586 h 586"/>
                  <a:gd name="T26" fmla="*/ 28 w 179"/>
                  <a:gd name="T27" fmla="*/ 554 h 586"/>
                  <a:gd name="T28" fmla="*/ 9 w 179"/>
                  <a:gd name="T29" fmla="*/ 516 h 586"/>
                  <a:gd name="T30" fmla="*/ 1 w 179"/>
                  <a:gd name="T31" fmla="*/ 477 h 586"/>
                  <a:gd name="T32" fmla="*/ 0 w 179"/>
                  <a:gd name="T33" fmla="*/ 433 h 586"/>
                  <a:gd name="T34" fmla="*/ 5 w 179"/>
                  <a:gd name="T35" fmla="*/ 388 h 586"/>
                  <a:gd name="T36" fmla="*/ 11 w 179"/>
                  <a:gd name="T37" fmla="*/ 344 h 586"/>
                  <a:gd name="T38" fmla="*/ 20 w 179"/>
                  <a:gd name="T39" fmla="*/ 302 h 586"/>
                  <a:gd name="T40" fmla="*/ 26 w 179"/>
                  <a:gd name="T41" fmla="*/ 263 h 586"/>
                  <a:gd name="T42" fmla="*/ 39 w 179"/>
                  <a:gd name="T43" fmla="*/ 229 h 586"/>
                  <a:gd name="T44" fmla="*/ 54 w 179"/>
                  <a:gd name="T45" fmla="*/ 193 h 586"/>
                  <a:gd name="T46" fmla="*/ 70 w 179"/>
                  <a:gd name="T47" fmla="*/ 159 h 586"/>
                  <a:gd name="T48" fmla="*/ 87 w 179"/>
                  <a:gd name="T49" fmla="*/ 125 h 586"/>
                  <a:gd name="T50" fmla="*/ 104 w 179"/>
                  <a:gd name="T51" fmla="*/ 92 h 586"/>
                  <a:gd name="T52" fmla="*/ 124 w 179"/>
                  <a:gd name="T53" fmla="*/ 60 h 586"/>
                  <a:gd name="T54" fmla="*/ 145 w 179"/>
                  <a:gd name="T55" fmla="*/ 28 h 586"/>
                  <a:gd name="T56" fmla="*/ 170 w 179"/>
                  <a:gd name="T57" fmla="*/ 0 h 586"/>
                  <a:gd name="T58" fmla="*/ 179 w 179"/>
                  <a:gd name="T59" fmla="*/ 0 h 586"/>
                  <a:gd name="T60" fmla="*/ 179 w 179"/>
                  <a:gd name="T61" fmla="*/ 22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9" h="586">
                    <a:moveTo>
                      <a:pt x="179" y="22"/>
                    </a:moveTo>
                    <a:lnTo>
                      <a:pt x="143" y="85"/>
                    </a:lnTo>
                    <a:lnTo>
                      <a:pt x="113" y="149"/>
                    </a:lnTo>
                    <a:lnTo>
                      <a:pt x="88" y="217"/>
                    </a:lnTo>
                    <a:lnTo>
                      <a:pt x="70" y="287"/>
                    </a:lnTo>
                    <a:lnTo>
                      <a:pt x="56" y="359"/>
                    </a:lnTo>
                    <a:lnTo>
                      <a:pt x="53" y="433"/>
                    </a:lnTo>
                    <a:lnTo>
                      <a:pt x="58" y="507"/>
                    </a:lnTo>
                    <a:lnTo>
                      <a:pt x="73" y="579"/>
                    </a:lnTo>
                    <a:lnTo>
                      <a:pt x="70" y="583"/>
                    </a:lnTo>
                    <a:lnTo>
                      <a:pt x="66" y="584"/>
                    </a:lnTo>
                    <a:lnTo>
                      <a:pt x="62" y="586"/>
                    </a:lnTo>
                    <a:lnTo>
                      <a:pt x="58" y="586"/>
                    </a:lnTo>
                    <a:lnTo>
                      <a:pt x="28" y="554"/>
                    </a:lnTo>
                    <a:lnTo>
                      <a:pt x="9" y="516"/>
                    </a:lnTo>
                    <a:lnTo>
                      <a:pt x="1" y="477"/>
                    </a:lnTo>
                    <a:lnTo>
                      <a:pt x="0" y="433"/>
                    </a:lnTo>
                    <a:lnTo>
                      <a:pt x="5" y="388"/>
                    </a:lnTo>
                    <a:lnTo>
                      <a:pt x="11" y="344"/>
                    </a:lnTo>
                    <a:lnTo>
                      <a:pt x="20" y="302"/>
                    </a:lnTo>
                    <a:lnTo>
                      <a:pt x="26" y="263"/>
                    </a:lnTo>
                    <a:lnTo>
                      <a:pt x="39" y="229"/>
                    </a:lnTo>
                    <a:lnTo>
                      <a:pt x="54" y="193"/>
                    </a:lnTo>
                    <a:lnTo>
                      <a:pt x="70" y="159"/>
                    </a:lnTo>
                    <a:lnTo>
                      <a:pt x="87" y="125"/>
                    </a:lnTo>
                    <a:lnTo>
                      <a:pt x="104" y="92"/>
                    </a:lnTo>
                    <a:lnTo>
                      <a:pt x="124" y="60"/>
                    </a:lnTo>
                    <a:lnTo>
                      <a:pt x="145" y="28"/>
                    </a:lnTo>
                    <a:lnTo>
                      <a:pt x="170" y="0"/>
                    </a:lnTo>
                    <a:lnTo>
                      <a:pt x="179" y="0"/>
                    </a:lnTo>
                    <a:lnTo>
                      <a:pt x="179" y="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7" name="Freeform 54"/>
              <p:cNvSpPr>
                <a:spLocks/>
              </p:cNvSpPr>
              <p:nvPr/>
            </p:nvSpPr>
            <p:spPr bwMode="auto">
              <a:xfrm>
                <a:off x="479425" y="5130800"/>
                <a:ext cx="73025" cy="42862"/>
              </a:xfrm>
              <a:custGeom>
                <a:avLst/>
                <a:gdLst>
                  <a:gd name="T0" fmla="*/ 0 w 90"/>
                  <a:gd name="T1" fmla="*/ 47 h 53"/>
                  <a:gd name="T2" fmla="*/ 9 w 90"/>
                  <a:gd name="T3" fmla="*/ 45 h 53"/>
                  <a:gd name="T4" fmla="*/ 20 w 90"/>
                  <a:gd name="T5" fmla="*/ 41 h 53"/>
                  <a:gd name="T6" fmla="*/ 32 w 90"/>
                  <a:gd name="T7" fmla="*/ 36 h 53"/>
                  <a:gd name="T8" fmla="*/ 43 w 90"/>
                  <a:gd name="T9" fmla="*/ 30 h 53"/>
                  <a:gd name="T10" fmla="*/ 56 w 90"/>
                  <a:gd name="T11" fmla="*/ 22 h 53"/>
                  <a:gd name="T12" fmla="*/ 68 w 90"/>
                  <a:gd name="T13" fmla="*/ 15 h 53"/>
                  <a:gd name="T14" fmla="*/ 79 w 90"/>
                  <a:gd name="T15" fmla="*/ 7 h 53"/>
                  <a:gd name="T16" fmla="*/ 90 w 90"/>
                  <a:gd name="T17" fmla="*/ 0 h 53"/>
                  <a:gd name="T18" fmla="*/ 81 w 90"/>
                  <a:gd name="T19" fmla="*/ 53 h 53"/>
                  <a:gd name="T20" fmla="*/ 0 w 90"/>
                  <a:gd name="T21" fmla="*/ 4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53">
                    <a:moveTo>
                      <a:pt x="0" y="47"/>
                    </a:moveTo>
                    <a:lnTo>
                      <a:pt x="9" y="45"/>
                    </a:lnTo>
                    <a:lnTo>
                      <a:pt x="20" y="41"/>
                    </a:lnTo>
                    <a:lnTo>
                      <a:pt x="32" y="36"/>
                    </a:lnTo>
                    <a:lnTo>
                      <a:pt x="43" y="30"/>
                    </a:lnTo>
                    <a:lnTo>
                      <a:pt x="56" y="22"/>
                    </a:lnTo>
                    <a:lnTo>
                      <a:pt x="68" y="15"/>
                    </a:lnTo>
                    <a:lnTo>
                      <a:pt x="79" y="7"/>
                    </a:lnTo>
                    <a:lnTo>
                      <a:pt x="90" y="0"/>
                    </a:lnTo>
                    <a:lnTo>
                      <a:pt x="81" y="53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00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8" name="Freeform 55"/>
              <p:cNvSpPr>
                <a:spLocks/>
              </p:cNvSpPr>
              <p:nvPr/>
            </p:nvSpPr>
            <p:spPr bwMode="auto">
              <a:xfrm>
                <a:off x="1331913" y="5168900"/>
                <a:ext cx="309563" cy="717550"/>
              </a:xfrm>
              <a:custGeom>
                <a:avLst/>
                <a:gdLst>
                  <a:gd name="T0" fmla="*/ 342 w 389"/>
                  <a:gd name="T1" fmla="*/ 221 h 905"/>
                  <a:gd name="T2" fmla="*/ 276 w 389"/>
                  <a:gd name="T3" fmla="*/ 447 h 905"/>
                  <a:gd name="T4" fmla="*/ 181 w 389"/>
                  <a:gd name="T5" fmla="*/ 691 h 905"/>
                  <a:gd name="T6" fmla="*/ 172 w 389"/>
                  <a:gd name="T7" fmla="*/ 712 h 905"/>
                  <a:gd name="T8" fmla="*/ 161 w 389"/>
                  <a:gd name="T9" fmla="*/ 734 h 905"/>
                  <a:gd name="T10" fmla="*/ 151 w 389"/>
                  <a:gd name="T11" fmla="*/ 757 h 905"/>
                  <a:gd name="T12" fmla="*/ 146 w 389"/>
                  <a:gd name="T13" fmla="*/ 782 h 905"/>
                  <a:gd name="T14" fmla="*/ 130 w 389"/>
                  <a:gd name="T15" fmla="*/ 802 h 905"/>
                  <a:gd name="T16" fmla="*/ 113 w 389"/>
                  <a:gd name="T17" fmla="*/ 823 h 905"/>
                  <a:gd name="T18" fmla="*/ 96 w 389"/>
                  <a:gd name="T19" fmla="*/ 840 h 905"/>
                  <a:gd name="T20" fmla="*/ 77 w 389"/>
                  <a:gd name="T21" fmla="*/ 855 h 905"/>
                  <a:gd name="T22" fmla="*/ 59 w 389"/>
                  <a:gd name="T23" fmla="*/ 869 h 905"/>
                  <a:gd name="T24" fmla="*/ 40 w 389"/>
                  <a:gd name="T25" fmla="*/ 882 h 905"/>
                  <a:gd name="T26" fmla="*/ 19 w 389"/>
                  <a:gd name="T27" fmla="*/ 893 h 905"/>
                  <a:gd name="T28" fmla="*/ 0 w 389"/>
                  <a:gd name="T29" fmla="*/ 905 h 905"/>
                  <a:gd name="T30" fmla="*/ 41 w 389"/>
                  <a:gd name="T31" fmla="*/ 838 h 905"/>
                  <a:gd name="T32" fmla="*/ 178 w 389"/>
                  <a:gd name="T33" fmla="*/ 511 h 905"/>
                  <a:gd name="T34" fmla="*/ 272 w 389"/>
                  <a:gd name="T35" fmla="*/ 201 h 905"/>
                  <a:gd name="T36" fmla="*/ 310 w 389"/>
                  <a:gd name="T37" fmla="*/ 34 h 905"/>
                  <a:gd name="T38" fmla="*/ 321 w 389"/>
                  <a:gd name="T39" fmla="*/ 30 h 905"/>
                  <a:gd name="T40" fmla="*/ 331 w 389"/>
                  <a:gd name="T41" fmla="*/ 26 h 905"/>
                  <a:gd name="T42" fmla="*/ 340 w 389"/>
                  <a:gd name="T43" fmla="*/ 23 h 905"/>
                  <a:gd name="T44" fmla="*/ 352 w 389"/>
                  <a:gd name="T45" fmla="*/ 19 h 905"/>
                  <a:gd name="T46" fmla="*/ 361 w 389"/>
                  <a:gd name="T47" fmla="*/ 15 h 905"/>
                  <a:gd name="T48" fmla="*/ 371 w 389"/>
                  <a:gd name="T49" fmla="*/ 9 h 905"/>
                  <a:gd name="T50" fmla="*/ 380 w 389"/>
                  <a:gd name="T51" fmla="*/ 6 h 905"/>
                  <a:gd name="T52" fmla="*/ 389 w 389"/>
                  <a:gd name="T53" fmla="*/ 0 h 905"/>
                  <a:gd name="T54" fmla="*/ 380 w 389"/>
                  <a:gd name="T55" fmla="*/ 53 h 905"/>
                  <a:gd name="T56" fmla="*/ 369 w 389"/>
                  <a:gd name="T57" fmla="*/ 110 h 905"/>
                  <a:gd name="T58" fmla="*/ 355 w 389"/>
                  <a:gd name="T59" fmla="*/ 165 h 905"/>
                  <a:gd name="T60" fmla="*/ 342 w 389"/>
                  <a:gd name="T61" fmla="*/ 221 h 9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9" h="905">
                    <a:moveTo>
                      <a:pt x="342" y="221"/>
                    </a:moveTo>
                    <a:lnTo>
                      <a:pt x="276" y="447"/>
                    </a:lnTo>
                    <a:lnTo>
                      <a:pt x="181" y="691"/>
                    </a:lnTo>
                    <a:lnTo>
                      <a:pt x="172" y="712"/>
                    </a:lnTo>
                    <a:lnTo>
                      <a:pt x="161" y="734"/>
                    </a:lnTo>
                    <a:lnTo>
                      <a:pt x="151" y="757"/>
                    </a:lnTo>
                    <a:lnTo>
                      <a:pt x="146" y="782"/>
                    </a:lnTo>
                    <a:lnTo>
                      <a:pt x="130" y="802"/>
                    </a:lnTo>
                    <a:lnTo>
                      <a:pt x="113" y="823"/>
                    </a:lnTo>
                    <a:lnTo>
                      <a:pt x="96" y="840"/>
                    </a:lnTo>
                    <a:lnTo>
                      <a:pt x="77" y="855"/>
                    </a:lnTo>
                    <a:lnTo>
                      <a:pt x="59" y="869"/>
                    </a:lnTo>
                    <a:lnTo>
                      <a:pt x="40" y="882"/>
                    </a:lnTo>
                    <a:lnTo>
                      <a:pt x="19" y="893"/>
                    </a:lnTo>
                    <a:lnTo>
                      <a:pt x="0" y="905"/>
                    </a:lnTo>
                    <a:lnTo>
                      <a:pt x="41" y="838"/>
                    </a:lnTo>
                    <a:lnTo>
                      <a:pt x="178" y="511"/>
                    </a:lnTo>
                    <a:lnTo>
                      <a:pt x="272" y="201"/>
                    </a:lnTo>
                    <a:lnTo>
                      <a:pt x="310" y="34"/>
                    </a:lnTo>
                    <a:lnTo>
                      <a:pt x="321" y="30"/>
                    </a:lnTo>
                    <a:lnTo>
                      <a:pt x="331" y="26"/>
                    </a:lnTo>
                    <a:lnTo>
                      <a:pt x="340" y="23"/>
                    </a:lnTo>
                    <a:lnTo>
                      <a:pt x="352" y="19"/>
                    </a:lnTo>
                    <a:lnTo>
                      <a:pt x="361" y="15"/>
                    </a:lnTo>
                    <a:lnTo>
                      <a:pt x="371" y="9"/>
                    </a:lnTo>
                    <a:lnTo>
                      <a:pt x="380" y="6"/>
                    </a:lnTo>
                    <a:lnTo>
                      <a:pt x="389" y="0"/>
                    </a:lnTo>
                    <a:lnTo>
                      <a:pt x="380" y="53"/>
                    </a:lnTo>
                    <a:lnTo>
                      <a:pt x="369" y="110"/>
                    </a:lnTo>
                    <a:lnTo>
                      <a:pt x="355" y="165"/>
                    </a:lnTo>
                    <a:lnTo>
                      <a:pt x="342" y="221"/>
                    </a:lnTo>
                    <a:close/>
                  </a:path>
                </a:pathLst>
              </a:cu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9" name="Freeform 56"/>
              <p:cNvSpPr>
                <a:spLocks/>
              </p:cNvSpPr>
              <p:nvPr/>
            </p:nvSpPr>
            <p:spPr bwMode="auto">
              <a:xfrm>
                <a:off x="1262063" y="5181600"/>
                <a:ext cx="287338" cy="715962"/>
              </a:xfrm>
              <a:custGeom>
                <a:avLst/>
                <a:gdLst>
                  <a:gd name="T0" fmla="*/ 361 w 361"/>
                  <a:gd name="T1" fmla="*/ 0 h 903"/>
                  <a:gd name="T2" fmla="*/ 356 w 361"/>
                  <a:gd name="T3" fmla="*/ 32 h 903"/>
                  <a:gd name="T4" fmla="*/ 350 w 361"/>
                  <a:gd name="T5" fmla="*/ 66 h 903"/>
                  <a:gd name="T6" fmla="*/ 342 w 361"/>
                  <a:gd name="T7" fmla="*/ 99 h 903"/>
                  <a:gd name="T8" fmla="*/ 335 w 361"/>
                  <a:gd name="T9" fmla="*/ 129 h 903"/>
                  <a:gd name="T10" fmla="*/ 325 w 361"/>
                  <a:gd name="T11" fmla="*/ 161 h 903"/>
                  <a:gd name="T12" fmla="*/ 316 w 361"/>
                  <a:gd name="T13" fmla="*/ 193 h 903"/>
                  <a:gd name="T14" fmla="*/ 308 w 361"/>
                  <a:gd name="T15" fmla="*/ 223 h 903"/>
                  <a:gd name="T16" fmla="*/ 299 w 361"/>
                  <a:gd name="T17" fmla="*/ 256 h 903"/>
                  <a:gd name="T18" fmla="*/ 274 w 361"/>
                  <a:gd name="T19" fmla="*/ 335 h 903"/>
                  <a:gd name="T20" fmla="*/ 242 w 361"/>
                  <a:gd name="T21" fmla="*/ 430 h 903"/>
                  <a:gd name="T22" fmla="*/ 204 w 361"/>
                  <a:gd name="T23" fmla="*/ 530 h 903"/>
                  <a:gd name="T24" fmla="*/ 166 w 361"/>
                  <a:gd name="T25" fmla="*/ 634 h 903"/>
                  <a:gd name="T26" fmla="*/ 127 w 361"/>
                  <a:gd name="T27" fmla="*/ 729 h 903"/>
                  <a:gd name="T28" fmla="*/ 93 w 361"/>
                  <a:gd name="T29" fmla="*/ 810 h 903"/>
                  <a:gd name="T30" fmla="*/ 66 w 361"/>
                  <a:gd name="T31" fmla="*/ 869 h 903"/>
                  <a:gd name="T32" fmla="*/ 49 w 361"/>
                  <a:gd name="T33" fmla="*/ 899 h 903"/>
                  <a:gd name="T34" fmla="*/ 0 w 361"/>
                  <a:gd name="T35" fmla="*/ 903 h 903"/>
                  <a:gd name="T36" fmla="*/ 25 w 361"/>
                  <a:gd name="T37" fmla="*/ 852 h 903"/>
                  <a:gd name="T38" fmla="*/ 59 w 361"/>
                  <a:gd name="T39" fmla="*/ 772 h 903"/>
                  <a:gd name="T40" fmla="*/ 100 w 361"/>
                  <a:gd name="T41" fmla="*/ 676 h 903"/>
                  <a:gd name="T42" fmla="*/ 142 w 361"/>
                  <a:gd name="T43" fmla="*/ 570 h 903"/>
                  <a:gd name="T44" fmla="*/ 182 w 361"/>
                  <a:gd name="T45" fmla="*/ 469 h 903"/>
                  <a:gd name="T46" fmla="*/ 216 w 361"/>
                  <a:gd name="T47" fmla="*/ 382 h 903"/>
                  <a:gd name="T48" fmla="*/ 238 w 361"/>
                  <a:gd name="T49" fmla="*/ 324 h 903"/>
                  <a:gd name="T50" fmla="*/ 248 w 361"/>
                  <a:gd name="T51" fmla="*/ 301 h 903"/>
                  <a:gd name="T52" fmla="*/ 263 w 361"/>
                  <a:gd name="T53" fmla="*/ 265 h 903"/>
                  <a:gd name="T54" fmla="*/ 274 w 361"/>
                  <a:gd name="T55" fmla="*/ 227 h 903"/>
                  <a:gd name="T56" fmla="*/ 286 w 361"/>
                  <a:gd name="T57" fmla="*/ 189 h 903"/>
                  <a:gd name="T58" fmla="*/ 295 w 361"/>
                  <a:gd name="T59" fmla="*/ 150 h 903"/>
                  <a:gd name="T60" fmla="*/ 306 w 361"/>
                  <a:gd name="T61" fmla="*/ 112 h 903"/>
                  <a:gd name="T62" fmla="*/ 316 w 361"/>
                  <a:gd name="T63" fmla="*/ 74 h 903"/>
                  <a:gd name="T64" fmla="*/ 327 w 361"/>
                  <a:gd name="T65" fmla="*/ 36 h 903"/>
                  <a:gd name="T66" fmla="*/ 340 w 361"/>
                  <a:gd name="T67" fmla="*/ 0 h 903"/>
                  <a:gd name="T68" fmla="*/ 361 w 361"/>
                  <a:gd name="T69" fmla="*/ 0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1" h="903">
                    <a:moveTo>
                      <a:pt x="361" y="0"/>
                    </a:moveTo>
                    <a:lnTo>
                      <a:pt x="356" y="32"/>
                    </a:lnTo>
                    <a:lnTo>
                      <a:pt x="350" y="66"/>
                    </a:lnTo>
                    <a:lnTo>
                      <a:pt x="342" y="99"/>
                    </a:lnTo>
                    <a:lnTo>
                      <a:pt x="335" y="129"/>
                    </a:lnTo>
                    <a:lnTo>
                      <a:pt x="325" y="161"/>
                    </a:lnTo>
                    <a:lnTo>
                      <a:pt x="316" y="193"/>
                    </a:lnTo>
                    <a:lnTo>
                      <a:pt x="308" y="223"/>
                    </a:lnTo>
                    <a:lnTo>
                      <a:pt x="299" y="256"/>
                    </a:lnTo>
                    <a:lnTo>
                      <a:pt x="274" y="335"/>
                    </a:lnTo>
                    <a:lnTo>
                      <a:pt x="242" y="430"/>
                    </a:lnTo>
                    <a:lnTo>
                      <a:pt x="204" y="530"/>
                    </a:lnTo>
                    <a:lnTo>
                      <a:pt x="166" y="634"/>
                    </a:lnTo>
                    <a:lnTo>
                      <a:pt x="127" y="729"/>
                    </a:lnTo>
                    <a:lnTo>
                      <a:pt x="93" y="810"/>
                    </a:lnTo>
                    <a:lnTo>
                      <a:pt x="66" y="869"/>
                    </a:lnTo>
                    <a:lnTo>
                      <a:pt x="49" y="899"/>
                    </a:lnTo>
                    <a:lnTo>
                      <a:pt x="0" y="903"/>
                    </a:lnTo>
                    <a:lnTo>
                      <a:pt x="25" y="852"/>
                    </a:lnTo>
                    <a:lnTo>
                      <a:pt x="59" y="772"/>
                    </a:lnTo>
                    <a:lnTo>
                      <a:pt x="100" y="676"/>
                    </a:lnTo>
                    <a:lnTo>
                      <a:pt x="142" y="570"/>
                    </a:lnTo>
                    <a:lnTo>
                      <a:pt x="182" y="469"/>
                    </a:lnTo>
                    <a:lnTo>
                      <a:pt x="216" y="382"/>
                    </a:lnTo>
                    <a:lnTo>
                      <a:pt x="238" y="324"/>
                    </a:lnTo>
                    <a:lnTo>
                      <a:pt x="248" y="301"/>
                    </a:lnTo>
                    <a:lnTo>
                      <a:pt x="263" y="265"/>
                    </a:lnTo>
                    <a:lnTo>
                      <a:pt x="274" y="227"/>
                    </a:lnTo>
                    <a:lnTo>
                      <a:pt x="286" y="189"/>
                    </a:lnTo>
                    <a:lnTo>
                      <a:pt x="295" y="150"/>
                    </a:lnTo>
                    <a:lnTo>
                      <a:pt x="306" y="112"/>
                    </a:lnTo>
                    <a:lnTo>
                      <a:pt x="316" y="74"/>
                    </a:lnTo>
                    <a:lnTo>
                      <a:pt x="327" y="36"/>
                    </a:lnTo>
                    <a:lnTo>
                      <a:pt x="340" y="0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60" name="Freeform 57"/>
              <p:cNvSpPr>
                <a:spLocks/>
              </p:cNvSpPr>
              <p:nvPr/>
            </p:nvSpPr>
            <p:spPr bwMode="auto">
              <a:xfrm>
                <a:off x="-884238" y="5264150"/>
                <a:ext cx="1479550" cy="395287"/>
              </a:xfrm>
              <a:custGeom>
                <a:avLst/>
                <a:gdLst>
                  <a:gd name="T0" fmla="*/ 1779 w 1864"/>
                  <a:gd name="T1" fmla="*/ 65 h 500"/>
                  <a:gd name="T2" fmla="*/ 1791 w 1864"/>
                  <a:gd name="T3" fmla="*/ 66 h 500"/>
                  <a:gd name="T4" fmla="*/ 1800 w 1864"/>
                  <a:gd name="T5" fmla="*/ 66 h 500"/>
                  <a:gd name="T6" fmla="*/ 1811 w 1864"/>
                  <a:gd name="T7" fmla="*/ 68 h 500"/>
                  <a:gd name="T8" fmla="*/ 1823 w 1864"/>
                  <a:gd name="T9" fmla="*/ 68 h 500"/>
                  <a:gd name="T10" fmla="*/ 1832 w 1864"/>
                  <a:gd name="T11" fmla="*/ 70 h 500"/>
                  <a:gd name="T12" fmla="*/ 1844 w 1864"/>
                  <a:gd name="T13" fmla="*/ 72 h 500"/>
                  <a:gd name="T14" fmla="*/ 1853 w 1864"/>
                  <a:gd name="T15" fmla="*/ 72 h 500"/>
                  <a:gd name="T16" fmla="*/ 1864 w 1864"/>
                  <a:gd name="T17" fmla="*/ 74 h 500"/>
                  <a:gd name="T18" fmla="*/ 1832 w 1864"/>
                  <a:gd name="T19" fmla="*/ 104 h 500"/>
                  <a:gd name="T20" fmla="*/ 1802 w 1864"/>
                  <a:gd name="T21" fmla="*/ 136 h 500"/>
                  <a:gd name="T22" fmla="*/ 1774 w 1864"/>
                  <a:gd name="T23" fmla="*/ 171 h 500"/>
                  <a:gd name="T24" fmla="*/ 1749 w 1864"/>
                  <a:gd name="T25" fmla="*/ 205 h 500"/>
                  <a:gd name="T26" fmla="*/ 1728 w 1864"/>
                  <a:gd name="T27" fmla="*/ 242 h 500"/>
                  <a:gd name="T28" fmla="*/ 1711 w 1864"/>
                  <a:gd name="T29" fmla="*/ 280 h 500"/>
                  <a:gd name="T30" fmla="*/ 1696 w 1864"/>
                  <a:gd name="T31" fmla="*/ 320 h 500"/>
                  <a:gd name="T32" fmla="*/ 1685 w 1864"/>
                  <a:gd name="T33" fmla="*/ 360 h 500"/>
                  <a:gd name="T34" fmla="*/ 1660 w 1864"/>
                  <a:gd name="T35" fmla="*/ 371 h 500"/>
                  <a:gd name="T36" fmla="*/ 1635 w 1864"/>
                  <a:gd name="T37" fmla="*/ 384 h 500"/>
                  <a:gd name="T38" fmla="*/ 1613 w 1864"/>
                  <a:gd name="T39" fmla="*/ 401 h 500"/>
                  <a:gd name="T40" fmla="*/ 1590 w 1864"/>
                  <a:gd name="T41" fmla="*/ 420 h 500"/>
                  <a:gd name="T42" fmla="*/ 1569 w 1864"/>
                  <a:gd name="T43" fmla="*/ 441 h 500"/>
                  <a:gd name="T44" fmla="*/ 1547 w 1864"/>
                  <a:gd name="T45" fmla="*/ 462 h 500"/>
                  <a:gd name="T46" fmla="*/ 1526 w 1864"/>
                  <a:gd name="T47" fmla="*/ 481 h 500"/>
                  <a:gd name="T48" fmla="*/ 1503 w 1864"/>
                  <a:gd name="T49" fmla="*/ 500 h 500"/>
                  <a:gd name="T50" fmla="*/ 1331 w 1864"/>
                  <a:gd name="T51" fmla="*/ 487 h 500"/>
                  <a:gd name="T52" fmla="*/ 637 w 1864"/>
                  <a:gd name="T53" fmla="*/ 464 h 500"/>
                  <a:gd name="T54" fmla="*/ 172 w 1864"/>
                  <a:gd name="T55" fmla="*/ 473 h 500"/>
                  <a:gd name="T56" fmla="*/ 0 w 1864"/>
                  <a:gd name="T57" fmla="*/ 12 h 500"/>
                  <a:gd name="T58" fmla="*/ 818 w 1864"/>
                  <a:gd name="T59" fmla="*/ 0 h 500"/>
                  <a:gd name="T60" fmla="*/ 1779 w 1864"/>
                  <a:gd name="T61" fmla="*/ 65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64" h="500">
                    <a:moveTo>
                      <a:pt x="1779" y="65"/>
                    </a:moveTo>
                    <a:lnTo>
                      <a:pt x="1791" y="66"/>
                    </a:lnTo>
                    <a:lnTo>
                      <a:pt x="1800" y="66"/>
                    </a:lnTo>
                    <a:lnTo>
                      <a:pt x="1811" y="68"/>
                    </a:lnTo>
                    <a:lnTo>
                      <a:pt x="1823" y="68"/>
                    </a:lnTo>
                    <a:lnTo>
                      <a:pt x="1832" y="70"/>
                    </a:lnTo>
                    <a:lnTo>
                      <a:pt x="1844" y="72"/>
                    </a:lnTo>
                    <a:lnTo>
                      <a:pt x="1853" y="72"/>
                    </a:lnTo>
                    <a:lnTo>
                      <a:pt x="1864" y="74"/>
                    </a:lnTo>
                    <a:lnTo>
                      <a:pt x="1832" y="104"/>
                    </a:lnTo>
                    <a:lnTo>
                      <a:pt x="1802" y="136"/>
                    </a:lnTo>
                    <a:lnTo>
                      <a:pt x="1774" y="171"/>
                    </a:lnTo>
                    <a:lnTo>
                      <a:pt x="1749" y="205"/>
                    </a:lnTo>
                    <a:lnTo>
                      <a:pt x="1728" y="242"/>
                    </a:lnTo>
                    <a:lnTo>
                      <a:pt x="1711" y="280"/>
                    </a:lnTo>
                    <a:lnTo>
                      <a:pt x="1696" y="320"/>
                    </a:lnTo>
                    <a:lnTo>
                      <a:pt x="1685" y="360"/>
                    </a:lnTo>
                    <a:lnTo>
                      <a:pt x="1660" y="371"/>
                    </a:lnTo>
                    <a:lnTo>
                      <a:pt x="1635" y="384"/>
                    </a:lnTo>
                    <a:lnTo>
                      <a:pt x="1613" y="401"/>
                    </a:lnTo>
                    <a:lnTo>
                      <a:pt x="1590" y="420"/>
                    </a:lnTo>
                    <a:lnTo>
                      <a:pt x="1569" y="441"/>
                    </a:lnTo>
                    <a:lnTo>
                      <a:pt x="1547" y="462"/>
                    </a:lnTo>
                    <a:lnTo>
                      <a:pt x="1526" y="481"/>
                    </a:lnTo>
                    <a:lnTo>
                      <a:pt x="1503" y="500"/>
                    </a:lnTo>
                    <a:lnTo>
                      <a:pt x="1331" y="487"/>
                    </a:lnTo>
                    <a:lnTo>
                      <a:pt x="637" y="464"/>
                    </a:lnTo>
                    <a:lnTo>
                      <a:pt x="172" y="473"/>
                    </a:lnTo>
                    <a:lnTo>
                      <a:pt x="0" y="12"/>
                    </a:lnTo>
                    <a:lnTo>
                      <a:pt x="818" y="0"/>
                    </a:lnTo>
                    <a:lnTo>
                      <a:pt x="1779" y="65"/>
                    </a:lnTo>
                    <a:close/>
                  </a:path>
                </a:pathLst>
              </a:custGeom>
              <a:solidFill>
                <a:srgbClr val="7F2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61" name="Freeform 58"/>
              <p:cNvSpPr>
                <a:spLocks/>
              </p:cNvSpPr>
              <p:nvPr/>
            </p:nvSpPr>
            <p:spPr bwMode="auto">
              <a:xfrm>
                <a:off x="987425" y="5832475"/>
                <a:ext cx="260350" cy="57150"/>
              </a:xfrm>
              <a:custGeom>
                <a:avLst/>
                <a:gdLst>
                  <a:gd name="T0" fmla="*/ 325 w 329"/>
                  <a:gd name="T1" fmla="*/ 19 h 72"/>
                  <a:gd name="T2" fmla="*/ 318 w 329"/>
                  <a:gd name="T3" fmla="*/ 40 h 72"/>
                  <a:gd name="T4" fmla="*/ 304 w 329"/>
                  <a:gd name="T5" fmla="*/ 53 h 72"/>
                  <a:gd name="T6" fmla="*/ 289 w 329"/>
                  <a:gd name="T7" fmla="*/ 63 h 72"/>
                  <a:gd name="T8" fmla="*/ 274 w 329"/>
                  <a:gd name="T9" fmla="*/ 67 h 72"/>
                  <a:gd name="T10" fmla="*/ 255 w 329"/>
                  <a:gd name="T11" fmla="*/ 69 h 72"/>
                  <a:gd name="T12" fmla="*/ 236 w 329"/>
                  <a:gd name="T13" fmla="*/ 69 h 72"/>
                  <a:gd name="T14" fmla="*/ 217 w 329"/>
                  <a:gd name="T15" fmla="*/ 70 h 72"/>
                  <a:gd name="T16" fmla="*/ 200 w 329"/>
                  <a:gd name="T17" fmla="*/ 72 h 72"/>
                  <a:gd name="T18" fmla="*/ 176 w 329"/>
                  <a:gd name="T19" fmla="*/ 72 h 72"/>
                  <a:gd name="T20" fmla="*/ 149 w 329"/>
                  <a:gd name="T21" fmla="*/ 70 h 72"/>
                  <a:gd name="T22" fmla="*/ 125 w 329"/>
                  <a:gd name="T23" fmla="*/ 69 h 72"/>
                  <a:gd name="T24" fmla="*/ 98 w 329"/>
                  <a:gd name="T25" fmla="*/ 65 h 72"/>
                  <a:gd name="T26" fmla="*/ 72 w 329"/>
                  <a:gd name="T27" fmla="*/ 61 h 72"/>
                  <a:gd name="T28" fmla="*/ 47 w 329"/>
                  <a:gd name="T29" fmla="*/ 55 h 72"/>
                  <a:gd name="T30" fmla="*/ 23 w 329"/>
                  <a:gd name="T31" fmla="*/ 48 h 72"/>
                  <a:gd name="T32" fmla="*/ 0 w 329"/>
                  <a:gd name="T33" fmla="*/ 40 h 72"/>
                  <a:gd name="T34" fmla="*/ 19 w 329"/>
                  <a:gd name="T35" fmla="*/ 29 h 72"/>
                  <a:gd name="T36" fmla="*/ 38 w 329"/>
                  <a:gd name="T37" fmla="*/ 21 h 72"/>
                  <a:gd name="T38" fmla="*/ 59 w 329"/>
                  <a:gd name="T39" fmla="*/ 14 h 72"/>
                  <a:gd name="T40" fmla="*/ 79 w 329"/>
                  <a:gd name="T41" fmla="*/ 10 h 72"/>
                  <a:gd name="T42" fmla="*/ 100 w 329"/>
                  <a:gd name="T43" fmla="*/ 8 h 72"/>
                  <a:gd name="T44" fmla="*/ 123 w 329"/>
                  <a:gd name="T45" fmla="*/ 8 h 72"/>
                  <a:gd name="T46" fmla="*/ 144 w 329"/>
                  <a:gd name="T47" fmla="*/ 8 h 72"/>
                  <a:gd name="T48" fmla="*/ 166 w 329"/>
                  <a:gd name="T49" fmla="*/ 8 h 72"/>
                  <a:gd name="T50" fmla="*/ 189 w 329"/>
                  <a:gd name="T51" fmla="*/ 10 h 72"/>
                  <a:gd name="T52" fmla="*/ 210 w 329"/>
                  <a:gd name="T53" fmla="*/ 12 h 72"/>
                  <a:gd name="T54" fmla="*/ 233 w 329"/>
                  <a:gd name="T55" fmla="*/ 12 h 72"/>
                  <a:gd name="T56" fmla="*/ 253 w 329"/>
                  <a:gd name="T57" fmla="*/ 14 h 72"/>
                  <a:gd name="T58" fmla="*/ 272 w 329"/>
                  <a:gd name="T59" fmla="*/ 12 h 72"/>
                  <a:gd name="T60" fmla="*/ 293 w 329"/>
                  <a:gd name="T61" fmla="*/ 10 h 72"/>
                  <a:gd name="T62" fmla="*/ 312 w 329"/>
                  <a:gd name="T63" fmla="*/ 6 h 72"/>
                  <a:gd name="T64" fmla="*/ 329 w 329"/>
                  <a:gd name="T65" fmla="*/ 0 h 72"/>
                  <a:gd name="T66" fmla="*/ 325 w 329"/>
                  <a:gd name="T67" fmla="*/ 1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9" h="72">
                    <a:moveTo>
                      <a:pt x="325" y="19"/>
                    </a:moveTo>
                    <a:lnTo>
                      <a:pt x="318" y="40"/>
                    </a:lnTo>
                    <a:lnTo>
                      <a:pt x="304" y="53"/>
                    </a:lnTo>
                    <a:lnTo>
                      <a:pt x="289" y="63"/>
                    </a:lnTo>
                    <a:lnTo>
                      <a:pt x="274" y="67"/>
                    </a:lnTo>
                    <a:lnTo>
                      <a:pt x="255" y="69"/>
                    </a:lnTo>
                    <a:lnTo>
                      <a:pt x="236" y="69"/>
                    </a:lnTo>
                    <a:lnTo>
                      <a:pt x="217" y="70"/>
                    </a:lnTo>
                    <a:lnTo>
                      <a:pt x="200" y="72"/>
                    </a:lnTo>
                    <a:lnTo>
                      <a:pt x="176" y="72"/>
                    </a:lnTo>
                    <a:lnTo>
                      <a:pt x="149" y="70"/>
                    </a:lnTo>
                    <a:lnTo>
                      <a:pt x="125" y="69"/>
                    </a:lnTo>
                    <a:lnTo>
                      <a:pt x="98" y="65"/>
                    </a:lnTo>
                    <a:lnTo>
                      <a:pt x="72" y="61"/>
                    </a:lnTo>
                    <a:lnTo>
                      <a:pt x="47" y="55"/>
                    </a:lnTo>
                    <a:lnTo>
                      <a:pt x="23" y="48"/>
                    </a:lnTo>
                    <a:lnTo>
                      <a:pt x="0" y="40"/>
                    </a:lnTo>
                    <a:lnTo>
                      <a:pt x="19" y="29"/>
                    </a:lnTo>
                    <a:lnTo>
                      <a:pt x="38" y="21"/>
                    </a:lnTo>
                    <a:lnTo>
                      <a:pt x="59" y="14"/>
                    </a:lnTo>
                    <a:lnTo>
                      <a:pt x="79" y="10"/>
                    </a:lnTo>
                    <a:lnTo>
                      <a:pt x="100" y="8"/>
                    </a:lnTo>
                    <a:lnTo>
                      <a:pt x="123" y="8"/>
                    </a:lnTo>
                    <a:lnTo>
                      <a:pt x="144" y="8"/>
                    </a:lnTo>
                    <a:lnTo>
                      <a:pt x="166" y="8"/>
                    </a:lnTo>
                    <a:lnTo>
                      <a:pt x="189" y="10"/>
                    </a:lnTo>
                    <a:lnTo>
                      <a:pt x="210" y="12"/>
                    </a:lnTo>
                    <a:lnTo>
                      <a:pt x="233" y="12"/>
                    </a:lnTo>
                    <a:lnTo>
                      <a:pt x="253" y="14"/>
                    </a:lnTo>
                    <a:lnTo>
                      <a:pt x="272" y="12"/>
                    </a:lnTo>
                    <a:lnTo>
                      <a:pt x="293" y="10"/>
                    </a:lnTo>
                    <a:lnTo>
                      <a:pt x="312" y="6"/>
                    </a:lnTo>
                    <a:lnTo>
                      <a:pt x="329" y="0"/>
                    </a:lnTo>
                    <a:lnTo>
                      <a:pt x="325" y="19"/>
                    </a:lnTo>
                    <a:close/>
                  </a:path>
                </a:pathLst>
              </a:custGeom>
              <a:solidFill>
                <a:srgbClr val="A8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62" name="Freeform 59"/>
              <p:cNvSpPr>
                <a:spLocks/>
              </p:cNvSpPr>
              <p:nvPr/>
            </p:nvSpPr>
            <p:spPr bwMode="auto">
              <a:xfrm>
                <a:off x="-550863" y="3462338"/>
                <a:ext cx="384175" cy="511175"/>
              </a:xfrm>
              <a:custGeom>
                <a:avLst/>
                <a:gdLst>
                  <a:gd name="T0" fmla="*/ 243 w 485"/>
                  <a:gd name="T1" fmla="*/ 644 h 644"/>
                  <a:gd name="T2" fmla="*/ 292 w 485"/>
                  <a:gd name="T3" fmla="*/ 638 h 644"/>
                  <a:gd name="T4" fmla="*/ 337 w 485"/>
                  <a:gd name="T5" fmla="*/ 619 h 644"/>
                  <a:gd name="T6" fmla="*/ 377 w 485"/>
                  <a:gd name="T7" fmla="*/ 589 h 644"/>
                  <a:gd name="T8" fmla="*/ 413 w 485"/>
                  <a:gd name="T9" fmla="*/ 549 h 644"/>
                  <a:gd name="T10" fmla="*/ 443 w 485"/>
                  <a:gd name="T11" fmla="*/ 502 h 644"/>
                  <a:gd name="T12" fmla="*/ 466 w 485"/>
                  <a:gd name="T13" fmla="*/ 447 h 644"/>
                  <a:gd name="T14" fmla="*/ 479 w 485"/>
                  <a:gd name="T15" fmla="*/ 386 h 644"/>
                  <a:gd name="T16" fmla="*/ 485 w 485"/>
                  <a:gd name="T17" fmla="*/ 322 h 644"/>
                  <a:gd name="T18" fmla="*/ 479 w 485"/>
                  <a:gd name="T19" fmla="*/ 258 h 644"/>
                  <a:gd name="T20" fmla="*/ 466 w 485"/>
                  <a:gd name="T21" fmla="*/ 197 h 644"/>
                  <a:gd name="T22" fmla="*/ 443 w 485"/>
                  <a:gd name="T23" fmla="*/ 142 h 644"/>
                  <a:gd name="T24" fmla="*/ 413 w 485"/>
                  <a:gd name="T25" fmla="*/ 95 h 644"/>
                  <a:gd name="T26" fmla="*/ 377 w 485"/>
                  <a:gd name="T27" fmla="*/ 55 h 644"/>
                  <a:gd name="T28" fmla="*/ 337 w 485"/>
                  <a:gd name="T29" fmla="*/ 25 h 644"/>
                  <a:gd name="T30" fmla="*/ 292 w 485"/>
                  <a:gd name="T31" fmla="*/ 6 h 644"/>
                  <a:gd name="T32" fmla="*/ 243 w 485"/>
                  <a:gd name="T33" fmla="*/ 0 h 644"/>
                  <a:gd name="T34" fmla="*/ 193 w 485"/>
                  <a:gd name="T35" fmla="*/ 6 h 644"/>
                  <a:gd name="T36" fmla="*/ 148 w 485"/>
                  <a:gd name="T37" fmla="*/ 25 h 644"/>
                  <a:gd name="T38" fmla="*/ 106 w 485"/>
                  <a:gd name="T39" fmla="*/ 55 h 644"/>
                  <a:gd name="T40" fmla="*/ 70 w 485"/>
                  <a:gd name="T41" fmla="*/ 95 h 644"/>
                  <a:gd name="T42" fmla="*/ 42 w 485"/>
                  <a:gd name="T43" fmla="*/ 142 h 644"/>
                  <a:gd name="T44" fmla="*/ 19 w 485"/>
                  <a:gd name="T45" fmla="*/ 197 h 644"/>
                  <a:gd name="T46" fmla="*/ 6 w 485"/>
                  <a:gd name="T47" fmla="*/ 258 h 644"/>
                  <a:gd name="T48" fmla="*/ 0 w 485"/>
                  <a:gd name="T49" fmla="*/ 322 h 644"/>
                  <a:gd name="T50" fmla="*/ 6 w 485"/>
                  <a:gd name="T51" fmla="*/ 386 h 644"/>
                  <a:gd name="T52" fmla="*/ 19 w 485"/>
                  <a:gd name="T53" fmla="*/ 447 h 644"/>
                  <a:gd name="T54" fmla="*/ 42 w 485"/>
                  <a:gd name="T55" fmla="*/ 502 h 644"/>
                  <a:gd name="T56" fmla="*/ 70 w 485"/>
                  <a:gd name="T57" fmla="*/ 549 h 644"/>
                  <a:gd name="T58" fmla="*/ 106 w 485"/>
                  <a:gd name="T59" fmla="*/ 589 h 644"/>
                  <a:gd name="T60" fmla="*/ 148 w 485"/>
                  <a:gd name="T61" fmla="*/ 619 h 644"/>
                  <a:gd name="T62" fmla="*/ 193 w 485"/>
                  <a:gd name="T63" fmla="*/ 638 h 644"/>
                  <a:gd name="T64" fmla="*/ 243 w 485"/>
                  <a:gd name="T65" fmla="*/ 644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5" h="644">
                    <a:moveTo>
                      <a:pt x="243" y="644"/>
                    </a:moveTo>
                    <a:lnTo>
                      <a:pt x="292" y="638"/>
                    </a:lnTo>
                    <a:lnTo>
                      <a:pt x="337" y="619"/>
                    </a:lnTo>
                    <a:lnTo>
                      <a:pt x="377" y="589"/>
                    </a:lnTo>
                    <a:lnTo>
                      <a:pt x="413" y="549"/>
                    </a:lnTo>
                    <a:lnTo>
                      <a:pt x="443" y="502"/>
                    </a:lnTo>
                    <a:lnTo>
                      <a:pt x="466" y="447"/>
                    </a:lnTo>
                    <a:lnTo>
                      <a:pt x="479" y="386"/>
                    </a:lnTo>
                    <a:lnTo>
                      <a:pt x="485" y="322"/>
                    </a:lnTo>
                    <a:lnTo>
                      <a:pt x="479" y="258"/>
                    </a:lnTo>
                    <a:lnTo>
                      <a:pt x="466" y="197"/>
                    </a:lnTo>
                    <a:lnTo>
                      <a:pt x="443" y="142"/>
                    </a:lnTo>
                    <a:lnTo>
                      <a:pt x="413" y="95"/>
                    </a:lnTo>
                    <a:lnTo>
                      <a:pt x="377" y="55"/>
                    </a:lnTo>
                    <a:lnTo>
                      <a:pt x="337" y="25"/>
                    </a:lnTo>
                    <a:lnTo>
                      <a:pt x="292" y="6"/>
                    </a:lnTo>
                    <a:lnTo>
                      <a:pt x="243" y="0"/>
                    </a:lnTo>
                    <a:lnTo>
                      <a:pt x="193" y="6"/>
                    </a:lnTo>
                    <a:lnTo>
                      <a:pt x="148" y="25"/>
                    </a:lnTo>
                    <a:lnTo>
                      <a:pt x="106" y="55"/>
                    </a:lnTo>
                    <a:lnTo>
                      <a:pt x="70" y="95"/>
                    </a:lnTo>
                    <a:lnTo>
                      <a:pt x="42" y="142"/>
                    </a:lnTo>
                    <a:lnTo>
                      <a:pt x="19" y="197"/>
                    </a:lnTo>
                    <a:lnTo>
                      <a:pt x="6" y="258"/>
                    </a:lnTo>
                    <a:lnTo>
                      <a:pt x="0" y="322"/>
                    </a:lnTo>
                    <a:lnTo>
                      <a:pt x="6" y="386"/>
                    </a:lnTo>
                    <a:lnTo>
                      <a:pt x="19" y="447"/>
                    </a:lnTo>
                    <a:lnTo>
                      <a:pt x="42" y="502"/>
                    </a:lnTo>
                    <a:lnTo>
                      <a:pt x="70" y="549"/>
                    </a:lnTo>
                    <a:lnTo>
                      <a:pt x="106" y="589"/>
                    </a:lnTo>
                    <a:lnTo>
                      <a:pt x="148" y="619"/>
                    </a:lnTo>
                    <a:lnTo>
                      <a:pt x="193" y="638"/>
                    </a:lnTo>
                    <a:lnTo>
                      <a:pt x="243" y="644"/>
                    </a:lnTo>
                    <a:close/>
                  </a:path>
                </a:pathLst>
              </a:custGeom>
              <a:solidFill>
                <a:srgbClr val="E2BF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63" name="Freeform 60"/>
              <p:cNvSpPr>
                <a:spLocks/>
              </p:cNvSpPr>
              <p:nvPr/>
            </p:nvSpPr>
            <p:spPr bwMode="auto">
              <a:xfrm>
                <a:off x="-600075" y="3375025"/>
                <a:ext cx="442913" cy="396875"/>
              </a:xfrm>
              <a:custGeom>
                <a:avLst/>
                <a:gdLst>
                  <a:gd name="T0" fmla="*/ 0 w 558"/>
                  <a:gd name="T1" fmla="*/ 282 h 499"/>
                  <a:gd name="T2" fmla="*/ 6 w 558"/>
                  <a:gd name="T3" fmla="*/ 316 h 499"/>
                  <a:gd name="T4" fmla="*/ 17 w 558"/>
                  <a:gd name="T5" fmla="*/ 389 h 499"/>
                  <a:gd name="T6" fmla="*/ 32 w 558"/>
                  <a:gd name="T7" fmla="*/ 465 h 499"/>
                  <a:gd name="T8" fmla="*/ 45 w 558"/>
                  <a:gd name="T9" fmla="*/ 499 h 499"/>
                  <a:gd name="T10" fmla="*/ 53 w 558"/>
                  <a:gd name="T11" fmla="*/ 493 h 499"/>
                  <a:gd name="T12" fmla="*/ 62 w 558"/>
                  <a:gd name="T13" fmla="*/ 480 h 499"/>
                  <a:gd name="T14" fmla="*/ 74 w 558"/>
                  <a:gd name="T15" fmla="*/ 463 h 499"/>
                  <a:gd name="T16" fmla="*/ 85 w 558"/>
                  <a:gd name="T17" fmla="*/ 440 h 499"/>
                  <a:gd name="T18" fmla="*/ 96 w 558"/>
                  <a:gd name="T19" fmla="*/ 420 h 499"/>
                  <a:gd name="T20" fmla="*/ 108 w 558"/>
                  <a:gd name="T21" fmla="*/ 401 h 499"/>
                  <a:gd name="T22" fmla="*/ 117 w 558"/>
                  <a:gd name="T23" fmla="*/ 386 h 499"/>
                  <a:gd name="T24" fmla="*/ 125 w 558"/>
                  <a:gd name="T25" fmla="*/ 380 h 499"/>
                  <a:gd name="T26" fmla="*/ 136 w 558"/>
                  <a:gd name="T27" fmla="*/ 350 h 499"/>
                  <a:gd name="T28" fmla="*/ 149 w 558"/>
                  <a:gd name="T29" fmla="*/ 285 h 499"/>
                  <a:gd name="T30" fmla="*/ 163 w 558"/>
                  <a:gd name="T31" fmla="*/ 223 h 499"/>
                  <a:gd name="T32" fmla="*/ 174 w 558"/>
                  <a:gd name="T33" fmla="*/ 193 h 499"/>
                  <a:gd name="T34" fmla="*/ 183 w 558"/>
                  <a:gd name="T35" fmla="*/ 191 h 499"/>
                  <a:gd name="T36" fmla="*/ 206 w 558"/>
                  <a:gd name="T37" fmla="*/ 189 h 499"/>
                  <a:gd name="T38" fmla="*/ 234 w 558"/>
                  <a:gd name="T39" fmla="*/ 185 h 499"/>
                  <a:gd name="T40" fmla="*/ 268 w 558"/>
                  <a:gd name="T41" fmla="*/ 183 h 499"/>
                  <a:gd name="T42" fmla="*/ 303 w 558"/>
                  <a:gd name="T43" fmla="*/ 179 h 499"/>
                  <a:gd name="T44" fmla="*/ 335 w 558"/>
                  <a:gd name="T45" fmla="*/ 177 h 499"/>
                  <a:gd name="T46" fmla="*/ 361 w 558"/>
                  <a:gd name="T47" fmla="*/ 176 h 499"/>
                  <a:gd name="T48" fmla="*/ 376 w 558"/>
                  <a:gd name="T49" fmla="*/ 174 h 499"/>
                  <a:gd name="T50" fmla="*/ 388 w 558"/>
                  <a:gd name="T51" fmla="*/ 170 h 499"/>
                  <a:gd name="T52" fmla="*/ 399 w 558"/>
                  <a:gd name="T53" fmla="*/ 164 h 499"/>
                  <a:gd name="T54" fmla="*/ 410 w 558"/>
                  <a:gd name="T55" fmla="*/ 159 h 499"/>
                  <a:gd name="T56" fmla="*/ 422 w 558"/>
                  <a:gd name="T57" fmla="*/ 149 h 499"/>
                  <a:gd name="T58" fmla="*/ 433 w 558"/>
                  <a:gd name="T59" fmla="*/ 143 h 499"/>
                  <a:gd name="T60" fmla="*/ 442 w 558"/>
                  <a:gd name="T61" fmla="*/ 138 h 499"/>
                  <a:gd name="T62" fmla="*/ 450 w 558"/>
                  <a:gd name="T63" fmla="*/ 136 h 499"/>
                  <a:gd name="T64" fmla="*/ 456 w 558"/>
                  <a:gd name="T65" fmla="*/ 138 h 499"/>
                  <a:gd name="T66" fmla="*/ 463 w 558"/>
                  <a:gd name="T67" fmla="*/ 160 h 499"/>
                  <a:gd name="T68" fmla="*/ 475 w 558"/>
                  <a:gd name="T69" fmla="*/ 202 h 499"/>
                  <a:gd name="T70" fmla="*/ 484 w 558"/>
                  <a:gd name="T71" fmla="*/ 246 h 499"/>
                  <a:gd name="T72" fmla="*/ 495 w 558"/>
                  <a:gd name="T73" fmla="*/ 268 h 499"/>
                  <a:gd name="T74" fmla="*/ 501 w 558"/>
                  <a:gd name="T75" fmla="*/ 268 h 499"/>
                  <a:gd name="T76" fmla="*/ 511 w 558"/>
                  <a:gd name="T77" fmla="*/ 259 h 499"/>
                  <a:gd name="T78" fmla="*/ 522 w 558"/>
                  <a:gd name="T79" fmla="*/ 246 h 499"/>
                  <a:gd name="T80" fmla="*/ 531 w 558"/>
                  <a:gd name="T81" fmla="*/ 229 h 499"/>
                  <a:gd name="T82" fmla="*/ 541 w 558"/>
                  <a:gd name="T83" fmla="*/ 213 h 499"/>
                  <a:gd name="T84" fmla="*/ 550 w 558"/>
                  <a:gd name="T85" fmla="*/ 198 h 499"/>
                  <a:gd name="T86" fmla="*/ 556 w 558"/>
                  <a:gd name="T87" fmla="*/ 187 h 499"/>
                  <a:gd name="T88" fmla="*/ 558 w 558"/>
                  <a:gd name="T89" fmla="*/ 183 h 499"/>
                  <a:gd name="T90" fmla="*/ 511 w 558"/>
                  <a:gd name="T91" fmla="*/ 90 h 499"/>
                  <a:gd name="T92" fmla="*/ 446 w 558"/>
                  <a:gd name="T93" fmla="*/ 0 h 499"/>
                  <a:gd name="T94" fmla="*/ 187 w 558"/>
                  <a:gd name="T95" fmla="*/ 49 h 499"/>
                  <a:gd name="T96" fmla="*/ 45 w 558"/>
                  <a:gd name="T97" fmla="*/ 162 h 499"/>
                  <a:gd name="T98" fmla="*/ 0 w 558"/>
                  <a:gd name="T99" fmla="*/ 282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58" h="499">
                    <a:moveTo>
                      <a:pt x="0" y="282"/>
                    </a:moveTo>
                    <a:lnTo>
                      <a:pt x="6" y="316"/>
                    </a:lnTo>
                    <a:lnTo>
                      <a:pt x="17" y="389"/>
                    </a:lnTo>
                    <a:lnTo>
                      <a:pt x="32" y="465"/>
                    </a:lnTo>
                    <a:lnTo>
                      <a:pt x="45" y="499"/>
                    </a:lnTo>
                    <a:lnTo>
                      <a:pt x="53" y="493"/>
                    </a:lnTo>
                    <a:lnTo>
                      <a:pt x="62" y="480"/>
                    </a:lnTo>
                    <a:lnTo>
                      <a:pt x="74" y="463"/>
                    </a:lnTo>
                    <a:lnTo>
                      <a:pt x="85" y="440"/>
                    </a:lnTo>
                    <a:lnTo>
                      <a:pt x="96" y="420"/>
                    </a:lnTo>
                    <a:lnTo>
                      <a:pt x="108" y="401"/>
                    </a:lnTo>
                    <a:lnTo>
                      <a:pt x="117" y="386"/>
                    </a:lnTo>
                    <a:lnTo>
                      <a:pt x="125" y="380"/>
                    </a:lnTo>
                    <a:lnTo>
                      <a:pt x="136" y="350"/>
                    </a:lnTo>
                    <a:lnTo>
                      <a:pt x="149" y="285"/>
                    </a:lnTo>
                    <a:lnTo>
                      <a:pt x="163" y="223"/>
                    </a:lnTo>
                    <a:lnTo>
                      <a:pt x="174" y="193"/>
                    </a:lnTo>
                    <a:lnTo>
                      <a:pt x="183" y="191"/>
                    </a:lnTo>
                    <a:lnTo>
                      <a:pt x="206" y="189"/>
                    </a:lnTo>
                    <a:lnTo>
                      <a:pt x="234" y="185"/>
                    </a:lnTo>
                    <a:lnTo>
                      <a:pt x="268" y="183"/>
                    </a:lnTo>
                    <a:lnTo>
                      <a:pt x="303" y="179"/>
                    </a:lnTo>
                    <a:lnTo>
                      <a:pt x="335" y="177"/>
                    </a:lnTo>
                    <a:lnTo>
                      <a:pt x="361" y="176"/>
                    </a:lnTo>
                    <a:lnTo>
                      <a:pt x="376" y="174"/>
                    </a:lnTo>
                    <a:lnTo>
                      <a:pt x="388" y="170"/>
                    </a:lnTo>
                    <a:lnTo>
                      <a:pt x="399" y="164"/>
                    </a:lnTo>
                    <a:lnTo>
                      <a:pt x="410" y="159"/>
                    </a:lnTo>
                    <a:lnTo>
                      <a:pt x="422" y="149"/>
                    </a:lnTo>
                    <a:lnTo>
                      <a:pt x="433" y="143"/>
                    </a:lnTo>
                    <a:lnTo>
                      <a:pt x="442" y="138"/>
                    </a:lnTo>
                    <a:lnTo>
                      <a:pt x="450" y="136"/>
                    </a:lnTo>
                    <a:lnTo>
                      <a:pt x="456" y="138"/>
                    </a:lnTo>
                    <a:lnTo>
                      <a:pt x="463" y="160"/>
                    </a:lnTo>
                    <a:lnTo>
                      <a:pt x="475" y="202"/>
                    </a:lnTo>
                    <a:lnTo>
                      <a:pt x="484" y="246"/>
                    </a:lnTo>
                    <a:lnTo>
                      <a:pt x="495" y="268"/>
                    </a:lnTo>
                    <a:lnTo>
                      <a:pt x="501" y="268"/>
                    </a:lnTo>
                    <a:lnTo>
                      <a:pt x="511" y="259"/>
                    </a:lnTo>
                    <a:lnTo>
                      <a:pt x="522" y="246"/>
                    </a:lnTo>
                    <a:lnTo>
                      <a:pt x="531" y="229"/>
                    </a:lnTo>
                    <a:lnTo>
                      <a:pt x="541" y="213"/>
                    </a:lnTo>
                    <a:lnTo>
                      <a:pt x="550" y="198"/>
                    </a:lnTo>
                    <a:lnTo>
                      <a:pt x="556" y="187"/>
                    </a:lnTo>
                    <a:lnTo>
                      <a:pt x="558" y="183"/>
                    </a:lnTo>
                    <a:lnTo>
                      <a:pt x="511" y="90"/>
                    </a:lnTo>
                    <a:lnTo>
                      <a:pt x="446" y="0"/>
                    </a:lnTo>
                    <a:lnTo>
                      <a:pt x="187" y="49"/>
                    </a:lnTo>
                    <a:lnTo>
                      <a:pt x="45" y="162"/>
                    </a:lnTo>
                    <a:lnTo>
                      <a:pt x="0" y="282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64" name="Freeform 61"/>
              <p:cNvSpPr>
                <a:spLocks/>
              </p:cNvSpPr>
              <p:nvPr/>
            </p:nvSpPr>
            <p:spPr bwMode="auto">
              <a:xfrm>
                <a:off x="-454025" y="3387725"/>
                <a:ext cx="385763" cy="747712"/>
              </a:xfrm>
              <a:custGeom>
                <a:avLst/>
                <a:gdLst>
                  <a:gd name="T0" fmla="*/ 371 w 486"/>
                  <a:gd name="T1" fmla="*/ 117 h 942"/>
                  <a:gd name="T2" fmla="*/ 354 w 486"/>
                  <a:gd name="T3" fmla="*/ 329 h 942"/>
                  <a:gd name="T4" fmla="*/ 346 w 486"/>
                  <a:gd name="T5" fmla="*/ 473 h 942"/>
                  <a:gd name="T6" fmla="*/ 309 w 486"/>
                  <a:gd name="T7" fmla="*/ 575 h 942"/>
                  <a:gd name="T8" fmla="*/ 286 w 486"/>
                  <a:gd name="T9" fmla="*/ 641 h 942"/>
                  <a:gd name="T10" fmla="*/ 246 w 486"/>
                  <a:gd name="T11" fmla="*/ 683 h 942"/>
                  <a:gd name="T12" fmla="*/ 239 w 486"/>
                  <a:gd name="T13" fmla="*/ 721 h 942"/>
                  <a:gd name="T14" fmla="*/ 297 w 486"/>
                  <a:gd name="T15" fmla="*/ 747 h 942"/>
                  <a:gd name="T16" fmla="*/ 363 w 486"/>
                  <a:gd name="T17" fmla="*/ 783 h 942"/>
                  <a:gd name="T18" fmla="*/ 426 w 486"/>
                  <a:gd name="T19" fmla="*/ 802 h 942"/>
                  <a:gd name="T20" fmla="*/ 481 w 486"/>
                  <a:gd name="T21" fmla="*/ 821 h 942"/>
                  <a:gd name="T22" fmla="*/ 435 w 486"/>
                  <a:gd name="T23" fmla="*/ 827 h 942"/>
                  <a:gd name="T24" fmla="*/ 369 w 486"/>
                  <a:gd name="T25" fmla="*/ 808 h 942"/>
                  <a:gd name="T26" fmla="*/ 309 w 486"/>
                  <a:gd name="T27" fmla="*/ 787 h 942"/>
                  <a:gd name="T28" fmla="*/ 258 w 486"/>
                  <a:gd name="T29" fmla="*/ 749 h 942"/>
                  <a:gd name="T30" fmla="*/ 237 w 486"/>
                  <a:gd name="T31" fmla="*/ 817 h 942"/>
                  <a:gd name="T32" fmla="*/ 220 w 486"/>
                  <a:gd name="T33" fmla="*/ 760 h 942"/>
                  <a:gd name="T34" fmla="*/ 189 w 486"/>
                  <a:gd name="T35" fmla="*/ 709 h 942"/>
                  <a:gd name="T36" fmla="*/ 146 w 486"/>
                  <a:gd name="T37" fmla="*/ 738 h 942"/>
                  <a:gd name="T38" fmla="*/ 165 w 486"/>
                  <a:gd name="T39" fmla="*/ 793 h 942"/>
                  <a:gd name="T40" fmla="*/ 161 w 486"/>
                  <a:gd name="T41" fmla="*/ 870 h 942"/>
                  <a:gd name="T42" fmla="*/ 180 w 486"/>
                  <a:gd name="T43" fmla="*/ 923 h 942"/>
                  <a:gd name="T44" fmla="*/ 146 w 486"/>
                  <a:gd name="T45" fmla="*/ 899 h 942"/>
                  <a:gd name="T46" fmla="*/ 118 w 486"/>
                  <a:gd name="T47" fmla="*/ 849 h 942"/>
                  <a:gd name="T48" fmla="*/ 87 w 486"/>
                  <a:gd name="T49" fmla="*/ 836 h 942"/>
                  <a:gd name="T50" fmla="*/ 74 w 486"/>
                  <a:gd name="T51" fmla="*/ 757 h 942"/>
                  <a:gd name="T52" fmla="*/ 15 w 486"/>
                  <a:gd name="T53" fmla="*/ 719 h 942"/>
                  <a:gd name="T54" fmla="*/ 14 w 486"/>
                  <a:gd name="T55" fmla="*/ 689 h 942"/>
                  <a:gd name="T56" fmla="*/ 76 w 486"/>
                  <a:gd name="T57" fmla="*/ 734 h 942"/>
                  <a:gd name="T58" fmla="*/ 144 w 486"/>
                  <a:gd name="T59" fmla="*/ 711 h 942"/>
                  <a:gd name="T60" fmla="*/ 233 w 486"/>
                  <a:gd name="T61" fmla="*/ 664 h 942"/>
                  <a:gd name="T62" fmla="*/ 284 w 486"/>
                  <a:gd name="T63" fmla="*/ 571 h 942"/>
                  <a:gd name="T64" fmla="*/ 331 w 486"/>
                  <a:gd name="T65" fmla="*/ 450 h 942"/>
                  <a:gd name="T66" fmla="*/ 324 w 486"/>
                  <a:gd name="T67" fmla="*/ 372 h 942"/>
                  <a:gd name="T68" fmla="*/ 267 w 486"/>
                  <a:gd name="T69" fmla="*/ 405 h 942"/>
                  <a:gd name="T70" fmla="*/ 231 w 486"/>
                  <a:gd name="T71" fmla="*/ 399 h 942"/>
                  <a:gd name="T72" fmla="*/ 212 w 486"/>
                  <a:gd name="T73" fmla="*/ 369 h 942"/>
                  <a:gd name="T74" fmla="*/ 182 w 486"/>
                  <a:gd name="T75" fmla="*/ 359 h 942"/>
                  <a:gd name="T76" fmla="*/ 169 w 486"/>
                  <a:gd name="T77" fmla="*/ 344 h 942"/>
                  <a:gd name="T78" fmla="*/ 205 w 486"/>
                  <a:gd name="T79" fmla="*/ 355 h 942"/>
                  <a:gd name="T80" fmla="*/ 208 w 486"/>
                  <a:gd name="T81" fmla="*/ 350 h 942"/>
                  <a:gd name="T82" fmla="*/ 241 w 486"/>
                  <a:gd name="T83" fmla="*/ 382 h 942"/>
                  <a:gd name="T84" fmla="*/ 284 w 486"/>
                  <a:gd name="T85" fmla="*/ 380 h 942"/>
                  <a:gd name="T86" fmla="*/ 307 w 486"/>
                  <a:gd name="T87" fmla="*/ 355 h 942"/>
                  <a:gd name="T88" fmla="*/ 309 w 486"/>
                  <a:gd name="T89" fmla="*/ 337 h 942"/>
                  <a:gd name="T90" fmla="*/ 278 w 486"/>
                  <a:gd name="T91" fmla="*/ 323 h 942"/>
                  <a:gd name="T92" fmla="*/ 244 w 486"/>
                  <a:gd name="T93" fmla="*/ 327 h 942"/>
                  <a:gd name="T94" fmla="*/ 214 w 486"/>
                  <a:gd name="T95" fmla="*/ 327 h 942"/>
                  <a:gd name="T96" fmla="*/ 254 w 486"/>
                  <a:gd name="T97" fmla="*/ 301 h 942"/>
                  <a:gd name="T98" fmla="*/ 297 w 486"/>
                  <a:gd name="T99" fmla="*/ 306 h 942"/>
                  <a:gd name="T100" fmla="*/ 331 w 486"/>
                  <a:gd name="T101" fmla="*/ 331 h 942"/>
                  <a:gd name="T102" fmla="*/ 358 w 486"/>
                  <a:gd name="T103" fmla="*/ 155 h 942"/>
                  <a:gd name="T104" fmla="*/ 331 w 486"/>
                  <a:gd name="T105" fmla="*/ 100 h 942"/>
                  <a:gd name="T106" fmla="*/ 307 w 486"/>
                  <a:gd name="T107" fmla="*/ 43 h 942"/>
                  <a:gd name="T108" fmla="*/ 278 w 486"/>
                  <a:gd name="T109" fmla="*/ 0 h 942"/>
                  <a:gd name="T110" fmla="*/ 328 w 486"/>
                  <a:gd name="T111" fmla="*/ 43 h 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86" h="942">
                    <a:moveTo>
                      <a:pt x="328" y="43"/>
                    </a:moveTo>
                    <a:lnTo>
                      <a:pt x="337" y="70"/>
                    </a:lnTo>
                    <a:lnTo>
                      <a:pt x="356" y="94"/>
                    </a:lnTo>
                    <a:lnTo>
                      <a:pt x="371" y="117"/>
                    </a:lnTo>
                    <a:lnTo>
                      <a:pt x="377" y="145"/>
                    </a:lnTo>
                    <a:lnTo>
                      <a:pt x="367" y="208"/>
                    </a:lnTo>
                    <a:lnTo>
                      <a:pt x="358" y="268"/>
                    </a:lnTo>
                    <a:lnTo>
                      <a:pt x="354" y="329"/>
                    </a:lnTo>
                    <a:lnTo>
                      <a:pt x="367" y="391"/>
                    </a:lnTo>
                    <a:lnTo>
                      <a:pt x="363" y="420"/>
                    </a:lnTo>
                    <a:lnTo>
                      <a:pt x="358" y="446"/>
                    </a:lnTo>
                    <a:lnTo>
                      <a:pt x="346" y="473"/>
                    </a:lnTo>
                    <a:lnTo>
                      <a:pt x="337" y="497"/>
                    </a:lnTo>
                    <a:lnTo>
                      <a:pt x="326" y="522"/>
                    </a:lnTo>
                    <a:lnTo>
                      <a:pt x="316" y="548"/>
                    </a:lnTo>
                    <a:lnTo>
                      <a:pt x="309" y="575"/>
                    </a:lnTo>
                    <a:lnTo>
                      <a:pt x="307" y="603"/>
                    </a:lnTo>
                    <a:lnTo>
                      <a:pt x="301" y="617"/>
                    </a:lnTo>
                    <a:lnTo>
                      <a:pt x="293" y="628"/>
                    </a:lnTo>
                    <a:lnTo>
                      <a:pt x="286" y="641"/>
                    </a:lnTo>
                    <a:lnTo>
                      <a:pt x="276" y="653"/>
                    </a:lnTo>
                    <a:lnTo>
                      <a:pt x="267" y="662"/>
                    </a:lnTo>
                    <a:lnTo>
                      <a:pt x="256" y="673"/>
                    </a:lnTo>
                    <a:lnTo>
                      <a:pt x="246" y="683"/>
                    </a:lnTo>
                    <a:lnTo>
                      <a:pt x="235" y="690"/>
                    </a:lnTo>
                    <a:lnTo>
                      <a:pt x="231" y="700"/>
                    </a:lnTo>
                    <a:lnTo>
                      <a:pt x="233" y="711"/>
                    </a:lnTo>
                    <a:lnTo>
                      <a:pt x="239" y="721"/>
                    </a:lnTo>
                    <a:lnTo>
                      <a:pt x="246" y="726"/>
                    </a:lnTo>
                    <a:lnTo>
                      <a:pt x="265" y="730"/>
                    </a:lnTo>
                    <a:lnTo>
                      <a:pt x="282" y="738"/>
                    </a:lnTo>
                    <a:lnTo>
                      <a:pt x="297" y="747"/>
                    </a:lnTo>
                    <a:lnTo>
                      <a:pt x="314" y="759"/>
                    </a:lnTo>
                    <a:lnTo>
                      <a:pt x="329" y="768"/>
                    </a:lnTo>
                    <a:lnTo>
                      <a:pt x="345" y="777"/>
                    </a:lnTo>
                    <a:lnTo>
                      <a:pt x="363" y="783"/>
                    </a:lnTo>
                    <a:lnTo>
                      <a:pt x="382" y="785"/>
                    </a:lnTo>
                    <a:lnTo>
                      <a:pt x="394" y="794"/>
                    </a:lnTo>
                    <a:lnTo>
                      <a:pt x="409" y="798"/>
                    </a:lnTo>
                    <a:lnTo>
                      <a:pt x="426" y="802"/>
                    </a:lnTo>
                    <a:lnTo>
                      <a:pt x="441" y="804"/>
                    </a:lnTo>
                    <a:lnTo>
                      <a:pt x="456" y="806"/>
                    </a:lnTo>
                    <a:lnTo>
                      <a:pt x="469" y="812"/>
                    </a:lnTo>
                    <a:lnTo>
                      <a:pt x="481" y="821"/>
                    </a:lnTo>
                    <a:lnTo>
                      <a:pt x="486" y="834"/>
                    </a:lnTo>
                    <a:lnTo>
                      <a:pt x="469" y="832"/>
                    </a:lnTo>
                    <a:lnTo>
                      <a:pt x="454" y="829"/>
                    </a:lnTo>
                    <a:lnTo>
                      <a:pt x="435" y="827"/>
                    </a:lnTo>
                    <a:lnTo>
                      <a:pt x="418" y="823"/>
                    </a:lnTo>
                    <a:lnTo>
                      <a:pt x="401" y="819"/>
                    </a:lnTo>
                    <a:lnTo>
                      <a:pt x="384" y="813"/>
                    </a:lnTo>
                    <a:lnTo>
                      <a:pt x="369" y="808"/>
                    </a:lnTo>
                    <a:lnTo>
                      <a:pt x="354" y="798"/>
                    </a:lnTo>
                    <a:lnTo>
                      <a:pt x="337" y="798"/>
                    </a:lnTo>
                    <a:lnTo>
                      <a:pt x="322" y="794"/>
                    </a:lnTo>
                    <a:lnTo>
                      <a:pt x="309" y="787"/>
                    </a:lnTo>
                    <a:lnTo>
                      <a:pt x="297" y="776"/>
                    </a:lnTo>
                    <a:lnTo>
                      <a:pt x="284" y="766"/>
                    </a:lnTo>
                    <a:lnTo>
                      <a:pt x="271" y="757"/>
                    </a:lnTo>
                    <a:lnTo>
                      <a:pt x="258" y="749"/>
                    </a:lnTo>
                    <a:lnTo>
                      <a:pt x="244" y="747"/>
                    </a:lnTo>
                    <a:lnTo>
                      <a:pt x="237" y="768"/>
                    </a:lnTo>
                    <a:lnTo>
                      <a:pt x="239" y="794"/>
                    </a:lnTo>
                    <a:lnTo>
                      <a:pt x="237" y="817"/>
                    </a:lnTo>
                    <a:lnTo>
                      <a:pt x="222" y="830"/>
                    </a:lnTo>
                    <a:lnTo>
                      <a:pt x="214" y="823"/>
                    </a:lnTo>
                    <a:lnTo>
                      <a:pt x="216" y="793"/>
                    </a:lnTo>
                    <a:lnTo>
                      <a:pt x="220" y="760"/>
                    </a:lnTo>
                    <a:lnTo>
                      <a:pt x="220" y="730"/>
                    </a:lnTo>
                    <a:lnTo>
                      <a:pt x="214" y="700"/>
                    </a:lnTo>
                    <a:lnTo>
                      <a:pt x="201" y="704"/>
                    </a:lnTo>
                    <a:lnTo>
                      <a:pt x="189" y="709"/>
                    </a:lnTo>
                    <a:lnTo>
                      <a:pt x="178" y="715"/>
                    </a:lnTo>
                    <a:lnTo>
                      <a:pt x="167" y="723"/>
                    </a:lnTo>
                    <a:lnTo>
                      <a:pt x="157" y="730"/>
                    </a:lnTo>
                    <a:lnTo>
                      <a:pt x="146" y="738"/>
                    </a:lnTo>
                    <a:lnTo>
                      <a:pt x="137" y="743"/>
                    </a:lnTo>
                    <a:lnTo>
                      <a:pt x="127" y="749"/>
                    </a:lnTo>
                    <a:lnTo>
                      <a:pt x="150" y="770"/>
                    </a:lnTo>
                    <a:lnTo>
                      <a:pt x="165" y="793"/>
                    </a:lnTo>
                    <a:lnTo>
                      <a:pt x="174" y="819"/>
                    </a:lnTo>
                    <a:lnTo>
                      <a:pt x="172" y="846"/>
                    </a:lnTo>
                    <a:lnTo>
                      <a:pt x="163" y="857"/>
                    </a:lnTo>
                    <a:lnTo>
                      <a:pt x="161" y="870"/>
                    </a:lnTo>
                    <a:lnTo>
                      <a:pt x="165" y="883"/>
                    </a:lnTo>
                    <a:lnTo>
                      <a:pt x="171" y="897"/>
                    </a:lnTo>
                    <a:lnTo>
                      <a:pt x="176" y="910"/>
                    </a:lnTo>
                    <a:lnTo>
                      <a:pt x="180" y="923"/>
                    </a:lnTo>
                    <a:lnTo>
                      <a:pt x="176" y="935"/>
                    </a:lnTo>
                    <a:lnTo>
                      <a:pt x="163" y="942"/>
                    </a:lnTo>
                    <a:lnTo>
                      <a:pt x="155" y="919"/>
                    </a:lnTo>
                    <a:lnTo>
                      <a:pt x="146" y="899"/>
                    </a:lnTo>
                    <a:lnTo>
                      <a:pt x="135" y="878"/>
                    </a:lnTo>
                    <a:lnTo>
                      <a:pt x="133" y="853"/>
                    </a:lnTo>
                    <a:lnTo>
                      <a:pt x="125" y="851"/>
                    </a:lnTo>
                    <a:lnTo>
                      <a:pt x="118" y="849"/>
                    </a:lnTo>
                    <a:lnTo>
                      <a:pt x="110" y="847"/>
                    </a:lnTo>
                    <a:lnTo>
                      <a:pt x="102" y="844"/>
                    </a:lnTo>
                    <a:lnTo>
                      <a:pt x="95" y="840"/>
                    </a:lnTo>
                    <a:lnTo>
                      <a:pt x="87" y="836"/>
                    </a:lnTo>
                    <a:lnTo>
                      <a:pt x="80" y="830"/>
                    </a:lnTo>
                    <a:lnTo>
                      <a:pt x="74" y="823"/>
                    </a:lnTo>
                    <a:lnTo>
                      <a:pt x="91" y="762"/>
                    </a:lnTo>
                    <a:lnTo>
                      <a:pt x="74" y="757"/>
                    </a:lnTo>
                    <a:lnTo>
                      <a:pt x="59" y="749"/>
                    </a:lnTo>
                    <a:lnTo>
                      <a:pt x="42" y="740"/>
                    </a:lnTo>
                    <a:lnTo>
                      <a:pt x="29" y="730"/>
                    </a:lnTo>
                    <a:lnTo>
                      <a:pt x="15" y="719"/>
                    </a:lnTo>
                    <a:lnTo>
                      <a:pt x="6" y="706"/>
                    </a:lnTo>
                    <a:lnTo>
                      <a:pt x="2" y="692"/>
                    </a:lnTo>
                    <a:lnTo>
                      <a:pt x="0" y="679"/>
                    </a:lnTo>
                    <a:lnTo>
                      <a:pt x="14" y="689"/>
                    </a:lnTo>
                    <a:lnTo>
                      <a:pt x="27" y="700"/>
                    </a:lnTo>
                    <a:lnTo>
                      <a:pt x="42" y="713"/>
                    </a:lnTo>
                    <a:lnTo>
                      <a:pt x="59" y="724"/>
                    </a:lnTo>
                    <a:lnTo>
                      <a:pt x="76" y="734"/>
                    </a:lnTo>
                    <a:lnTo>
                      <a:pt x="93" y="738"/>
                    </a:lnTo>
                    <a:lnTo>
                      <a:pt x="108" y="736"/>
                    </a:lnTo>
                    <a:lnTo>
                      <a:pt x="123" y="726"/>
                    </a:lnTo>
                    <a:lnTo>
                      <a:pt x="144" y="711"/>
                    </a:lnTo>
                    <a:lnTo>
                      <a:pt x="165" y="698"/>
                    </a:lnTo>
                    <a:lnTo>
                      <a:pt x="188" y="687"/>
                    </a:lnTo>
                    <a:lnTo>
                      <a:pt x="212" y="675"/>
                    </a:lnTo>
                    <a:lnTo>
                      <a:pt x="233" y="664"/>
                    </a:lnTo>
                    <a:lnTo>
                      <a:pt x="252" y="649"/>
                    </a:lnTo>
                    <a:lnTo>
                      <a:pt x="269" y="628"/>
                    </a:lnTo>
                    <a:lnTo>
                      <a:pt x="282" y="603"/>
                    </a:lnTo>
                    <a:lnTo>
                      <a:pt x="284" y="571"/>
                    </a:lnTo>
                    <a:lnTo>
                      <a:pt x="293" y="539"/>
                    </a:lnTo>
                    <a:lnTo>
                      <a:pt x="307" y="509"/>
                    </a:lnTo>
                    <a:lnTo>
                      <a:pt x="320" y="478"/>
                    </a:lnTo>
                    <a:lnTo>
                      <a:pt x="331" y="450"/>
                    </a:lnTo>
                    <a:lnTo>
                      <a:pt x="341" y="420"/>
                    </a:lnTo>
                    <a:lnTo>
                      <a:pt x="341" y="388"/>
                    </a:lnTo>
                    <a:lnTo>
                      <a:pt x="331" y="355"/>
                    </a:lnTo>
                    <a:lnTo>
                      <a:pt x="324" y="372"/>
                    </a:lnTo>
                    <a:lnTo>
                      <a:pt x="311" y="386"/>
                    </a:lnTo>
                    <a:lnTo>
                      <a:pt x="293" y="395"/>
                    </a:lnTo>
                    <a:lnTo>
                      <a:pt x="276" y="405"/>
                    </a:lnTo>
                    <a:lnTo>
                      <a:pt x="267" y="405"/>
                    </a:lnTo>
                    <a:lnTo>
                      <a:pt x="258" y="405"/>
                    </a:lnTo>
                    <a:lnTo>
                      <a:pt x="248" y="405"/>
                    </a:lnTo>
                    <a:lnTo>
                      <a:pt x="239" y="403"/>
                    </a:lnTo>
                    <a:lnTo>
                      <a:pt x="231" y="399"/>
                    </a:lnTo>
                    <a:lnTo>
                      <a:pt x="224" y="395"/>
                    </a:lnTo>
                    <a:lnTo>
                      <a:pt x="218" y="390"/>
                    </a:lnTo>
                    <a:lnTo>
                      <a:pt x="212" y="382"/>
                    </a:lnTo>
                    <a:lnTo>
                      <a:pt x="212" y="369"/>
                    </a:lnTo>
                    <a:lnTo>
                      <a:pt x="208" y="361"/>
                    </a:lnTo>
                    <a:lnTo>
                      <a:pt x="201" y="357"/>
                    </a:lnTo>
                    <a:lnTo>
                      <a:pt x="193" y="357"/>
                    </a:lnTo>
                    <a:lnTo>
                      <a:pt x="182" y="359"/>
                    </a:lnTo>
                    <a:lnTo>
                      <a:pt x="174" y="359"/>
                    </a:lnTo>
                    <a:lnTo>
                      <a:pt x="167" y="357"/>
                    </a:lnTo>
                    <a:lnTo>
                      <a:pt x="163" y="350"/>
                    </a:lnTo>
                    <a:lnTo>
                      <a:pt x="169" y="344"/>
                    </a:lnTo>
                    <a:lnTo>
                      <a:pt x="176" y="342"/>
                    </a:lnTo>
                    <a:lnTo>
                      <a:pt x="186" y="340"/>
                    </a:lnTo>
                    <a:lnTo>
                      <a:pt x="195" y="340"/>
                    </a:lnTo>
                    <a:lnTo>
                      <a:pt x="205" y="355"/>
                    </a:lnTo>
                    <a:lnTo>
                      <a:pt x="206" y="355"/>
                    </a:lnTo>
                    <a:lnTo>
                      <a:pt x="206" y="354"/>
                    </a:lnTo>
                    <a:lnTo>
                      <a:pt x="208" y="352"/>
                    </a:lnTo>
                    <a:lnTo>
                      <a:pt x="208" y="350"/>
                    </a:lnTo>
                    <a:lnTo>
                      <a:pt x="218" y="354"/>
                    </a:lnTo>
                    <a:lnTo>
                      <a:pt x="225" y="363"/>
                    </a:lnTo>
                    <a:lnTo>
                      <a:pt x="231" y="374"/>
                    </a:lnTo>
                    <a:lnTo>
                      <a:pt x="241" y="382"/>
                    </a:lnTo>
                    <a:lnTo>
                      <a:pt x="254" y="384"/>
                    </a:lnTo>
                    <a:lnTo>
                      <a:pt x="267" y="384"/>
                    </a:lnTo>
                    <a:lnTo>
                      <a:pt x="276" y="384"/>
                    </a:lnTo>
                    <a:lnTo>
                      <a:pt x="284" y="380"/>
                    </a:lnTo>
                    <a:lnTo>
                      <a:pt x="290" y="376"/>
                    </a:lnTo>
                    <a:lnTo>
                      <a:pt x="295" y="371"/>
                    </a:lnTo>
                    <a:lnTo>
                      <a:pt x="301" y="363"/>
                    </a:lnTo>
                    <a:lnTo>
                      <a:pt x="307" y="355"/>
                    </a:lnTo>
                    <a:lnTo>
                      <a:pt x="309" y="352"/>
                    </a:lnTo>
                    <a:lnTo>
                      <a:pt x="309" y="346"/>
                    </a:lnTo>
                    <a:lnTo>
                      <a:pt x="309" y="342"/>
                    </a:lnTo>
                    <a:lnTo>
                      <a:pt x="309" y="337"/>
                    </a:lnTo>
                    <a:lnTo>
                      <a:pt x="301" y="333"/>
                    </a:lnTo>
                    <a:lnTo>
                      <a:pt x="293" y="329"/>
                    </a:lnTo>
                    <a:lnTo>
                      <a:pt x="286" y="325"/>
                    </a:lnTo>
                    <a:lnTo>
                      <a:pt x="278" y="323"/>
                    </a:lnTo>
                    <a:lnTo>
                      <a:pt x="269" y="323"/>
                    </a:lnTo>
                    <a:lnTo>
                      <a:pt x="261" y="323"/>
                    </a:lnTo>
                    <a:lnTo>
                      <a:pt x="252" y="325"/>
                    </a:lnTo>
                    <a:lnTo>
                      <a:pt x="244" y="327"/>
                    </a:lnTo>
                    <a:lnTo>
                      <a:pt x="237" y="329"/>
                    </a:lnTo>
                    <a:lnTo>
                      <a:pt x="229" y="333"/>
                    </a:lnTo>
                    <a:lnTo>
                      <a:pt x="220" y="333"/>
                    </a:lnTo>
                    <a:lnTo>
                      <a:pt x="214" y="327"/>
                    </a:lnTo>
                    <a:lnTo>
                      <a:pt x="216" y="312"/>
                    </a:lnTo>
                    <a:lnTo>
                      <a:pt x="227" y="308"/>
                    </a:lnTo>
                    <a:lnTo>
                      <a:pt x="242" y="306"/>
                    </a:lnTo>
                    <a:lnTo>
                      <a:pt x="254" y="301"/>
                    </a:lnTo>
                    <a:lnTo>
                      <a:pt x="265" y="302"/>
                    </a:lnTo>
                    <a:lnTo>
                      <a:pt x="275" y="302"/>
                    </a:lnTo>
                    <a:lnTo>
                      <a:pt x="286" y="304"/>
                    </a:lnTo>
                    <a:lnTo>
                      <a:pt x="297" y="306"/>
                    </a:lnTo>
                    <a:lnTo>
                      <a:pt x="307" y="310"/>
                    </a:lnTo>
                    <a:lnTo>
                      <a:pt x="316" y="316"/>
                    </a:lnTo>
                    <a:lnTo>
                      <a:pt x="324" y="321"/>
                    </a:lnTo>
                    <a:lnTo>
                      <a:pt x="331" y="331"/>
                    </a:lnTo>
                    <a:lnTo>
                      <a:pt x="341" y="285"/>
                    </a:lnTo>
                    <a:lnTo>
                      <a:pt x="343" y="242"/>
                    </a:lnTo>
                    <a:lnTo>
                      <a:pt x="345" y="198"/>
                    </a:lnTo>
                    <a:lnTo>
                      <a:pt x="358" y="155"/>
                    </a:lnTo>
                    <a:lnTo>
                      <a:pt x="358" y="136"/>
                    </a:lnTo>
                    <a:lnTo>
                      <a:pt x="352" y="123"/>
                    </a:lnTo>
                    <a:lnTo>
                      <a:pt x="343" y="109"/>
                    </a:lnTo>
                    <a:lnTo>
                      <a:pt x="331" y="100"/>
                    </a:lnTo>
                    <a:lnTo>
                      <a:pt x="320" y="89"/>
                    </a:lnTo>
                    <a:lnTo>
                      <a:pt x="311" y="77"/>
                    </a:lnTo>
                    <a:lnTo>
                      <a:pt x="305" y="62"/>
                    </a:lnTo>
                    <a:lnTo>
                      <a:pt x="307" y="43"/>
                    </a:lnTo>
                    <a:lnTo>
                      <a:pt x="301" y="32"/>
                    </a:lnTo>
                    <a:lnTo>
                      <a:pt x="288" y="21"/>
                    </a:lnTo>
                    <a:lnTo>
                      <a:pt x="278" y="11"/>
                    </a:lnTo>
                    <a:lnTo>
                      <a:pt x="278" y="0"/>
                    </a:lnTo>
                    <a:lnTo>
                      <a:pt x="295" y="3"/>
                    </a:lnTo>
                    <a:lnTo>
                      <a:pt x="309" y="15"/>
                    </a:lnTo>
                    <a:lnTo>
                      <a:pt x="320" y="28"/>
                    </a:lnTo>
                    <a:lnTo>
                      <a:pt x="328" y="43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65" name="Freeform 62"/>
              <p:cNvSpPr>
                <a:spLocks/>
              </p:cNvSpPr>
              <p:nvPr/>
            </p:nvSpPr>
            <p:spPr bwMode="auto">
              <a:xfrm>
                <a:off x="-519113" y="3394075"/>
                <a:ext cx="198438" cy="95250"/>
              </a:xfrm>
              <a:custGeom>
                <a:avLst/>
                <a:gdLst>
                  <a:gd name="T0" fmla="*/ 252 w 252"/>
                  <a:gd name="T1" fmla="*/ 8 h 121"/>
                  <a:gd name="T2" fmla="*/ 220 w 252"/>
                  <a:gd name="T3" fmla="*/ 15 h 121"/>
                  <a:gd name="T4" fmla="*/ 187 w 252"/>
                  <a:gd name="T5" fmla="*/ 23 h 121"/>
                  <a:gd name="T6" fmla="*/ 155 w 252"/>
                  <a:gd name="T7" fmla="*/ 32 h 121"/>
                  <a:gd name="T8" fmla="*/ 123 w 252"/>
                  <a:gd name="T9" fmla="*/ 42 h 121"/>
                  <a:gd name="T10" fmla="*/ 93 w 252"/>
                  <a:gd name="T11" fmla="*/ 55 h 121"/>
                  <a:gd name="T12" fmla="*/ 64 w 252"/>
                  <a:gd name="T13" fmla="*/ 72 h 121"/>
                  <a:gd name="T14" fmla="*/ 38 w 252"/>
                  <a:gd name="T15" fmla="*/ 95 h 121"/>
                  <a:gd name="T16" fmla="*/ 15 w 252"/>
                  <a:gd name="T17" fmla="*/ 121 h 121"/>
                  <a:gd name="T18" fmla="*/ 0 w 252"/>
                  <a:gd name="T19" fmla="*/ 121 h 121"/>
                  <a:gd name="T20" fmla="*/ 0 w 252"/>
                  <a:gd name="T21" fmla="*/ 106 h 121"/>
                  <a:gd name="T22" fmla="*/ 6 w 252"/>
                  <a:gd name="T23" fmla="*/ 95 h 121"/>
                  <a:gd name="T24" fmla="*/ 13 w 252"/>
                  <a:gd name="T25" fmla="*/ 84 h 121"/>
                  <a:gd name="T26" fmla="*/ 27 w 252"/>
                  <a:gd name="T27" fmla="*/ 72 h 121"/>
                  <a:gd name="T28" fmla="*/ 38 w 252"/>
                  <a:gd name="T29" fmla="*/ 63 h 121"/>
                  <a:gd name="T30" fmla="*/ 53 w 252"/>
                  <a:gd name="T31" fmla="*/ 55 h 121"/>
                  <a:gd name="T32" fmla="*/ 66 w 252"/>
                  <a:gd name="T33" fmla="*/ 48 h 121"/>
                  <a:gd name="T34" fmla="*/ 80 w 252"/>
                  <a:gd name="T35" fmla="*/ 40 h 121"/>
                  <a:gd name="T36" fmla="*/ 100 w 252"/>
                  <a:gd name="T37" fmla="*/ 32 h 121"/>
                  <a:gd name="T38" fmla="*/ 119 w 252"/>
                  <a:gd name="T39" fmla="*/ 23 h 121"/>
                  <a:gd name="T40" fmla="*/ 140 w 252"/>
                  <a:gd name="T41" fmla="*/ 15 h 121"/>
                  <a:gd name="T42" fmla="*/ 163 w 252"/>
                  <a:gd name="T43" fmla="*/ 10 h 121"/>
                  <a:gd name="T44" fmla="*/ 184 w 252"/>
                  <a:gd name="T45" fmla="*/ 4 h 121"/>
                  <a:gd name="T46" fmla="*/ 206 w 252"/>
                  <a:gd name="T47" fmla="*/ 2 h 121"/>
                  <a:gd name="T48" fmla="*/ 229 w 252"/>
                  <a:gd name="T49" fmla="*/ 0 h 121"/>
                  <a:gd name="T50" fmla="*/ 252 w 252"/>
                  <a:gd name="T51" fmla="*/ 2 h 121"/>
                  <a:gd name="T52" fmla="*/ 252 w 252"/>
                  <a:gd name="T53" fmla="*/ 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2" h="121">
                    <a:moveTo>
                      <a:pt x="252" y="8"/>
                    </a:moveTo>
                    <a:lnTo>
                      <a:pt x="220" y="15"/>
                    </a:lnTo>
                    <a:lnTo>
                      <a:pt x="187" y="23"/>
                    </a:lnTo>
                    <a:lnTo>
                      <a:pt x="155" y="32"/>
                    </a:lnTo>
                    <a:lnTo>
                      <a:pt x="123" y="42"/>
                    </a:lnTo>
                    <a:lnTo>
                      <a:pt x="93" y="55"/>
                    </a:lnTo>
                    <a:lnTo>
                      <a:pt x="64" y="72"/>
                    </a:lnTo>
                    <a:lnTo>
                      <a:pt x="38" y="95"/>
                    </a:lnTo>
                    <a:lnTo>
                      <a:pt x="15" y="121"/>
                    </a:lnTo>
                    <a:lnTo>
                      <a:pt x="0" y="121"/>
                    </a:lnTo>
                    <a:lnTo>
                      <a:pt x="0" y="106"/>
                    </a:lnTo>
                    <a:lnTo>
                      <a:pt x="6" y="95"/>
                    </a:lnTo>
                    <a:lnTo>
                      <a:pt x="13" y="84"/>
                    </a:lnTo>
                    <a:lnTo>
                      <a:pt x="27" y="72"/>
                    </a:lnTo>
                    <a:lnTo>
                      <a:pt x="38" y="63"/>
                    </a:lnTo>
                    <a:lnTo>
                      <a:pt x="53" y="55"/>
                    </a:lnTo>
                    <a:lnTo>
                      <a:pt x="66" y="48"/>
                    </a:lnTo>
                    <a:lnTo>
                      <a:pt x="80" y="40"/>
                    </a:lnTo>
                    <a:lnTo>
                      <a:pt x="100" y="32"/>
                    </a:lnTo>
                    <a:lnTo>
                      <a:pt x="119" y="23"/>
                    </a:lnTo>
                    <a:lnTo>
                      <a:pt x="140" y="15"/>
                    </a:lnTo>
                    <a:lnTo>
                      <a:pt x="163" y="10"/>
                    </a:lnTo>
                    <a:lnTo>
                      <a:pt x="184" y="4"/>
                    </a:lnTo>
                    <a:lnTo>
                      <a:pt x="206" y="2"/>
                    </a:lnTo>
                    <a:lnTo>
                      <a:pt x="229" y="0"/>
                    </a:lnTo>
                    <a:lnTo>
                      <a:pt x="252" y="2"/>
                    </a:lnTo>
                    <a:lnTo>
                      <a:pt x="252" y="8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66" name="Freeform 63"/>
              <p:cNvSpPr>
                <a:spLocks/>
              </p:cNvSpPr>
              <p:nvPr/>
            </p:nvSpPr>
            <p:spPr bwMode="auto">
              <a:xfrm>
                <a:off x="-609600" y="3479800"/>
                <a:ext cx="415925" cy="419100"/>
              </a:xfrm>
              <a:custGeom>
                <a:avLst/>
                <a:gdLst>
                  <a:gd name="T0" fmla="*/ 488 w 524"/>
                  <a:gd name="T1" fmla="*/ 55 h 528"/>
                  <a:gd name="T2" fmla="*/ 512 w 524"/>
                  <a:gd name="T3" fmla="*/ 116 h 528"/>
                  <a:gd name="T4" fmla="*/ 520 w 524"/>
                  <a:gd name="T5" fmla="*/ 152 h 528"/>
                  <a:gd name="T6" fmla="*/ 510 w 524"/>
                  <a:gd name="T7" fmla="*/ 153 h 528"/>
                  <a:gd name="T8" fmla="*/ 488 w 524"/>
                  <a:gd name="T9" fmla="*/ 121 h 528"/>
                  <a:gd name="T10" fmla="*/ 465 w 524"/>
                  <a:gd name="T11" fmla="*/ 55 h 528"/>
                  <a:gd name="T12" fmla="*/ 427 w 524"/>
                  <a:gd name="T13" fmla="*/ 42 h 528"/>
                  <a:gd name="T14" fmla="*/ 365 w 524"/>
                  <a:gd name="T15" fmla="*/ 59 h 528"/>
                  <a:gd name="T16" fmla="*/ 295 w 524"/>
                  <a:gd name="T17" fmla="*/ 63 h 528"/>
                  <a:gd name="T18" fmla="*/ 227 w 524"/>
                  <a:gd name="T19" fmla="*/ 66 h 528"/>
                  <a:gd name="T20" fmla="*/ 187 w 524"/>
                  <a:gd name="T21" fmla="*/ 81 h 528"/>
                  <a:gd name="T22" fmla="*/ 185 w 524"/>
                  <a:gd name="T23" fmla="*/ 99 h 528"/>
                  <a:gd name="T24" fmla="*/ 179 w 524"/>
                  <a:gd name="T25" fmla="*/ 144 h 528"/>
                  <a:gd name="T26" fmla="*/ 162 w 524"/>
                  <a:gd name="T27" fmla="*/ 220 h 528"/>
                  <a:gd name="T28" fmla="*/ 147 w 524"/>
                  <a:gd name="T29" fmla="*/ 259 h 528"/>
                  <a:gd name="T30" fmla="*/ 130 w 524"/>
                  <a:gd name="T31" fmla="*/ 265 h 528"/>
                  <a:gd name="T32" fmla="*/ 111 w 524"/>
                  <a:gd name="T33" fmla="*/ 271 h 528"/>
                  <a:gd name="T34" fmla="*/ 98 w 524"/>
                  <a:gd name="T35" fmla="*/ 284 h 528"/>
                  <a:gd name="T36" fmla="*/ 87 w 524"/>
                  <a:gd name="T37" fmla="*/ 310 h 528"/>
                  <a:gd name="T38" fmla="*/ 87 w 524"/>
                  <a:gd name="T39" fmla="*/ 352 h 528"/>
                  <a:gd name="T40" fmla="*/ 98 w 524"/>
                  <a:gd name="T41" fmla="*/ 382 h 528"/>
                  <a:gd name="T42" fmla="*/ 119 w 524"/>
                  <a:gd name="T43" fmla="*/ 399 h 528"/>
                  <a:gd name="T44" fmla="*/ 130 w 524"/>
                  <a:gd name="T45" fmla="*/ 428 h 528"/>
                  <a:gd name="T46" fmla="*/ 149 w 524"/>
                  <a:gd name="T47" fmla="*/ 477 h 528"/>
                  <a:gd name="T48" fmla="*/ 153 w 524"/>
                  <a:gd name="T49" fmla="*/ 513 h 528"/>
                  <a:gd name="T50" fmla="*/ 149 w 524"/>
                  <a:gd name="T51" fmla="*/ 528 h 528"/>
                  <a:gd name="T52" fmla="*/ 138 w 524"/>
                  <a:gd name="T53" fmla="*/ 507 h 528"/>
                  <a:gd name="T54" fmla="*/ 117 w 524"/>
                  <a:gd name="T55" fmla="*/ 441 h 528"/>
                  <a:gd name="T56" fmla="*/ 96 w 524"/>
                  <a:gd name="T57" fmla="*/ 420 h 528"/>
                  <a:gd name="T58" fmla="*/ 73 w 524"/>
                  <a:gd name="T59" fmla="*/ 396 h 528"/>
                  <a:gd name="T60" fmla="*/ 64 w 524"/>
                  <a:gd name="T61" fmla="*/ 384 h 528"/>
                  <a:gd name="T62" fmla="*/ 60 w 524"/>
                  <a:gd name="T63" fmla="*/ 394 h 528"/>
                  <a:gd name="T64" fmla="*/ 37 w 524"/>
                  <a:gd name="T65" fmla="*/ 386 h 528"/>
                  <a:gd name="T66" fmla="*/ 19 w 524"/>
                  <a:gd name="T67" fmla="*/ 348 h 528"/>
                  <a:gd name="T68" fmla="*/ 3 w 524"/>
                  <a:gd name="T69" fmla="*/ 261 h 528"/>
                  <a:gd name="T70" fmla="*/ 3 w 524"/>
                  <a:gd name="T71" fmla="*/ 127 h 528"/>
                  <a:gd name="T72" fmla="*/ 34 w 524"/>
                  <a:gd name="T73" fmla="*/ 57 h 528"/>
                  <a:gd name="T74" fmla="*/ 49 w 524"/>
                  <a:gd name="T75" fmla="*/ 42 h 528"/>
                  <a:gd name="T76" fmla="*/ 66 w 524"/>
                  <a:gd name="T77" fmla="*/ 38 h 528"/>
                  <a:gd name="T78" fmla="*/ 73 w 524"/>
                  <a:gd name="T79" fmla="*/ 44 h 528"/>
                  <a:gd name="T80" fmla="*/ 73 w 524"/>
                  <a:gd name="T81" fmla="*/ 55 h 528"/>
                  <a:gd name="T82" fmla="*/ 62 w 524"/>
                  <a:gd name="T83" fmla="*/ 59 h 528"/>
                  <a:gd name="T84" fmla="*/ 37 w 524"/>
                  <a:gd name="T85" fmla="*/ 89 h 528"/>
                  <a:gd name="T86" fmla="*/ 22 w 524"/>
                  <a:gd name="T87" fmla="*/ 150 h 528"/>
                  <a:gd name="T88" fmla="*/ 26 w 524"/>
                  <a:gd name="T89" fmla="*/ 214 h 528"/>
                  <a:gd name="T90" fmla="*/ 32 w 524"/>
                  <a:gd name="T91" fmla="*/ 280 h 528"/>
                  <a:gd name="T92" fmla="*/ 39 w 524"/>
                  <a:gd name="T93" fmla="*/ 329 h 528"/>
                  <a:gd name="T94" fmla="*/ 53 w 524"/>
                  <a:gd name="T95" fmla="*/ 363 h 528"/>
                  <a:gd name="T96" fmla="*/ 62 w 524"/>
                  <a:gd name="T97" fmla="*/ 341 h 528"/>
                  <a:gd name="T98" fmla="*/ 77 w 524"/>
                  <a:gd name="T99" fmla="*/ 271 h 528"/>
                  <a:gd name="T100" fmla="*/ 113 w 524"/>
                  <a:gd name="T101" fmla="*/ 244 h 528"/>
                  <a:gd name="T102" fmla="*/ 126 w 524"/>
                  <a:gd name="T103" fmla="*/ 240 h 528"/>
                  <a:gd name="T104" fmla="*/ 145 w 524"/>
                  <a:gd name="T105" fmla="*/ 220 h 528"/>
                  <a:gd name="T106" fmla="*/ 153 w 524"/>
                  <a:gd name="T107" fmla="*/ 169 h 528"/>
                  <a:gd name="T108" fmla="*/ 155 w 524"/>
                  <a:gd name="T109" fmla="*/ 116 h 528"/>
                  <a:gd name="T110" fmla="*/ 172 w 524"/>
                  <a:gd name="T111" fmla="*/ 72 h 528"/>
                  <a:gd name="T112" fmla="*/ 223 w 524"/>
                  <a:gd name="T113" fmla="*/ 46 h 528"/>
                  <a:gd name="T114" fmla="*/ 289 w 524"/>
                  <a:gd name="T115" fmla="*/ 40 h 528"/>
                  <a:gd name="T116" fmla="*/ 357 w 524"/>
                  <a:gd name="T117" fmla="*/ 38 h 528"/>
                  <a:gd name="T118" fmla="*/ 420 w 524"/>
                  <a:gd name="T119" fmla="*/ 19 h 528"/>
                  <a:gd name="T120" fmla="*/ 459 w 524"/>
                  <a:gd name="T121" fmla="*/ 0 h 528"/>
                  <a:gd name="T122" fmla="*/ 478 w 524"/>
                  <a:gd name="T123" fmla="*/ 11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24" h="528">
                    <a:moveTo>
                      <a:pt x="486" y="21"/>
                    </a:moveTo>
                    <a:lnTo>
                      <a:pt x="488" y="55"/>
                    </a:lnTo>
                    <a:lnTo>
                      <a:pt x="499" y="85"/>
                    </a:lnTo>
                    <a:lnTo>
                      <a:pt x="512" y="116"/>
                    </a:lnTo>
                    <a:lnTo>
                      <a:pt x="524" y="146"/>
                    </a:lnTo>
                    <a:lnTo>
                      <a:pt x="520" y="152"/>
                    </a:lnTo>
                    <a:lnTo>
                      <a:pt x="516" y="153"/>
                    </a:lnTo>
                    <a:lnTo>
                      <a:pt x="510" y="153"/>
                    </a:lnTo>
                    <a:lnTo>
                      <a:pt x="505" y="152"/>
                    </a:lnTo>
                    <a:lnTo>
                      <a:pt x="488" y="121"/>
                    </a:lnTo>
                    <a:lnTo>
                      <a:pt x="476" y="87"/>
                    </a:lnTo>
                    <a:lnTo>
                      <a:pt x="465" y="55"/>
                    </a:lnTo>
                    <a:lnTo>
                      <a:pt x="455" y="21"/>
                    </a:lnTo>
                    <a:lnTo>
                      <a:pt x="427" y="42"/>
                    </a:lnTo>
                    <a:lnTo>
                      <a:pt x="397" y="53"/>
                    </a:lnTo>
                    <a:lnTo>
                      <a:pt x="365" y="59"/>
                    </a:lnTo>
                    <a:lnTo>
                      <a:pt x="331" y="61"/>
                    </a:lnTo>
                    <a:lnTo>
                      <a:pt x="295" y="63"/>
                    </a:lnTo>
                    <a:lnTo>
                      <a:pt x="261" y="63"/>
                    </a:lnTo>
                    <a:lnTo>
                      <a:pt x="227" y="66"/>
                    </a:lnTo>
                    <a:lnTo>
                      <a:pt x="193" y="74"/>
                    </a:lnTo>
                    <a:lnTo>
                      <a:pt x="187" y="81"/>
                    </a:lnTo>
                    <a:lnTo>
                      <a:pt x="187" y="89"/>
                    </a:lnTo>
                    <a:lnTo>
                      <a:pt x="185" y="99"/>
                    </a:lnTo>
                    <a:lnTo>
                      <a:pt x="177" y="104"/>
                    </a:lnTo>
                    <a:lnTo>
                      <a:pt x="179" y="144"/>
                    </a:lnTo>
                    <a:lnTo>
                      <a:pt x="172" y="182"/>
                    </a:lnTo>
                    <a:lnTo>
                      <a:pt x="162" y="220"/>
                    </a:lnTo>
                    <a:lnTo>
                      <a:pt x="157" y="257"/>
                    </a:lnTo>
                    <a:lnTo>
                      <a:pt x="147" y="259"/>
                    </a:lnTo>
                    <a:lnTo>
                      <a:pt x="138" y="263"/>
                    </a:lnTo>
                    <a:lnTo>
                      <a:pt x="130" y="265"/>
                    </a:lnTo>
                    <a:lnTo>
                      <a:pt x="121" y="267"/>
                    </a:lnTo>
                    <a:lnTo>
                      <a:pt x="111" y="271"/>
                    </a:lnTo>
                    <a:lnTo>
                      <a:pt x="104" y="276"/>
                    </a:lnTo>
                    <a:lnTo>
                      <a:pt x="98" y="284"/>
                    </a:lnTo>
                    <a:lnTo>
                      <a:pt x="92" y="293"/>
                    </a:lnTo>
                    <a:lnTo>
                      <a:pt x="87" y="310"/>
                    </a:lnTo>
                    <a:lnTo>
                      <a:pt x="85" y="331"/>
                    </a:lnTo>
                    <a:lnTo>
                      <a:pt x="87" y="352"/>
                    </a:lnTo>
                    <a:lnTo>
                      <a:pt x="89" y="371"/>
                    </a:lnTo>
                    <a:lnTo>
                      <a:pt x="98" y="382"/>
                    </a:lnTo>
                    <a:lnTo>
                      <a:pt x="111" y="390"/>
                    </a:lnTo>
                    <a:lnTo>
                      <a:pt x="119" y="399"/>
                    </a:lnTo>
                    <a:lnTo>
                      <a:pt x="117" y="413"/>
                    </a:lnTo>
                    <a:lnTo>
                      <a:pt x="130" y="428"/>
                    </a:lnTo>
                    <a:lnTo>
                      <a:pt x="142" y="451"/>
                    </a:lnTo>
                    <a:lnTo>
                      <a:pt x="149" y="477"/>
                    </a:lnTo>
                    <a:lnTo>
                      <a:pt x="151" y="496"/>
                    </a:lnTo>
                    <a:lnTo>
                      <a:pt x="153" y="513"/>
                    </a:lnTo>
                    <a:lnTo>
                      <a:pt x="151" y="522"/>
                    </a:lnTo>
                    <a:lnTo>
                      <a:pt x="149" y="528"/>
                    </a:lnTo>
                    <a:lnTo>
                      <a:pt x="143" y="528"/>
                    </a:lnTo>
                    <a:lnTo>
                      <a:pt x="138" y="507"/>
                    </a:lnTo>
                    <a:lnTo>
                      <a:pt x="128" y="473"/>
                    </a:lnTo>
                    <a:lnTo>
                      <a:pt x="117" y="441"/>
                    </a:lnTo>
                    <a:lnTo>
                      <a:pt x="107" y="420"/>
                    </a:lnTo>
                    <a:lnTo>
                      <a:pt x="96" y="420"/>
                    </a:lnTo>
                    <a:lnTo>
                      <a:pt x="83" y="411"/>
                    </a:lnTo>
                    <a:lnTo>
                      <a:pt x="73" y="396"/>
                    </a:lnTo>
                    <a:lnTo>
                      <a:pt x="66" y="380"/>
                    </a:lnTo>
                    <a:lnTo>
                      <a:pt x="64" y="384"/>
                    </a:lnTo>
                    <a:lnTo>
                      <a:pt x="62" y="388"/>
                    </a:lnTo>
                    <a:lnTo>
                      <a:pt x="60" y="394"/>
                    </a:lnTo>
                    <a:lnTo>
                      <a:pt x="56" y="398"/>
                    </a:lnTo>
                    <a:lnTo>
                      <a:pt x="37" y="386"/>
                    </a:lnTo>
                    <a:lnTo>
                      <a:pt x="26" y="369"/>
                    </a:lnTo>
                    <a:lnTo>
                      <a:pt x="19" y="348"/>
                    </a:lnTo>
                    <a:lnTo>
                      <a:pt x="11" y="329"/>
                    </a:lnTo>
                    <a:lnTo>
                      <a:pt x="3" y="261"/>
                    </a:lnTo>
                    <a:lnTo>
                      <a:pt x="0" y="193"/>
                    </a:lnTo>
                    <a:lnTo>
                      <a:pt x="3" y="127"/>
                    </a:lnTo>
                    <a:lnTo>
                      <a:pt x="26" y="64"/>
                    </a:lnTo>
                    <a:lnTo>
                      <a:pt x="34" y="57"/>
                    </a:lnTo>
                    <a:lnTo>
                      <a:pt x="41" y="47"/>
                    </a:lnTo>
                    <a:lnTo>
                      <a:pt x="49" y="42"/>
                    </a:lnTo>
                    <a:lnTo>
                      <a:pt x="60" y="40"/>
                    </a:lnTo>
                    <a:lnTo>
                      <a:pt x="66" y="38"/>
                    </a:lnTo>
                    <a:lnTo>
                      <a:pt x="72" y="40"/>
                    </a:lnTo>
                    <a:lnTo>
                      <a:pt x="73" y="44"/>
                    </a:lnTo>
                    <a:lnTo>
                      <a:pt x="75" y="49"/>
                    </a:lnTo>
                    <a:lnTo>
                      <a:pt x="73" y="55"/>
                    </a:lnTo>
                    <a:lnTo>
                      <a:pt x="68" y="59"/>
                    </a:lnTo>
                    <a:lnTo>
                      <a:pt x="62" y="59"/>
                    </a:lnTo>
                    <a:lnTo>
                      <a:pt x="56" y="63"/>
                    </a:lnTo>
                    <a:lnTo>
                      <a:pt x="37" y="89"/>
                    </a:lnTo>
                    <a:lnTo>
                      <a:pt x="28" y="119"/>
                    </a:lnTo>
                    <a:lnTo>
                      <a:pt x="22" y="150"/>
                    </a:lnTo>
                    <a:lnTo>
                      <a:pt x="22" y="182"/>
                    </a:lnTo>
                    <a:lnTo>
                      <a:pt x="26" y="214"/>
                    </a:lnTo>
                    <a:lnTo>
                      <a:pt x="28" y="248"/>
                    </a:lnTo>
                    <a:lnTo>
                      <a:pt x="32" y="280"/>
                    </a:lnTo>
                    <a:lnTo>
                      <a:pt x="32" y="312"/>
                    </a:lnTo>
                    <a:lnTo>
                      <a:pt x="39" y="329"/>
                    </a:lnTo>
                    <a:lnTo>
                      <a:pt x="45" y="346"/>
                    </a:lnTo>
                    <a:lnTo>
                      <a:pt x="53" y="363"/>
                    </a:lnTo>
                    <a:lnTo>
                      <a:pt x="64" y="379"/>
                    </a:lnTo>
                    <a:lnTo>
                      <a:pt x="62" y="341"/>
                    </a:lnTo>
                    <a:lnTo>
                      <a:pt x="66" y="305"/>
                    </a:lnTo>
                    <a:lnTo>
                      <a:pt x="77" y="271"/>
                    </a:lnTo>
                    <a:lnTo>
                      <a:pt x="106" y="244"/>
                    </a:lnTo>
                    <a:lnTo>
                      <a:pt x="113" y="244"/>
                    </a:lnTo>
                    <a:lnTo>
                      <a:pt x="121" y="242"/>
                    </a:lnTo>
                    <a:lnTo>
                      <a:pt x="126" y="240"/>
                    </a:lnTo>
                    <a:lnTo>
                      <a:pt x="134" y="240"/>
                    </a:lnTo>
                    <a:lnTo>
                      <a:pt x="145" y="220"/>
                    </a:lnTo>
                    <a:lnTo>
                      <a:pt x="151" y="195"/>
                    </a:lnTo>
                    <a:lnTo>
                      <a:pt x="153" y="169"/>
                    </a:lnTo>
                    <a:lnTo>
                      <a:pt x="153" y="142"/>
                    </a:lnTo>
                    <a:lnTo>
                      <a:pt x="155" y="116"/>
                    </a:lnTo>
                    <a:lnTo>
                      <a:pt x="160" y="93"/>
                    </a:lnTo>
                    <a:lnTo>
                      <a:pt x="172" y="72"/>
                    </a:lnTo>
                    <a:lnTo>
                      <a:pt x="193" y="55"/>
                    </a:lnTo>
                    <a:lnTo>
                      <a:pt x="223" y="46"/>
                    </a:lnTo>
                    <a:lnTo>
                      <a:pt x="257" y="42"/>
                    </a:lnTo>
                    <a:lnTo>
                      <a:pt x="289" y="40"/>
                    </a:lnTo>
                    <a:lnTo>
                      <a:pt x="323" y="40"/>
                    </a:lnTo>
                    <a:lnTo>
                      <a:pt x="357" y="38"/>
                    </a:lnTo>
                    <a:lnTo>
                      <a:pt x="389" y="30"/>
                    </a:lnTo>
                    <a:lnTo>
                      <a:pt x="420" y="19"/>
                    </a:lnTo>
                    <a:lnTo>
                      <a:pt x="446" y="0"/>
                    </a:lnTo>
                    <a:lnTo>
                      <a:pt x="459" y="0"/>
                    </a:lnTo>
                    <a:lnTo>
                      <a:pt x="471" y="4"/>
                    </a:lnTo>
                    <a:lnTo>
                      <a:pt x="478" y="11"/>
                    </a:lnTo>
                    <a:lnTo>
                      <a:pt x="486" y="21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67" name="Freeform 64"/>
              <p:cNvSpPr>
                <a:spLocks/>
              </p:cNvSpPr>
              <p:nvPr/>
            </p:nvSpPr>
            <p:spPr bwMode="auto">
              <a:xfrm>
                <a:off x="-544513" y="3535363"/>
                <a:ext cx="41275" cy="85725"/>
              </a:xfrm>
              <a:custGeom>
                <a:avLst/>
                <a:gdLst>
                  <a:gd name="T0" fmla="*/ 51 w 51"/>
                  <a:gd name="T1" fmla="*/ 0 h 110"/>
                  <a:gd name="T2" fmla="*/ 45 w 51"/>
                  <a:gd name="T3" fmla="*/ 25 h 110"/>
                  <a:gd name="T4" fmla="*/ 38 w 51"/>
                  <a:gd name="T5" fmla="*/ 53 h 110"/>
                  <a:gd name="T6" fmla="*/ 28 w 51"/>
                  <a:gd name="T7" fmla="*/ 80 h 110"/>
                  <a:gd name="T8" fmla="*/ 19 w 51"/>
                  <a:gd name="T9" fmla="*/ 106 h 110"/>
                  <a:gd name="T10" fmla="*/ 15 w 51"/>
                  <a:gd name="T11" fmla="*/ 106 h 110"/>
                  <a:gd name="T12" fmla="*/ 13 w 51"/>
                  <a:gd name="T13" fmla="*/ 108 h 110"/>
                  <a:gd name="T14" fmla="*/ 9 w 51"/>
                  <a:gd name="T15" fmla="*/ 110 h 110"/>
                  <a:gd name="T16" fmla="*/ 6 w 51"/>
                  <a:gd name="T17" fmla="*/ 110 h 110"/>
                  <a:gd name="T18" fmla="*/ 0 w 51"/>
                  <a:gd name="T19" fmla="*/ 102 h 110"/>
                  <a:gd name="T20" fmla="*/ 9 w 51"/>
                  <a:gd name="T21" fmla="*/ 76 h 110"/>
                  <a:gd name="T22" fmla="*/ 19 w 51"/>
                  <a:gd name="T23" fmla="*/ 51 h 110"/>
                  <a:gd name="T24" fmla="*/ 30 w 51"/>
                  <a:gd name="T25" fmla="*/ 25 h 110"/>
                  <a:gd name="T26" fmla="*/ 41 w 51"/>
                  <a:gd name="T27" fmla="*/ 0 h 110"/>
                  <a:gd name="T28" fmla="*/ 51 w 51"/>
                  <a:gd name="T2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110">
                    <a:moveTo>
                      <a:pt x="51" y="0"/>
                    </a:moveTo>
                    <a:lnTo>
                      <a:pt x="45" y="25"/>
                    </a:lnTo>
                    <a:lnTo>
                      <a:pt x="38" y="53"/>
                    </a:lnTo>
                    <a:lnTo>
                      <a:pt x="28" y="80"/>
                    </a:lnTo>
                    <a:lnTo>
                      <a:pt x="19" y="106"/>
                    </a:lnTo>
                    <a:lnTo>
                      <a:pt x="15" y="106"/>
                    </a:lnTo>
                    <a:lnTo>
                      <a:pt x="13" y="108"/>
                    </a:lnTo>
                    <a:lnTo>
                      <a:pt x="9" y="110"/>
                    </a:lnTo>
                    <a:lnTo>
                      <a:pt x="6" y="110"/>
                    </a:lnTo>
                    <a:lnTo>
                      <a:pt x="0" y="102"/>
                    </a:lnTo>
                    <a:lnTo>
                      <a:pt x="9" y="76"/>
                    </a:lnTo>
                    <a:lnTo>
                      <a:pt x="19" y="51"/>
                    </a:lnTo>
                    <a:lnTo>
                      <a:pt x="30" y="25"/>
                    </a:lnTo>
                    <a:lnTo>
                      <a:pt x="41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68" name="Freeform 65"/>
              <p:cNvSpPr>
                <a:spLocks/>
              </p:cNvSpPr>
              <p:nvPr/>
            </p:nvSpPr>
            <p:spPr bwMode="auto">
              <a:xfrm>
                <a:off x="-447675" y="3646488"/>
                <a:ext cx="119063" cy="79375"/>
              </a:xfrm>
              <a:custGeom>
                <a:avLst/>
                <a:gdLst>
                  <a:gd name="T0" fmla="*/ 136 w 149"/>
                  <a:gd name="T1" fmla="*/ 17 h 100"/>
                  <a:gd name="T2" fmla="*/ 121 w 149"/>
                  <a:gd name="T3" fmla="*/ 17 h 100"/>
                  <a:gd name="T4" fmla="*/ 106 w 149"/>
                  <a:gd name="T5" fmla="*/ 17 h 100"/>
                  <a:gd name="T6" fmla="*/ 91 w 149"/>
                  <a:gd name="T7" fmla="*/ 17 h 100"/>
                  <a:gd name="T8" fmla="*/ 74 w 149"/>
                  <a:gd name="T9" fmla="*/ 19 h 100"/>
                  <a:gd name="T10" fmla="*/ 59 w 149"/>
                  <a:gd name="T11" fmla="*/ 21 h 100"/>
                  <a:gd name="T12" fmla="*/ 45 w 149"/>
                  <a:gd name="T13" fmla="*/ 25 h 100"/>
                  <a:gd name="T14" fmla="*/ 32 w 149"/>
                  <a:gd name="T15" fmla="*/ 30 h 100"/>
                  <a:gd name="T16" fmla="*/ 23 w 149"/>
                  <a:gd name="T17" fmla="*/ 40 h 100"/>
                  <a:gd name="T18" fmla="*/ 28 w 149"/>
                  <a:gd name="T19" fmla="*/ 49 h 100"/>
                  <a:gd name="T20" fmla="*/ 34 w 149"/>
                  <a:gd name="T21" fmla="*/ 61 h 100"/>
                  <a:gd name="T22" fmla="*/ 40 w 149"/>
                  <a:gd name="T23" fmla="*/ 68 h 100"/>
                  <a:gd name="T24" fmla="*/ 51 w 149"/>
                  <a:gd name="T25" fmla="*/ 76 h 100"/>
                  <a:gd name="T26" fmla="*/ 60 w 149"/>
                  <a:gd name="T27" fmla="*/ 78 h 100"/>
                  <a:gd name="T28" fmla="*/ 68 w 149"/>
                  <a:gd name="T29" fmla="*/ 78 h 100"/>
                  <a:gd name="T30" fmla="*/ 77 w 149"/>
                  <a:gd name="T31" fmla="*/ 76 h 100"/>
                  <a:gd name="T32" fmla="*/ 85 w 149"/>
                  <a:gd name="T33" fmla="*/ 76 h 100"/>
                  <a:gd name="T34" fmla="*/ 93 w 149"/>
                  <a:gd name="T35" fmla="*/ 74 h 100"/>
                  <a:gd name="T36" fmla="*/ 100 w 149"/>
                  <a:gd name="T37" fmla="*/ 70 h 100"/>
                  <a:gd name="T38" fmla="*/ 108 w 149"/>
                  <a:gd name="T39" fmla="*/ 66 h 100"/>
                  <a:gd name="T40" fmla="*/ 113 w 149"/>
                  <a:gd name="T41" fmla="*/ 61 h 100"/>
                  <a:gd name="T42" fmla="*/ 121 w 149"/>
                  <a:gd name="T43" fmla="*/ 51 h 100"/>
                  <a:gd name="T44" fmla="*/ 127 w 149"/>
                  <a:gd name="T45" fmla="*/ 40 h 100"/>
                  <a:gd name="T46" fmla="*/ 132 w 149"/>
                  <a:gd name="T47" fmla="*/ 32 h 100"/>
                  <a:gd name="T48" fmla="*/ 146 w 149"/>
                  <a:gd name="T49" fmla="*/ 30 h 100"/>
                  <a:gd name="T50" fmla="*/ 149 w 149"/>
                  <a:gd name="T51" fmla="*/ 44 h 100"/>
                  <a:gd name="T52" fmla="*/ 144 w 149"/>
                  <a:gd name="T53" fmla="*/ 55 h 100"/>
                  <a:gd name="T54" fmla="*/ 136 w 149"/>
                  <a:gd name="T55" fmla="*/ 65 h 100"/>
                  <a:gd name="T56" fmla="*/ 129 w 149"/>
                  <a:gd name="T57" fmla="*/ 74 h 100"/>
                  <a:gd name="T58" fmla="*/ 119 w 149"/>
                  <a:gd name="T59" fmla="*/ 80 h 100"/>
                  <a:gd name="T60" fmla="*/ 110 w 149"/>
                  <a:gd name="T61" fmla="*/ 87 h 100"/>
                  <a:gd name="T62" fmla="*/ 98 w 149"/>
                  <a:gd name="T63" fmla="*/ 91 h 100"/>
                  <a:gd name="T64" fmla="*/ 87 w 149"/>
                  <a:gd name="T65" fmla="*/ 97 h 100"/>
                  <a:gd name="T66" fmla="*/ 76 w 149"/>
                  <a:gd name="T67" fmla="*/ 99 h 100"/>
                  <a:gd name="T68" fmla="*/ 62 w 149"/>
                  <a:gd name="T69" fmla="*/ 100 h 100"/>
                  <a:gd name="T70" fmla="*/ 51 w 149"/>
                  <a:gd name="T71" fmla="*/ 100 h 100"/>
                  <a:gd name="T72" fmla="*/ 38 w 149"/>
                  <a:gd name="T73" fmla="*/ 97 h 100"/>
                  <a:gd name="T74" fmla="*/ 21 w 149"/>
                  <a:gd name="T75" fmla="*/ 80 h 100"/>
                  <a:gd name="T76" fmla="*/ 7 w 149"/>
                  <a:gd name="T77" fmla="*/ 63 h 100"/>
                  <a:gd name="T78" fmla="*/ 0 w 149"/>
                  <a:gd name="T79" fmla="*/ 44 h 100"/>
                  <a:gd name="T80" fmla="*/ 6 w 149"/>
                  <a:gd name="T81" fmla="*/ 21 h 100"/>
                  <a:gd name="T82" fmla="*/ 19 w 149"/>
                  <a:gd name="T83" fmla="*/ 12 h 100"/>
                  <a:gd name="T84" fmla="*/ 34 w 149"/>
                  <a:gd name="T85" fmla="*/ 4 h 100"/>
                  <a:gd name="T86" fmla="*/ 51 w 149"/>
                  <a:gd name="T87" fmla="*/ 0 h 100"/>
                  <a:gd name="T88" fmla="*/ 68 w 149"/>
                  <a:gd name="T89" fmla="*/ 0 h 100"/>
                  <a:gd name="T90" fmla="*/ 87 w 149"/>
                  <a:gd name="T91" fmla="*/ 0 h 100"/>
                  <a:gd name="T92" fmla="*/ 104 w 149"/>
                  <a:gd name="T93" fmla="*/ 4 h 100"/>
                  <a:gd name="T94" fmla="*/ 121 w 149"/>
                  <a:gd name="T95" fmla="*/ 8 h 100"/>
                  <a:gd name="T96" fmla="*/ 136 w 149"/>
                  <a:gd name="T97" fmla="*/ 12 h 100"/>
                  <a:gd name="T98" fmla="*/ 136 w 149"/>
                  <a:gd name="T99" fmla="*/ 1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9" h="100">
                    <a:moveTo>
                      <a:pt x="136" y="17"/>
                    </a:moveTo>
                    <a:lnTo>
                      <a:pt x="121" y="17"/>
                    </a:lnTo>
                    <a:lnTo>
                      <a:pt x="106" y="17"/>
                    </a:lnTo>
                    <a:lnTo>
                      <a:pt x="91" y="17"/>
                    </a:lnTo>
                    <a:lnTo>
                      <a:pt x="74" y="19"/>
                    </a:lnTo>
                    <a:lnTo>
                      <a:pt x="59" y="21"/>
                    </a:lnTo>
                    <a:lnTo>
                      <a:pt x="45" y="25"/>
                    </a:lnTo>
                    <a:lnTo>
                      <a:pt x="32" y="30"/>
                    </a:lnTo>
                    <a:lnTo>
                      <a:pt x="23" y="40"/>
                    </a:lnTo>
                    <a:lnTo>
                      <a:pt x="28" y="49"/>
                    </a:lnTo>
                    <a:lnTo>
                      <a:pt x="34" y="61"/>
                    </a:lnTo>
                    <a:lnTo>
                      <a:pt x="40" y="68"/>
                    </a:lnTo>
                    <a:lnTo>
                      <a:pt x="51" y="76"/>
                    </a:lnTo>
                    <a:lnTo>
                      <a:pt x="60" y="78"/>
                    </a:lnTo>
                    <a:lnTo>
                      <a:pt x="68" y="78"/>
                    </a:lnTo>
                    <a:lnTo>
                      <a:pt x="77" y="76"/>
                    </a:lnTo>
                    <a:lnTo>
                      <a:pt x="85" y="76"/>
                    </a:lnTo>
                    <a:lnTo>
                      <a:pt x="93" y="74"/>
                    </a:lnTo>
                    <a:lnTo>
                      <a:pt x="100" y="70"/>
                    </a:lnTo>
                    <a:lnTo>
                      <a:pt x="108" y="66"/>
                    </a:lnTo>
                    <a:lnTo>
                      <a:pt x="113" y="61"/>
                    </a:lnTo>
                    <a:lnTo>
                      <a:pt x="121" y="51"/>
                    </a:lnTo>
                    <a:lnTo>
                      <a:pt x="127" y="40"/>
                    </a:lnTo>
                    <a:lnTo>
                      <a:pt x="132" y="32"/>
                    </a:lnTo>
                    <a:lnTo>
                      <a:pt x="146" y="30"/>
                    </a:lnTo>
                    <a:lnTo>
                      <a:pt x="149" y="44"/>
                    </a:lnTo>
                    <a:lnTo>
                      <a:pt x="144" y="55"/>
                    </a:lnTo>
                    <a:lnTo>
                      <a:pt x="136" y="65"/>
                    </a:lnTo>
                    <a:lnTo>
                      <a:pt x="129" y="74"/>
                    </a:lnTo>
                    <a:lnTo>
                      <a:pt x="119" y="80"/>
                    </a:lnTo>
                    <a:lnTo>
                      <a:pt x="110" y="87"/>
                    </a:lnTo>
                    <a:lnTo>
                      <a:pt x="98" y="91"/>
                    </a:lnTo>
                    <a:lnTo>
                      <a:pt x="87" y="97"/>
                    </a:lnTo>
                    <a:lnTo>
                      <a:pt x="76" y="99"/>
                    </a:lnTo>
                    <a:lnTo>
                      <a:pt x="62" y="100"/>
                    </a:lnTo>
                    <a:lnTo>
                      <a:pt x="51" y="100"/>
                    </a:lnTo>
                    <a:lnTo>
                      <a:pt x="38" y="97"/>
                    </a:lnTo>
                    <a:lnTo>
                      <a:pt x="21" y="80"/>
                    </a:lnTo>
                    <a:lnTo>
                      <a:pt x="7" y="63"/>
                    </a:lnTo>
                    <a:lnTo>
                      <a:pt x="0" y="44"/>
                    </a:lnTo>
                    <a:lnTo>
                      <a:pt x="6" y="21"/>
                    </a:lnTo>
                    <a:lnTo>
                      <a:pt x="19" y="12"/>
                    </a:lnTo>
                    <a:lnTo>
                      <a:pt x="34" y="4"/>
                    </a:lnTo>
                    <a:lnTo>
                      <a:pt x="51" y="0"/>
                    </a:lnTo>
                    <a:lnTo>
                      <a:pt x="68" y="0"/>
                    </a:lnTo>
                    <a:lnTo>
                      <a:pt x="87" y="0"/>
                    </a:lnTo>
                    <a:lnTo>
                      <a:pt x="104" y="4"/>
                    </a:lnTo>
                    <a:lnTo>
                      <a:pt x="121" y="8"/>
                    </a:lnTo>
                    <a:lnTo>
                      <a:pt x="136" y="12"/>
                    </a:lnTo>
                    <a:lnTo>
                      <a:pt x="136" y="17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69" name="Freeform 66"/>
              <p:cNvSpPr>
                <a:spLocks/>
              </p:cNvSpPr>
              <p:nvPr/>
            </p:nvSpPr>
            <p:spPr bwMode="auto">
              <a:xfrm>
                <a:off x="-307975" y="3690938"/>
                <a:ext cx="23813" cy="93662"/>
              </a:xfrm>
              <a:custGeom>
                <a:avLst/>
                <a:gdLst>
                  <a:gd name="T0" fmla="*/ 30 w 30"/>
                  <a:gd name="T1" fmla="*/ 104 h 117"/>
                  <a:gd name="T2" fmla="*/ 28 w 30"/>
                  <a:gd name="T3" fmla="*/ 108 h 117"/>
                  <a:gd name="T4" fmla="*/ 26 w 30"/>
                  <a:gd name="T5" fmla="*/ 113 h 117"/>
                  <a:gd name="T6" fmla="*/ 24 w 30"/>
                  <a:gd name="T7" fmla="*/ 117 h 117"/>
                  <a:gd name="T8" fmla="*/ 19 w 30"/>
                  <a:gd name="T9" fmla="*/ 117 h 117"/>
                  <a:gd name="T10" fmla="*/ 4 w 30"/>
                  <a:gd name="T11" fmla="*/ 93 h 117"/>
                  <a:gd name="T12" fmla="*/ 0 w 30"/>
                  <a:gd name="T13" fmla="*/ 62 h 117"/>
                  <a:gd name="T14" fmla="*/ 0 w 30"/>
                  <a:gd name="T15" fmla="*/ 30 h 117"/>
                  <a:gd name="T16" fmla="*/ 2 w 30"/>
                  <a:gd name="T17" fmla="*/ 0 h 117"/>
                  <a:gd name="T18" fmla="*/ 13 w 30"/>
                  <a:gd name="T19" fmla="*/ 23 h 117"/>
                  <a:gd name="T20" fmla="*/ 17 w 30"/>
                  <a:gd name="T21" fmla="*/ 51 h 117"/>
                  <a:gd name="T22" fmla="*/ 19 w 30"/>
                  <a:gd name="T23" fmla="*/ 79 h 117"/>
                  <a:gd name="T24" fmla="*/ 30 w 30"/>
                  <a:gd name="T25" fmla="*/ 10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117">
                    <a:moveTo>
                      <a:pt x="30" y="104"/>
                    </a:moveTo>
                    <a:lnTo>
                      <a:pt x="28" y="108"/>
                    </a:lnTo>
                    <a:lnTo>
                      <a:pt x="26" y="113"/>
                    </a:lnTo>
                    <a:lnTo>
                      <a:pt x="24" y="117"/>
                    </a:lnTo>
                    <a:lnTo>
                      <a:pt x="19" y="117"/>
                    </a:lnTo>
                    <a:lnTo>
                      <a:pt x="4" y="93"/>
                    </a:lnTo>
                    <a:lnTo>
                      <a:pt x="0" y="62"/>
                    </a:lnTo>
                    <a:lnTo>
                      <a:pt x="0" y="30"/>
                    </a:lnTo>
                    <a:lnTo>
                      <a:pt x="2" y="0"/>
                    </a:lnTo>
                    <a:lnTo>
                      <a:pt x="13" y="23"/>
                    </a:lnTo>
                    <a:lnTo>
                      <a:pt x="17" y="51"/>
                    </a:lnTo>
                    <a:lnTo>
                      <a:pt x="19" y="79"/>
                    </a:lnTo>
                    <a:lnTo>
                      <a:pt x="30" y="104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70" name="Freeform 67"/>
              <p:cNvSpPr>
                <a:spLocks/>
              </p:cNvSpPr>
              <p:nvPr/>
            </p:nvSpPr>
            <p:spPr bwMode="auto">
              <a:xfrm>
                <a:off x="-342900" y="3784600"/>
                <a:ext cx="19050" cy="17462"/>
              </a:xfrm>
              <a:custGeom>
                <a:avLst/>
                <a:gdLst>
                  <a:gd name="T0" fmla="*/ 25 w 25"/>
                  <a:gd name="T1" fmla="*/ 0 h 23"/>
                  <a:gd name="T2" fmla="*/ 25 w 25"/>
                  <a:gd name="T3" fmla="*/ 10 h 23"/>
                  <a:gd name="T4" fmla="*/ 21 w 25"/>
                  <a:gd name="T5" fmla="*/ 14 h 23"/>
                  <a:gd name="T6" fmla="*/ 14 w 25"/>
                  <a:gd name="T7" fmla="*/ 19 h 23"/>
                  <a:gd name="T8" fmla="*/ 6 w 25"/>
                  <a:gd name="T9" fmla="*/ 23 h 23"/>
                  <a:gd name="T10" fmla="*/ 4 w 25"/>
                  <a:gd name="T11" fmla="*/ 21 h 23"/>
                  <a:gd name="T12" fmla="*/ 2 w 25"/>
                  <a:gd name="T13" fmla="*/ 21 h 23"/>
                  <a:gd name="T14" fmla="*/ 0 w 25"/>
                  <a:gd name="T15" fmla="*/ 19 h 23"/>
                  <a:gd name="T16" fmla="*/ 0 w 25"/>
                  <a:gd name="T17" fmla="*/ 15 h 23"/>
                  <a:gd name="T18" fmla="*/ 0 w 25"/>
                  <a:gd name="T19" fmla="*/ 6 h 23"/>
                  <a:gd name="T20" fmla="*/ 6 w 25"/>
                  <a:gd name="T21" fmla="*/ 2 h 23"/>
                  <a:gd name="T22" fmla="*/ 15 w 25"/>
                  <a:gd name="T23" fmla="*/ 0 h 23"/>
                  <a:gd name="T24" fmla="*/ 25 w 25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3">
                    <a:moveTo>
                      <a:pt x="25" y="0"/>
                    </a:moveTo>
                    <a:lnTo>
                      <a:pt x="25" y="10"/>
                    </a:lnTo>
                    <a:lnTo>
                      <a:pt x="21" y="14"/>
                    </a:lnTo>
                    <a:lnTo>
                      <a:pt x="14" y="19"/>
                    </a:lnTo>
                    <a:lnTo>
                      <a:pt x="6" y="23"/>
                    </a:lnTo>
                    <a:lnTo>
                      <a:pt x="4" y="21"/>
                    </a:lnTo>
                    <a:lnTo>
                      <a:pt x="2" y="21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0" y="6"/>
                    </a:lnTo>
                    <a:lnTo>
                      <a:pt x="6" y="2"/>
                    </a:lnTo>
                    <a:lnTo>
                      <a:pt x="15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71" name="Freeform 68"/>
              <p:cNvSpPr>
                <a:spLocks/>
              </p:cNvSpPr>
              <p:nvPr/>
            </p:nvSpPr>
            <p:spPr bwMode="auto">
              <a:xfrm>
                <a:off x="-365125" y="3835400"/>
                <a:ext cx="92075" cy="20637"/>
              </a:xfrm>
              <a:custGeom>
                <a:avLst/>
                <a:gdLst>
                  <a:gd name="T0" fmla="*/ 115 w 115"/>
                  <a:gd name="T1" fmla="*/ 13 h 26"/>
                  <a:gd name="T2" fmla="*/ 102 w 115"/>
                  <a:gd name="T3" fmla="*/ 20 h 26"/>
                  <a:gd name="T4" fmla="*/ 89 w 115"/>
                  <a:gd name="T5" fmla="*/ 24 h 26"/>
                  <a:gd name="T6" fmla="*/ 74 w 115"/>
                  <a:gd name="T7" fmla="*/ 26 h 26"/>
                  <a:gd name="T8" fmla="*/ 59 w 115"/>
                  <a:gd name="T9" fmla="*/ 24 h 26"/>
                  <a:gd name="T10" fmla="*/ 42 w 115"/>
                  <a:gd name="T11" fmla="*/ 24 h 26"/>
                  <a:gd name="T12" fmla="*/ 26 w 115"/>
                  <a:gd name="T13" fmla="*/ 20 h 26"/>
                  <a:gd name="T14" fmla="*/ 13 w 115"/>
                  <a:gd name="T15" fmla="*/ 20 h 26"/>
                  <a:gd name="T16" fmla="*/ 0 w 115"/>
                  <a:gd name="T17" fmla="*/ 20 h 26"/>
                  <a:gd name="T18" fmla="*/ 0 w 115"/>
                  <a:gd name="T19" fmla="*/ 15 h 26"/>
                  <a:gd name="T20" fmla="*/ 0 w 115"/>
                  <a:gd name="T21" fmla="*/ 11 h 26"/>
                  <a:gd name="T22" fmla="*/ 2 w 115"/>
                  <a:gd name="T23" fmla="*/ 7 h 26"/>
                  <a:gd name="T24" fmla="*/ 4 w 115"/>
                  <a:gd name="T25" fmla="*/ 3 h 26"/>
                  <a:gd name="T26" fmla="*/ 17 w 115"/>
                  <a:gd name="T27" fmla="*/ 3 h 26"/>
                  <a:gd name="T28" fmla="*/ 32 w 115"/>
                  <a:gd name="T29" fmla="*/ 3 h 26"/>
                  <a:gd name="T30" fmla="*/ 45 w 115"/>
                  <a:gd name="T31" fmla="*/ 3 h 26"/>
                  <a:gd name="T32" fmla="*/ 60 w 115"/>
                  <a:gd name="T33" fmla="*/ 3 h 26"/>
                  <a:gd name="T34" fmla="*/ 76 w 115"/>
                  <a:gd name="T35" fmla="*/ 3 h 26"/>
                  <a:gd name="T36" fmla="*/ 91 w 115"/>
                  <a:gd name="T37" fmla="*/ 3 h 26"/>
                  <a:gd name="T38" fmla="*/ 104 w 115"/>
                  <a:gd name="T39" fmla="*/ 2 h 26"/>
                  <a:gd name="T40" fmla="*/ 115 w 115"/>
                  <a:gd name="T41" fmla="*/ 0 h 26"/>
                  <a:gd name="T42" fmla="*/ 115 w 115"/>
                  <a:gd name="T43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5" h="26">
                    <a:moveTo>
                      <a:pt x="115" y="13"/>
                    </a:moveTo>
                    <a:lnTo>
                      <a:pt x="102" y="20"/>
                    </a:lnTo>
                    <a:lnTo>
                      <a:pt x="89" y="24"/>
                    </a:lnTo>
                    <a:lnTo>
                      <a:pt x="74" y="26"/>
                    </a:lnTo>
                    <a:lnTo>
                      <a:pt x="59" y="24"/>
                    </a:lnTo>
                    <a:lnTo>
                      <a:pt x="42" y="24"/>
                    </a:lnTo>
                    <a:lnTo>
                      <a:pt x="26" y="20"/>
                    </a:lnTo>
                    <a:lnTo>
                      <a:pt x="13" y="20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2" y="7"/>
                    </a:lnTo>
                    <a:lnTo>
                      <a:pt x="4" y="3"/>
                    </a:lnTo>
                    <a:lnTo>
                      <a:pt x="17" y="3"/>
                    </a:lnTo>
                    <a:lnTo>
                      <a:pt x="32" y="3"/>
                    </a:lnTo>
                    <a:lnTo>
                      <a:pt x="45" y="3"/>
                    </a:lnTo>
                    <a:lnTo>
                      <a:pt x="60" y="3"/>
                    </a:lnTo>
                    <a:lnTo>
                      <a:pt x="76" y="3"/>
                    </a:lnTo>
                    <a:lnTo>
                      <a:pt x="91" y="3"/>
                    </a:lnTo>
                    <a:lnTo>
                      <a:pt x="104" y="2"/>
                    </a:lnTo>
                    <a:lnTo>
                      <a:pt x="115" y="0"/>
                    </a:lnTo>
                    <a:lnTo>
                      <a:pt x="115" y="13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72" name="Freeform 69"/>
              <p:cNvSpPr>
                <a:spLocks/>
              </p:cNvSpPr>
              <p:nvPr/>
            </p:nvSpPr>
            <p:spPr bwMode="auto">
              <a:xfrm>
                <a:off x="-388938" y="3925888"/>
                <a:ext cx="53975" cy="15875"/>
              </a:xfrm>
              <a:custGeom>
                <a:avLst/>
                <a:gdLst>
                  <a:gd name="T0" fmla="*/ 68 w 68"/>
                  <a:gd name="T1" fmla="*/ 17 h 21"/>
                  <a:gd name="T2" fmla="*/ 62 w 68"/>
                  <a:gd name="T3" fmla="*/ 17 h 21"/>
                  <a:gd name="T4" fmla="*/ 53 w 68"/>
                  <a:gd name="T5" fmla="*/ 19 h 21"/>
                  <a:gd name="T6" fmla="*/ 45 w 68"/>
                  <a:gd name="T7" fmla="*/ 21 h 21"/>
                  <a:gd name="T8" fmla="*/ 36 w 68"/>
                  <a:gd name="T9" fmla="*/ 21 h 21"/>
                  <a:gd name="T10" fmla="*/ 26 w 68"/>
                  <a:gd name="T11" fmla="*/ 21 h 21"/>
                  <a:gd name="T12" fmla="*/ 17 w 68"/>
                  <a:gd name="T13" fmla="*/ 19 h 21"/>
                  <a:gd name="T14" fmla="*/ 9 w 68"/>
                  <a:gd name="T15" fmla="*/ 15 h 21"/>
                  <a:gd name="T16" fmla="*/ 2 w 68"/>
                  <a:gd name="T17" fmla="*/ 12 h 21"/>
                  <a:gd name="T18" fmla="*/ 0 w 68"/>
                  <a:gd name="T19" fmla="*/ 0 h 21"/>
                  <a:gd name="T20" fmla="*/ 9 w 68"/>
                  <a:gd name="T21" fmla="*/ 2 h 21"/>
                  <a:gd name="T22" fmla="*/ 20 w 68"/>
                  <a:gd name="T23" fmla="*/ 2 h 21"/>
                  <a:gd name="T24" fmla="*/ 30 w 68"/>
                  <a:gd name="T25" fmla="*/ 2 h 21"/>
                  <a:gd name="T26" fmla="*/ 39 w 68"/>
                  <a:gd name="T27" fmla="*/ 0 h 21"/>
                  <a:gd name="T28" fmla="*/ 49 w 68"/>
                  <a:gd name="T29" fmla="*/ 0 h 21"/>
                  <a:gd name="T30" fmla="*/ 58 w 68"/>
                  <a:gd name="T31" fmla="*/ 2 h 21"/>
                  <a:gd name="T32" fmla="*/ 64 w 68"/>
                  <a:gd name="T33" fmla="*/ 8 h 21"/>
                  <a:gd name="T34" fmla="*/ 68 w 68"/>
                  <a:gd name="T35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8" h="21">
                    <a:moveTo>
                      <a:pt x="68" y="17"/>
                    </a:moveTo>
                    <a:lnTo>
                      <a:pt x="62" y="17"/>
                    </a:lnTo>
                    <a:lnTo>
                      <a:pt x="53" y="19"/>
                    </a:lnTo>
                    <a:lnTo>
                      <a:pt x="45" y="21"/>
                    </a:lnTo>
                    <a:lnTo>
                      <a:pt x="36" y="21"/>
                    </a:lnTo>
                    <a:lnTo>
                      <a:pt x="26" y="21"/>
                    </a:lnTo>
                    <a:lnTo>
                      <a:pt x="17" y="19"/>
                    </a:lnTo>
                    <a:lnTo>
                      <a:pt x="9" y="15"/>
                    </a:lnTo>
                    <a:lnTo>
                      <a:pt x="2" y="12"/>
                    </a:lnTo>
                    <a:lnTo>
                      <a:pt x="0" y="0"/>
                    </a:lnTo>
                    <a:lnTo>
                      <a:pt x="9" y="2"/>
                    </a:lnTo>
                    <a:lnTo>
                      <a:pt x="20" y="2"/>
                    </a:lnTo>
                    <a:lnTo>
                      <a:pt x="30" y="2"/>
                    </a:lnTo>
                    <a:lnTo>
                      <a:pt x="39" y="0"/>
                    </a:lnTo>
                    <a:lnTo>
                      <a:pt x="49" y="0"/>
                    </a:lnTo>
                    <a:lnTo>
                      <a:pt x="58" y="2"/>
                    </a:lnTo>
                    <a:lnTo>
                      <a:pt x="64" y="8"/>
                    </a:lnTo>
                    <a:lnTo>
                      <a:pt x="68" y="17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73" name="Freeform 70"/>
              <p:cNvSpPr>
                <a:spLocks/>
              </p:cNvSpPr>
              <p:nvPr/>
            </p:nvSpPr>
            <p:spPr bwMode="auto">
              <a:xfrm>
                <a:off x="-374650" y="4006850"/>
                <a:ext cx="41275" cy="44450"/>
              </a:xfrm>
              <a:custGeom>
                <a:avLst/>
                <a:gdLst>
                  <a:gd name="T0" fmla="*/ 51 w 51"/>
                  <a:gd name="T1" fmla="*/ 44 h 57"/>
                  <a:gd name="T2" fmla="*/ 34 w 51"/>
                  <a:gd name="T3" fmla="*/ 57 h 57"/>
                  <a:gd name="T4" fmla="*/ 22 w 51"/>
                  <a:gd name="T5" fmla="*/ 53 h 57"/>
                  <a:gd name="T6" fmla="*/ 15 w 51"/>
                  <a:gd name="T7" fmla="*/ 50 h 57"/>
                  <a:gd name="T8" fmla="*/ 9 w 51"/>
                  <a:gd name="T9" fmla="*/ 44 h 57"/>
                  <a:gd name="T10" fmla="*/ 0 w 51"/>
                  <a:gd name="T11" fmla="*/ 36 h 57"/>
                  <a:gd name="T12" fmla="*/ 3 w 51"/>
                  <a:gd name="T13" fmla="*/ 29 h 57"/>
                  <a:gd name="T14" fmla="*/ 11 w 51"/>
                  <a:gd name="T15" fmla="*/ 17 h 57"/>
                  <a:gd name="T16" fmla="*/ 19 w 51"/>
                  <a:gd name="T17" fmla="*/ 4 h 57"/>
                  <a:gd name="T18" fmla="*/ 26 w 51"/>
                  <a:gd name="T19" fmla="*/ 0 h 57"/>
                  <a:gd name="T20" fmla="*/ 36 w 51"/>
                  <a:gd name="T21" fmla="*/ 12 h 57"/>
                  <a:gd name="T22" fmla="*/ 41 w 51"/>
                  <a:gd name="T23" fmla="*/ 21 h 57"/>
                  <a:gd name="T24" fmla="*/ 47 w 51"/>
                  <a:gd name="T25" fmla="*/ 29 h 57"/>
                  <a:gd name="T26" fmla="*/ 51 w 51"/>
                  <a:gd name="T27" fmla="*/ 4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7">
                    <a:moveTo>
                      <a:pt x="51" y="44"/>
                    </a:moveTo>
                    <a:lnTo>
                      <a:pt x="34" y="57"/>
                    </a:lnTo>
                    <a:lnTo>
                      <a:pt x="22" y="53"/>
                    </a:lnTo>
                    <a:lnTo>
                      <a:pt x="15" y="50"/>
                    </a:lnTo>
                    <a:lnTo>
                      <a:pt x="9" y="44"/>
                    </a:lnTo>
                    <a:lnTo>
                      <a:pt x="0" y="36"/>
                    </a:lnTo>
                    <a:lnTo>
                      <a:pt x="3" y="29"/>
                    </a:lnTo>
                    <a:lnTo>
                      <a:pt x="11" y="17"/>
                    </a:lnTo>
                    <a:lnTo>
                      <a:pt x="19" y="4"/>
                    </a:lnTo>
                    <a:lnTo>
                      <a:pt x="26" y="0"/>
                    </a:lnTo>
                    <a:lnTo>
                      <a:pt x="36" y="12"/>
                    </a:lnTo>
                    <a:lnTo>
                      <a:pt x="41" y="21"/>
                    </a:lnTo>
                    <a:lnTo>
                      <a:pt x="47" y="29"/>
                    </a:lnTo>
                    <a:lnTo>
                      <a:pt x="51" y="44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74" name="Freeform 71"/>
              <p:cNvSpPr>
                <a:spLocks/>
              </p:cNvSpPr>
              <p:nvPr/>
            </p:nvSpPr>
            <p:spPr bwMode="auto">
              <a:xfrm>
                <a:off x="-266700" y="4003675"/>
                <a:ext cx="171450" cy="125412"/>
              </a:xfrm>
              <a:custGeom>
                <a:avLst/>
                <a:gdLst>
                  <a:gd name="T0" fmla="*/ 19 w 215"/>
                  <a:gd name="T1" fmla="*/ 0 h 159"/>
                  <a:gd name="T2" fmla="*/ 19 w 215"/>
                  <a:gd name="T3" fmla="*/ 36 h 159"/>
                  <a:gd name="T4" fmla="*/ 9 w 215"/>
                  <a:gd name="T5" fmla="*/ 87 h 159"/>
                  <a:gd name="T6" fmla="*/ 0 w 215"/>
                  <a:gd name="T7" fmla="*/ 136 h 159"/>
                  <a:gd name="T8" fmla="*/ 0 w 215"/>
                  <a:gd name="T9" fmla="*/ 157 h 159"/>
                  <a:gd name="T10" fmla="*/ 4 w 215"/>
                  <a:gd name="T11" fmla="*/ 159 h 159"/>
                  <a:gd name="T12" fmla="*/ 11 w 215"/>
                  <a:gd name="T13" fmla="*/ 159 h 159"/>
                  <a:gd name="T14" fmla="*/ 19 w 215"/>
                  <a:gd name="T15" fmla="*/ 159 h 159"/>
                  <a:gd name="T16" fmla="*/ 28 w 215"/>
                  <a:gd name="T17" fmla="*/ 159 h 159"/>
                  <a:gd name="T18" fmla="*/ 38 w 215"/>
                  <a:gd name="T19" fmla="*/ 159 h 159"/>
                  <a:gd name="T20" fmla="*/ 47 w 215"/>
                  <a:gd name="T21" fmla="*/ 157 h 159"/>
                  <a:gd name="T22" fmla="*/ 56 w 215"/>
                  <a:gd name="T23" fmla="*/ 155 h 159"/>
                  <a:gd name="T24" fmla="*/ 66 w 215"/>
                  <a:gd name="T25" fmla="*/ 151 h 159"/>
                  <a:gd name="T26" fmla="*/ 77 w 215"/>
                  <a:gd name="T27" fmla="*/ 147 h 159"/>
                  <a:gd name="T28" fmla="*/ 92 w 215"/>
                  <a:gd name="T29" fmla="*/ 140 h 159"/>
                  <a:gd name="T30" fmla="*/ 111 w 215"/>
                  <a:gd name="T31" fmla="*/ 132 h 159"/>
                  <a:gd name="T32" fmla="*/ 130 w 215"/>
                  <a:gd name="T33" fmla="*/ 124 h 159"/>
                  <a:gd name="T34" fmla="*/ 151 w 215"/>
                  <a:gd name="T35" fmla="*/ 117 h 159"/>
                  <a:gd name="T36" fmla="*/ 172 w 215"/>
                  <a:gd name="T37" fmla="*/ 109 h 159"/>
                  <a:gd name="T38" fmla="*/ 191 w 215"/>
                  <a:gd name="T39" fmla="*/ 104 h 159"/>
                  <a:gd name="T40" fmla="*/ 206 w 215"/>
                  <a:gd name="T41" fmla="*/ 102 h 159"/>
                  <a:gd name="T42" fmla="*/ 215 w 215"/>
                  <a:gd name="T43" fmla="*/ 100 h 159"/>
                  <a:gd name="T44" fmla="*/ 215 w 215"/>
                  <a:gd name="T45" fmla="*/ 94 h 159"/>
                  <a:gd name="T46" fmla="*/ 210 w 215"/>
                  <a:gd name="T47" fmla="*/ 88 h 159"/>
                  <a:gd name="T48" fmla="*/ 202 w 215"/>
                  <a:gd name="T49" fmla="*/ 83 h 159"/>
                  <a:gd name="T50" fmla="*/ 191 w 215"/>
                  <a:gd name="T51" fmla="*/ 75 h 159"/>
                  <a:gd name="T52" fmla="*/ 181 w 215"/>
                  <a:gd name="T53" fmla="*/ 71 h 159"/>
                  <a:gd name="T54" fmla="*/ 174 w 215"/>
                  <a:gd name="T55" fmla="*/ 68 h 159"/>
                  <a:gd name="T56" fmla="*/ 170 w 215"/>
                  <a:gd name="T57" fmla="*/ 66 h 159"/>
                  <a:gd name="T58" fmla="*/ 19 w 215"/>
                  <a:gd name="T5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5" h="159">
                    <a:moveTo>
                      <a:pt x="19" y="0"/>
                    </a:moveTo>
                    <a:lnTo>
                      <a:pt x="19" y="36"/>
                    </a:lnTo>
                    <a:lnTo>
                      <a:pt x="9" y="87"/>
                    </a:lnTo>
                    <a:lnTo>
                      <a:pt x="0" y="136"/>
                    </a:lnTo>
                    <a:lnTo>
                      <a:pt x="0" y="157"/>
                    </a:lnTo>
                    <a:lnTo>
                      <a:pt x="4" y="159"/>
                    </a:lnTo>
                    <a:lnTo>
                      <a:pt x="11" y="159"/>
                    </a:lnTo>
                    <a:lnTo>
                      <a:pt x="19" y="159"/>
                    </a:lnTo>
                    <a:lnTo>
                      <a:pt x="28" y="159"/>
                    </a:lnTo>
                    <a:lnTo>
                      <a:pt x="38" y="159"/>
                    </a:lnTo>
                    <a:lnTo>
                      <a:pt x="47" y="157"/>
                    </a:lnTo>
                    <a:lnTo>
                      <a:pt x="56" y="155"/>
                    </a:lnTo>
                    <a:lnTo>
                      <a:pt x="66" y="151"/>
                    </a:lnTo>
                    <a:lnTo>
                      <a:pt x="77" y="147"/>
                    </a:lnTo>
                    <a:lnTo>
                      <a:pt x="92" y="140"/>
                    </a:lnTo>
                    <a:lnTo>
                      <a:pt x="111" y="132"/>
                    </a:lnTo>
                    <a:lnTo>
                      <a:pt x="130" y="124"/>
                    </a:lnTo>
                    <a:lnTo>
                      <a:pt x="151" y="117"/>
                    </a:lnTo>
                    <a:lnTo>
                      <a:pt x="172" y="109"/>
                    </a:lnTo>
                    <a:lnTo>
                      <a:pt x="191" y="104"/>
                    </a:lnTo>
                    <a:lnTo>
                      <a:pt x="206" y="102"/>
                    </a:lnTo>
                    <a:lnTo>
                      <a:pt x="215" y="100"/>
                    </a:lnTo>
                    <a:lnTo>
                      <a:pt x="215" y="94"/>
                    </a:lnTo>
                    <a:lnTo>
                      <a:pt x="210" y="88"/>
                    </a:lnTo>
                    <a:lnTo>
                      <a:pt x="202" y="83"/>
                    </a:lnTo>
                    <a:lnTo>
                      <a:pt x="191" y="75"/>
                    </a:lnTo>
                    <a:lnTo>
                      <a:pt x="181" y="71"/>
                    </a:lnTo>
                    <a:lnTo>
                      <a:pt x="174" y="68"/>
                    </a:lnTo>
                    <a:lnTo>
                      <a:pt x="170" y="66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59AA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75" name="Freeform 72"/>
              <p:cNvSpPr>
                <a:spLocks/>
              </p:cNvSpPr>
              <p:nvPr/>
            </p:nvSpPr>
            <p:spPr bwMode="auto">
              <a:xfrm>
                <a:off x="-263525" y="3278188"/>
                <a:ext cx="273050" cy="177800"/>
              </a:xfrm>
              <a:custGeom>
                <a:avLst/>
                <a:gdLst>
                  <a:gd name="T0" fmla="*/ 0 w 344"/>
                  <a:gd name="T1" fmla="*/ 15 h 225"/>
                  <a:gd name="T2" fmla="*/ 157 w 344"/>
                  <a:gd name="T3" fmla="*/ 7 h 225"/>
                  <a:gd name="T4" fmla="*/ 157 w 344"/>
                  <a:gd name="T5" fmla="*/ 24 h 225"/>
                  <a:gd name="T6" fmla="*/ 136 w 344"/>
                  <a:gd name="T7" fmla="*/ 24 h 225"/>
                  <a:gd name="T8" fmla="*/ 130 w 344"/>
                  <a:gd name="T9" fmla="*/ 26 h 225"/>
                  <a:gd name="T10" fmla="*/ 124 w 344"/>
                  <a:gd name="T11" fmla="*/ 26 h 225"/>
                  <a:gd name="T12" fmla="*/ 122 w 344"/>
                  <a:gd name="T13" fmla="*/ 28 h 225"/>
                  <a:gd name="T14" fmla="*/ 121 w 344"/>
                  <a:gd name="T15" fmla="*/ 32 h 225"/>
                  <a:gd name="T16" fmla="*/ 121 w 344"/>
                  <a:gd name="T17" fmla="*/ 34 h 225"/>
                  <a:gd name="T18" fmla="*/ 122 w 344"/>
                  <a:gd name="T19" fmla="*/ 36 h 225"/>
                  <a:gd name="T20" fmla="*/ 122 w 344"/>
                  <a:gd name="T21" fmla="*/ 39 h 225"/>
                  <a:gd name="T22" fmla="*/ 124 w 344"/>
                  <a:gd name="T23" fmla="*/ 41 h 225"/>
                  <a:gd name="T24" fmla="*/ 202 w 344"/>
                  <a:gd name="T25" fmla="*/ 162 h 225"/>
                  <a:gd name="T26" fmla="*/ 257 w 344"/>
                  <a:gd name="T27" fmla="*/ 49 h 225"/>
                  <a:gd name="T28" fmla="*/ 259 w 344"/>
                  <a:gd name="T29" fmla="*/ 45 h 225"/>
                  <a:gd name="T30" fmla="*/ 259 w 344"/>
                  <a:gd name="T31" fmla="*/ 43 h 225"/>
                  <a:gd name="T32" fmla="*/ 261 w 344"/>
                  <a:gd name="T33" fmla="*/ 39 h 225"/>
                  <a:gd name="T34" fmla="*/ 261 w 344"/>
                  <a:gd name="T35" fmla="*/ 37 h 225"/>
                  <a:gd name="T36" fmla="*/ 257 w 344"/>
                  <a:gd name="T37" fmla="*/ 30 h 225"/>
                  <a:gd name="T38" fmla="*/ 247 w 344"/>
                  <a:gd name="T39" fmla="*/ 24 h 225"/>
                  <a:gd name="T40" fmla="*/ 236 w 344"/>
                  <a:gd name="T41" fmla="*/ 22 h 225"/>
                  <a:gd name="T42" fmla="*/ 223 w 344"/>
                  <a:gd name="T43" fmla="*/ 20 h 225"/>
                  <a:gd name="T44" fmla="*/ 217 w 344"/>
                  <a:gd name="T45" fmla="*/ 20 h 225"/>
                  <a:gd name="T46" fmla="*/ 215 w 344"/>
                  <a:gd name="T47" fmla="*/ 5 h 225"/>
                  <a:gd name="T48" fmla="*/ 344 w 344"/>
                  <a:gd name="T49" fmla="*/ 0 h 225"/>
                  <a:gd name="T50" fmla="*/ 344 w 344"/>
                  <a:gd name="T51" fmla="*/ 15 h 225"/>
                  <a:gd name="T52" fmla="*/ 334 w 344"/>
                  <a:gd name="T53" fmla="*/ 17 h 225"/>
                  <a:gd name="T54" fmla="*/ 325 w 344"/>
                  <a:gd name="T55" fmla="*/ 18 h 225"/>
                  <a:gd name="T56" fmla="*/ 317 w 344"/>
                  <a:gd name="T57" fmla="*/ 22 h 225"/>
                  <a:gd name="T58" fmla="*/ 310 w 344"/>
                  <a:gd name="T59" fmla="*/ 28 h 225"/>
                  <a:gd name="T60" fmla="*/ 302 w 344"/>
                  <a:gd name="T61" fmla="*/ 34 h 225"/>
                  <a:gd name="T62" fmla="*/ 296 w 344"/>
                  <a:gd name="T63" fmla="*/ 41 h 225"/>
                  <a:gd name="T64" fmla="*/ 291 w 344"/>
                  <a:gd name="T65" fmla="*/ 49 h 225"/>
                  <a:gd name="T66" fmla="*/ 285 w 344"/>
                  <a:gd name="T67" fmla="*/ 58 h 225"/>
                  <a:gd name="T68" fmla="*/ 196 w 344"/>
                  <a:gd name="T69" fmla="*/ 225 h 225"/>
                  <a:gd name="T70" fmla="*/ 160 w 344"/>
                  <a:gd name="T71" fmla="*/ 225 h 225"/>
                  <a:gd name="T72" fmla="*/ 47 w 344"/>
                  <a:gd name="T73" fmla="*/ 51 h 225"/>
                  <a:gd name="T74" fmla="*/ 39 w 344"/>
                  <a:gd name="T75" fmla="*/ 39 h 225"/>
                  <a:gd name="T76" fmla="*/ 30 w 344"/>
                  <a:gd name="T77" fmla="*/ 34 h 225"/>
                  <a:gd name="T78" fmla="*/ 18 w 344"/>
                  <a:gd name="T79" fmla="*/ 32 h 225"/>
                  <a:gd name="T80" fmla="*/ 1 w 344"/>
                  <a:gd name="T81" fmla="*/ 32 h 225"/>
                  <a:gd name="T82" fmla="*/ 0 w 344"/>
                  <a:gd name="T83" fmla="*/ 1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44" h="225">
                    <a:moveTo>
                      <a:pt x="0" y="15"/>
                    </a:moveTo>
                    <a:lnTo>
                      <a:pt x="157" y="7"/>
                    </a:lnTo>
                    <a:lnTo>
                      <a:pt x="157" y="24"/>
                    </a:lnTo>
                    <a:lnTo>
                      <a:pt x="136" y="24"/>
                    </a:lnTo>
                    <a:lnTo>
                      <a:pt x="130" y="26"/>
                    </a:lnTo>
                    <a:lnTo>
                      <a:pt x="124" y="26"/>
                    </a:lnTo>
                    <a:lnTo>
                      <a:pt x="122" y="28"/>
                    </a:lnTo>
                    <a:lnTo>
                      <a:pt x="121" y="32"/>
                    </a:lnTo>
                    <a:lnTo>
                      <a:pt x="121" y="34"/>
                    </a:lnTo>
                    <a:lnTo>
                      <a:pt x="122" y="36"/>
                    </a:lnTo>
                    <a:lnTo>
                      <a:pt x="122" y="39"/>
                    </a:lnTo>
                    <a:lnTo>
                      <a:pt x="124" y="41"/>
                    </a:lnTo>
                    <a:lnTo>
                      <a:pt x="202" y="162"/>
                    </a:lnTo>
                    <a:lnTo>
                      <a:pt x="257" y="49"/>
                    </a:lnTo>
                    <a:lnTo>
                      <a:pt x="259" y="45"/>
                    </a:lnTo>
                    <a:lnTo>
                      <a:pt x="259" y="43"/>
                    </a:lnTo>
                    <a:lnTo>
                      <a:pt x="261" y="39"/>
                    </a:lnTo>
                    <a:lnTo>
                      <a:pt x="261" y="37"/>
                    </a:lnTo>
                    <a:lnTo>
                      <a:pt x="257" y="30"/>
                    </a:lnTo>
                    <a:lnTo>
                      <a:pt x="247" y="24"/>
                    </a:lnTo>
                    <a:lnTo>
                      <a:pt x="236" y="22"/>
                    </a:lnTo>
                    <a:lnTo>
                      <a:pt x="223" y="20"/>
                    </a:lnTo>
                    <a:lnTo>
                      <a:pt x="217" y="20"/>
                    </a:lnTo>
                    <a:lnTo>
                      <a:pt x="215" y="5"/>
                    </a:lnTo>
                    <a:lnTo>
                      <a:pt x="344" y="0"/>
                    </a:lnTo>
                    <a:lnTo>
                      <a:pt x="344" y="15"/>
                    </a:lnTo>
                    <a:lnTo>
                      <a:pt x="334" y="17"/>
                    </a:lnTo>
                    <a:lnTo>
                      <a:pt x="325" y="18"/>
                    </a:lnTo>
                    <a:lnTo>
                      <a:pt x="317" y="22"/>
                    </a:lnTo>
                    <a:lnTo>
                      <a:pt x="310" y="28"/>
                    </a:lnTo>
                    <a:lnTo>
                      <a:pt x="302" y="34"/>
                    </a:lnTo>
                    <a:lnTo>
                      <a:pt x="296" y="41"/>
                    </a:lnTo>
                    <a:lnTo>
                      <a:pt x="291" y="49"/>
                    </a:lnTo>
                    <a:lnTo>
                      <a:pt x="285" y="58"/>
                    </a:lnTo>
                    <a:lnTo>
                      <a:pt x="196" y="225"/>
                    </a:lnTo>
                    <a:lnTo>
                      <a:pt x="160" y="225"/>
                    </a:lnTo>
                    <a:lnTo>
                      <a:pt x="47" y="51"/>
                    </a:lnTo>
                    <a:lnTo>
                      <a:pt x="39" y="39"/>
                    </a:lnTo>
                    <a:lnTo>
                      <a:pt x="30" y="34"/>
                    </a:lnTo>
                    <a:lnTo>
                      <a:pt x="18" y="32"/>
                    </a:lnTo>
                    <a:lnTo>
                      <a:pt x="1" y="3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19E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76" name="Freeform 73"/>
              <p:cNvSpPr>
                <a:spLocks/>
              </p:cNvSpPr>
              <p:nvPr/>
            </p:nvSpPr>
            <p:spPr bwMode="auto">
              <a:xfrm>
                <a:off x="33337" y="3268663"/>
                <a:ext cx="142875" cy="180975"/>
              </a:xfrm>
              <a:custGeom>
                <a:avLst/>
                <a:gdLst>
                  <a:gd name="T0" fmla="*/ 2 w 182"/>
                  <a:gd name="T1" fmla="*/ 199 h 227"/>
                  <a:gd name="T2" fmla="*/ 21 w 182"/>
                  <a:gd name="T3" fmla="*/ 201 h 227"/>
                  <a:gd name="T4" fmla="*/ 34 w 182"/>
                  <a:gd name="T5" fmla="*/ 201 h 227"/>
                  <a:gd name="T6" fmla="*/ 44 w 182"/>
                  <a:gd name="T7" fmla="*/ 199 h 227"/>
                  <a:gd name="T8" fmla="*/ 47 w 182"/>
                  <a:gd name="T9" fmla="*/ 195 h 227"/>
                  <a:gd name="T10" fmla="*/ 47 w 182"/>
                  <a:gd name="T11" fmla="*/ 188 h 227"/>
                  <a:gd name="T12" fmla="*/ 59 w 182"/>
                  <a:gd name="T13" fmla="*/ 34 h 227"/>
                  <a:gd name="T14" fmla="*/ 59 w 182"/>
                  <a:gd name="T15" fmla="*/ 27 h 227"/>
                  <a:gd name="T16" fmla="*/ 55 w 182"/>
                  <a:gd name="T17" fmla="*/ 23 h 227"/>
                  <a:gd name="T18" fmla="*/ 47 w 182"/>
                  <a:gd name="T19" fmla="*/ 19 h 227"/>
                  <a:gd name="T20" fmla="*/ 34 w 182"/>
                  <a:gd name="T21" fmla="*/ 19 h 227"/>
                  <a:gd name="T22" fmla="*/ 15 w 182"/>
                  <a:gd name="T23" fmla="*/ 17 h 227"/>
                  <a:gd name="T24" fmla="*/ 15 w 182"/>
                  <a:gd name="T25" fmla="*/ 0 h 227"/>
                  <a:gd name="T26" fmla="*/ 182 w 182"/>
                  <a:gd name="T27" fmla="*/ 12 h 227"/>
                  <a:gd name="T28" fmla="*/ 180 w 182"/>
                  <a:gd name="T29" fmla="*/ 29 h 227"/>
                  <a:gd name="T30" fmla="*/ 161 w 182"/>
                  <a:gd name="T31" fmla="*/ 27 h 227"/>
                  <a:gd name="T32" fmla="*/ 148 w 182"/>
                  <a:gd name="T33" fmla="*/ 27 h 227"/>
                  <a:gd name="T34" fmla="*/ 140 w 182"/>
                  <a:gd name="T35" fmla="*/ 29 h 227"/>
                  <a:gd name="T36" fmla="*/ 136 w 182"/>
                  <a:gd name="T37" fmla="*/ 32 h 227"/>
                  <a:gd name="T38" fmla="*/ 134 w 182"/>
                  <a:gd name="T39" fmla="*/ 40 h 227"/>
                  <a:gd name="T40" fmla="*/ 125 w 182"/>
                  <a:gd name="T41" fmla="*/ 193 h 227"/>
                  <a:gd name="T42" fmla="*/ 125 w 182"/>
                  <a:gd name="T43" fmla="*/ 201 h 227"/>
                  <a:gd name="T44" fmla="*/ 129 w 182"/>
                  <a:gd name="T45" fmla="*/ 205 h 227"/>
                  <a:gd name="T46" fmla="*/ 136 w 182"/>
                  <a:gd name="T47" fmla="*/ 208 h 227"/>
                  <a:gd name="T48" fmla="*/ 150 w 182"/>
                  <a:gd name="T49" fmla="*/ 210 h 227"/>
                  <a:gd name="T50" fmla="*/ 168 w 182"/>
                  <a:gd name="T51" fmla="*/ 210 h 227"/>
                  <a:gd name="T52" fmla="*/ 167 w 182"/>
                  <a:gd name="T53" fmla="*/ 227 h 227"/>
                  <a:gd name="T54" fmla="*/ 0 w 182"/>
                  <a:gd name="T55" fmla="*/ 216 h 227"/>
                  <a:gd name="T56" fmla="*/ 2 w 182"/>
                  <a:gd name="T57" fmla="*/ 199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2" h="227">
                    <a:moveTo>
                      <a:pt x="2" y="199"/>
                    </a:moveTo>
                    <a:lnTo>
                      <a:pt x="21" y="201"/>
                    </a:lnTo>
                    <a:lnTo>
                      <a:pt x="34" y="201"/>
                    </a:lnTo>
                    <a:lnTo>
                      <a:pt x="44" y="199"/>
                    </a:lnTo>
                    <a:lnTo>
                      <a:pt x="47" y="195"/>
                    </a:lnTo>
                    <a:lnTo>
                      <a:pt x="47" y="188"/>
                    </a:lnTo>
                    <a:lnTo>
                      <a:pt x="59" y="34"/>
                    </a:lnTo>
                    <a:lnTo>
                      <a:pt x="59" y="27"/>
                    </a:lnTo>
                    <a:lnTo>
                      <a:pt x="55" y="23"/>
                    </a:lnTo>
                    <a:lnTo>
                      <a:pt x="47" y="19"/>
                    </a:lnTo>
                    <a:lnTo>
                      <a:pt x="34" y="19"/>
                    </a:lnTo>
                    <a:lnTo>
                      <a:pt x="15" y="17"/>
                    </a:lnTo>
                    <a:lnTo>
                      <a:pt x="15" y="0"/>
                    </a:lnTo>
                    <a:lnTo>
                      <a:pt x="182" y="12"/>
                    </a:lnTo>
                    <a:lnTo>
                      <a:pt x="180" y="29"/>
                    </a:lnTo>
                    <a:lnTo>
                      <a:pt x="161" y="27"/>
                    </a:lnTo>
                    <a:lnTo>
                      <a:pt x="148" y="27"/>
                    </a:lnTo>
                    <a:lnTo>
                      <a:pt x="140" y="29"/>
                    </a:lnTo>
                    <a:lnTo>
                      <a:pt x="136" y="32"/>
                    </a:lnTo>
                    <a:lnTo>
                      <a:pt x="134" y="40"/>
                    </a:lnTo>
                    <a:lnTo>
                      <a:pt x="125" y="193"/>
                    </a:lnTo>
                    <a:lnTo>
                      <a:pt x="125" y="201"/>
                    </a:lnTo>
                    <a:lnTo>
                      <a:pt x="129" y="205"/>
                    </a:lnTo>
                    <a:lnTo>
                      <a:pt x="136" y="208"/>
                    </a:lnTo>
                    <a:lnTo>
                      <a:pt x="150" y="210"/>
                    </a:lnTo>
                    <a:lnTo>
                      <a:pt x="168" y="210"/>
                    </a:lnTo>
                    <a:lnTo>
                      <a:pt x="167" y="227"/>
                    </a:lnTo>
                    <a:lnTo>
                      <a:pt x="0" y="216"/>
                    </a:lnTo>
                    <a:lnTo>
                      <a:pt x="2" y="199"/>
                    </a:lnTo>
                    <a:close/>
                  </a:path>
                </a:pathLst>
              </a:custGeom>
              <a:solidFill>
                <a:srgbClr val="0019E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77" name="Freeform 74"/>
              <p:cNvSpPr>
                <a:spLocks/>
              </p:cNvSpPr>
              <p:nvPr/>
            </p:nvSpPr>
            <p:spPr bwMode="auto">
              <a:xfrm>
                <a:off x="206375" y="3281363"/>
                <a:ext cx="244475" cy="190500"/>
              </a:xfrm>
              <a:custGeom>
                <a:avLst/>
                <a:gdLst>
                  <a:gd name="T0" fmla="*/ 21 w 309"/>
                  <a:gd name="T1" fmla="*/ 201 h 241"/>
                  <a:gd name="T2" fmla="*/ 44 w 309"/>
                  <a:gd name="T3" fmla="*/ 199 h 241"/>
                  <a:gd name="T4" fmla="*/ 48 w 309"/>
                  <a:gd name="T5" fmla="*/ 188 h 241"/>
                  <a:gd name="T6" fmla="*/ 61 w 309"/>
                  <a:gd name="T7" fmla="*/ 29 h 241"/>
                  <a:gd name="T8" fmla="*/ 52 w 309"/>
                  <a:gd name="T9" fmla="*/ 21 h 241"/>
                  <a:gd name="T10" fmla="*/ 19 w 309"/>
                  <a:gd name="T11" fmla="*/ 17 h 241"/>
                  <a:gd name="T12" fmla="*/ 309 w 309"/>
                  <a:gd name="T13" fmla="*/ 27 h 241"/>
                  <a:gd name="T14" fmla="*/ 282 w 309"/>
                  <a:gd name="T15" fmla="*/ 103 h 241"/>
                  <a:gd name="T16" fmla="*/ 271 w 309"/>
                  <a:gd name="T17" fmla="*/ 72 h 241"/>
                  <a:gd name="T18" fmla="*/ 252 w 309"/>
                  <a:gd name="T19" fmla="*/ 51 h 241"/>
                  <a:gd name="T20" fmla="*/ 224 w 309"/>
                  <a:gd name="T21" fmla="*/ 38 h 241"/>
                  <a:gd name="T22" fmla="*/ 180 w 309"/>
                  <a:gd name="T23" fmla="*/ 31 h 241"/>
                  <a:gd name="T24" fmla="*/ 146 w 309"/>
                  <a:gd name="T25" fmla="*/ 33 h 241"/>
                  <a:gd name="T26" fmla="*/ 139 w 309"/>
                  <a:gd name="T27" fmla="*/ 50 h 241"/>
                  <a:gd name="T28" fmla="*/ 140 w 309"/>
                  <a:gd name="T29" fmla="*/ 108 h 241"/>
                  <a:gd name="T30" fmla="*/ 165 w 309"/>
                  <a:gd name="T31" fmla="*/ 106 h 241"/>
                  <a:gd name="T32" fmla="*/ 184 w 309"/>
                  <a:gd name="T33" fmla="*/ 99 h 241"/>
                  <a:gd name="T34" fmla="*/ 197 w 309"/>
                  <a:gd name="T35" fmla="*/ 87 h 241"/>
                  <a:gd name="T36" fmla="*/ 205 w 309"/>
                  <a:gd name="T37" fmla="*/ 70 h 241"/>
                  <a:gd name="T38" fmla="*/ 220 w 309"/>
                  <a:gd name="T39" fmla="*/ 176 h 241"/>
                  <a:gd name="T40" fmla="*/ 195 w 309"/>
                  <a:gd name="T41" fmla="*/ 165 h 241"/>
                  <a:gd name="T42" fmla="*/ 188 w 309"/>
                  <a:gd name="T43" fmla="*/ 146 h 241"/>
                  <a:gd name="T44" fmla="*/ 171 w 309"/>
                  <a:gd name="T45" fmla="*/ 133 h 241"/>
                  <a:gd name="T46" fmla="*/ 150 w 309"/>
                  <a:gd name="T47" fmla="*/ 125 h 241"/>
                  <a:gd name="T48" fmla="*/ 131 w 309"/>
                  <a:gd name="T49" fmla="*/ 123 h 241"/>
                  <a:gd name="T50" fmla="*/ 125 w 309"/>
                  <a:gd name="T51" fmla="*/ 201 h 241"/>
                  <a:gd name="T52" fmla="*/ 144 w 309"/>
                  <a:gd name="T53" fmla="*/ 210 h 241"/>
                  <a:gd name="T54" fmla="*/ 193 w 309"/>
                  <a:gd name="T55" fmla="*/ 216 h 241"/>
                  <a:gd name="T56" fmla="*/ 227 w 309"/>
                  <a:gd name="T57" fmla="*/ 210 h 241"/>
                  <a:gd name="T58" fmla="*/ 254 w 309"/>
                  <a:gd name="T59" fmla="*/ 197 h 241"/>
                  <a:gd name="T60" fmla="*/ 275 w 309"/>
                  <a:gd name="T61" fmla="*/ 174 h 241"/>
                  <a:gd name="T62" fmla="*/ 305 w 309"/>
                  <a:gd name="T63" fmla="*/ 163 h 241"/>
                  <a:gd name="T64" fmla="*/ 0 w 309"/>
                  <a:gd name="T65" fmla="*/ 21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9" h="241">
                    <a:moveTo>
                      <a:pt x="2" y="199"/>
                    </a:moveTo>
                    <a:lnTo>
                      <a:pt x="21" y="201"/>
                    </a:lnTo>
                    <a:lnTo>
                      <a:pt x="35" y="201"/>
                    </a:lnTo>
                    <a:lnTo>
                      <a:pt x="44" y="199"/>
                    </a:lnTo>
                    <a:lnTo>
                      <a:pt x="48" y="195"/>
                    </a:lnTo>
                    <a:lnTo>
                      <a:pt x="48" y="188"/>
                    </a:lnTo>
                    <a:lnTo>
                      <a:pt x="61" y="36"/>
                    </a:lnTo>
                    <a:lnTo>
                      <a:pt x="61" y="29"/>
                    </a:lnTo>
                    <a:lnTo>
                      <a:pt x="59" y="25"/>
                    </a:lnTo>
                    <a:lnTo>
                      <a:pt x="52" y="21"/>
                    </a:lnTo>
                    <a:lnTo>
                      <a:pt x="38" y="19"/>
                    </a:lnTo>
                    <a:lnTo>
                      <a:pt x="19" y="17"/>
                    </a:lnTo>
                    <a:lnTo>
                      <a:pt x="19" y="0"/>
                    </a:lnTo>
                    <a:lnTo>
                      <a:pt x="309" y="27"/>
                    </a:lnTo>
                    <a:lnTo>
                      <a:pt x="305" y="104"/>
                    </a:lnTo>
                    <a:lnTo>
                      <a:pt x="282" y="103"/>
                    </a:lnTo>
                    <a:lnTo>
                      <a:pt x="277" y="87"/>
                    </a:lnTo>
                    <a:lnTo>
                      <a:pt x="271" y="72"/>
                    </a:lnTo>
                    <a:lnTo>
                      <a:pt x="261" y="61"/>
                    </a:lnTo>
                    <a:lnTo>
                      <a:pt x="252" y="51"/>
                    </a:lnTo>
                    <a:lnTo>
                      <a:pt x="239" y="44"/>
                    </a:lnTo>
                    <a:lnTo>
                      <a:pt x="224" y="38"/>
                    </a:lnTo>
                    <a:lnTo>
                      <a:pt x="203" y="34"/>
                    </a:lnTo>
                    <a:lnTo>
                      <a:pt x="180" y="31"/>
                    </a:lnTo>
                    <a:lnTo>
                      <a:pt x="159" y="31"/>
                    </a:lnTo>
                    <a:lnTo>
                      <a:pt x="146" y="33"/>
                    </a:lnTo>
                    <a:lnTo>
                      <a:pt x="140" y="38"/>
                    </a:lnTo>
                    <a:lnTo>
                      <a:pt x="139" y="50"/>
                    </a:lnTo>
                    <a:lnTo>
                      <a:pt x="133" y="106"/>
                    </a:lnTo>
                    <a:lnTo>
                      <a:pt x="140" y="108"/>
                    </a:lnTo>
                    <a:lnTo>
                      <a:pt x="154" y="108"/>
                    </a:lnTo>
                    <a:lnTo>
                      <a:pt x="165" y="106"/>
                    </a:lnTo>
                    <a:lnTo>
                      <a:pt x="174" y="104"/>
                    </a:lnTo>
                    <a:lnTo>
                      <a:pt x="184" y="99"/>
                    </a:lnTo>
                    <a:lnTo>
                      <a:pt x="190" y="93"/>
                    </a:lnTo>
                    <a:lnTo>
                      <a:pt x="197" y="87"/>
                    </a:lnTo>
                    <a:lnTo>
                      <a:pt x="201" y="80"/>
                    </a:lnTo>
                    <a:lnTo>
                      <a:pt x="205" y="70"/>
                    </a:lnTo>
                    <a:lnTo>
                      <a:pt x="227" y="72"/>
                    </a:lnTo>
                    <a:lnTo>
                      <a:pt x="220" y="176"/>
                    </a:lnTo>
                    <a:lnTo>
                      <a:pt x="195" y="174"/>
                    </a:lnTo>
                    <a:lnTo>
                      <a:pt x="195" y="165"/>
                    </a:lnTo>
                    <a:lnTo>
                      <a:pt x="191" y="156"/>
                    </a:lnTo>
                    <a:lnTo>
                      <a:pt x="188" y="146"/>
                    </a:lnTo>
                    <a:lnTo>
                      <a:pt x="180" y="140"/>
                    </a:lnTo>
                    <a:lnTo>
                      <a:pt x="171" y="133"/>
                    </a:lnTo>
                    <a:lnTo>
                      <a:pt x="161" y="129"/>
                    </a:lnTo>
                    <a:lnTo>
                      <a:pt x="150" y="125"/>
                    </a:lnTo>
                    <a:lnTo>
                      <a:pt x="137" y="123"/>
                    </a:lnTo>
                    <a:lnTo>
                      <a:pt x="131" y="123"/>
                    </a:lnTo>
                    <a:lnTo>
                      <a:pt x="125" y="191"/>
                    </a:lnTo>
                    <a:lnTo>
                      <a:pt x="125" y="201"/>
                    </a:lnTo>
                    <a:lnTo>
                      <a:pt x="131" y="207"/>
                    </a:lnTo>
                    <a:lnTo>
                      <a:pt x="144" y="210"/>
                    </a:lnTo>
                    <a:lnTo>
                      <a:pt x="171" y="214"/>
                    </a:lnTo>
                    <a:lnTo>
                      <a:pt x="193" y="216"/>
                    </a:lnTo>
                    <a:lnTo>
                      <a:pt x="212" y="214"/>
                    </a:lnTo>
                    <a:lnTo>
                      <a:pt x="227" y="210"/>
                    </a:lnTo>
                    <a:lnTo>
                      <a:pt x="243" y="205"/>
                    </a:lnTo>
                    <a:lnTo>
                      <a:pt x="254" y="197"/>
                    </a:lnTo>
                    <a:lnTo>
                      <a:pt x="265" y="186"/>
                    </a:lnTo>
                    <a:lnTo>
                      <a:pt x="275" y="174"/>
                    </a:lnTo>
                    <a:lnTo>
                      <a:pt x="282" y="159"/>
                    </a:lnTo>
                    <a:lnTo>
                      <a:pt x="305" y="163"/>
                    </a:lnTo>
                    <a:lnTo>
                      <a:pt x="292" y="241"/>
                    </a:lnTo>
                    <a:lnTo>
                      <a:pt x="0" y="216"/>
                    </a:lnTo>
                    <a:lnTo>
                      <a:pt x="2" y="199"/>
                    </a:lnTo>
                    <a:close/>
                  </a:path>
                </a:pathLst>
              </a:custGeom>
              <a:solidFill>
                <a:srgbClr val="0019E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78" name="Freeform 75"/>
              <p:cNvSpPr>
                <a:spLocks/>
              </p:cNvSpPr>
              <p:nvPr/>
            </p:nvSpPr>
            <p:spPr bwMode="auto">
              <a:xfrm>
                <a:off x="485775" y="3313113"/>
                <a:ext cx="320675" cy="234950"/>
              </a:xfrm>
              <a:custGeom>
                <a:avLst/>
                <a:gdLst>
                  <a:gd name="T0" fmla="*/ 6 w 405"/>
                  <a:gd name="T1" fmla="*/ 0 h 295"/>
                  <a:gd name="T2" fmla="*/ 133 w 405"/>
                  <a:gd name="T3" fmla="*/ 38 h 295"/>
                  <a:gd name="T4" fmla="*/ 127 w 405"/>
                  <a:gd name="T5" fmla="*/ 53 h 295"/>
                  <a:gd name="T6" fmla="*/ 118 w 405"/>
                  <a:gd name="T7" fmla="*/ 51 h 295"/>
                  <a:gd name="T8" fmla="*/ 110 w 405"/>
                  <a:gd name="T9" fmla="*/ 49 h 295"/>
                  <a:gd name="T10" fmla="*/ 106 w 405"/>
                  <a:gd name="T11" fmla="*/ 49 h 295"/>
                  <a:gd name="T12" fmla="*/ 102 w 405"/>
                  <a:gd name="T13" fmla="*/ 51 h 295"/>
                  <a:gd name="T14" fmla="*/ 100 w 405"/>
                  <a:gd name="T15" fmla="*/ 53 h 295"/>
                  <a:gd name="T16" fmla="*/ 100 w 405"/>
                  <a:gd name="T17" fmla="*/ 55 h 295"/>
                  <a:gd name="T18" fmla="*/ 100 w 405"/>
                  <a:gd name="T19" fmla="*/ 57 h 295"/>
                  <a:gd name="T20" fmla="*/ 100 w 405"/>
                  <a:gd name="T21" fmla="*/ 61 h 295"/>
                  <a:gd name="T22" fmla="*/ 100 w 405"/>
                  <a:gd name="T23" fmla="*/ 62 h 295"/>
                  <a:gd name="T24" fmla="*/ 118 w 405"/>
                  <a:gd name="T25" fmla="*/ 184 h 295"/>
                  <a:gd name="T26" fmla="*/ 119 w 405"/>
                  <a:gd name="T27" fmla="*/ 184 h 295"/>
                  <a:gd name="T28" fmla="*/ 176 w 405"/>
                  <a:gd name="T29" fmla="*/ 119 h 295"/>
                  <a:gd name="T30" fmla="*/ 170 w 405"/>
                  <a:gd name="T31" fmla="*/ 83 h 295"/>
                  <a:gd name="T32" fmla="*/ 169 w 405"/>
                  <a:gd name="T33" fmla="*/ 74 h 295"/>
                  <a:gd name="T34" fmla="*/ 165 w 405"/>
                  <a:gd name="T35" fmla="*/ 68 h 295"/>
                  <a:gd name="T36" fmla="*/ 157 w 405"/>
                  <a:gd name="T37" fmla="*/ 62 h 295"/>
                  <a:gd name="T38" fmla="*/ 148 w 405"/>
                  <a:gd name="T39" fmla="*/ 59 h 295"/>
                  <a:gd name="T40" fmla="*/ 152 w 405"/>
                  <a:gd name="T41" fmla="*/ 43 h 295"/>
                  <a:gd name="T42" fmla="*/ 274 w 405"/>
                  <a:gd name="T43" fmla="*/ 81 h 295"/>
                  <a:gd name="T44" fmla="*/ 269 w 405"/>
                  <a:gd name="T45" fmla="*/ 96 h 295"/>
                  <a:gd name="T46" fmla="*/ 265 w 405"/>
                  <a:gd name="T47" fmla="*/ 95 h 295"/>
                  <a:gd name="T48" fmla="*/ 254 w 405"/>
                  <a:gd name="T49" fmla="*/ 93 h 295"/>
                  <a:gd name="T50" fmla="*/ 248 w 405"/>
                  <a:gd name="T51" fmla="*/ 93 h 295"/>
                  <a:gd name="T52" fmla="*/ 244 w 405"/>
                  <a:gd name="T53" fmla="*/ 93 h 295"/>
                  <a:gd name="T54" fmla="*/ 242 w 405"/>
                  <a:gd name="T55" fmla="*/ 96 h 295"/>
                  <a:gd name="T56" fmla="*/ 242 w 405"/>
                  <a:gd name="T57" fmla="*/ 98 h 295"/>
                  <a:gd name="T58" fmla="*/ 242 w 405"/>
                  <a:gd name="T59" fmla="*/ 100 h 295"/>
                  <a:gd name="T60" fmla="*/ 242 w 405"/>
                  <a:gd name="T61" fmla="*/ 104 h 295"/>
                  <a:gd name="T62" fmla="*/ 242 w 405"/>
                  <a:gd name="T63" fmla="*/ 106 h 295"/>
                  <a:gd name="T64" fmla="*/ 256 w 405"/>
                  <a:gd name="T65" fmla="*/ 223 h 295"/>
                  <a:gd name="T66" fmla="*/ 257 w 405"/>
                  <a:gd name="T67" fmla="*/ 223 h 295"/>
                  <a:gd name="T68" fmla="*/ 320 w 405"/>
                  <a:gd name="T69" fmla="*/ 148 h 295"/>
                  <a:gd name="T70" fmla="*/ 324 w 405"/>
                  <a:gd name="T71" fmla="*/ 144 h 295"/>
                  <a:gd name="T72" fmla="*/ 326 w 405"/>
                  <a:gd name="T73" fmla="*/ 140 h 295"/>
                  <a:gd name="T74" fmla="*/ 327 w 405"/>
                  <a:gd name="T75" fmla="*/ 136 h 295"/>
                  <a:gd name="T76" fmla="*/ 329 w 405"/>
                  <a:gd name="T77" fmla="*/ 132 h 295"/>
                  <a:gd name="T78" fmla="*/ 329 w 405"/>
                  <a:gd name="T79" fmla="*/ 125 h 295"/>
                  <a:gd name="T80" fmla="*/ 322 w 405"/>
                  <a:gd name="T81" fmla="*/ 117 h 295"/>
                  <a:gd name="T82" fmla="*/ 312 w 405"/>
                  <a:gd name="T83" fmla="*/ 110 h 295"/>
                  <a:gd name="T84" fmla="*/ 297 w 405"/>
                  <a:gd name="T85" fmla="*/ 104 h 295"/>
                  <a:gd name="T86" fmla="*/ 301 w 405"/>
                  <a:gd name="T87" fmla="*/ 89 h 295"/>
                  <a:gd name="T88" fmla="*/ 405 w 405"/>
                  <a:gd name="T89" fmla="*/ 121 h 295"/>
                  <a:gd name="T90" fmla="*/ 399 w 405"/>
                  <a:gd name="T91" fmla="*/ 136 h 295"/>
                  <a:gd name="T92" fmla="*/ 384 w 405"/>
                  <a:gd name="T93" fmla="*/ 134 h 295"/>
                  <a:gd name="T94" fmla="*/ 371 w 405"/>
                  <a:gd name="T95" fmla="*/ 138 h 295"/>
                  <a:gd name="T96" fmla="*/ 360 w 405"/>
                  <a:gd name="T97" fmla="*/ 146 h 295"/>
                  <a:gd name="T98" fmla="*/ 346 w 405"/>
                  <a:gd name="T99" fmla="*/ 157 h 295"/>
                  <a:gd name="T100" fmla="*/ 225 w 405"/>
                  <a:gd name="T101" fmla="*/ 295 h 295"/>
                  <a:gd name="T102" fmla="*/ 197 w 405"/>
                  <a:gd name="T103" fmla="*/ 286 h 295"/>
                  <a:gd name="T104" fmla="*/ 180 w 405"/>
                  <a:gd name="T105" fmla="*/ 151 h 295"/>
                  <a:gd name="T106" fmla="*/ 180 w 405"/>
                  <a:gd name="T107" fmla="*/ 151 h 295"/>
                  <a:gd name="T108" fmla="*/ 89 w 405"/>
                  <a:gd name="T109" fmla="*/ 252 h 295"/>
                  <a:gd name="T110" fmla="*/ 59 w 405"/>
                  <a:gd name="T111" fmla="*/ 244 h 295"/>
                  <a:gd name="T112" fmla="*/ 29 w 405"/>
                  <a:gd name="T113" fmla="*/ 43 h 295"/>
                  <a:gd name="T114" fmla="*/ 25 w 405"/>
                  <a:gd name="T115" fmla="*/ 30 h 295"/>
                  <a:gd name="T116" fmla="*/ 21 w 405"/>
                  <a:gd name="T117" fmla="*/ 23 h 295"/>
                  <a:gd name="T118" fmla="*/ 13 w 405"/>
                  <a:gd name="T119" fmla="*/ 19 h 295"/>
                  <a:gd name="T120" fmla="*/ 0 w 405"/>
                  <a:gd name="T121" fmla="*/ 15 h 295"/>
                  <a:gd name="T122" fmla="*/ 6 w 405"/>
                  <a:gd name="T123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5" h="295">
                    <a:moveTo>
                      <a:pt x="6" y="0"/>
                    </a:moveTo>
                    <a:lnTo>
                      <a:pt x="133" y="38"/>
                    </a:lnTo>
                    <a:lnTo>
                      <a:pt x="127" y="53"/>
                    </a:lnTo>
                    <a:lnTo>
                      <a:pt x="118" y="51"/>
                    </a:lnTo>
                    <a:lnTo>
                      <a:pt x="110" y="49"/>
                    </a:lnTo>
                    <a:lnTo>
                      <a:pt x="106" y="49"/>
                    </a:lnTo>
                    <a:lnTo>
                      <a:pt x="102" y="51"/>
                    </a:lnTo>
                    <a:lnTo>
                      <a:pt x="100" y="53"/>
                    </a:lnTo>
                    <a:lnTo>
                      <a:pt x="100" y="55"/>
                    </a:lnTo>
                    <a:lnTo>
                      <a:pt x="100" y="57"/>
                    </a:lnTo>
                    <a:lnTo>
                      <a:pt x="100" y="61"/>
                    </a:lnTo>
                    <a:lnTo>
                      <a:pt x="100" y="62"/>
                    </a:lnTo>
                    <a:lnTo>
                      <a:pt x="118" y="184"/>
                    </a:lnTo>
                    <a:lnTo>
                      <a:pt x="119" y="184"/>
                    </a:lnTo>
                    <a:lnTo>
                      <a:pt x="176" y="119"/>
                    </a:lnTo>
                    <a:lnTo>
                      <a:pt x="170" y="83"/>
                    </a:lnTo>
                    <a:lnTo>
                      <a:pt x="169" y="74"/>
                    </a:lnTo>
                    <a:lnTo>
                      <a:pt x="165" y="68"/>
                    </a:lnTo>
                    <a:lnTo>
                      <a:pt x="157" y="62"/>
                    </a:lnTo>
                    <a:lnTo>
                      <a:pt x="148" y="59"/>
                    </a:lnTo>
                    <a:lnTo>
                      <a:pt x="152" y="43"/>
                    </a:lnTo>
                    <a:lnTo>
                      <a:pt x="274" y="81"/>
                    </a:lnTo>
                    <a:lnTo>
                      <a:pt x="269" y="96"/>
                    </a:lnTo>
                    <a:lnTo>
                      <a:pt x="265" y="95"/>
                    </a:lnTo>
                    <a:lnTo>
                      <a:pt x="254" y="93"/>
                    </a:lnTo>
                    <a:lnTo>
                      <a:pt x="248" y="93"/>
                    </a:lnTo>
                    <a:lnTo>
                      <a:pt x="244" y="93"/>
                    </a:lnTo>
                    <a:lnTo>
                      <a:pt x="242" y="96"/>
                    </a:lnTo>
                    <a:lnTo>
                      <a:pt x="242" y="98"/>
                    </a:lnTo>
                    <a:lnTo>
                      <a:pt x="242" y="100"/>
                    </a:lnTo>
                    <a:lnTo>
                      <a:pt x="242" y="104"/>
                    </a:lnTo>
                    <a:lnTo>
                      <a:pt x="242" y="106"/>
                    </a:lnTo>
                    <a:lnTo>
                      <a:pt x="256" y="223"/>
                    </a:lnTo>
                    <a:lnTo>
                      <a:pt x="257" y="223"/>
                    </a:lnTo>
                    <a:lnTo>
                      <a:pt x="320" y="148"/>
                    </a:lnTo>
                    <a:lnTo>
                      <a:pt x="324" y="144"/>
                    </a:lnTo>
                    <a:lnTo>
                      <a:pt x="326" y="140"/>
                    </a:lnTo>
                    <a:lnTo>
                      <a:pt x="327" y="136"/>
                    </a:lnTo>
                    <a:lnTo>
                      <a:pt x="329" y="132"/>
                    </a:lnTo>
                    <a:lnTo>
                      <a:pt x="329" y="125"/>
                    </a:lnTo>
                    <a:lnTo>
                      <a:pt x="322" y="117"/>
                    </a:lnTo>
                    <a:lnTo>
                      <a:pt x="312" y="110"/>
                    </a:lnTo>
                    <a:lnTo>
                      <a:pt x="297" y="104"/>
                    </a:lnTo>
                    <a:lnTo>
                      <a:pt x="301" y="89"/>
                    </a:lnTo>
                    <a:lnTo>
                      <a:pt x="405" y="121"/>
                    </a:lnTo>
                    <a:lnTo>
                      <a:pt x="399" y="136"/>
                    </a:lnTo>
                    <a:lnTo>
                      <a:pt x="384" y="134"/>
                    </a:lnTo>
                    <a:lnTo>
                      <a:pt x="371" y="138"/>
                    </a:lnTo>
                    <a:lnTo>
                      <a:pt x="360" y="146"/>
                    </a:lnTo>
                    <a:lnTo>
                      <a:pt x="346" y="157"/>
                    </a:lnTo>
                    <a:lnTo>
                      <a:pt x="225" y="295"/>
                    </a:lnTo>
                    <a:lnTo>
                      <a:pt x="197" y="286"/>
                    </a:lnTo>
                    <a:lnTo>
                      <a:pt x="180" y="151"/>
                    </a:lnTo>
                    <a:lnTo>
                      <a:pt x="180" y="151"/>
                    </a:lnTo>
                    <a:lnTo>
                      <a:pt x="89" y="252"/>
                    </a:lnTo>
                    <a:lnTo>
                      <a:pt x="59" y="244"/>
                    </a:lnTo>
                    <a:lnTo>
                      <a:pt x="29" y="43"/>
                    </a:lnTo>
                    <a:lnTo>
                      <a:pt x="25" y="30"/>
                    </a:lnTo>
                    <a:lnTo>
                      <a:pt x="21" y="23"/>
                    </a:lnTo>
                    <a:lnTo>
                      <a:pt x="13" y="19"/>
                    </a:lnTo>
                    <a:lnTo>
                      <a:pt x="0" y="1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19E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79" name="Freeform 76"/>
              <p:cNvSpPr>
                <a:spLocks/>
              </p:cNvSpPr>
              <p:nvPr/>
            </p:nvSpPr>
            <p:spPr bwMode="auto">
              <a:xfrm>
                <a:off x="-849313" y="3408363"/>
                <a:ext cx="307975" cy="239712"/>
              </a:xfrm>
              <a:custGeom>
                <a:avLst/>
                <a:gdLst>
                  <a:gd name="T0" fmla="*/ 104 w 388"/>
                  <a:gd name="T1" fmla="*/ 278 h 301"/>
                  <a:gd name="T2" fmla="*/ 123 w 388"/>
                  <a:gd name="T3" fmla="*/ 265 h 301"/>
                  <a:gd name="T4" fmla="*/ 121 w 388"/>
                  <a:gd name="T5" fmla="*/ 254 h 301"/>
                  <a:gd name="T6" fmla="*/ 51 w 388"/>
                  <a:gd name="T7" fmla="*/ 110 h 301"/>
                  <a:gd name="T8" fmla="*/ 38 w 388"/>
                  <a:gd name="T9" fmla="*/ 108 h 301"/>
                  <a:gd name="T10" fmla="*/ 8 w 388"/>
                  <a:gd name="T11" fmla="*/ 123 h 301"/>
                  <a:gd name="T12" fmla="*/ 176 w 388"/>
                  <a:gd name="T13" fmla="*/ 23 h 301"/>
                  <a:gd name="T14" fmla="*/ 225 w 388"/>
                  <a:gd name="T15" fmla="*/ 4 h 301"/>
                  <a:gd name="T16" fmla="*/ 261 w 388"/>
                  <a:gd name="T17" fmla="*/ 0 h 301"/>
                  <a:gd name="T18" fmla="*/ 284 w 388"/>
                  <a:gd name="T19" fmla="*/ 8 h 301"/>
                  <a:gd name="T20" fmla="*/ 299 w 388"/>
                  <a:gd name="T21" fmla="*/ 23 h 301"/>
                  <a:gd name="T22" fmla="*/ 301 w 388"/>
                  <a:gd name="T23" fmla="*/ 46 h 301"/>
                  <a:gd name="T24" fmla="*/ 291 w 388"/>
                  <a:gd name="T25" fmla="*/ 68 h 301"/>
                  <a:gd name="T26" fmla="*/ 269 w 388"/>
                  <a:gd name="T27" fmla="*/ 91 h 301"/>
                  <a:gd name="T28" fmla="*/ 238 w 388"/>
                  <a:gd name="T29" fmla="*/ 112 h 301"/>
                  <a:gd name="T30" fmla="*/ 253 w 388"/>
                  <a:gd name="T31" fmla="*/ 108 h 301"/>
                  <a:gd name="T32" fmla="*/ 280 w 388"/>
                  <a:gd name="T33" fmla="*/ 106 h 301"/>
                  <a:gd name="T34" fmla="*/ 301 w 388"/>
                  <a:gd name="T35" fmla="*/ 112 h 301"/>
                  <a:gd name="T36" fmla="*/ 320 w 388"/>
                  <a:gd name="T37" fmla="*/ 125 h 301"/>
                  <a:gd name="T38" fmla="*/ 338 w 388"/>
                  <a:gd name="T39" fmla="*/ 144 h 301"/>
                  <a:gd name="T40" fmla="*/ 352 w 388"/>
                  <a:gd name="T41" fmla="*/ 152 h 301"/>
                  <a:gd name="T42" fmla="*/ 363 w 388"/>
                  <a:gd name="T43" fmla="*/ 146 h 301"/>
                  <a:gd name="T44" fmla="*/ 367 w 388"/>
                  <a:gd name="T45" fmla="*/ 129 h 301"/>
                  <a:gd name="T46" fmla="*/ 382 w 388"/>
                  <a:gd name="T47" fmla="*/ 106 h 301"/>
                  <a:gd name="T48" fmla="*/ 388 w 388"/>
                  <a:gd name="T49" fmla="*/ 131 h 301"/>
                  <a:gd name="T50" fmla="*/ 382 w 388"/>
                  <a:gd name="T51" fmla="*/ 152 h 301"/>
                  <a:gd name="T52" fmla="*/ 365 w 388"/>
                  <a:gd name="T53" fmla="*/ 170 h 301"/>
                  <a:gd name="T54" fmla="*/ 340 w 388"/>
                  <a:gd name="T55" fmla="*/ 186 h 301"/>
                  <a:gd name="T56" fmla="*/ 316 w 388"/>
                  <a:gd name="T57" fmla="*/ 195 h 301"/>
                  <a:gd name="T58" fmla="*/ 291 w 388"/>
                  <a:gd name="T59" fmla="*/ 197 h 301"/>
                  <a:gd name="T60" fmla="*/ 270 w 388"/>
                  <a:gd name="T61" fmla="*/ 191 h 301"/>
                  <a:gd name="T62" fmla="*/ 255 w 388"/>
                  <a:gd name="T63" fmla="*/ 172 h 301"/>
                  <a:gd name="T64" fmla="*/ 240 w 388"/>
                  <a:gd name="T65" fmla="*/ 148 h 301"/>
                  <a:gd name="T66" fmla="*/ 223 w 388"/>
                  <a:gd name="T67" fmla="*/ 135 h 301"/>
                  <a:gd name="T68" fmla="*/ 204 w 388"/>
                  <a:gd name="T69" fmla="*/ 135 h 301"/>
                  <a:gd name="T70" fmla="*/ 178 w 388"/>
                  <a:gd name="T71" fmla="*/ 144 h 301"/>
                  <a:gd name="T72" fmla="*/ 191 w 388"/>
                  <a:gd name="T73" fmla="*/ 220 h 301"/>
                  <a:gd name="T74" fmla="*/ 199 w 388"/>
                  <a:gd name="T75" fmla="*/ 229 h 301"/>
                  <a:gd name="T76" fmla="*/ 219 w 388"/>
                  <a:gd name="T77" fmla="*/ 222 h 301"/>
                  <a:gd name="T78" fmla="*/ 246 w 388"/>
                  <a:gd name="T79" fmla="*/ 227 h 301"/>
                  <a:gd name="T80" fmla="*/ 87 w 388"/>
                  <a:gd name="T81" fmla="*/ 288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8" h="301">
                    <a:moveTo>
                      <a:pt x="87" y="288"/>
                    </a:moveTo>
                    <a:lnTo>
                      <a:pt x="104" y="278"/>
                    </a:lnTo>
                    <a:lnTo>
                      <a:pt x="115" y="273"/>
                    </a:lnTo>
                    <a:lnTo>
                      <a:pt x="123" y="265"/>
                    </a:lnTo>
                    <a:lnTo>
                      <a:pt x="123" y="259"/>
                    </a:lnTo>
                    <a:lnTo>
                      <a:pt x="121" y="254"/>
                    </a:lnTo>
                    <a:lnTo>
                      <a:pt x="55" y="116"/>
                    </a:lnTo>
                    <a:lnTo>
                      <a:pt x="51" y="110"/>
                    </a:lnTo>
                    <a:lnTo>
                      <a:pt x="45" y="108"/>
                    </a:lnTo>
                    <a:lnTo>
                      <a:pt x="38" y="108"/>
                    </a:lnTo>
                    <a:lnTo>
                      <a:pt x="25" y="114"/>
                    </a:lnTo>
                    <a:lnTo>
                      <a:pt x="8" y="123"/>
                    </a:lnTo>
                    <a:lnTo>
                      <a:pt x="0" y="108"/>
                    </a:lnTo>
                    <a:lnTo>
                      <a:pt x="176" y="23"/>
                    </a:lnTo>
                    <a:lnTo>
                      <a:pt x="202" y="12"/>
                    </a:lnTo>
                    <a:lnTo>
                      <a:pt x="225" y="4"/>
                    </a:lnTo>
                    <a:lnTo>
                      <a:pt x="244" y="0"/>
                    </a:lnTo>
                    <a:lnTo>
                      <a:pt x="261" y="0"/>
                    </a:lnTo>
                    <a:lnTo>
                      <a:pt x="274" y="2"/>
                    </a:lnTo>
                    <a:lnTo>
                      <a:pt x="284" y="8"/>
                    </a:lnTo>
                    <a:lnTo>
                      <a:pt x="293" y="13"/>
                    </a:lnTo>
                    <a:lnTo>
                      <a:pt x="299" y="23"/>
                    </a:lnTo>
                    <a:lnTo>
                      <a:pt x="303" y="34"/>
                    </a:lnTo>
                    <a:lnTo>
                      <a:pt x="301" y="46"/>
                    </a:lnTo>
                    <a:lnTo>
                      <a:pt x="297" y="57"/>
                    </a:lnTo>
                    <a:lnTo>
                      <a:pt x="291" y="68"/>
                    </a:lnTo>
                    <a:lnTo>
                      <a:pt x="282" y="80"/>
                    </a:lnTo>
                    <a:lnTo>
                      <a:pt x="269" y="91"/>
                    </a:lnTo>
                    <a:lnTo>
                      <a:pt x="255" y="102"/>
                    </a:lnTo>
                    <a:lnTo>
                      <a:pt x="238" y="112"/>
                    </a:lnTo>
                    <a:lnTo>
                      <a:pt x="238" y="112"/>
                    </a:lnTo>
                    <a:lnTo>
                      <a:pt x="253" y="108"/>
                    </a:lnTo>
                    <a:lnTo>
                      <a:pt x="267" y="106"/>
                    </a:lnTo>
                    <a:lnTo>
                      <a:pt x="280" y="106"/>
                    </a:lnTo>
                    <a:lnTo>
                      <a:pt x="289" y="108"/>
                    </a:lnTo>
                    <a:lnTo>
                      <a:pt x="301" y="112"/>
                    </a:lnTo>
                    <a:lnTo>
                      <a:pt x="310" y="118"/>
                    </a:lnTo>
                    <a:lnTo>
                      <a:pt x="320" y="125"/>
                    </a:lnTo>
                    <a:lnTo>
                      <a:pt x="329" y="135"/>
                    </a:lnTo>
                    <a:lnTo>
                      <a:pt x="338" y="144"/>
                    </a:lnTo>
                    <a:lnTo>
                      <a:pt x="346" y="150"/>
                    </a:lnTo>
                    <a:lnTo>
                      <a:pt x="352" y="152"/>
                    </a:lnTo>
                    <a:lnTo>
                      <a:pt x="357" y="150"/>
                    </a:lnTo>
                    <a:lnTo>
                      <a:pt x="363" y="146"/>
                    </a:lnTo>
                    <a:lnTo>
                      <a:pt x="367" y="138"/>
                    </a:lnTo>
                    <a:lnTo>
                      <a:pt x="367" y="129"/>
                    </a:lnTo>
                    <a:lnTo>
                      <a:pt x="363" y="116"/>
                    </a:lnTo>
                    <a:lnTo>
                      <a:pt x="382" y="106"/>
                    </a:lnTo>
                    <a:lnTo>
                      <a:pt x="386" y="119"/>
                    </a:lnTo>
                    <a:lnTo>
                      <a:pt x="388" y="131"/>
                    </a:lnTo>
                    <a:lnTo>
                      <a:pt x="386" y="142"/>
                    </a:lnTo>
                    <a:lnTo>
                      <a:pt x="382" y="152"/>
                    </a:lnTo>
                    <a:lnTo>
                      <a:pt x="374" y="163"/>
                    </a:lnTo>
                    <a:lnTo>
                      <a:pt x="365" y="170"/>
                    </a:lnTo>
                    <a:lnTo>
                      <a:pt x="354" y="178"/>
                    </a:lnTo>
                    <a:lnTo>
                      <a:pt x="340" y="186"/>
                    </a:lnTo>
                    <a:lnTo>
                      <a:pt x="327" y="191"/>
                    </a:lnTo>
                    <a:lnTo>
                      <a:pt x="316" y="195"/>
                    </a:lnTo>
                    <a:lnTo>
                      <a:pt x="303" y="197"/>
                    </a:lnTo>
                    <a:lnTo>
                      <a:pt x="291" y="197"/>
                    </a:lnTo>
                    <a:lnTo>
                      <a:pt x="280" y="195"/>
                    </a:lnTo>
                    <a:lnTo>
                      <a:pt x="270" y="191"/>
                    </a:lnTo>
                    <a:lnTo>
                      <a:pt x="263" y="184"/>
                    </a:lnTo>
                    <a:lnTo>
                      <a:pt x="255" y="172"/>
                    </a:lnTo>
                    <a:lnTo>
                      <a:pt x="248" y="157"/>
                    </a:lnTo>
                    <a:lnTo>
                      <a:pt x="240" y="148"/>
                    </a:lnTo>
                    <a:lnTo>
                      <a:pt x="233" y="140"/>
                    </a:lnTo>
                    <a:lnTo>
                      <a:pt x="223" y="135"/>
                    </a:lnTo>
                    <a:lnTo>
                      <a:pt x="214" y="133"/>
                    </a:lnTo>
                    <a:lnTo>
                      <a:pt x="204" y="135"/>
                    </a:lnTo>
                    <a:lnTo>
                      <a:pt x="191" y="138"/>
                    </a:lnTo>
                    <a:lnTo>
                      <a:pt x="178" y="144"/>
                    </a:lnTo>
                    <a:lnTo>
                      <a:pt x="159" y="155"/>
                    </a:lnTo>
                    <a:lnTo>
                      <a:pt x="191" y="220"/>
                    </a:lnTo>
                    <a:lnTo>
                      <a:pt x="195" y="227"/>
                    </a:lnTo>
                    <a:lnTo>
                      <a:pt x="199" y="229"/>
                    </a:lnTo>
                    <a:lnTo>
                      <a:pt x="206" y="227"/>
                    </a:lnTo>
                    <a:lnTo>
                      <a:pt x="219" y="222"/>
                    </a:lnTo>
                    <a:lnTo>
                      <a:pt x="240" y="212"/>
                    </a:lnTo>
                    <a:lnTo>
                      <a:pt x="246" y="227"/>
                    </a:lnTo>
                    <a:lnTo>
                      <a:pt x="95" y="301"/>
                    </a:lnTo>
                    <a:lnTo>
                      <a:pt x="87" y="288"/>
                    </a:lnTo>
                    <a:close/>
                  </a:path>
                </a:pathLst>
              </a:custGeom>
              <a:solidFill>
                <a:srgbClr val="001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80" name="Freeform 77"/>
              <p:cNvSpPr>
                <a:spLocks/>
              </p:cNvSpPr>
              <p:nvPr/>
            </p:nvSpPr>
            <p:spPr bwMode="auto">
              <a:xfrm>
                <a:off x="-752475" y="3438525"/>
                <a:ext cx="84138" cy="80962"/>
              </a:xfrm>
              <a:custGeom>
                <a:avLst/>
                <a:gdLst>
                  <a:gd name="T0" fmla="*/ 30 w 106"/>
                  <a:gd name="T1" fmla="*/ 102 h 102"/>
                  <a:gd name="T2" fmla="*/ 45 w 106"/>
                  <a:gd name="T3" fmla="*/ 95 h 102"/>
                  <a:gd name="T4" fmla="*/ 62 w 106"/>
                  <a:gd name="T5" fmla="*/ 87 h 102"/>
                  <a:gd name="T6" fmla="*/ 76 w 106"/>
                  <a:gd name="T7" fmla="*/ 78 h 102"/>
                  <a:gd name="T8" fmla="*/ 87 w 106"/>
                  <a:gd name="T9" fmla="*/ 70 h 102"/>
                  <a:gd name="T10" fmla="*/ 96 w 106"/>
                  <a:gd name="T11" fmla="*/ 61 h 102"/>
                  <a:gd name="T12" fmla="*/ 102 w 106"/>
                  <a:gd name="T13" fmla="*/ 51 h 102"/>
                  <a:gd name="T14" fmla="*/ 106 w 106"/>
                  <a:gd name="T15" fmla="*/ 42 h 102"/>
                  <a:gd name="T16" fmla="*/ 106 w 106"/>
                  <a:gd name="T17" fmla="*/ 30 h 102"/>
                  <a:gd name="T18" fmla="*/ 102 w 106"/>
                  <a:gd name="T19" fmla="*/ 19 h 102"/>
                  <a:gd name="T20" fmla="*/ 96 w 106"/>
                  <a:gd name="T21" fmla="*/ 11 h 102"/>
                  <a:gd name="T22" fmla="*/ 91 w 106"/>
                  <a:gd name="T23" fmla="*/ 6 h 102"/>
                  <a:gd name="T24" fmla="*/ 83 w 106"/>
                  <a:gd name="T25" fmla="*/ 2 h 102"/>
                  <a:gd name="T26" fmla="*/ 76 w 106"/>
                  <a:gd name="T27" fmla="*/ 0 h 102"/>
                  <a:gd name="T28" fmla="*/ 66 w 106"/>
                  <a:gd name="T29" fmla="*/ 2 h 102"/>
                  <a:gd name="T30" fmla="*/ 55 w 106"/>
                  <a:gd name="T31" fmla="*/ 4 h 102"/>
                  <a:gd name="T32" fmla="*/ 44 w 106"/>
                  <a:gd name="T33" fmla="*/ 8 h 102"/>
                  <a:gd name="T34" fmla="*/ 32 w 106"/>
                  <a:gd name="T35" fmla="*/ 13 h 102"/>
                  <a:gd name="T36" fmla="*/ 13 w 106"/>
                  <a:gd name="T37" fmla="*/ 23 h 102"/>
                  <a:gd name="T38" fmla="*/ 2 w 106"/>
                  <a:gd name="T39" fmla="*/ 30 h 102"/>
                  <a:gd name="T40" fmla="*/ 0 w 106"/>
                  <a:gd name="T41" fmla="*/ 38 h 102"/>
                  <a:gd name="T42" fmla="*/ 4 w 106"/>
                  <a:gd name="T43" fmla="*/ 49 h 102"/>
                  <a:gd name="T44" fmla="*/ 30 w 106"/>
                  <a:gd name="T4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6" h="102">
                    <a:moveTo>
                      <a:pt x="30" y="102"/>
                    </a:moveTo>
                    <a:lnTo>
                      <a:pt x="45" y="95"/>
                    </a:lnTo>
                    <a:lnTo>
                      <a:pt x="62" y="87"/>
                    </a:lnTo>
                    <a:lnTo>
                      <a:pt x="76" y="78"/>
                    </a:lnTo>
                    <a:lnTo>
                      <a:pt x="87" y="70"/>
                    </a:lnTo>
                    <a:lnTo>
                      <a:pt x="96" y="61"/>
                    </a:lnTo>
                    <a:lnTo>
                      <a:pt x="102" y="51"/>
                    </a:lnTo>
                    <a:lnTo>
                      <a:pt x="106" y="42"/>
                    </a:lnTo>
                    <a:lnTo>
                      <a:pt x="106" y="30"/>
                    </a:lnTo>
                    <a:lnTo>
                      <a:pt x="102" y="19"/>
                    </a:lnTo>
                    <a:lnTo>
                      <a:pt x="96" y="11"/>
                    </a:lnTo>
                    <a:lnTo>
                      <a:pt x="91" y="6"/>
                    </a:lnTo>
                    <a:lnTo>
                      <a:pt x="83" y="2"/>
                    </a:lnTo>
                    <a:lnTo>
                      <a:pt x="76" y="0"/>
                    </a:lnTo>
                    <a:lnTo>
                      <a:pt x="66" y="2"/>
                    </a:lnTo>
                    <a:lnTo>
                      <a:pt x="55" y="4"/>
                    </a:lnTo>
                    <a:lnTo>
                      <a:pt x="44" y="8"/>
                    </a:lnTo>
                    <a:lnTo>
                      <a:pt x="32" y="13"/>
                    </a:lnTo>
                    <a:lnTo>
                      <a:pt x="13" y="23"/>
                    </a:lnTo>
                    <a:lnTo>
                      <a:pt x="2" y="30"/>
                    </a:lnTo>
                    <a:lnTo>
                      <a:pt x="0" y="38"/>
                    </a:lnTo>
                    <a:lnTo>
                      <a:pt x="4" y="49"/>
                    </a:lnTo>
                    <a:lnTo>
                      <a:pt x="30" y="102"/>
                    </a:lnTo>
                    <a:close/>
                  </a:path>
                </a:pathLst>
              </a:custGeom>
              <a:solidFill>
                <a:srgbClr val="0019E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81" name="Freeform 78"/>
              <p:cNvSpPr>
                <a:spLocks/>
              </p:cNvSpPr>
              <p:nvPr/>
            </p:nvSpPr>
            <p:spPr bwMode="auto">
              <a:xfrm>
                <a:off x="-555625" y="3313113"/>
                <a:ext cx="268288" cy="223837"/>
              </a:xfrm>
              <a:custGeom>
                <a:avLst/>
                <a:gdLst>
                  <a:gd name="T0" fmla="*/ 53 w 338"/>
                  <a:gd name="T1" fmla="*/ 269 h 284"/>
                  <a:gd name="T2" fmla="*/ 70 w 338"/>
                  <a:gd name="T3" fmla="*/ 263 h 284"/>
                  <a:gd name="T4" fmla="*/ 83 w 338"/>
                  <a:gd name="T5" fmla="*/ 259 h 284"/>
                  <a:gd name="T6" fmla="*/ 91 w 338"/>
                  <a:gd name="T7" fmla="*/ 256 h 284"/>
                  <a:gd name="T8" fmla="*/ 92 w 338"/>
                  <a:gd name="T9" fmla="*/ 250 h 284"/>
                  <a:gd name="T10" fmla="*/ 91 w 338"/>
                  <a:gd name="T11" fmla="*/ 242 h 284"/>
                  <a:gd name="T12" fmla="*/ 51 w 338"/>
                  <a:gd name="T13" fmla="*/ 95 h 284"/>
                  <a:gd name="T14" fmla="*/ 49 w 338"/>
                  <a:gd name="T15" fmla="*/ 87 h 284"/>
                  <a:gd name="T16" fmla="*/ 45 w 338"/>
                  <a:gd name="T17" fmla="*/ 83 h 284"/>
                  <a:gd name="T18" fmla="*/ 36 w 338"/>
                  <a:gd name="T19" fmla="*/ 83 h 284"/>
                  <a:gd name="T20" fmla="*/ 22 w 338"/>
                  <a:gd name="T21" fmla="*/ 87 h 284"/>
                  <a:gd name="T22" fmla="*/ 4 w 338"/>
                  <a:gd name="T23" fmla="*/ 91 h 284"/>
                  <a:gd name="T24" fmla="*/ 0 w 338"/>
                  <a:gd name="T25" fmla="*/ 76 h 284"/>
                  <a:gd name="T26" fmla="*/ 280 w 338"/>
                  <a:gd name="T27" fmla="*/ 0 h 284"/>
                  <a:gd name="T28" fmla="*/ 302 w 338"/>
                  <a:gd name="T29" fmla="*/ 74 h 284"/>
                  <a:gd name="T30" fmla="*/ 282 w 338"/>
                  <a:gd name="T31" fmla="*/ 80 h 284"/>
                  <a:gd name="T32" fmla="*/ 270 w 338"/>
                  <a:gd name="T33" fmla="*/ 66 h 284"/>
                  <a:gd name="T34" fmla="*/ 261 w 338"/>
                  <a:gd name="T35" fmla="*/ 57 h 284"/>
                  <a:gd name="T36" fmla="*/ 248 w 338"/>
                  <a:gd name="T37" fmla="*/ 49 h 284"/>
                  <a:gd name="T38" fmla="*/ 236 w 338"/>
                  <a:gd name="T39" fmla="*/ 44 h 284"/>
                  <a:gd name="T40" fmla="*/ 221 w 338"/>
                  <a:gd name="T41" fmla="*/ 42 h 284"/>
                  <a:gd name="T42" fmla="*/ 204 w 338"/>
                  <a:gd name="T43" fmla="*/ 42 h 284"/>
                  <a:gd name="T44" fmla="*/ 183 w 338"/>
                  <a:gd name="T45" fmla="*/ 44 h 284"/>
                  <a:gd name="T46" fmla="*/ 161 w 338"/>
                  <a:gd name="T47" fmla="*/ 49 h 284"/>
                  <a:gd name="T48" fmla="*/ 142 w 338"/>
                  <a:gd name="T49" fmla="*/ 55 h 284"/>
                  <a:gd name="T50" fmla="*/ 130 w 338"/>
                  <a:gd name="T51" fmla="*/ 61 h 284"/>
                  <a:gd name="T52" fmla="*/ 126 w 338"/>
                  <a:gd name="T53" fmla="*/ 70 h 284"/>
                  <a:gd name="T54" fmla="*/ 126 w 338"/>
                  <a:gd name="T55" fmla="*/ 80 h 284"/>
                  <a:gd name="T56" fmla="*/ 142 w 338"/>
                  <a:gd name="T57" fmla="*/ 136 h 284"/>
                  <a:gd name="T58" fmla="*/ 149 w 338"/>
                  <a:gd name="T59" fmla="*/ 134 h 284"/>
                  <a:gd name="T60" fmla="*/ 172 w 338"/>
                  <a:gd name="T61" fmla="*/ 125 h 284"/>
                  <a:gd name="T62" fmla="*/ 187 w 338"/>
                  <a:gd name="T63" fmla="*/ 112 h 284"/>
                  <a:gd name="T64" fmla="*/ 196 w 338"/>
                  <a:gd name="T65" fmla="*/ 95 h 284"/>
                  <a:gd name="T66" fmla="*/ 196 w 338"/>
                  <a:gd name="T67" fmla="*/ 76 h 284"/>
                  <a:gd name="T68" fmla="*/ 219 w 338"/>
                  <a:gd name="T69" fmla="*/ 70 h 284"/>
                  <a:gd name="T70" fmla="*/ 248 w 338"/>
                  <a:gd name="T71" fmla="*/ 170 h 284"/>
                  <a:gd name="T72" fmla="*/ 225 w 338"/>
                  <a:gd name="T73" fmla="*/ 178 h 284"/>
                  <a:gd name="T74" fmla="*/ 221 w 338"/>
                  <a:gd name="T75" fmla="*/ 168 h 284"/>
                  <a:gd name="T76" fmla="*/ 213 w 338"/>
                  <a:gd name="T77" fmla="*/ 161 h 284"/>
                  <a:gd name="T78" fmla="*/ 206 w 338"/>
                  <a:gd name="T79" fmla="*/ 155 h 284"/>
                  <a:gd name="T80" fmla="*/ 198 w 338"/>
                  <a:gd name="T81" fmla="*/ 150 h 284"/>
                  <a:gd name="T82" fmla="*/ 187 w 338"/>
                  <a:gd name="T83" fmla="*/ 148 h 284"/>
                  <a:gd name="T84" fmla="*/ 176 w 338"/>
                  <a:gd name="T85" fmla="*/ 146 h 284"/>
                  <a:gd name="T86" fmla="*/ 164 w 338"/>
                  <a:gd name="T87" fmla="*/ 148 h 284"/>
                  <a:gd name="T88" fmla="*/ 151 w 338"/>
                  <a:gd name="T89" fmla="*/ 150 h 284"/>
                  <a:gd name="T90" fmla="*/ 145 w 338"/>
                  <a:gd name="T91" fmla="*/ 151 h 284"/>
                  <a:gd name="T92" fmla="*/ 164 w 338"/>
                  <a:gd name="T93" fmla="*/ 218 h 284"/>
                  <a:gd name="T94" fmla="*/ 168 w 338"/>
                  <a:gd name="T95" fmla="*/ 227 h 284"/>
                  <a:gd name="T96" fmla="*/ 176 w 338"/>
                  <a:gd name="T97" fmla="*/ 231 h 284"/>
                  <a:gd name="T98" fmla="*/ 189 w 338"/>
                  <a:gd name="T99" fmla="*/ 229 h 284"/>
                  <a:gd name="T100" fmla="*/ 215 w 338"/>
                  <a:gd name="T101" fmla="*/ 223 h 284"/>
                  <a:gd name="T102" fmla="*/ 236 w 338"/>
                  <a:gd name="T103" fmla="*/ 216 h 284"/>
                  <a:gd name="T104" fmla="*/ 253 w 338"/>
                  <a:gd name="T105" fmla="*/ 208 h 284"/>
                  <a:gd name="T106" fmla="*/ 268 w 338"/>
                  <a:gd name="T107" fmla="*/ 199 h 284"/>
                  <a:gd name="T108" fmla="*/ 278 w 338"/>
                  <a:gd name="T109" fmla="*/ 189 h 284"/>
                  <a:gd name="T110" fmla="*/ 287 w 338"/>
                  <a:gd name="T111" fmla="*/ 178 h 284"/>
                  <a:gd name="T112" fmla="*/ 293 w 338"/>
                  <a:gd name="T113" fmla="*/ 165 h 284"/>
                  <a:gd name="T114" fmla="*/ 299 w 338"/>
                  <a:gd name="T115" fmla="*/ 150 h 284"/>
                  <a:gd name="T116" fmla="*/ 300 w 338"/>
                  <a:gd name="T117" fmla="*/ 133 h 284"/>
                  <a:gd name="T118" fmla="*/ 321 w 338"/>
                  <a:gd name="T119" fmla="*/ 129 h 284"/>
                  <a:gd name="T120" fmla="*/ 338 w 338"/>
                  <a:gd name="T121" fmla="*/ 206 h 284"/>
                  <a:gd name="T122" fmla="*/ 56 w 338"/>
                  <a:gd name="T123" fmla="*/ 284 h 284"/>
                  <a:gd name="T124" fmla="*/ 53 w 338"/>
                  <a:gd name="T125" fmla="*/ 269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8" h="284">
                    <a:moveTo>
                      <a:pt x="53" y="269"/>
                    </a:moveTo>
                    <a:lnTo>
                      <a:pt x="70" y="263"/>
                    </a:lnTo>
                    <a:lnTo>
                      <a:pt x="83" y="259"/>
                    </a:lnTo>
                    <a:lnTo>
                      <a:pt x="91" y="256"/>
                    </a:lnTo>
                    <a:lnTo>
                      <a:pt x="92" y="250"/>
                    </a:lnTo>
                    <a:lnTo>
                      <a:pt x="91" y="242"/>
                    </a:lnTo>
                    <a:lnTo>
                      <a:pt x="51" y="95"/>
                    </a:lnTo>
                    <a:lnTo>
                      <a:pt x="49" y="87"/>
                    </a:lnTo>
                    <a:lnTo>
                      <a:pt x="45" y="83"/>
                    </a:lnTo>
                    <a:lnTo>
                      <a:pt x="36" y="83"/>
                    </a:lnTo>
                    <a:lnTo>
                      <a:pt x="22" y="87"/>
                    </a:lnTo>
                    <a:lnTo>
                      <a:pt x="4" y="91"/>
                    </a:lnTo>
                    <a:lnTo>
                      <a:pt x="0" y="76"/>
                    </a:lnTo>
                    <a:lnTo>
                      <a:pt x="280" y="0"/>
                    </a:lnTo>
                    <a:lnTo>
                      <a:pt x="302" y="74"/>
                    </a:lnTo>
                    <a:lnTo>
                      <a:pt x="282" y="80"/>
                    </a:lnTo>
                    <a:lnTo>
                      <a:pt x="270" y="66"/>
                    </a:lnTo>
                    <a:lnTo>
                      <a:pt x="261" y="57"/>
                    </a:lnTo>
                    <a:lnTo>
                      <a:pt x="248" y="49"/>
                    </a:lnTo>
                    <a:lnTo>
                      <a:pt x="236" y="44"/>
                    </a:lnTo>
                    <a:lnTo>
                      <a:pt x="221" y="42"/>
                    </a:lnTo>
                    <a:lnTo>
                      <a:pt x="204" y="42"/>
                    </a:lnTo>
                    <a:lnTo>
                      <a:pt x="183" y="44"/>
                    </a:lnTo>
                    <a:lnTo>
                      <a:pt x="161" y="49"/>
                    </a:lnTo>
                    <a:lnTo>
                      <a:pt x="142" y="55"/>
                    </a:lnTo>
                    <a:lnTo>
                      <a:pt x="130" y="61"/>
                    </a:lnTo>
                    <a:lnTo>
                      <a:pt x="126" y="70"/>
                    </a:lnTo>
                    <a:lnTo>
                      <a:pt x="126" y="80"/>
                    </a:lnTo>
                    <a:lnTo>
                      <a:pt x="142" y="136"/>
                    </a:lnTo>
                    <a:lnTo>
                      <a:pt x="149" y="134"/>
                    </a:lnTo>
                    <a:lnTo>
                      <a:pt x="172" y="125"/>
                    </a:lnTo>
                    <a:lnTo>
                      <a:pt x="187" y="112"/>
                    </a:lnTo>
                    <a:lnTo>
                      <a:pt x="196" y="95"/>
                    </a:lnTo>
                    <a:lnTo>
                      <a:pt x="196" y="76"/>
                    </a:lnTo>
                    <a:lnTo>
                      <a:pt x="219" y="70"/>
                    </a:lnTo>
                    <a:lnTo>
                      <a:pt x="248" y="170"/>
                    </a:lnTo>
                    <a:lnTo>
                      <a:pt x="225" y="178"/>
                    </a:lnTo>
                    <a:lnTo>
                      <a:pt x="221" y="168"/>
                    </a:lnTo>
                    <a:lnTo>
                      <a:pt x="213" y="161"/>
                    </a:lnTo>
                    <a:lnTo>
                      <a:pt x="206" y="155"/>
                    </a:lnTo>
                    <a:lnTo>
                      <a:pt x="198" y="150"/>
                    </a:lnTo>
                    <a:lnTo>
                      <a:pt x="187" y="148"/>
                    </a:lnTo>
                    <a:lnTo>
                      <a:pt x="176" y="146"/>
                    </a:lnTo>
                    <a:lnTo>
                      <a:pt x="164" y="148"/>
                    </a:lnTo>
                    <a:lnTo>
                      <a:pt x="151" y="150"/>
                    </a:lnTo>
                    <a:lnTo>
                      <a:pt x="145" y="151"/>
                    </a:lnTo>
                    <a:lnTo>
                      <a:pt x="164" y="218"/>
                    </a:lnTo>
                    <a:lnTo>
                      <a:pt x="168" y="227"/>
                    </a:lnTo>
                    <a:lnTo>
                      <a:pt x="176" y="231"/>
                    </a:lnTo>
                    <a:lnTo>
                      <a:pt x="189" y="229"/>
                    </a:lnTo>
                    <a:lnTo>
                      <a:pt x="215" y="223"/>
                    </a:lnTo>
                    <a:lnTo>
                      <a:pt x="236" y="216"/>
                    </a:lnTo>
                    <a:lnTo>
                      <a:pt x="253" y="208"/>
                    </a:lnTo>
                    <a:lnTo>
                      <a:pt x="268" y="199"/>
                    </a:lnTo>
                    <a:lnTo>
                      <a:pt x="278" y="189"/>
                    </a:lnTo>
                    <a:lnTo>
                      <a:pt x="287" y="178"/>
                    </a:lnTo>
                    <a:lnTo>
                      <a:pt x="293" y="165"/>
                    </a:lnTo>
                    <a:lnTo>
                      <a:pt x="299" y="150"/>
                    </a:lnTo>
                    <a:lnTo>
                      <a:pt x="300" y="133"/>
                    </a:lnTo>
                    <a:lnTo>
                      <a:pt x="321" y="129"/>
                    </a:lnTo>
                    <a:lnTo>
                      <a:pt x="338" y="206"/>
                    </a:lnTo>
                    <a:lnTo>
                      <a:pt x="56" y="284"/>
                    </a:lnTo>
                    <a:lnTo>
                      <a:pt x="53" y="269"/>
                    </a:lnTo>
                    <a:close/>
                  </a:path>
                </a:pathLst>
              </a:custGeom>
              <a:solidFill>
                <a:srgbClr val="0019E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82" name="Freeform 79"/>
              <p:cNvSpPr>
                <a:spLocks/>
              </p:cNvSpPr>
              <p:nvPr/>
            </p:nvSpPr>
            <p:spPr bwMode="auto">
              <a:xfrm>
                <a:off x="-263525" y="3249613"/>
                <a:ext cx="273050" cy="179387"/>
              </a:xfrm>
              <a:custGeom>
                <a:avLst/>
                <a:gdLst>
                  <a:gd name="T0" fmla="*/ 0 w 344"/>
                  <a:gd name="T1" fmla="*/ 17 h 227"/>
                  <a:gd name="T2" fmla="*/ 157 w 344"/>
                  <a:gd name="T3" fmla="*/ 9 h 227"/>
                  <a:gd name="T4" fmla="*/ 157 w 344"/>
                  <a:gd name="T5" fmla="*/ 24 h 227"/>
                  <a:gd name="T6" fmla="*/ 136 w 344"/>
                  <a:gd name="T7" fmla="*/ 26 h 227"/>
                  <a:gd name="T8" fmla="*/ 130 w 344"/>
                  <a:gd name="T9" fmla="*/ 26 h 227"/>
                  <a:gd name="T10" fmla="*/ 124 w 344"/>
                  <a:gd name="T11" fmla="*/ 28 h 227"/>
                  <a:gd name="T12" fmla="*/ 122 w 344"/>
                  <a:gd name="T13" fmla="*/ 30 h 227"/>
                  <a:gd name="T14" fmla="*/ 121 w 344"/>
                  <a:gd name="T15" fmla="*/ 32 h 227"/>
                  <a:gd name="T16" fmla="*/ 121 w 344"/>
                  <a:gd name="T17" fmla="*/ 34 h 227"/>
                  <a:gd name="T18" fmla="*/ 122 w 344"/>
                  <a:gd name="T19" fmla="*/ 37 h 227"/>
                  <a:gd name="T20" fmla="*/ 122 w 344"/>
                  <a:gd name="T21" fmla="*/ 39 h 227"/>
                  <a:gd name="T22" fmla="*/ 124 w 344"/>
                  <a:gd name="T23" fmla="*/ 43 h 227"/>
                  <a:gd name="T24" fmla="*/ 202 w 344"/>
                  <a:gd name="T25" fmla="*/ 162 h 227"/>
                  <a:gd name="T26" fmla="*/ 257 w 344"/>
                  <a:gd name="T27" fmla="*/ 49 h 227"/>
                  <a:gd name="T28" fmla="*/ 259 w 344"/>
                  <a:gd name="T29" fmla="*/ 47 h 227"/>
                  <a:gd name="T30" fmla="*/ 259 w 344"/>
                  <a:gd name="T31" fmla="*/ 43 h 227"/>
                  <a:gd name="T32" fmla="*/ 261 w 344"/>
                  <a:gd name="T33" fmla="*/ 41 h 227"/>
                  <a:gd name="T34" fmla="*/ 261 w 344"/>
                  <a:gd name="T35" fmla="*/ 39 h 227"/>
                  <a:gd name="T36" fmla="*/ 257 w 344"/>
                  <a:gd name="T37" fmla="*/ 30 h 227"/>
                  <a:gd name="T38" fmla="*/ 247 w 344"/>
                  <a:gd name="T39" fmla="*/ 24 h 227"/>
                  <a:gd name="T40" fmla="*/ 236 w 344"/>
                  <a:gd name="T41" fmla="*/ 22 h 227"/>
                  <a:gd name="T42" fmla="*/ 223 w 344"/>
                  <a:gd name="T43" fmla="*/ 22 h 227"/>
                  <a:gd name="T44" fmla="*/ 217 w 344"/>
                  <a:gd name="T45" fmla="*/ 22 h 227"/>
                  <a:gd name="T46" fmla="*/ 215 w 344"/>
                  <a:gd name="T47" fmla="*/ 5 h 227"/>
                  <a:gd name="T48" fmla="*/ 344 w 344"/>
                  <a:gd name="T49" fmla="*/ 0 h 227"/>
                  <a:gd name="T50" fmla="*/ 344 w 344"/>
                  <a:gd name="T51" fmla="*/ 17 h 227"/>
                  <a:gd name="T52" fmla="*/ 334 w 344"/>
                  <a:gd name="T53" fmla="*/ 19 h 227"/>
                  <a:gd name="T54" fmla="*/ 325 w 344"/>
                  <a:gd name="T55" fmla="*/ 20 h 227"/>
                  <a:gd name="T56" fmla="*/ 317 w 344"/>
                  <a:gd name="T57" fmla="*/ 24 h 227"/>
                  <a:gd name="T58" fmla="*/ 310 w 344"/>
                  <a:gd name="T59" fmla="*/ 28 h 227"/>
                  <a:gd name="T60" fmla="*/ 302 w 344"/>
                  <a:gd name="T61" fmla="*/ 36 h 227"/>
                  <a:gd name="T62" fmla="*/ 296 w 344"/>
                  <a:gd name="T63" fmla="*/ 41 h 227"/>
                  <a:gd name="T64" fmla="*/ 291 w 344"/>
                  <a:gd name="T65" fmla="*/ 49 h 227"/>
                  <a:gd name="T66" fmla="*/ 285 w 344"/>
                  <a:gd name="T67" fmla="*/ 58 h 227"/>
                  <a:gd name="T68" fmla="*/ 196 w 344"/>
                  <a:gd name="T69" fmla="*/ 225 h 227"/>
                  <a:gd name="T70" fmla="*/ 160 w 344"/>
                  <a:gd name="T71" fmla="*/ 227 h 227"/>
                  <a:gd name="T72" fmla="*/ 47 w 344"/>
                  <a:gd name="T73" fmla="*/ 53 h 227"/>
                  <a:gd name="T74" fmla="*/ 39 w 344"/>
                  <a:gd name="T75" fmla="*/ 41 h 227"/>
                  <a:gd name="T76" fmla="*/ 30 w 344"/>
                  <a:gd name="T77" fmla="*/ 36 h 227"/>
                  <a:gd name="T78" fmla="*/ 18 w 344"/>
                  <a:gd name="T79" fmla="*/ 32 h 227"/>
                  <a:gd name="T80" fmla="*/ 1 w 344"/>
                  <a:gd name="T81" fmla="*/ 32 h 227"/>
                  <a:gd name="T82" fmla="*/ 0 w 344"/>
                  <a:gd name="T83" fmla="*/ 1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44" h="227">
                    <a:moveTo>
                      <a:pt x="0" y="17"/>
                    </a:moveTo>
                    <a:lnTo>
                      <a:pt x="157" y="9"/>
                    </a:lnTo>
                    <a:lnTo>
                      <a:pt x="157" y="24"/>
                    </a:lnTo>
                    <a:lnTo>
                      <a:pt x="136" y="26"/>
                    </a:lnTo>
                    <a:lnTo>
                      <a:pt x="130" y="26"/>
                    </a:lnTo>
                    <a:lnTo>
                      <a:pt x="124" y="28"/>
                    </a:lnTo>
                    <a:lnTo>
                      <a:pt x="122" y="30"/>
                    </a:lnTo>
                    <a:lnTo>
                      <a:pt x="121" y="32"/>
                    </a:lnTo>
                    <a:lnTo>
                      <a:pt x="121" y="34"/>
                    </a:lnTo>
                    <a:lnTo>
                      <a:pt x="122" y="37"/>
                    </a:lnTo>
                    <a:lnTo>
                      <a:pt x="122" y="39"/>
                    </a:lnTo>
                    <a:lnTo>
                      <a:pt x="124" y="43"/>
                    </a:lnTo>
                    <a:lnTo>
                      <a:pt x="202" y="162"/>
                    </a:lnTo>
                    <a:lnTo>
                      <a:pt x="257" y="49"/>
                    </a:lnTo>
                    <a:lnTo>
                      <a:pt x="259" y="47"/>
                    </a:lnTo>
                    <a:lnTo>
                      <a:pt x="259" y="43"/>
                    </a:lnTo>
                    <a:lnTo>
                      <a:pt x="261" y="41"/>
                    </a:lnTo>
                    <a:lnTo>
                      <a:pt x="261" y="39"/>
                    </a:lnTo>
                    <a:lnTo>
                      <a:pt x="257" y="30"/>
                    </a:lnTo>
                    <a:lnTo>
                      <a:pt x="247" y="24"/>
                    </a:lnTo>
                    <a:lnTo>
                      <a:pt x="236" y="22"/>
                    </a:lnTo>
                    <a:lnTo>
                      <a:pt x="223" y="22"/>
                    </a:lnTo>
                    <a:lnTo>
                      <a:pt x="217" y="22"/>
                    </a:lnTo>
                    <a:lnTo>
                      <a:pt x="215" y="5"/>
                    </a:lnTo>
                    <a:lnTo>
                      <a:pt x="344" y="0"/>
                    </a:lnTo>
                    <a:lnTo>
                      <a:pt x="344" y="17"/>
                    </a:lnTo>
                    <a:lnTo>
                      <a:pt x="334" y="19"/>
                    </a:lnTo>
                    <a:lnTo>
                      <a:pt x="325" y="20"/>
                    </a:lnTo>
                    <a:lnTo>
                      <a:pt x="317" y="24"/>
                    </a:lnTo>
                    <a:lnTo>
                      <a:pt x="310" y="28"/>
                    </a:lnTo>
                    <a:lnTo>
                      <a:pt x="302" y="36"/>
                    </a:lnTo>
                    <a:lnTo>
                      <a:pt x="296" y="41"/>
                    </a:lnTo>
                    <a:lnTo>
                      <a:pt x="291" y="49"/>
                    </a:lnTo>
                    <a:lnTo>
                      <a:pt x="285" y="58"/>
                    </a:lnTo>
                    <a:lnTo>
                      <a:pt x="196" y="225"/>
                    </a:lnTo>
                    <a:lnTo>
                      <a:pt x="160" y="227"/>
                    </a:lnTo>
                    <a:lnTo>
                      <a:pt x="47" y="53"/>
                    </a:lnTo>
                    <a:lnTo>
                      <a:pt x="39" y="41"/>
                    </a:lnTo>
                    <a:lnTo>
                      <a:pt x="30" y="36"/>
                    </a:lnTo>
                    <a:lnTo>
                      <a:pt x="18" y="32"/>
                    </a:lnTo>
                    <a:lnTo>
                      <a:pt x="1" y="32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83" name="Freeform 80"/>
              <p:cNvSpPr>
                <a:spLocks/>
              </p:cNvSpPr>
              <p:nvPr/>
            </p:nvSpPr>
            <p:spPr bwMode="auto">
              <a:xfrm>
                <a:off x="33337" y="3241675"/>
                <a:ext cx="142875" cy="179387"/>
              </a:xfrm>
              <a:custGeom>
                <a:avLst/>
                <a:gdLst>
                  <a:gd name="T0" fmla="*/ 2 w 182"/>
                  <a:gd name="T1" fmla="*/ 199 h 225"/>
                  <a:gd name="T2" fmla="*/ 21 w 182"/>
                  <a:gd name="T3" fmla="*/ 201 h 225"/>
                  <a:gd name="T4" fmla="*/ 34 w 182"/>
                  <a:gd name="T5" fmla="*/ 201 h 225"/>
                  <a:gd name="T6" fmla="*/ 44 w 182"/>
                  <a:gd name="T7" fmla="*/ 199 h 225"/>
                  <a:gd name="T8" fmla="*/ 47 w 182"/>
                  <a:gd name="T9" fmla="*/ 195 h 225"/>
                  <a:gd name="T10" fmla="*/ 47 w 182"/>
                  <a:gd name="T11" fmla="*/ 187 h 225"/>
                  <a:gd name="T12" fmla="*/ 59 w 182"/>
                  <a:gd name="T13" fmla="*/ 34 h 225"/>
                  <a:gd name="T14" fmla="*/ 59 w 182"/>
                  <a:gd name="T15" fmla="*/ 27 h 225"/>
                  <a:gd name="T16" fmla="*/ 55 w 182"/>
                  <a:gd name="T17" fmla="*/ 23 h 225"/>
                  <a:gd name="T18" fmla="*/ 47 w 182"/>
                  <a:gd name="T19" fmla="*/ 19 h 225"/>
                  <a:gd name="T20" fmla="*/ 34 w 182"/>
                  <a:gd name="T21" fmla="*/ 17 h 225"/>
                  <a:gd name="T22" fmla="*/ 15 w 182"/>
                  <a:gd name="T23" fmla="*/ 15 h 225"/>
                  <a:gd name="T24" fmla="*/ 15 w 182"/>
                  <a:gd name="T25" fmla="*/ 0 h 225"/>
                  <a:gd name="T26" fmla="*/ 182 w 182"/>
                  <a:gd name="T27" fmla="*/ 11 h 225"/>
                  <a:gd name="T28" fmla="*/ 180 w 182"/>
                  <a:gd name="T29" fmla="*/ 27 h 225"/>
                  <a:gd name="T30" fmla="*/ 161 w 182"/>
                  <a:gd name="T31" fmla="*/ 27 h 225"/>
                  <a:gd name="T32" fmla="*/ 148 w 182"/>
                  <a:gd name="T33" fmla="*/ 27 h 225"/>
                  <a:gd name="T34" fmla="*/ 140 w 182"/>
                  <a:gd name="T35" fmla="*/ 29 h 225"/>
                  <a:gd name="T36" fmla="*/ 136 w 182"/>
                  <a:gd name="T37" fmla="*/ 32 h 225"/>
                  <a:gd name="T38" fmla="*/ 134 w 182"/>
                  <a:gd name="T39" fmla="*/ 40 h 225"/>
                  <a:gd name="T40" fmla="*/ 125 w 182"/>
                  <a:gd name="T41" fmla="*/ 191 h 225"/>
                  <a:gd name="T42" fmla="*/ 125 w 182"/>
                  <a:gd name="T43" fmla="*/ 199 h 225"/>
                  <a:gd name="T44" fmla="*/ 129 w 182"/>
                  <a:gd name="T45" fmla="*/ 203 h 225"/>
                  <a:gd name="T46" fmla="*/ 136 w 182"/>
                  <a:gd name="T47" fmla="*/ 206 h 225"/>
                  <a:gd name="T48" fmla="*/ 150 w 182"/>
                  <a:gd name="T49" fmla="*/ 208 h 225"/>
                  <a:gd name="T50" fmla="*/ 168 w 182"/>
                  <a:gd name="T51" fmla="*/ 210 h 225"/>
                  <a:gd name="T52" fmla="*/ 167 w 182"/>
                  <a:gd name="T53" fmla="*/ 225 h 225"/>
                  <a:gd name="T54" fmla="*/ 0 w 182"/>
                  <a:gd name="T55" fmla="*/ 214 h 225"/>
                  <a:gd name="T56" fmla="*/ 2 w 182"/>
                  <a:gd name="T57" fmla="*/ 199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2" h="225">
                    <a:moveTo>
                      <a:pt x="2" y="199"/>
                    </a:moveTo>
                    <a:lnTo>
                      <a:pt x="21" y="201"/>
                    </a:lnTo>
                    <a:lnTo>
                      <a:pt x="34" y="201"/>
                    </a:lnTo>
                    <a:lnTo>
                      <a:pt x="44" y="199"/>
                    </a:lnTo>
                    <a:lnTo>
                      <a:pt x="47" y="195"/>
                    </a:lnTo>
                    <a:lnTo>
                      <a:pt x="47" y="187"/>
                    </a:lnTo>
                    <a:lnTo>
                      <a:pt x="59" y="34"/>
                    </a:lnTo>
                    <a:lnTo>
                      <a:pt x="59" y="27"/>
                    </a:lnTo>
                    <a:lnTo>
                      <a:pt x="55" y="23"/>
                    </a:lnTo>
                    <a:lnTo>
                      <a:pt x="47" y="19"/>
                    </a:lnTo>
                    <a:lnTo>
                      <a:pt x="34" y="17"/>
                    </a:lnTo>
                    <a:lnTo>
                      <a:pt x="15" y="15"/>
                    </a:lnTo>
                    <a:lnTo>
                      <a:pt x="15" y="0"/>
                    </a:lnTo>
                    <a:lnTo>
                      <a:pt x="182" y="11"/>
                    </a:lnTo>
                    <a:lnTo>
                      <a:pt x="180" y="27"/>
                    </a:lnTo>
                    <a:lnTo>
                      <a:pt x="161" y="27"/>
                    </a:lnTo>
                    <a:lnTo>
                      <a:pt x="148" y="27"/>
                    </a:lnTo>
                    <a:lnTo>
                      <a:pt x="140" y="29"/>
                    </a:lnTo>
                    <a:lnTo>
                      <a:pt x="136" y="32"/>
                    </a:lnTo>
                    <a:lnTo>
                      <a:pt x="134" y="40"/>
                    </a:lnTo>
                    <a:lnTo>
                      <a:pt x="125" y="191"/>
                    </a:lnTo>
                    <a:lnTo>
                      <a:pt x="125" y="199"/>
                    </a:lnTo>
                    <a:lnTo>
                      <a:pt x="129" y="203"/>
                    </a:lnTo>
                    <a:lnTo>
                      <a:pt x="136" y="206"/>
                    </a:lnTo>
                    <a:lnTo>
                      <a:pt x="150" y="208"/>
                    </a:lnTo>
                    <a:lnTo>
                      <a:pt x="168" y="210"/>
                    </a:lnTo>
                    <a:lnTo>
                      <a:pt x="167" y="225"/>
                    </a:lnTo>
                    <a:lnTo>
                      <a:pt x="0" y="214"/>
                    </a:lnTo>
                    <a:lnTo>
                      <a:pt x="2" y="1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84" name="Freeform 81"/>
              <p:cNvSpPr>
                <a:spLocks/>
              </p:cNvSpPr>
              <p:nvPr/>
            </p:nvSpPr>
            <p:spPr bwMode="auto">
              <a:xfrm>
                <a:off x="206375" y="3254375"/>
                <a:ext cx="244475" cy="190500"/>
              </a:xfrm>
              <a:custGeom>
                <a:avLst/>
                <a:gdLst>
                  <a:gd name="T0" fmla="*/ 21 w 309"/>
                  <a:gd name="T1" fmla="*/ 199 h 241"/>
                  <a:gd name="T2" fmla="*/ 44 w 309"/>
                  <a:gd name="T3" fmla="*/ 199 h 241"/>
                  <a:gd name="T4" fmla="*/ 48 w 309"/>
                  <a:gd name="T5" fmla="*/ 188 h 241"/>
                  <a:gd name="T6" fmla="*/ 61 w 309"/>
                  <a:gd name="T7" fmla="*/ 27 h 241"/>
                  <a:gd name="T8" fmla="*/ 52 w 309"/>
                  <a:gd name="T9" fmla="*/ 19 h 241"/>
                  <a:gd name="T10" fmla="*/ 19 w 309"/>
                  <a:gd name="T11" fmla="*/ 15 h 241"/>
                  <a:gd name="T12" fmla="*/ 309 w 309"/>
                  <a:gd name="T13" fmla="*/ 25 h 241"/>
                  <a:gd name="T14" fmla="*/ 282 w 309"/>
                  <a:gd name="T15" fmla="*/ 102 h 241"/>
                  <a:gd name="T16" fmla="*/ 271 w 309"/>
                  <a:gd name="T17" fmla="*/ 72 h 241"/>
                  <a:gd name="T18" fmla="*/ 252 w 309"/>
                  <a:gd name="T19" fmla="*/ 51 h 241"/>
                  <a:gd name="T20" fmla="*/ 224 w 309"/>
                  <a:gd name="T21" fmla="*/ 38 h 241"/>
                  <a:gd name="T22" fmla="*/ 180 w 309"/>
                  <a:gd name="T23" fmla="*/ 31 h 241"/>
                  <a:gd name="T24" fmla="*/ 146 w 309"/>
                  <a:gd name="T25" fmla="*/ 31 h 241"/>
                  <a:gd name="T26" fmla="*/ 139 w 309"/>
                  <a:gd name="T27" fmla="*/ 48 h 241"/>
                  <a:gd name="T28" fmla="*/ 140 w 309"/>
                  <a:gd name="T29" fmla="*/ 106 h 241"/>
                  <a:gd name="T30" fmla="*/ 165 w 309"/>
                  <a:gd name="T31" fmla="*/ 106 h 241"/>
                  <a:gd name="T32" fmla="*/ 184 w 309"/>
                  <a:gd name="T33" fmla="*/ 99 h 241"/>
                  <a:gd name="T34" fmla="*/ 197 w 309"/>
                  <a:gd name="T35" fmla="*/ 85 h 241"/>
                  <a:gd name="T36" fmla="*/ 205 w 309"/>
                  <a:gd name="T37" fmla="*/ 68 h 241"/>
                  <a:gd name="T38" fmla="*/ 220 w 309"/>
                  <a:gd name="T39" fmla="*/ 174 h 241"/>
                  <a:gd name="T40" fmla="*/ 195 w 309"/>
                  <a:gd name="T41" fmla="*/ 163 h 241"/>
                  <a:gd name="T42" fmla="*/ 188 w 309"/>
                  <a:gd name="T43" fmla="*/ 146 h 241"/>
                  <a:gd name="T44" fmla="*/ 171 w 309"/>
                  <a:gd name="T45" fmla="*/ 133 h 241"/>
                  <a:gd name="T46" fmla="*/ 150 w 309"/>
                  <a:gd name="T47" fmla="*/ 123 h 241"/>
                  <a:gd name="T48" fmla="*/ 131 w 309"/>
                  <a:gd name="T49" fmla="*/ 121 h 241"/>
                  <a:gd name="T50" fmla="*/ 125 w 309"/>
                  <a:gd name="T51" fmla="*/ 199 h 241"/>
                  <a:gd name="T52" fmla="*/ 144 w 309"/>
                  <a:gd name="T53" fmla="*/ 210 h 241"/>
                  <a:gd name="T54" fmla="*/ 193 w 309"/>
                  <a:gd name="T55" fmla="*/ 214 h 241"/>
                  <a:gd name="T56" fmla="*/ 227 w 309"/>
                  <a:gd name="T57" fmla="*/ 208 h 241"/>
                  <a:gd name="T58" fmla="*/ 254 w 309"/>
                  <a:gd name="T59" fmla="*/ 195 h 241"/>
                  <a:gd name="T60" fmla="*/ 275 w 309"/>
                  <a:gd name="T61" fmla="*/ 174 h 241"/>
                  <a:gd name="T62" fmla="*/ 305 w 309"/>
                  <a:gd name="T63" fmla="*/ 161 h 241"/>
                  <a:gd name="T64" fmla="*/ 0 w 309"/>
                  <a:gd name="T65" fmla="*/ 21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9" h="241">
                    <a:moveTo>
                      <a:pt x="2" y="199"/>
                    </a:moveTo>
                    <a:lnTo>
                      <a:pt x="21" y="199"/>
                    </a:lnTo>
                    <a:lnTo>
                      <a:pt x="35" y="201"/>
                    </a:lnTo>
                    <a:lnTo>
                      <a:pt x="44" y="199"/>
                    </a:lnTo>
                    <a:lnTo>
                      <a:pt x="48" y="195"/>
                    </a:lnTo>
                    <a:lnTo>
                      <a:pt x="48" y="188"/>
                    </a:lnTo>
                    <a:lnTo>
                      <a:pt x="61" y="34"/>
                    </a:lnTo>
                    <a:lnTo>
                      <a:pt x="61" y="27"/>
                    </a:lnTo>
                    <a:lnTo>
                      <a:pt x="59" y="23"/>
                    </a:lnTo>
                    <a:lnTo>
                      <a:pt x="52" y="19"/>
                    </a:lnTo>
                    <a:lnTo>
                      <a:pt x="38" y="17"/>
                    </a:lnTo>
                    <a:lnTo>
                      <a:pt x="19" y="15"/>
                    </a:lnTo>
                    <a:lnTo>
                      <a:pt x="19" y="0"/>
                    </a:lnTo>
                    <a:lnTo>
                      <a:pt x="309" y="25"/>
                    </a:lnTo>
                    <a:lnTo>
                      <a:pt x="305" y="104"/>
                    </a:lnTo>
                    <a:lnTo>
                      <a:pt x="282" y="102"/>
                    </a:lnTo>
                    <a:lnTo>
                      <a:pt x="277" y="87"/>
                    </a:lnTo>
                    <a:lnTo>
                      <a:pt x="271" y="72"/>
                    </a:lnTo>
                    <a:lnTo>
                      <a:pt x="261" y="61"/>
                    </a:lnTo>
                    <a:lnTo>
                      <a:pt x="252" y="51"/>
                    </a:lnTo>
                    <a:lnTo>
                      <a:pt x="239" y="44"/>
                    </a:lnTo>
                    <a:lnTo>
                      <a:pt x="224" y="38"/>
                    </a:lnTo>
                    <a:lnTo>
                      <a:pt x="203" y="34"/>
                    </a:lnTo>
                    <a:lnTo>
                      <a:pt x="180" y="31"/>
                    </a:lnTo>
                    <a:lnTo>
                      <a:pt x="159" y="29"/>
                    </a:lnTo>
                    <a:lnTo>
                      <a:pt x="146" y="31"/>
                    </a:lnTo>
                    <a:lnTo>
                      <a:pt x="140" y="38"/>
                    </a:lnTo>
                    <a:lnTo>
                      <a:pt x="139" y="48"/>
                    </a:lnTo>
                    <a:lnTo>
                      <a:pt x="133" y="106"/>
                    </a:lnTo>
                    <a:lnTo>
                      <a:pt x="140" y="106"/>
                    </a:lnTo>
                    <a:lnTo>
                      <a:pt x="154" y="106"/>
                    </a:lnTo>
                    <a:lnTo>
                      <a:pt x="165" y="106"/>
                    </a:lnTo>
                    <a:lnTo>
                      <a:pt x="174" y="102"/>
                    </a:lnTo>
                    <a:lnTo>
                      <a:pt x="184" y="99"/>
                    </a:lnTo>
                    <a:lnTo>
                      <a:pt x="190" y="93"/>
                    </a:lnTo>
                    <a:lnTo>
                      <a:pt x="197" y="85"/>
                    </a:lnTo>
                    <a:lnTo>
                      <a:pt x="201" y="78"/>
                    </a:lnTo>
                    <a:lnTo>
                      <a:pt x="205" y="68"/>
                    </a:lnTo>
                    <a:lnTo>
                      <a:pt x="227" y="70"/>
                    </a:lnTo>
                    <a:lnTo>
                      <a:pt x="220" y="174"/>
                    </a:lnTo>
                    <a:lnTo>
                      <a:pt x="195" y="172"/>
                    </a:lnTo>
                    <a:lnTo>
                      <a:pt x="195" y="163"/>
                    </a:lnTo>
                    <a:lnTo>
                      <a:pt x="191" y="154"/>
                    </a:lnTo>
                    <a:lnTo>
                      <a:pt x="188" y="146"/>
                    </a:lnTo>
                    <a:lnTo>
                      <a:pt x="180" y="138"/>
                    </a:lnTo>
                    <a:lnTo>
                      <a:pt x="171" y="133"/>
                    </a:lnTo>
                    <a:lnTo>
                      <a:pt x="161" y="127"/>
                    </a:lnTo>
                    <a:lnTo>
                      <a:pt x="150" y="123"/>
                    </a:lnTo>
                    <a:lnTo>
                      <a:pt x="137" y="121"/>
                    </a:lnTo>
                    <a:lnTo>
                      <a:pt x="131" y="121"/>
                    </a:lnTo>
                    <a:lnTo>
                      <a:pt x="125" y="190"/>
                    </a:lnTo>
                    <a:lnTo>
                      <a:pt x="125" y="199"/>
                    </a:lnTo>
                    <a:lnTo>
                      <a:pt x="131" y="207"/>
                    </a:lnTo>
                    <a:lnTo>
                      <a:pt x="144" y="210"/>
                    </a:lnTo>
                    <a:lnTo>
                      <a:pt x="171" y="212"/>
                    </a:lnTo>
                    <a:lnTo>
                      <a:pt x="193" y="214"/>
                    </a:lnTo>
                    <a:lnTo>
                      <a:pt x="212" y="212"/>
                    </a:lnTo>
                    <a:lnTo>
                      <a:pt x="227" y="208"/>
                    </a:lnTo>
                    <a:lnTo>
                      <a:pt x="243" y="203"/>
                    </a:lnTo>
                    <a:lnTo>
                      <a:pt x="254" y="195"/>
                    </a:lnTo>
                    <a:lnTo>
                      <a:pt x="265" y="186"/>
                    </a:lnTo>
                    <a:lnTo>
                      <a:pt x="275" y="174"/>
                    </a:lnTo>
                    <a:lnTo>
                      <a:pt x="282" y="159"/>
                    </a:lnTo>
                    <a:lnTo>
                      <a:pt x="305" y="161"/>
                    </a:lnTo>
                    <a:lnTo>
                      <a:pt x="292" y="241"/>
                    </a:lnTo>
                    <a:lnTo>
                      <a:pt x="0" y="214"/>
                    </a:lnTo>
                    <a:lnTo>
                      <a:pt x="2" y="1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85" name="Freeform 82"/>
              <p:cNvSpPr>
                <a:spLocks/>
              </p:cNvSpPr>
              <p:nvPr/>
            </p:nvSpPr>
            <p:spPr bwMode="auto">
              <a:xfrm>
                <a:off x="485775" y="3286125"/>
                <a:ext cx="320675" cy="233362"/>
              </a:xfrm>
              <a:custGeom>
                <a:avLst/>
                <a:gdLst>
                  <a:gd name="T0" fmla="*/ 6 w 405"/>
                  <a:gd name="T1" fmla="*/ 0 h 295"/>
                  <a:gd name="T2" fmla="*/ 133 w 405"/>
                  <a:gd name="T3" fmla="*/ 40 h 295"/>
                  <a:gd name="T4" fmla="*/ 127 w 405"/>
                  <a:gd name="T5" fmla="*/ 55 h 295"/>
                  <a:gd name="T6" fmla="*/ 118 w 405"/>
                  <a:gd name="T7" fmla="*/ 51 h 295"/>
                  <a:gd name="T8" fmla="*/ 110 w 405"/>
                  <a:gd name="T9" fmla="*/ 49 h 295"/>
                  <a:gd name="T10" fmla="*/ 106 w 405"/>
                  <a:gd name="T11" fmla="*/ 49 h 295"/>
                  <a:gd name="T12" fmla="*/ 102 w 405"/>
                  <a:gd name="T13" fmla="*/ 51 h 295"/>
                  <a:gd name="T14" fmla="*/ 100 w 405"/>
                  <a:gd name="T15" fmla="*/ 55 h 295"/>
                  <a:gd name="T16" fmla="*/ 100 w 405"/>
                  <a:gd name="T17" fmla="*/ 57 h 295"/>
                  <a:gd name="T18" fmla="*/ 100 w 405"/>
                  <a:gd name="T19" fmla="*/ 59 h 295"/>
                  <a:gd name="T20" fmla="*/ 100 w 405"/>
                  <a:gd name="T21" fmla="*/ 62 h 295"/>
                  <a:gd name="T22" fmla="*/ 100 w 405"/>
                  <a:gd name="T23" fmla="*/ 64 h 295"/>
                  <a:gd name="T24" fmla="*/ 118 w 405"/>
                  <a:gd name="T25" fmla="*/ 184 h 295"/>
                  <a:gd name="T26" fmla="*/ 119 w 405"/>
                  <a:gd name="T27" fmla="*/ 184 h 295"/>
                  <a:gd name="T28" fmla="*/ 176 w 405"/>
                  <a:gd name="T29" fmla="*/ 121 h 295"/>
                  <a:gd name="T30" fmla="*/ 170 w 405"/>
                  <a:gd name="T31" fmla="*/ 85 h 295"/>
                  <a:gd name="T32" fmla="*/ 169 w 405"/>
                  <a:gd name="T33" fmla="*/ 76 h 295"/>
                  <a:gd name="T34" fmla="*/ 165 w 405"/>
                  <a:gd name="T35" fmla="*/ 68 h 295"/>
                  <a:gd name="T36" fmla="*/ 157 w 405"/>
                  <a:gd name="T37" fmla="*/ 64 h 295"/>
                  <a:gd name="T38" fmla="*/ 148 w 405"/>
                  <a:gd name="T39" fmla="*/ 61 h 295"/>
                  <a:gd name="T40" fmla="*/ 152 w 405"/>
                  <a:gd name="T41" fmla="*/ 45 h 295"/>
                  <a:gd name="T42" fmla="*/ 274 w 405"/>
                  <a:gd name="T43" fmla="*/ 81 h 295"/>
                  <a:gd name="T44" fmla="*/ 269 w 405"/>
                  <a:gd name="T45" fmla="*/ 98 h 295"/>
                  <a:gd name="T46" fmla="*/ 265 w 405"/>
                  <a:gd name="T47" fmla="*/ 97 h 295"/>
                  <a:gd name="T48" fmla="*/ 254 w 405"/>
                  <a:gd name="T49" fmla="*/ 93 h 295"/>
                  <a:gd name="T50" fmla="*/ 248 w 405"/>
                  <a:gd name="T51" fmla="*/ 93 h 295"/>
                  <a:gd name="T52" fmla="*/ 244 w 405"/>
                  <a:gd name="T53" fmla="*/ 93 h 295"/>
                  <a:gd name="T54" fmla="*/ 242 w 405"/>
                  <a:gd name="T55" fmla="*/ 97 h 295"/>
                  <a:gd name="T56" fmla="*/ 242 w 405"/>
                  <a:gd name="T57" fmla="*/ 98 h 295"/>
                  <a:gd name="T58" fmla="*/ 242 w 405"/>
                  <a:gd name="T59" fmla="*/ 102 h 295"/>
                  <a:gd name="T60" fmla="*/ 242 w 405"/>
                  <a:gd name="T61" fmla="*/ 104 h 295"/>
                  <a:gd name="T62" fmla="*/ 242 w 405"/>
                  <a:gd name="T63" fmla="*/ 108 h 295"/>
                  <a:gd name="T64" fmla="*/ 256 w 405"/>
                  <a:gd name="T65" fmla="*/ 223 h 295"/>
                  <a:gd name="T66" fmla="*/ 257 w 405"/>
                  <a:gd name="T67" fmla="*/ 223 h 295"/>
                  <a:gd name="T68" fmla="*/ 320 w 405"/>
                  <a:gd name="T69" fmla="*/ 150 h 295"/>
                  <a:gd name="T70" fmla="*/ 324 w 405"/>
                  <a:gd name="T71" fmla="*/ 146 h 295"/>
                  <a:gd name="T72" fmla="*/ 326 w 405"/>
                  <a:gd name="T73" fmla="*/ 140 h 295"/>
                  <a:gd name="T74" fmla="*/ 327 w 405"/>
                  <a:gd name="T75" fmla="*/ 136 h 295"/>
                  <a:gd name="T76" fmla="*/ 329 w 405"/>
                  <a:gd name="T77" fmla="*/ 132 h 295"/>
                  <a:gd name="T78" fmla="*/ 329 w 405"/>
                  <a:gd name="T79" fmla="*/ 125 h 295"/>
                  <a:gd name="T80" fmla="*/ 322 w 405"/>
                  <a:gd name="T81" fmla="*/ 119 h 295"/>
                  <a:gd name="T82" fmla="*/ 312 w 405"/>
                  <a:gd name="T83" fmla="*/ 112 h 295"/>
                  <a:gd name="T84" fmla="*/ 297 w 405"/>
                  <a:gd name="T85" fmla="*/ 106 h 295"/>
                  <a:gd name="T86" fmla="*/ 301 w 405"/>
                  <a:gd name="T87" fmla="*/ 91 h 295"/>
                  <a:gd name="T88" fmla="*/ 405 w 405"/>
                  <a:gd name="T89" fmla="*/ 121 h 295"/>
                  <a:gd name="T90" fmla="*/ 399 w 405"/>
                  <a:gd name="T91" fmla="*/ 138 h 295"/>
                  <a:gd name="T92" fmla="*/ 384 w 405"/>
                  <a:gd name="T93" fmla="*/ 136 h 295"/>
                  <a:gd name="T94" fmla="*/ 371 w 405"/>
                  <a:gd name="T95" fmla="*/ 140 h 295"/>
                  <a:gd name="T96" fmla="*/ 360 w 405"/>
                  <a:gd name="T97" fmla="*/ 148 h 295"/>
                  <a:gd name="T98" fmla="*/ 346 w 405"/>
                  <a:gd name="T99" fmla="*/ 159 h 295"/>
                  <a:gd name="T100" fmla="*/ 225 w 405"/>
                  <a:gd name="T101" fmla="*/ 295 h 295"/>
                  <a:gd name="T102" fmla="*/ 197 w 405"/>
                  <a:gd name="T103" fmla="*/ 286 h 295"/>
                  <a:gd name="T104" fmla="*/ 180 w 405"/>
                  <a:gd name="T105" fmla="*/ 153 h 295"/>
                  <a:gd name="T106" fmla="*/ 180 w 405"/>
                  <a:gd name="T107" fmla="*/ 153 h 295"/>
                  <a:gd name="T108" fmla="*/ 89 w 405"/>
                  <a:gd name="T109" fmla="*/ 254 h 295"/>
                  <a:gd name="T110" fmla="*/ 59 w 405"/>
                  <a:gd name="T111" fmla="*/ 244 h 295"/>
                  <a:gd name="T112" fmla="*/ 29 w 405"/>
                  <a:gd name="T113" fmla="*/ 45 h 295"/>
                  <a:gd name="T114" fmla="*/ 25 w 405"/>
                  <a:gd name="T115" fmla="*/ 32 h 295"/>
                  <a:gd name="T116" fmla="*/ 21 w 405"/>
                  <a:gd name="T117" fmla="*/ 25 h 295"/>
                  <a:gd name="T118" fmla="*/ 13 w 405"/>
                  <a:gd name="T119" fmla="*/ 21 h 295"/>
                  <a:gd name="T120" fmla="*/ 0 w 405"/>
                  <a:gd name="T121" fmla="*/ 15 h 295"/>
                  <a:gd name="T122" fmla="*/ 6 w 405"/>
                  <a:gd name="T123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5" h="295">
                    <a:moveTo>
                      <a:pt x="6" y="0"/>
                    </a:moveTo>
                    <a:lnTo>
                      <a:pt x="133" y="40"/>
                    </a:lnTo>
                    <a:lnTo>
                      <a:pt x="127" y="55"/>
                    </a:lnTo>
                    <a:lnTo>
                      <a:pt x="118" y="51"/>
                    </a:lnTo>
                    <a:lnTo>
                      <a:pt x="110" y="49"/>
                    </a:lnTo>
                    <a:lnTo>
                      <a:pt x="106" y="49"/>
                    </a:lnTo>
                    <a:lnTo>
                      <a:pt x="102" y="51"/>
                    </a:lnTo>
                    <a:lnTo>
                      <a:pt x="100" y="55"/>
                    </a:lnTo>
                    <a:lnTo>
                      <a:pt x="100" y="57"/>
                    </a:lnTo>
                    <a:lnTo>
                      <a:pt x="100" y="59"/>
                    </a:lnTo>
                    <a:lnTo>
                      <a:pt x="100" y="62"/>
                    </a:lnTo>
                    <a:lnTo>
                      <a:pt x="100" y="64"/>
                    </a:lnTo>
                    <a:lnTo>
                      <a:pt x="118" y="184"/>
                    </a:lnTo>
                    <a:lnTo>
                      <a:pt x="119" y="184"/>
                    </a:lnTo>
                    <a:lnTo>
                      <a:pt x="176" y="121"/>
                    </a:lnTo>
                    <a:lnTo>
                      <a:pt x="170" y="85"/>
                    </a:lnTo>
                    <a:lnTo>
                      <a:pt x="169" y="76"/>
                    </a:lnTo>
                    <a:lnTo>
                      <a:pt x="165" y="68"/>
                    </a:lnTo>
                    <a:lnTo>
                      <a:pt x="157" y="64"/>
                    </a:lnTo>
                    <a:lnTo>
                      <a:pt x="148" y="61"/>
                    </a:lnTo>
                    <a:lnTo>
                      <a:pt x="152" y="45"/>
                    </a:lnTo>
                    <a:lnTo>
                      <a:pt x="274" y="81"/>
                    </a:lnTo>
                    <a:lnTo>
                      <a:pt x="269" y="98"/>
                    </a:lnTo>
                    <a:lnTo>
                      <a:pt x="265" y="97"/>
                    </a:lnTo>
                    <a:lnTo>
                      <a:pt x="254" y="93"/>
                    </a:lnTo>
                    <a:lnTo>
                      <a:pt x="248" y="93"/>
                    </a:lnTo>
                    <a:lnTo>
                      <a:pt x="244" y="93"/>
                    </a:lnTo>
                    <a:lnTo>
                      <a:pt x="242" y="97"/>
                    </a:lnTo>
                    <a:lnTo>
                      <a:pt x="242" y="98"/>
                    </a:lnTo>
                    <a:lnTo>
                      <a:pt x="242" y="102"/>
                    </a:lnTo>
                    <a:lnTo>
                      <a:pt x="242" y="104"/>
                    </a:lnTo>
                    <a:lnTo>
                      <a:pt x="242" y="108"/>
                    </a:lnTo>
                    <a:lnTo>
                      <a:pt x="256" y="223"/>
                    </a:lnTo>
                    <a:lnTo>
                      <a:pt x="257" y="223"/>
                    </a:lnTo>
                    <a:lnTo>
                      <a:pt x="320" y="150"/>
                    </a:lnTo>
                    <a:lnTo>
                      <a:pt x="324" y="146"/>
                    </a:lnTo>
                    <a:lnTo>
                      <a:pt x="326" y="140"/>
                    </a:lnTo>
                    <a:lnTo>
                      <a:pt x="327" y="136"/>
                    </a:lnTo>
                    <a:lnTo>
                      <a:pt x="329" y="132"/>
                    </a:lnTo>
                    <a:lnTo>
                      <a:pt x="329" y="125"/>
                    </a:lnTo>
                    <a:lnTo>
                      <a:pt x="322" y="119"/>
                    </a:lnTo>
                    <a:lnTo>
                      <a:pt x="312" y="112"/>
                    </a:lnTo>
                    <a:lnTo>
                      <a:pt x="297" y="106"/>
                    </a:lnTo>
                    <a:lnTo>
                      <a:pt x="301" y="91"/>
                    </a:lnTo>
                    <a:lnTo>
                      <a:pt x="405" y="121"/>
                    </a:lnTo>
                    <a:lnTo>
                      <a:pt x="399" y="138"/>
                    </a:lnTo>
                    <a:lnTo>
                      <a:pt x="384" y="136"/>
                    </a:lnTo>
                    <a:lnTo>
                      <a:pt x="371" y="140"/>
                    </a:lnTo>
                    <a:lnTo>
                      <a:pt x="360" y="148"/>
                    </a:lnTo>
                    <a:lnTo>
                      <a:pt x="346" y="159"/>
                    </a:lnTo>
                    <a:lnTo>
                      <a:pt x="225" y="295"/>
                    </a:lnTo>
                    <a:lnTo>
                      <a:pt x="197" y="286"/>
                    </a:lnTo>
                    <a:lnTo>
                      <a:pt x="180" y="153"/>
                    </a:lnTo>
                    <a:lnTo>
                      <a:pt x="180" y="153"/>
                    </a:lnTo>
                    <a:lnTo>
                      <a:pt x="89" y="254"/>
                    </a:lnTo>
                    <a:lnTo>
                      <a:pt x="59" y="244"/>
                    </a:lnTo>
                    <a:lnTo>
                      <a:pt x="29" y="45"/>
                    </a:lnTo>
                    <a:lnTo>
                      <a:pt x="25" y="32"/>
                    </a:lnTo>
                    <a:lnTo>
                      <a:pt x="21" y="25"/>
                    </a:lnTo>
                    <a:lnTo>
                      <a:pt x="13" y="21"/>
                    </a:lnTo>
                    <a:lnTo>
                      <a:pt x="0" y="1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86" name="Freeform 83"/>
              <p:cNvSpPr>
                <a:spLocks/>
              </p:cNvSpPr>
              <p:nvPr/>
            </p:nvSpPr>
            <p:spPr bwMode="auto">
              <a:xfrm>
                <a:off x="-849313" y="3379788"/>
                <a:ext cx="307975" cy="241300"/>
              </a:xfrm>
              <a:custGeom>
                <a:avLst/>
                <a:gdLst>
                  <a:gd name="T0" fmla="*/ 104 w 388"/>
                  <a:gd name="T1" fmla="*/ 280 h 303"/>
                  <a:gd name="T2" fmla="*/ 123 w 388"/>
                  <a:gd name="T3" fmla="*/ 267 h 303"/>
                  <a:gd name="T4" fmla="*/ 121 w 388"/>
                  <a:gd name="T5" fmla="*/ 256 h 303"/>
                  <a:gd name="T6" fmla="*/ 51 w 388"/>
                  <a:gd name="T7" fmla="*/ 112 h 303"/>
                  <a:gd name="T8" fmla="*/ 38 w 388"/>
                  <a:gd name="T9" fmla="*/ 110 h 303"/>
                  <a:gd name="T10" fmla="*/ 8 w 388"/>
                  <a:gd name="T11" fmla="*/ 123 h 303"/>
                  <a:gd name="T12" fmla="*/ 176 w 388"/>
                  <a:gd name="T13" fmla="*/ 23 h 303"/>
                  <a:gd name="T14" fmla="*/ 225 w 388"/>
                  <a:gd name="T15" fmla="*/ 4 h 303"/>
                  <a:gd name="T16" fmla="*/ 261 w 388"/>
                  <a:gd name="T17" fmla="*/ 0 h 303"/>
                  <a:gd name="T18" fmla="*/ 284 w 388"/>
                  <a:gd name="T19" fmla="*/ 8 h 303"/>
                  <a:gd name="T20" fmla="*/ 299 w 388"/>
                  <a:gd name="T21" fmla="*/ 25 h 303"/>
                  <a:gd name="T22" fmla="*/ 301 w 388"/>
                  <a:gd name="T23" fmla="*/ 48 h 303"/>
                  <a:gd name="T24" fmla="*/ 291 w 388"/>
                  <a:gd name="T25" fmla="*/ 70 h 303"/>
                  <a:gd name="T26" fmla="*/ 269 w 388"/>
                  <a:gd name="T27" fmla="*/ 91 h 303"/>
                  <a:gd name="T28" fmla="*/ 238 w 388"/>
                  <a:gd name="T29" fmla="*/ 112 h 303"/>
                  <a:gd name="T30" fmla="*/ 253 w 388"/>
                  <a:gd name="T31" fmla="*/ 108 h 303"/>
                  <a:gd name="T32" fmla="*/ 280 w 388"/>
                  <a:gd name="T33" fmla="*/ 106 h 303"/>
                  <a:gd name="T34" fmla="*/ 301 w 388"/>
                  <a:gd name="T35" fmla="*/ 112 h 303"/>
                  <a:gd name="T36" fmla="*/ 320 w 388"/>
                  <a:gd name="T37" fmla="*/ 127 h 303"/>
                  <a:gd name="T38" fmla="*/ 338 w 388"/>
                  <a:gd name="T39" fmla="*/ 146 h 303"/>
                  <a:gd name="T40" fmla="*/ 352 w 388"/>
                  <a:gd name="T41" fmla="*/ 154 h 303"/>
                  <a:gd name="T42" fmla="*/ 363 w 388"/>
                  <a:gd name="T43" fmla="*/ 146 h 303"/>
                  <a:gd name="T44" fmla="*/ 367 w 388"/>
                  <a:gd name="T45" fmla="*/ 131 h 303"/>
                  <a:gd name="T46" fmla="*/ 382 w 388"/>
                  <a:gd name="T47" fmla="*/ 108 h 303"/>
                  <a:gd name="T48" fmla="*/ 388 w 388"/>
                  <a:gd name="T49" fmla="*/ 133 h 303"/>
                  <a:gd name="T50" fmla="*/ 382 w 388"/>
                  <a:gd name="T51" fmla="*/ 154 h 303"/>
                  <a:gd name="T52" fmla="*/ 365 w 388"/>
                  <a:gd name="T53" fmla="*/ 172 h 303"/>
                  <a:gd name="T54" fmla="*/ 340 w 388"/>
                  <a:gd name="T55" fmla="*/ 188 h 303"/>
                  <a:gd name="T56" fmla="*/ 316 w 388"/>
                  <a:gd name="T57" fmla="*/ 197 h 303"/>
                  <a:gd name="T58" fmla="*/ 291 w 388"/>
                  <a:gd name="T59" fmla="*/ 199 h 303"/>
                  <a:gd name="T60" fmla="*/ 270 w 388"/>
                  <a:gd name="T61" fmla="*/ 191 h 303"/>
                  <a:gd name="T62" fmla="*/ 255 w 388"/>
                  <a:gd name="T63" fmla="*/ 172 h 303"/>
                  <a:gd name="T64" fmla="*/ 240 w 388"/>
                  <a:gd name="T65" fmla="*/ 148 h 303"/>
                  <a:gd name="T66" fmla="*/ 223 w 388"/>
                  <a:gd name="T67" fmla="*/ 136 h 303"/>
                  <a:gd name="T68" fmla="*/ 204 w 388"/>
                  <a:gd name="T69" fmla="*/ 136 h 303"/>
                  <a:gd name="T70" fmla="*/ 178 w 388"/>
                  <a:gd name="T71" fmla="*/ 146 h 303"/>
                  <a:gd name="T72" fmla="*/ 191 w 388"/>
                  <a:gd name="T73" fmla="*/ 222 h 303"/>
                  <a:gd name="T74" fmla="*/ 199 w 388"/>
                  <a:gd name="T75" fmla="*/ 229 h 303"/>
                  <a:gd name="T76" fmla="*/ 219 w 388"/>
                  <a:gd name="T77" fmla="*/ 224 h 303"/>
                  <a:gd name="T78" fmla="*/ 246 w 388"/>
                  <a:gd name="T79" fmla="*/ 227 h 303"/>
                  <a:gd name="T80" fmla="*/ 87 w 388"/>
                  <a:gd name="T81" fmla="*/ 288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8" h="303">
                    <a:moveTo>
                      <a:pt x="87" y="288"/>
                    </a:moveTo>
                    <a:lnTo>
                      <a:pt x="104" y="280"/>
                    </a:lnTo>
                    <a:lnTo>
                      <a:pt x="115" y="273"/>
                    </a:lnTo>
                    <a:lnTo>
                      <a:pt x="123" y="267"/>
                    </a:lnTo>
                    <a:lnTo>
                      <a:pt x="123" y="261"/>
                    </a:lnTo>
                    <a:lnTo>
                      <a:pt x="121" y="256"/>
                    </a:lnTo>
                    <a:lnTo>
                      <a:pt x="55" y="118"/>
                    </a:lnTo>
                    <a:lnTo>
                      <a:pt x="51" y="112"/>
                    </a:lnTo>
                    <a:lnTo>
                      <a:pt x="45" y="108"/>
                    </a:lnTo>
                    <a:lnTo>
                      <a:pt x="38" y="110"/>
                    </a:lnTo>
                    <a:lnTo>
                      <a:pt x="25" y="116"/>
                    </a:lnTo>
                    <a:lnTo>
                      <a:pt x="8" y="123"/>
                    </a:lnTo>
                    <a:lnTo>
                      <a:pt x="0" y="110"/>
                    </a:lnTo>
                    <a:lnTo>
                      <a:pt x="176" y="23"/>
                    </a:lnTo>
                    <a:lnTo>
                      <a:pt x="202" y="12"/>
                    </a:lnTo>
                    <a:lnTo>
                      <a:pt x="225" y="4"/>
                    </a:lnTo>
                    <a:lnTo>
                      <a:pt x="244" y="0"/>
                    </a:lnTo>
                    <a:lnTo>
                      <a:pt x="261" y="0"/>
                    </a:lnTo>
                    <a:lnTo>
                      <a:pt x="274" y="4"/>
                    </a:lnTo>
                    <a:lnTo>
                      <a:pt x="284" y="8"/>
                    </a:lnTo>
                    <a:lnTo>
                      <a:pt x="293" y="15"/>
                    </a:lnTo>
                    <a:lnTo>
                      <a:pt x="299" y="25"/>
                    </a:lnTo>
                    <a:lnTo>
                      <a:pt x="303" y="36"/>
                    </a:lnTo>
                    <a:lnTo>
                      <a:pt x="301" y="48"/>
                    </a:lnTo>
                    <a:lnTo>
                      <a:pt x="297" y="59"/>
                    </a:lnTo>
                    <a:lnTo>
                      <a:pt x="291" y="70"/>
                    </a:lnTo>
                    <a:lnTo>
                      <a:pt x="282" y="82"/>
                    </a:lnTo>
                    <a:lnTo>
                      <a:pt x="269" y="91"/>
                    </a:lnTo>
                    <a:lnTo>
                      <a:pt x="255" y="102"/>
                    </a:lnTo>
                    <a:lnTo>
                      <a:pt x="238" y="112"/>
                    </a:lnTo>
                    <a:lnTo>
                      <a:pt x="238" y="112"/>
                    </a:lnTo>
                    <a:lnTo>
                      <a:pt x="253" y="108"/>
                    </a:lnTo>
                    <a:lnTo>
                      <a:pt x="267" y="106"/>
                    </a:lnTo>
                    <a:lnTo>
                      <a:pt x="280" y="106"/>
                    </a:lnTo>
                    <a:lnTo>
                      <a:pt x="289" y="108"/>
                    </a:lnTo>
                    <a:lnTo>
                      <a:pt x="301" y="112"/>
                    </a:lnTo>
                    <a:lnTo>
                      <a:pt x="310" y="119"/>
                    </a:lnTo>
                    <a:lnTo>
                      <a:pt x="320" y="127"/>
                    </a:lnTo>
                    <a:lnTo>
                      <a:pt x="329" y="136"/>
                    </a:lnTo>
                    <a:lnTo>
                      <a:pt x="338" y="146"/>
                    </a:lnTo>
                    <a:lnTo>
                      <a:pt x="346" y="152"/>
                    </a:lnTo>
                    <a:lnTo>
                      <a:pt x="352" y="154"/>
                    </a:lnTo>
                    <a:lnTo>
                      <a:pt x="357" y="152"/>
                    </a:lnTo>
                    <a:lnTo>
                      <a:pt x="363" y="146"/>
                    </a:lnTo>
                    <a:lnTo>
                      <a:pt x="367" y="140"/>
                    </a:lnTo>
                    <a:lnTo>
                      <a:pt x="367" y="131"/>
                    </a:lnTo>
                    <a:lnTo>
                      <a:pt x="363" y="118"/>
                    </a:lnTo>
                    <a:lnTo>
                      <a:pt x="382" y="108"/>
                    </a:lnTo>
                    <a:lnTo>
                      <a:pt x="386" y="121"/>
                    </a:lnTo>
                    <a:lnTo>
                      <a:pt x="388" y="133"/>
                    </a:lnTo>
                    <a:lnTo>
                      <a:pt x="386" y="144"/>
                    </a:lnTo>
                    <a:lnTo>
                      <a:pt x="382" y="154"/>
                    </a:lnTo>
                    <a:lnTo>
                      <a:pt x="374" y="163"/>
                    </a:lnTo>
                    <a:lnTo>
                      <a:pt x="365" y="172"/>
                    </a:lnTo>
                    <a:lnTo>
                      <a:pt x="354" y="180"/>
                    </a:lnTo>
                    <a:lnTo>
                      <a:pt x="340" y="188"/>
                    </a:lnTo>
                    <a:lnTo>
                      <a:pt x="327" y="193"/>
                    </a:lnTo>
                    <a:lnTo>
                      <a:pt x="316" y="197"/>
                    </a:lnTo>
                    <a:lnTo>
                      <a:pt x="303" y="199"/>
                    </a:lnTo>
                    <a:lnTo>
                      <a:pt x="291" y="199"/>
                    </a:lnTo>
                    <a:lnTo>
                      <a:pt x="280" y="195"/>
                    </a:lnTo>
                    <a:lnTo>
                      <a:pt x="270" y="191"/>
                    </a:lnTo>
                    <a:lnTo>
                      <a:pt x="263" y="184"/>
                    </a:lnTo>
                    <a:lnTo>
                      <a:pt x="255" y="172"/>
                    </a:lnTo>
                    <a:lnTo>
                      <a:pt x="248" y="157"/>
                    </a:lnTo>
                    <a:lnTo>
                      <a:pt x="240" y="148"/>
                    </a:lnTo>
                    <a:lnTo>
                      <a:pt x="233" y="140"/>
                    </a:lnTo>
                    <a:lnTo>
                      <a:pt x="223" y="136"/>
                    </a:lnTo>
                    <a:lnTo>
                      <a:pt x="214" y="135"/>
                    </a:lnTo>
                    <a:lnTo>
                      <a:pt x="204" y="136"/>
                    </a:lnTo>
                    <a:lnTo>
                      <a:pt x="191" y="140"/>
                    </a:lnTo>
                    <a:lnTo>
                      <a:pt x="178" y="146"/>
                    </a:lnTo>
                    <a:lnTo>
                      <a:pt x="159" y="155"/>
                    </a:lnTo>
                    <a:lnTo>
                      <a:pt x="191" y="222"/>
                    </a:lnTo>
                    <a:lnTo>
                      <a:pt x="195" y="227"/>
                    </a:lnTo>
                    <a:lnTo>
                      <a:pt x="199" y="229"/>
                    </a:lnTo>
                    <a:lnTo>
                      <a:pt x="206" y="229"/>
                    </a:lnTo>
                    <a:lnTo>
                      <a:pt x="219" y="224"/>
                    </a:lnTo>
                    <a:lnTo>
                      <a:pt x="240" y="214"/>
                    </a:lnTo>
                    <a:lnTo>
                      <a:pt x="246" y="227"/>
                    </a:lnTo>
                    <a:lnTo>
                      <a:pt x="95" y="303"/>
                    </a:lnTo>
                    <a:lnTo>
                      <a:pt x="87" y="2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87" name="Freeform 84"/>
              <p:cNvSpPr>
                <a:spLocks/>
              </p:cNvSpPr>
              <p:nvPr/>
            </p:nvSpPr>
            <p:spPr bwMode="auto">
              <a:xfrm>
                <a:off x="-752475" y="3409950"/>
                <a:ext cx="84138" cy="82550"/>
              </a:xfrm>
              <a:custGeom>
                <a:avLst/>
                <a:gdLst>
                  <a:gd name="T0" fmla="*/ 30 w 106"/>
                  <a:gd name="T1" fmla="*/ 104 h 104"/>
                  <a:gd name="T2" fmla="*/ 45 w 106"/>
                  <a:gd name="T3" fmla="*/ 97 h 104"/>
                  <a:gd name="T4" fmla="*/ 62 w 106"/>
                  <a:gd name="T5" fmla="*/ 87 h 104"/>
                  <a:gd name="T6" fmla="*/ 76 w 106"/>
                  <a:gd name="T7" fmla="*/ 80 h 104"/>
                  <a:gd name="T8" fmla="*/ 87 w 106"/>
                  <a:gd name="T9" fmla="*/ 70 h 104"/>
                  <a:gd name="T10" fmla="*/ 96 w 106"/>
                  <a:gd name="T11" fmla="*/ 61 h 104"/>
                  <a:gd name="T12" fmla="*/ 102 w 106"/>
                  <a:gd name="T13" fmla="*/ 53 h 104"/>
                  <a:gd name="T14" fmla="*/ 106 w 106"/>
                  <a:gd name="T15" fmla="*/ 42 h 104"/>
                  <a:gd name="T16" fmla="*/ 106 w 106"/>
                  <a:gd name="T17" fmla="*/ 32 h 104"/>
                  <a:gd name="T18" fmla="*/ 102 w 106"/>
                  <a:gd name="T19" fmla="*/ 21 h 104"/>
                  <a:gd name="T20" fmla="*/ 96 w 106"/>
                  <a:gd name="T21" fmla="*/ 11 h 104"/>
                  <a:gd name="T22" fmla="*/ 91 w 106"/>
                  <a:gd name="T23" fmla="*/ 6 h 104"/>
                  <a:gd name="T24" fmla="*/ 83 w 106"/>
                  <a:gd name="T25" fmla="*/ 2 h 104"/>
                  <a:gd name="T26" fmla="*/ 76 w 106"/>
                  <a:gd name="T27" fmla="*/ 0 h 104"/>
                  <a:gd name="T28" fmla="*/ 66 w 106"/>
                  <a:gd name="T29" fmla="*/ 2 h 104"/>
                  <a:gd name="T30" fmla="*/ 55 w 106"/>
                  <a:gd name="T31" fmla="*/ 4 h 104"/>
                  <a:gd name="T32" fmla="*/ 44 w 106"/>
                  <a:gd name="T33" fmla="*/ 10 h 104"/>
                  <a:gd name="T34" fmla="*/ 32 w 106"/>
                  <a:gd name="T35" fmla="*/ 15 h 104"/>
                  <a:gd name="T36" fmla="*/ 13 w 106"/>
                  <a:gd name="T37" fmla="*/ 25 h 104"/>
                  <a:gd name="T38" fmla="*/ 2 w 106"/>
                  <a:gd name="T39" fmla="*/ 32 h 104"/>
                  <a:gd name="T40" fmla="*/ 0 w 106"/>
                  <a:gd name="T41" fmla="*/ 40 h 104"/>
                  <a:gd name="T42" fmla="*/ 4 w 106"/>
                  <a:gd name="T43" fmla="*/ 49 h 104"/>
                  <a:gd name="T44" fmla="*/ 30 w 106"/>
                  <a:gd name="T45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6" h="104">
                    <a:moveTo>
                      <a:pt x="30" y="104"/>
                    </a:moveTo>
                    <a:lnTo>
                      <a:pt x="45" y="97"/>
                    </a:lnTo>
                    <a:lnTo>
                      <a:pt x="62" y="87"/>
                    </a:lnTo>
                    <a:lnTo>
                      <a:pt x="76" y="80"/>
                    </a:lnTo>
                    <a:lnTo>
                      <a:pt x="87" y="70"/>
                    </a:lnTo>
                    <a:lnTo>
                      <a:pt x="96" y="61"/>
                    </a:lnTo>
                    <a:lnTo>
                      <a:pt x="102" y="53"/>
                    </a:lnTo>
                    <a:lnTo>
                      <a:pt x="106" y="42"/>
                    </a:lnTo>
                    <a:lnTo>
                      <a:pt x="106" y="32"/>
                    </a:lnTo>
                    <a:lnTo>
                      <a:pt x="102" y="21"/>
                    </a:lnTo>
                    <a:lnTo>
                      <a:pt x="96" y="11"/>
                    </a:lnTo>
                    <a:lnTo>
                      <a:pt x="91" y="6"/>
                    </a:lnTo>
                    <a:lnTo>
                      <a:pt x="83" y="2"/>
                    </a:lnTo>
                    <a:lnTo>
                      <a:pt x="76" y="0"/>
                    </a:lnTo>
                    <a:lnTo>
                      <a:pt x="66" y="2"/>
                    </a:lnTo>
                    <a:lnTo>
                      <a:pt x="55" y="4"/>
                    </a:lnTo>
                    <a:lnTo>
                      <a:pt x="44" y="10"/>
                    </a:lnTo>
                    <a:lnTo>
                      <a:pt x="32" y="15"/>
                    </a:lnTo>
                    <a:lnTo>
                      <a:pt x="13" y="25"/>
                    </a:lnTo>
                    <a:lnTo>
                      <a:pt x="2" y="32"/>
                    </a:lnTo>
                    <a:lnTo>
                      <a:pt x="0" y="40"/>
                    </a:lnTo>
                    <a:lnTo>
                      <a:pt x="4" y="49"/>
                    </a:lnTo>
                    <a:lnTo>
                      <a:pt x="30" y="104"/>
                    </a:lnTo>
                    <a:close/>
                  </a:path>
                </a:pathLst>
              </a:custGeom>
              <a:solidFill>
                <a:srgbClr val="BFF2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88" name="Freeform 85"/>
              <p:cNvSpPr>
                <a:spLocks/>
              </p:cNvSpPr>
              <p:nvPr/>
            </p:nvSpPr>
            <p:spPr bwMode="auto">
              <a:xfrm>
                <a:off x="-555625" y="3284538"/>
                <a:ext cx="268288" cy="223837"/>
              </a:xfrm>
              <a:custGeom>
                <a:avLst/>
                <a:gdLst>
                  <a:gd name="T0" fmla="*/ 53 w 338"/>
                  <a:gd name="T1" fmla="*/ 269 h 284"/>
                  <a:gd name="T2" fmla="*/ 70 w 338"/>
                  <a:gd name="T3" fmla="*/ 263 h 284"/>
                  <a:gd name="T4" fmla="*/ 83 w 338"/>
                  <a:gd name="T5" fmla="*/ 259 h 284"/>
                  <a:gd name="T6" fmla="*/ 91 w 338"/>
                  <a:gd name="T7" fmla="*/ 256 h 284"/>
                  <a:gd name="T8" fmla="*/ 92 w 338"/>
                  <a:gd name="T9" fmla="*/ 250 h 284"/>
                  <a:gd name="T10" fmla="*/ 91 w 338"/>
                  <a:gd name="T11" fmla="*/ 242 h 284"/>
                  <a:gd name="T12" fmla="*/ 51 w 338"/>
                  <a:gd name="T13" fmla="*/ 95 h 284"/>
                  <a:gd name="T14" fmla="*/ 49 w 338"/>
                  <a:gd name="T15" fmla="*/ 87 h 284"/>
                  <a:gd name="T16" fmla="*/ 45 w 338"/>
                  <a:gd name="T17" fmla="*/ 85 h 284"/>
                  <a:gd name="T18" fmla="*/ 36 w 338"/>
                  <a:gd name="T19" fmla="*/ 85 h 284"/>
                  <a:gd name="T20" fmla="*/ 22 w 338"/>
                  <a:gd name="T21" fmla="*/ 87 h 284"/>
                  <a:gd name="T22" fmla="*/ 4 w 338"/>
                  <a:gd name="T23" fmla="*/ 93 h 284"/>
                  <a:gd name="T24" fmla="*/ 0 w 338"/>
                  <a:gd name="T25" fmla="*/ 78 h 284"/>
                  <a:gd name="T26" fmla="*/ 280 w 338"/>
                  <a:gd name="T27" fmla="*/ 0 h 284"/>
                  <a:gd name="T28" fmla="*/ 302 w 338"/>
                  <a:gd name="T29" fmla="*/ 76 h 284"/>
                  <a:gd name="T30" fmla="*/ 282 w 338"/>
                  <a:gd name="T31" fmla="*/ 81 h 284"/>
                  <a:gd name="T32" fmla="*/ 270 w 338"/>
                  <a:gd name="T33" fmla="*/ 68 h 284"/>
                  <a:gd name="T34" fmla="*/ 261 w 338"/>
                  <a:gd name="T35" fmla="*/ 59 h 284"/>
                  <a:gd name="T36" fmla="*/ 248 w 338"/>
                  <a:gd name="T37" fmla="*/ 49 h 284"/>
                  <a:gd name="T38" fmla="*/ 236 w 338"/>
                  <a:gd name="T39" fmla="*/ 46 h 284"/>
                  <a:gd name="T40" fmla="*/ 221 w 338"/>
                  <a:gd name="T41" fmla="*/ 42 h 284"/>
                  <a:gd name="T42" fmla="*/ 204 w 338"/>
                  <a:gd name="T43" fmla="*/ 42 h 284"/>
                  <a:gd name="T44" fmla="*/ 183 w 338"/>
                  <a:gd name="T45" fmla="*/ 44 h 284"/>
                  <a:gd name="T46" fmla="*/ 161 w 338"/>
                  <a:gd name="T47" fmla="*/ 49 h 284"/>
                  <a:gd name="T48" fmla="*/ 142 w 338"/>
                  <a:gd name="T49" fmla="*/ 55 h 284"/>
                  <a:gd name="T50" fmla="*/ 130 w 338"/>
                  <a:gd name="T51" fmla="*/ 63 h 284"/>
                  <a:gd name="T52" fmla="*/ 126 w 338"/>
                  <a:gd name="T53" fmla="*/ 70 h 284"/>
                  <a:gd name="T54" fmla="*/ 126 w 338"/>
                  <a:gd name="T55" fmla="*/ 81 h 284"/>
                  <a:gd name="T56" fmla="*/ 142 w 338"/>
                  <a:gd name="T57" fmla="*/ 136 h 284"/>
                  <a:gd name="T58" fmla="*/ 149 w 338"/>
                  <a:gd name="T59" fmla="*/ 134 h 284"/>
                  <a:gd name="T60" fmla="*/ 172 w 338"/>
                  <a:gd name="T61" fmla="*/ 125 h 284"/>
                  <a:gd name="T62" fmla="*/ 187 w 338"/>
                  <a:gd name="T63" fmla="*/ 112 h 284"/>
                  <a:gd name="T64" fmla="*/ 196 w 338"/>
                  <a:gd name="T65" fmla="*/ 97 h 284"/>
                  <a:gd name="T66" fmla="*/ 196 w 338"/>
                  <a:gd name="T67" fmla="*/ 78 h 284"/>
                  <a:gd name="T68" fmla="*/ 219 w 338"/>
                  <a:gd name="T69" fmla="*/ 72 h 284"/>
                  <a:gd name="T70" fmla="*/ 248 w 338"/>
                  <a:gd name="T71" fmla="*/ 172 h 284"/>
                  <a:gd name="T72" fmla="*/ 225 w 338"/>
                  <a:gd name="T73" fmla="*/ 178 h 284"/>
                  <a:gd name="T74" fmla="*/ 221 w 338"/>
                  <a:gd name="T75" fmla="*/ 169 h 284"/>
                  <a:gd name="T76" fmla="*/ 213 w 338"/>
                  <a:gd name="T77" fmla="*/ 161 h 284"/>
                  <a:gd name="T78" fmla="*/ 206 w 338"/>
                  <a:gd name="T79" fmla="*/ 155 h 284"/>
                  <a:gd name="T80" fmla="*/ 198 w 338"/>
                  <a:gd name="T81" fmla="*/ 152 h 284"/>
                  <a:gd name="T82" fmla="*/ 187 w 338"/>
                  <a:gd name="T83" fmla="*/ 150 h 284"/>
                  <a:gd name="T84" fmla="*/ 176 w 338"/>
                  <a:gd name="T85" fmla="*/ 148 h 284"/>
                  <a:gd name="T86" fmla="*/ 164 w 338"/>
                  <a:gd name="T87" fmla="*/ 150 h 284"/>
                  <a:gd name="T88" fmla="*/ 151 w 338"/>
                  <a:gd name="T89" fmla="*/ 152 h 284"/>
                  <a:gd name="T90" fmla="*/ 145 w 338"/>
                  <a:gd name="T91" fmla="*/ 153 h 284"/>
                  <a:gd name="T92" fmla="*/ 164 w 338"/>
                  <a:gd name="T93" fmla="*/ 218 h 284"/>
                  <a:gd name="T94" fmla="*/ 168 w 338"/>
                  <a:gd name="T95" fmla="*/ 227 h 284"/>
                  <a:gd name="T96" fmla="*/ 176 w 338"/>
                  <a:gd name="T97" fmla="*/ 233 h 284"/>
                  <a:gd name="T98" fmla="*/ 189 w 338"/>
                  <a:gd name="T99" fmla="*/ 231 h 284"/>
                  <a:gd name="T100" fmla="*/ 215 w 338"/>
                  <a:gd name="T101" fmla="*/ 225 h 284"/>
                  <a:gd name="T102" fmla="*/ 236 w 338"/>
                  <a:gd name="T103" fmla="*/ 218 h 284"/>
                  <a:gd name="T104" fmla="*/ 253 w 338"/>
                  <a:gd name="T105" fmla="*/ 210 h 284"/>
                  <a:gd name="T106" fmla="*/ 268 w 338"/>
                  <a:gd name="T107" fmla="*/ 201 h 284"/>
                  <a:gd name="T108" fmla="*/ 278 w 338"/>
                  <a:gd name="T109" fmla="*/ 191 h 284"/>
                  <a:gd name="T110" fmla="*/ 287 w 338"/>
                  <a:gd name="T111" fmla="*/ 180 h 284"/>
                  <a:gd name="T112" fmla="*/ 293 w 338"/>
                  <a:gd name="T113" fmla="*/ 167 h 284"/>
                  <a:gd name="T114" fmla="*/ 299 w 338"/>
                  <a:gd name="T115" fmla="*/ 152 h 284"/>
                  <a:gd name="T116" fmla="*/ 300 w 338"/>
                  <a:gd name="T117" fmla="*/ 134 h 284"/>
                  <a:gd name="T118" fmla="*/ 321 w 338"/>
                  <a:gd name="T119" fmla="*/ 131 h 284"/>
                  <a:gd name="T120" fmla="*/ 338 w 338"/>
                  <a:gd name="T121" fmla="*/ 208 h 284"/>
                  <a:gd name="T122" fmla="*/ 56 w 338"/>
                  <a:gd name="T123" fmla="*/ 284 h 284"/>
                  <a:gd name="T124" fmla="*/ 53 w 338"/>
                  <a:gd name="T125" fmla="*/ 269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8" h="284">
                    <a:moveTo>
                      <a:pt x="53" y="269"/>
                    </a:moveTo>
                    <a:lnTo>
                      <a:pt x="70" y="263"/>
                    </a:lnTo>
                    <a:lnTo>
                      <a:pt x="83" y="259"/>
                    </a:lnTo>
                    <a:lnTo>
                      <a:pt x="91" y="256"/>
                    </a:lnTo>
                    <a:lnTo>
                      <a:pt x="92" y="250"/>
                    </a:lnTo>
                    <a:lnTo>
                      <a:pt x="91" y="242"/>
                    </a:lnTo>
                    <a:lnTo>
                      <a:pt x="51" y="95"/>
                    </a:lnTo>
                    <a:lnTo>
                      <a:pt x="49" y="87"/>
                    </a:lnTo>
                    <a:lnTo>
                      <a:pt x="45" y="85"/>
                    </a:lnTo>
                    <a:lnTo>
                      <a:pt x="36" y="85"/>
                    </a:lnTo>
                    <a:lnTo>
                      <a:pt x="22" y="87"/>
                    </a:lnTo>
                    <a:lnTo>
                      <a:pt x="4" y="93"/>
                    </a:lnTo>
                    <a:lnTo>
                      <a:pt x="0" y="78"/>
                    </a:lnTo>
                    <a:lnTo>
                      <a:pt x="280" y="0"/>
                    </a:lnTo>
                    <a:lnTo>
                      <a:pt x="302" y="76"/>
                    </a:lnTo>
                    <a:lnTo>
                      <a:pt x="282" y="81"/>
                    </a:lnTo>
                    <a:lnTo>
                      <a:pt x="270" y="68"/>
                    </a:lnTo>
                    <a:lnTo>
                      <a:pt x="261" y="59"/>
                    </a:lnTo>
                    <a:lnTo>
                      <a:pt x="248" y="49"/>
                    </a:lnTo>
                    <a:lnTo>
                      <a:pt x="236" y="46"/>
                    </a:lnTo>
                    <a:lnTo>
                      <a:pt x="221" y="42"/>
                    </a:lnTo>
                    <a:lnTo>
                      <a:pt x="204" y="42"/>
                    </a:lnTo>
                    <a:lnTo>
                      <a:pt x="183" y="44"/>
                    </a:lnTo>
                    <a:lnTo>
                      <a:pt x="161" y="49"/>
                    </a:lnTo>
                    <a:lnTo>
                      <a:pt x="142" y="55"/>
                    </a:lnTo>
                    <a:lnTo>
                      <a:pt x="130" y="63"/>
                    </a:lnTo>
                    <a:lnTo>
                      <a:pt x="126" y="70"/>
                    </a:lnTo>
                    <a:lnTo>
                      <a:pt x="126" y="81"/>
                    </a:lnTo>
                    <a:lnTo>
                      <a:pt x="142" y="136"/>
                    </a:lnTo>
                    <a:lnTo>
                      <a:pt x="149" y="134"/>
                    </a:lnTo>
                    <a:lnTo>
                      <a:pt x="172" y="125"/>
                    </a:lnTo>
                    <a:lnTo>
                      <a:pt x="187" y="112"/>
                    </a:lnTo>
                    <a:lnTo>
                      <a:pt x="196" y="97"/>
                    </a:lnTo>
                    <a:lnTo>
                      <a:pt x="196" y="78"/>
                    </a:lnTo>
                    <a:lnTo>
                      <a:pt x="219" y="72"/>
                    </a:lnTo>
                    <a:lnTo>
                      <a:pt x="248" y="172"/>
                    </a:lnTo>
                    <a:lnTo>
                      <a:pt x="225" y="178"/>
                    </a:lnTo>
                    <a:lnTo>
                      <a:pt x="221" y="169"/>
                    </a:lnTo>
                    <a:lnTo>
                      <a:pt x="213" y="161"/>
                    </a:lnTo>
                    <a:lnTo>
                      <a:pt x="206" y="155"/>
                    </a:lnTo>
                    <a:lnTo>
                      <a:pt x="198" y="152"/>
                    </a:lnTo>
                    <a:lnTo>
                      <a:pt x="187" y="150"/>
                    </a:lnTo>
                    <a:lnTo>
                      <a:pt x="176" y="148"/>
                    </a:lnTo>
                    <a:lnTo>
                      <a:pt x="164" y="150"/>
                    </a:lnTo>
                    <a:lnTo>
                      <a:pt x="151" y="152"/>
                    </a:lnTo>
                    <a:lnTo>
                      <a:pt x="145" y="153"/>
                    </a:lnTo>
                    <a:lnTo>
                      <a:pt x="164" y="218"/>
                    </a:lnTo>
                    <a:lnTo>
                      <a:pt x="168" y="227"/>
                    </a:lnTo>
                    <a:lnTo>
                      <a:pt x="176" y="233"/>
                    </a:lnTo>
                    <a:lnTo>
                      <a:pt x="189" y="231"/>
                    </a:lnTo>
                    <a:lnTo>
                      <a:pt x="215" y="225"/>
                    </a:lnTo>
                    <a:lnTo>
                      <a:pt x="236" y="218"/>
                    </a:lnTo>
                    <a:lnTo>
                      <a:pt x="253" y="210"/>
                    </a:lnTo>
                    <a:lnTo>
                      <a:pt x="268" y="201"/>
                    </a:lnTo>
                    <a:lnTo>
                      <a:pt x="278" y="191"/>
                    </a:lnTo>
                    <a:lnTo>
                      <a:pt x="287" y="180"/>
                    </a:lnTo>
                    <a:lnTo>
                      <a:pt x="293" y="167"/>
                    </a:lnTo>
                    <a:lnTo>
                      <a:pt x="299" y="152"/>
                    </a:lnTo>
                    <a:lnTo>
                      <a:pt x="300" y="134"/>
                    </a:lnTo>
                    <a:lnTo>
                      <a:pt x="321" y="131"/>
                    </a:lnTo>
                    <a:lnTo>
                      <a:pt x="338" y="208"/>
                    </a:lnTo>
                    <a:lnTo>
                      <a:pt x="56" y="284"/>
                    </a:lnTo>
                    <a:lnTo>
                      <a:pt x="53" y="2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89" name="Freeform 86"/>
              <p:cNvSpPr>
                <a:spLocks/>
              </p:cNvSpPr>
              <p:nvPr/>
            </p:nvSpPr>
            <p:spPr bwMode="auto">
              <a:xfrm>
                <a:off x="-750888" y="3413125"/>
                <a:ext cx="82550" cy="47625"/>
              </a:xfrm>
              <a:custGeom>
                <a:avLst/>
                <a:gdLst>
                  <a:gd name="T0" fmla="*/ 0 w 104"/>
                  <a:gd name="T1" fmla="*/ 41 h 60"/>
                  <a:gd name="T2" fmla="*/ 7 w 104"/>
                  <a:gd name="T3" fmla="*/ 60 h 60"/>
                  <a:gd name="T4" fmla="*/ 13 w 104"/>
                  <a:gd name="T5" fmla="*/ 57 h 60"/>
                  <a:gd name="T6" fmla="*/ 26 w 104"/>
                  <a:gd name="T7" fmla="*/ 47 h 60"/>
                  <a:gd name="T8" fmla="*/ 42 w 104"/>
                  <a:gd name="T9" fmla="*/ 40 h 60"/>
                  <a:gd name="T10" fmla="*/ 51 w 104"/>
                  <a:gd name="T11" fmla="*/ 34 h 60"/>
                  <a:gd name="T12" fmla="*/ 60 w 104"/>
                  <a:gd name="T13" fmla="*/ 32 h 60"/>
                  <a:gd name="T14" fmla="*/ 70 w 104"/>
                  <a:gd name="T15" fmla="*/ 30 h 60"/>
                  <a:gd name="T16" fmla="*/ 76 w 104"/>
                  <a:gd name="T17" fmla="*/ 32 h 60"/>
                  <a:gd name="T18" fmla="*/ 79 w 104"/>
                  <a:gd name="T19" fmla="*/ 34 h 60"/>
                  <a:gd name="T20" fmla="*/ 85 w 104"/>
                  <a:gd name="T21" fmla="*/ 38 h 60"/>
                  <a:gd name="T22" fmla="*/ 93 w 104"/>
                  <a:gd name="T23" fmla="*/ 41 h 60"/>
                  <a:gd name="T24" fmla="*/ 98 w 104"/>
                  <a:gd name="T25" fmla="*/ 45 h 60"/>
                  <a:gd name="T26" fmla="*/ 100 w 104"/>
                  <a:gd name="T27" fmla="*/ 47 h 60"/>
                  <a:gd name="T28" fmla="*/ 104 w 104"/>
                  <a:gd name="T29" fmla="*/ 24 h 60"/>
                  <a:gd name="T30" fmla="*/ 91 w 104"/>
                  <a:gd name="T31" fmla="*/ 0 h 60"/>
                  <a:gd name="T32" fmla="*/ 0 w 104"/>
                  <a:gd name="T33" fmla="*/ 4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60">
                    <a:moveTo>
                      <a:pt x="0" y="41"/>
                    </a:moveTo>
                    <a:lnTo>
                      <a:pt x="7" y="60"/>
                    </a:lnTo>
                    <a:lnTo>
                      <a:pt x="13" y="57"/>
                    </a:lnTo>
                    <a:lnTo>
                      <a:pt x="26" y="47"/>
                    </a:lnTo>
                    <a:lnTo>
                      <a:pt x="42" y="40"/>
                    </a:lnTo>
                    <a:lnTo>
                      <a:pt x="51" y="34"/>
                    </a:lnTo>
                    <a:lnTo>
                      <a:pt x="60" y="32"/>
                    </a:lnTo>
                    <a:lnTo>
                      <a:pt x="70" y="30"/>
                    </a:lnTo>
                    <a:lnTo>
                      <a:pt x="76" y="32"/>
                    </a:lnTo>
                    <a:lnTo>
                      <a:pt x="79" y="34"/>
                    </a:lnTo>
                    <a:lnTo>
                      <a:pt x="85" y="38"/>
                    </a:lnTo>
                    <a:lnTo>
                      <a:pt x="93" y="41"/>
                    </a:lnTo>
                    <a:lnTo>
                      <a:pt x="98" y="45"/>
                    </a:lnTo>
                    <a:lnTo>
                      <a:pt x="100" y="47"/>
                    </a:lnTo>
                    <a:lnTo>
                      <a:pt x="104" y="24"/>
                    </a:lnTo>
                    <a:lnTo>
                      <a:pt x="91" y="0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0019E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</p:grpSp>
      </p:grpSp>
      <p:graphicFrame>
        <p:nvGraphicFramePr>
          <p:cNvPr id="90" name="다이어그램 89"/>
          <p:cNvGraphicFramePr/>
          <p:nvPr>
            <p:extLst>
              <p:ext uri="{D42A27DB-BD31-4B8C-83A1-F6EECF244321}">
                <p14:modId xmlns:p14="http://schemas.microsoft.com/office/powerpoint/2010/main" val="2211710867"/>
              </p:ext>
            </p:extLst>
          </p:nvPr>
        </p:nvGraphicFramePr>
        <p:xfrm>
          <a:off x="1871672" y="1187450"/>
          <a:ext cx="4752287" cy="498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6935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주요 프로그램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63</a:t>
            </a:fld>
            <a:endParaRPr lang="ko-KR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2"/>
          <a:stretch/>
        </p:blipFill>
        <p:spPr bwMode="auto">
          <a:xfrm>
            <a:off x="389410" y="911009"/>
            <a:ext cx="6112990" cy="3938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 flipH="1">
            <a:off x="6993396" y="694715"/>
            <a:ext cx="1296144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ko-KR" altLang="en-US" b="1" dirty="0" err="1" smtClean="0">
                <a:solidFill>
                  <a:srgbClr val="FF0000"/>
                </a:solidFill>
              </a:rPr>
              <a:t>인큐베이팅</a:t>
            </a:r>
            <a:r>
              <a:rPr lang="ko-KR" altLang="en-US" b="1" dirty="0" smtClean="0">
                <a:solidFill>
                  <a:srgbClr val="FF0000"/>
                </a:solidFill>
              </a:rPr>
              <a:t> 동기부여는 별도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78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 err="1"/>
              <a:t>인큐베이팅</a:t>
            </a:r>
            <a:r>
              <a:rPr lang="ko-KR" altLang="en-US" dirty="0"/>
              <a:t> 계획 수립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64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4938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err="1" smtClean="0">
                <a:latin typeface="+mn-ea"/>
              </a:rPr>
              <a:t>인큐베이팅</a:t>
            </a:r>
            <a:r>
              <a:rPr lang="ko-KR" altLang="en-US" sz="1200" dirty="0" smtClean="0">
                <a:latin typeface="+mn-ea"/>
              </a:rPr>
              <a:t> 프로세스를 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잘 숙지하셨나요</a:t>
            </a:r>
            <a:r>
              <a:rPr lang="en-US" altLang="ko-KR" sz="1200" dirty="0" smtClean="0">
                <a:latin typeface="+mn-ea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자신이 </a:t>
            </a:r>
            <a:r>
              <a:rPr lang="ko-KR" altLang="en-US" sz="1200" dirty="0" err="1" smtClean="0">
                <a:latin typeface="+mn-ea"/>
              </a:rPr>
              <a:t>인큐베이팅</a:t>
            </a:r>
            <a:r>
              <a:rPr lang="ko-KR" altLang="en-US" sz="1200" dirty="0" smtClean="0">
                <a:latin typeface="+mn-ea"/>
              </a:rPr>
              <a:t> 하고 있는 기업을 대상으로 </a:t>
            </a:r>
            <a:r>
              <a:rPr lang="en-US" altLang="ko-KR" sz="1200" dirty="0" smtClean="0">
                <a:latin typeface="+mn-ea"/>
              </a:rPr>
              <a:t/>
            </a:r>
            <a:br>
              <a:rPr lang="en-US" altLang="ko-KR" sz="1200" dirty="0" smtClean="0">
                <a:latin typeface="+mn-ea"/>
              </a:rPr>
            </a:br>
            <a:r>
              <a:rPr lang="ko-KR" altLang="en-US" sz="1200" dirty="0" err="1" smtClean="0">
                <a:latin typeface="+mn-ea"/>
              </a:rPr>
              <a:t>인큐베이팅</a:t>
            </a:r>
            <a:r>
              <a:rPr lang="ko-KR" altLang="en-US" sz="1200" dirty="0" smtClean="0">
                <a:latin typeface="+mn-ea"/>
              </a:rPr>
              <a:t> 계획을 세워볼까요</a:t>
            </a:r>
            <a:r>
              <a:rPr lang="en-US" altLang="ko-KR" sz="1200" dirty="0" smtClean="0">
                <a:latin typeface="+mn-ea"/>
              </a:rPr>
              <a:t>?</a:t>
            </a:r>
            <a:endParaRPr lang="en-US" altLang="ko-KR" sz="1200" dirty="0">
              <a:latin typeface="+mn-ea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640259" y="3258072"/>
            <a:ext cx="5769005" cy="5421470"/>
            <a:chOff x="1144897" y="4571067"/>
            <a:chExt cx="5125351" cy="4536063"/>
          </a:xfrm>
        </p:grpSpPr>
        <p:pic>
          <p:nvPicPr>
            <p:cNvPr id="19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1358434" y="5416328"/>
              <a:ext cx="4603321" cy="251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Activity Step</a:t>
              </a: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1224552" y="4678928"/>
            <a:ext cx="49381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자신이 기 </a:t>
            </a:r>
            <a:r>
              <a:rPr lang="ko-KR" altLang="en-US" sz="1200" dirty="0" err="1">
                <a:latin typeface="+mn-ea"/>
              </a:rPr>
              <a:t>인큐베이팅</a:t>
            </a:r>
            <a:r>
              <a:rPr lang="ko-KR" altLang="en-US" sz="1200" dirty="0">
                <a:latin typeface="+mn-ea"/>
              </a:rPr>
              <a:t> 하고 있는 기업 한 개를 </a:t>
            </a:r>
            <a:r>
              <a:rPr lang="ko-KR" altLang="en-US" sz="1200" dirty="0" smtClean="0">
                <a:latin typeface="+mn-ea"/>
              </a:rPr>
              <a:t>선정합니다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프로세스에 따라 </a:t>
            </a:r>
            <a:r>
              <a:rPr lang="ko-KR" altLang="en-US" sz="1200" dirty="0" err="1" smtClean="0">
                <a:latin typeface="+mn-ea"/>
              </a:rPr>
              <a:t>인큐베이팅</a:t>
            </a:r>
            <a:r>
              <a:rPr lang="ko-KR" altLang="en-US" sz="1200" dirty="0" smtClean="0">
                <a:latin typeface="+mn-ea"/>
              </a:rPr>
              <a:t> 계획을 수립합니다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ko-KR" altLang="en-US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200" dirty="0" smtClean="0">
                <a:latin typeface="+mn-ea"/>
              </a:rPr>
              <a:t>2</a:t>
            </a:r>
            <a:r>
              <a:rPr lang="ko-KR" altLang="en-US" sz="1200" dirty="0" smtClean="0">
                <a:latin typeface="+mn-ea"/>
              </a:rPr>
              <a:t>인 </a:t>
            </a:r>
            <a:r>
              <a:rPr lang="en-US" altLang="ko-KR" sz="1200" dirty="0" smtClean="0">
                <a:latin typeface="+mn-ea"/>
              </a:rPr>
              <a:t>1</a:t>
            </a:r>
            <a:r>
              <a:rPr lang="ko-KR" altLang="en-US" sz="1200" dirty="0" smtClean="0">
                <a:latin typeface="+mn-ea"/>
              </a:rPr>
              <a:t>조를 이루어 </a:t>
            </a:r>
            <a:r>
              <a:rPr lang="ko-KR" altLang="en-US" sz="1200" dirty="0" err="1" smtClean="0">
                <a:latin typeface="+mn-ea"/>
              </a:rPr>
              <a:t>인큐베이팅</a:t>
            </a:r>
            <a:r>
              <a:rPr lang="ko-KR" altLang="en-US" sz="1200" dirty="0" smtClean="0">
                <a:latin typeface="+mn-ea"/>
              </a:rPr>
              <a:t> 계획을 </a:t>
            </a:r>
            <a:r>
              <a:rPr lang="ko-KR" altLang="en-US" sz="1200" dirty="0" err="1" smtClean="0">
                <a:latin typeface="+mn-ea"/>
              </a:rPr>
              <a:t>코칭을</a:t>
            </a:r>
            <a:r>
              <a:rPr lang="ko-KR" altLang="en-US" sz="1200" dirty="0" smtClean="0">
                <a:latin typeface="+mn-ea"/>
              </a:rPr>
              <a:t> 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err="1" smtClean="0">
                <a:latin typeface="+mn-ea"/>
              </a:rPr>
              <a:t>코칭을</a:t>
            </a:r>
            <a:r>
              <a:rPr lang="ko-KR" altLang="en-US" sz="1200" dirty="0" smtClean="0">
                <a:latin typeface="+mn-ea"/>
              </a:rPr>
              <a:t> 받은 사람은 피드백을 줍니다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역할을 바꿔서 다시 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FontTx/>
              <a:buAutoNum type="arabicPeriod"/>
            </a:pPr>
            <a:r>
              <a:rPr lang="ko-KR" altLang="en-US" sz="1200" dirty="0" err="1"/>
              <a:t>팀별로</a:t>
            </a:r>
            <a:r>
              <a:rPr lang="ko-KR" altLang="en-US" sz="1200" dirty="0"/>
              <a:t> 소감을 공유한 후</a:t>
            </a:r>
            <a:r>
              <a:rPr lang="en-US" altLang="ko-KR" sz="1200" dirty="0"/>
              <a:t>, </a:t>
            </a:r>
            <a:r>
              <a:rPr lang="ko-KR" altLang="en-US" sz="1200" dirty="0"/>
              <a:t>전체 공유합니다</a:t>
            </a:r>
            <a:r>
              <a:rPr lang="en-US" altLang="ko-KR" sz="1200" dirty="0"/>
              <a:t>.</a:t>
            </a:r>
            <a:br>
              <a:rPr lang="en-US" altLang="ko-KR" sz="1200" dirty="0"/>
            </a:br>
            <a:r>
              <a:rPr lang="en-US" altLang="ko-KR" sz="1200" dirty="0"/>
              <a:t>- </a:t>
            </a:r>
            <a:r>
              <a:rPr lang="ko-KR" altLang="en-US" sz="1200" dirty="0"/>
              <a:t>좋았던 부분</a:t>
            </a:r>
            <a:r>
              <a:rPr lang="en-US" altLang="ko-KR" sz="1200" dirty="0"/>
              <a:t>, </a:t>
            </a:r>
            <a:r>
              <a:rPr lang="ko-KR" altLang="en-US" sz="1200" dirty="0"/>
              <a:t>어려웠던 점 </a:t>
            </a:r>
            <a:r>
              <a:rPr lang="ko-KR" altLang="en-US" sz="1200" dirty="0" smtClean="0"/>
              <a:t>등</a:t>
            </a:r>
            <a:endParaRPr lang="en-US" altLang="ko-KR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173" y="1273507"/>
            <a:ext cx="1772856" cy="1329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578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성공적인 </a:t>
            </a:r>
            <a:r>
              <a:rPr lang="ko-KR" altLang="en-US" dirty="0" err="1"/>
              <a:t>인큐베이팅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65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214407" y="921683"/>
            <a:ext cx="6291085" cy="4067405"/>
            <a:chOff x="324027" y="1441384"/>
            <a:chExt cx="6291085" cy="7103533"/>
          </a:xfrm>
        </p:grpSpPr>
        <p:pic>
          <p:nvPicPr>
            <p:cNvPr id="5" name="Picture 3" descr="악수_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E1E3F0"/>
                </a:clrFrom>
                <a:clrTo>
                  <a:srgbClr val="E1E3F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027" y="1441384"/>
              <a:ext cx="3106340" cy="7103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3030297" y="1994372"/>
              <a:ext cx="3584815" cy="1328802"/>
              <a:chOff x="1083" y="2586"/>
              <a:chExt cx="2154" cy="574"/>
            </a:xfrm>
          </p:grpSpPr>
          <p:sp>
            <p:nvSpPr>
              <p:cNvPr id="7" name="AutoShape 8"/>
              <p:cNvSpPr>
                <a:spLocks noChangeArrowheads="1"/>
              </p:cNvSpPr>
              <p:nvPr/>
            </p:nvSpPr>
            <p:spPr bwMode="auto">
              <a:xfrm flipV="1">
                <a:off x="1085" y="2586"/>
                <a:ext cx="2151" cy="175"/>
              </a:xfrm>
              <a:custGeom>
                <a:avLst/>
                <a:gdLst>
                  <a:gd name="G0" fmla="+- 4158 0 0"/>
                  <a:gd name="G1" fmla="+- 21600 0 4158"/>
                  <a:gd name="G2" fmla="*/ 4158 1 2"/>
                  <a:gd name="G3" fmla="+- 21600 0 G2"/>
                  <a:gd name="G4" fmla="+/ 4158 21600 2"/>
                  <a:gd name="G5" fmla="+/ G1 0 2"/>
                  <a:gd name="G6" fmla="*/ 21600 21600 4158"/>
                  <a:gd name="G7" fmla="*/ G6 1 2"/>
                  <a:gd name="G8" fmla="+- 21600 0 G7"/>
                  <a:gd name="G9" fmla="*/ 21600 1 2"/>
                  <a:gd name="G10" fmla="+- 4158 0 G9"/>
                  <a:gd name="G11" fmla="?: G10 G8 0"/>
                  <a:gd name="G12" fmla="?: G10 G7 21600"/>
                  <a:gd name="T0" fmla="*/ 19521 w 21600"/>
                  <a:gd name="T1" fmla="*/ 10800 h 21600"/>
                  <a:gd name="T2" fmla="*/ 10800 w 21600"/>
                  <a:gd name="T3" fmla="*/ 21600 h 21600"/>
                  <a:gd name="T4" fmla="*/ 2079 w 21600"/>
                  <a:gd name="T5" fmla="*/ 10800 h 21600"/>
                  <a:gd name="T6" fmla="*/ 10800 w 21600"/>
                  <a:gd name="T7" fmla="*/ 0 h 21600"/>
                  <a:gd name="T8" fmla="*/ 3879 w 21600"/>
                  <a:gd name="T9" fmla="*/ 3879 h 21600"/>
                  <a:gd name="T10" fmla="*/ 17721 w 21600"/>
                  <a:gd name="T11" fmla="*/ 1772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158" y="21600"/>
                    </a:lnTo>
                    <a:lnTo>
                      <a:pt x="1744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6DDE0"/>
                  </a:gs>
                  <a:gs pos="100000">
                    <a:srgbClr val="B6DDE0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ko-KR" altLang="en-US" sz="1100" b="1"/>
              </a:p>
            </p:txBody>
          </p:sp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 flipV="1">
                <a:off x="1083" y="2746"/>
                <a:ext cx="2154" cy="414"/>
              </a:xfrm>
              <a:prstGeom prst="rect">
                <a:avLst/>
              </a:prstGeom>
              <a:gradFill rotWithShape="1">
                <a:gsLst>
                  <a:gs pos="0">
                    <a:srgbClr val="50AFB6"/>
                  </a:gs>
                  <a:gs pos="50000">
                    <a:srgbClr val="50AFB6">
                      <a:gamma/>
                      <a:tint val="9412"/>
                      <a:invGamma/>
                    </a:srgbClr>
                  </a:gs>
                  <a:gs pos="100000">
                    <a:srgbClr val="50AFB6"/>
                  </a:gs>
                </a:gsLst>
                <a:lin ang="0" scaled="1"/>
              </a:gradFill>
              <a:ln w="9525">
                <a:solidFill>
                  <a:srgbClr val="87C8CD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ko-KR" altLang="en-US" sz="1100" b="1"/>
              </a:p>
            </p:txBody>
          </p:sp>
          <p:sp>
            <p:nvSpPr>
              <p:cNvPr id="9" name="AutoShape 10"/>
              <p:cNvSpPr>
                <a:spLocks noChangeArrowheads="1"/>
              </p:cNvSpPr>
              <p:nvPr/>
            </p:nvSpPr>
            <p:spPr bwMode="auto">
              <a:xfrm>
                <a:off x="1100" y="2774"/>
                <a:ext cx="2107" cy="365"/>
              </a:xfrm>
              <a:prstGeom prst="roundRect">
                <a:avLst>
                  <a:gd name="adj" fmla="val 6954"/>
                </a:avLst>
              </a:prstGeom>
              <a:gradFill rotWithShape="1">
                <a:gsLst>
                  <a:gs pos="0">
                    <a:srgbClr val="B6DDE0">
                      <a:gamma/>
                      <a:tint val="47451"/>
                      <a:invGamma/>
                    </a:srgbClr>
                  </a:gs>
                  <a:gs pos="100000">
                    <a:srgbClr val="B6DDE0"/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prstShdw prst="shdw18" dist="17961" dir="135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pPr algn="ctr"/>
                <a:r>
                  <a:rPr kumimoji="1" lang="ko-KR" altLang="en-US" sz="1100" b="1" dirty="0">
                    <a:latin typeface="HY견고딕" pitchFamily="18" charset="-127"/>
                  </a:rPr>
                  <a:t>인큐베이터의 강점과 결에 맞는 방법론</a:t>
                </a:r>
                <a:r>
                  <a:rPr kumimoji="1" lang="en-US" altLang="ko-KR" sz="1100" b="1" dirty="0">
                    <a:latin typeface="HY견고딕" pitchFamily="18" charset="-127"/>
                  </a:rPr>
                  <a:t>…</a:t>
                </a:r>
              </a:p>
            </p:txBody>
          </p:sp>
        </p:grpSp>
        <p:grpSp>
          <p:nvGrpSpPr>
            <p:cNvPr id="10" name="Group 7"/>
            <p:cNvGrpSpPr>
              <a:grpSpLocks/>
            </p:cNvGrpSpPr>
            <p:nvPr/>
          </p:nvGrpSpPr>
          <p:grpSpPr bwMode="auto">
            <a:xfrm>
              <a:off x="3030297" y="3650300"/>
              <a:ext cx="3584815" cy="1328802"/>
              <a:chOff x="1083" y="2586"/>
              <a:chExt cx="2154" cy="574"/>
            </a:xfrm>
          </p:grpSpPr>
          <p:sp>
            <p:nvSpPr>
              <p:cNvPr id="11" name="AutoShape 8"/>
              <p:cNvSpPr>
                <a:spLocks noChangeArrowheads="1"/>
              </p:cNvSpPr>
              <p:nvPr/>
            </p:nvSpPr>
            <p:spPr bwMode="auto">
              <a:xfrm flipV="1">
                <a:off x="1085" y="2586"/>
                <a:ext cx="2151" cy="175"/>
              </a:xfrm>
              <a:custGeom>
                <a:avLst/>
                <a:gdLst>
                  <a:gd name="G0" fmla="+- 4158 0 0"/>
                  <a:gd name="G1" fmla="+- 21600 0 4158"/>
                  <a:gd name="G2" fmla="*/ 4158 1 2"/>
                  <a:gd name="G3" fmla="+- 21600 0 G2"/>
                  <a:gd name="G4" fmla="+/ 4158 21600 2"/>
                  <a:gd name="G5" fmla="+/ G1 0 2"/>
                  <a:gd name="G6" fmla="*/ 21600 21600 4158"/>
                  <a:gd name="G7" fmla="*/ G6 1 2"/>
                  <a:gd name="G8" fmla="+- 21600 0 G7"/>
                  <a:gd name="G9" fmla="*/ 21600 1 2"/>
                  <a:gd name="G10" fmla="+- 4158 0 G9"/>
                  <a:gd name="G11" fmla="?: G10 G8 0"/>
                  <a:gd name="G12" fmla="?: G10 G7 21600"/>
                  <a:gd name="T0" fmla="*/ 19521 w 21600"/>
                  <a:gd name="T1" fmla="*/ 10800 h 21600"/>
                  <a:gd name="T2" fmla="*/ 10800 w 21600"/>
                  <a:gd name="T3" fmla="*/ 21600 h 21600"/>
                  <a:gd name="T4" fmla="*/ 2079 w 21600"/>
                  <a:gd name="T5" fmla="*/ 10800 h 21600"/>
                  <a:gd name="T6" fmla="*/ 10800 w 21600"/>
                  <a:gd name="T7" fmla="*/ 0 h 21600"/>
                  <a:gd name="T8" fmla="*/ 3879 w 21600"/>
                  <a:gd name="T9" fmla="*/ 3879 h 21600"/>
                  <a:gd name="T10" fmla="*/ 17721 w 21600"/>
                  <a:gd name="T11" fmla="*/ 1772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158" y="21600"/>
                    </a:lnTo>
                    <a:lnTo>
                      <a:pt x="1744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6DDE0"/>
                  </a:gs>
                  <a:gs pos="100000">
                    <a:srgbClr val="B6DDE0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ko-KR" altLang="en-US" sz="1100" b="1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 flipV="1">
                <a:off x="1083" y="2746"/>
                <a:ext cx="2154" cy="414"/>
              </a:xfrm>
              <a:prstGeom prst="rect">
                <a:avLst/>
              </a:prstGeom>
              <a:gradFill rotWithShape="1">
                <a:gsLst>
                  <a:gs pos="0">
                    <a:srgbClr val="50AFB6"/>
                  </a:gs>
                  <a:gs pos="50000">
                    <a:srgbClr val="50AFB6">
                      <a:gamma/>
                      <a:tint val="9412"/>
                      <a:invGamma/>
                    </a:srgbClr>
                  </a:gs>
                  <a:gs pos="100000">
                    <a:srgbClr val="50AFB6"/>
                  </a:gs>
                </a:gsLst>
                <a:lin ang="0" scaled="1"/>
              </a:gradFill>
              <a:ln w="9525">
                <a:solidFill>
                  <a:srgbClr val="87C8CD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ko-KR" altLang="en-US" sz="1100" b="1"/>
              </a:p>
            </p:txBody>
          </p:sp>
          <p:sp>
            <p:nvSpPr>
              <p:cNvPr id="13" name="AutoShape 10"/>
              <p:cNvSpPr>
                <a:spLocks noChangeArrowheads="1"/>
              </p:cNvSpPr>
              <p:nvPr/>
            </p:nvSpPr>
            <p:spPr bwMode="auto">
              <a:xfrm>
                <a:off x="1100" y="2774"/>
                <a:ext cx="2107" cy="365"/>
              </a:xfrm>
              <a:prstGeom prst="roundRect">
                <a:avLst>
                  <a:gd name="adj" fmla="val 6954"/>
                </a:avLst>
              </a:prstGeom>
              <a:gradFill rotWithShape="1">
                <a:gsLst>
                  <a:gs pos="0">
                    <a:srgbClr val="B6DDE0">
                      <a:gamma/>
                      <a:tint val="47451"/>
                      <a:invGamma/>
                    </a:srgbClr>
                  </a:gs>
                  <a:gs pos="100000">
                    <a:srgbClr val="B6DDE0"/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prstShdw prst="shdw18" dist="17961" dir="135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pPr algn="ctr"/>
                <a:r>
                  <a:rPr kumimoji="1" lang="ko-KR" altLang="en-US" sz="1100" b="1" dirty="0">
                    <a:latin typeface="HY견고딕" pitchFamily="18" charset="-127"/>
                  </a:rPr>
                  <a:t>지지와 헌신이 문제해결 역량보다 중요</a:t>
                </a:r>
              </a:p>
            </p:txBody>
          </p:sp>
        </p:grpSp>
        <p:grpSp>
          <p:nvGrpSpPr>
            <p:cNvPr id="14" name="Group 7"/>
            <p:cNvGrpSpPr>
              <a:grpSpLocks/>
            </p:cNvGrpSpPr>
            <p:nvPr/>
          </p:nvGrpSpPr>
          <p:grpSpPr bwMode="auto">
            <a:xfrm>
              <a:off x="3030297" y="5306228"/>
              <a:ext cx="3584815" cy="1328802"/>
              <a:chOff x="1083" y="2586"/>
              <a:chExt cx="2154" cy="574"/>
            </a:xfrm>
          </p:grpSpPr>
          <p:sp>
            <p:nvSpPr>
              <p:cNvPr id="15" name="AutoShape 8"/>
              <p:cNvSpPr>
                <a:spLocks noChangeArrowheads="1"/>
              </p:cNvSpPr>
              <p:nvPr/>
            </p:nvSpPr>
            <p:spPr bwMode="auto">
              <a:xfrm flipV="1">
                <a:off x="1085" y="2586"/>
                <a:ext cx="2151" cy="175"/>
              </a:xfrm>
              <a:custGeom>
                <a:avLst/>
                <a:gdLst>
                  <a:gd name="G0" fmla="+- 4158 0 0"/>
                  <a:gd name="G1" fmla="+- 21600 0 4158"/>
                  <a:gd name="G2" fmla="*/ 4158 1 2"/>
                  <a:gd name="G3" fmla="+- 21600 0 G2"/>
                  <a:gd name="G4" fmla="+/ 4158 21600 2"/>
                  <a:gd name="G5" fmla="+/ G1 0 2"/>
                  <a:gd name="G6" fmla="*/ 21600 21600 4158"/>
                  <a:gd name="G7" fmla="*/ G6 1 2"/>
                  <a:gd name="G8" fmla="+- 21600 0 G7"/>
                  <a:gd name="G9" fmla="*/ 21600 1 2"/>
                  <a:gd name="G10" fmla="+- 4158 0 G9"/>
                  <a:gd name="G11" fmla="?: G10 G8 0"/>
                  <a:gd name="G12" fmla="?: G10 G7 21600"/>
                  <a:gd name="T0" fmla="*/ 19521 w 21600"/>
                  <a:gd name="T1" fmla="*/ 10800 h 21600"/>
                  <a:gd name="T2" fmla="*/ 10800 w 21600"/>
                  <a:gd name="T3" fmla="*/ 21600 h 21600"/>
                  <a:gd name="T4" fmla="*/ 2079 w 21600"/>
                  <a:gd name="T5" fmla="*/ 10800 h 21600"/>
                  <a:gd name="T6" fmla="*/ 10800 w 21600"/>
                  <a:gd name="T7" fmla="*/ 0 h 21600"/>
                  <a:gd name="T8" fmla="*/ 3879 w 21600"/>
                  <a:gd name="T9" fmla="*/ 3879 h 21600"/>
                  <a:gd name="T10" fmla="*/ 17721 w 21600"/>
                  <a:gd name="T11" fmla="*/ 1772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158" y="21600"/>
                    </a:lnTo>
                    <a:lnTo>
                      <a:pt x="1744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6DDE0"/>
                  </a:gs>
                  <a:gs pos="100000">
                    <a:srgbClr val="B6DDE0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ko-KR" altLang="en-US" sz="1100" b="1"/>
              </a:p>
            </p:txBody>
          </p:sp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 flipV="1">
                <a:off x="1083" y="2746"/>
                <a:ext cx="2154" cy="414"/>
              </a:xfrm>
              <a:prstGeom prst="rect">
                <a:avLst/>
              </a:prstGeom>
              <a:gradFill rotWithShape="1">
                <a:gsLst>
                  <a:gs pos="0">
                    <a:srgbClr val="50AFB6"/>
                  </a:gs>
                  <a:gs pos="50000">
                    <a:srgbClr val="50AFB6">
                      <a:gamma/>
                      <a:tint val="9412"/>
                      <a:invGamma/>
                    </a:srgbClr>
                  </a:gs>
                  <a:gs pos="100000">
                    <a:srgbClr val="50AFB6"/>
                  </a:gs>
                </a:gsLst>
                <a:lin ang="0" scaled="1"/>
              </a:gradFill>
              <a:ln w="9525">
                <a:solidFill>
                  <a:srgbClr val="87C8CD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ko-KR" altLang="en-US" sz="1100" b="1"/>
              </a:p>
            </p:txBody>
          </p:sp>
          <p:sp>
            <p:nvSpPr>
              <p:cNvPr id="17" name="AutoShape 10"/>
              <p:cNvSpPr>
                <a:spLocks noChangeArrowheads="1"/>
              </p:cNvSpPr>
              <p:nvPr/>
            </p:nvSpPr>
            <p:spPr bwMode="auto">
              <a:xfrm>
                <a:off x="1100" y="2774"/>
                <a:ext cx="2107" cy="365"/>
              </a:xfrm>
              <a:prstGeom prst="roundRect">
                <a:avLst>
                  <a:gd name="adj" fmla="val 6954"/>
                </a:avLst>
              </a:prstGeom>
              <a:gradFill rotWithShape="1">
                <a:gsLst>
                  <a:gs pos="0">
                    <a:srgbClr val="B6DDE0">
                      <a:gamma/>
                      <a:tint val="47451"/>
                      <a:invGamma/>
                    </a:srgbClr>
                  </a:gs>
                  <a:gs pos="100000">
                    <a:srgbClr val="B6DDE0"/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prstShdw prst="shdw18" dist="17961" dir="135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pPr algn="ctr"/>
                <a:r>
                  <a:rPr kumimoji="1" lang="ko-KR" altLang="en-US" sz="1100" b="1" dirty="0">
                    <a:latin typeface="HY견고딕" pitchFamily="18" charset="-127"/>
                  </a:rPr>
                  <a:t>통역을 </a:t>
                </a:r>
                <a:r>
                  <a:rPr kumimoji="1" lang="ko-KR" altLang="en-US" sz="1100" b="1" dirty="0" smtClean="0">
                    <a:latin typeface="HY견고딕" pitchFamily="18" charset="-127"/>
                  </a:rPr>
                  <a:t>잘해야 함</a:t>
                </a:r>
                <a:endParaRPr kumimoji="1" lang="ko-KR" altLang="en-US" sz="1100" b="1" dirty="0">
                  <a:latin typeface="HY견고딕" pitchFamily="18" charset="-127"/>
                </a:endParaRPr>
              </a:p>
            </p:txBody>
          </p:sp>
        </p:grpSp>
        <p:grpSp>
          <p:nvGrpSpPr>
            <p:cNvPr id="18" name="Group 7"/>
            <p:cNvGrpSpPr>
              <a:grpSpLocks/>
            </p:cNvGrpSpPr>
            <p:nvPr/>
          </p:nvGrpSpPr>
          <p:grpSpPr bwMode="auto">
            <a:xfrm>
              <a:off x="3030297" y="6962157"/>
              <a:ext cx="3584815" cy="1328802"/>
              <a:chOff x="1083" y="2586"/>
              <a:chExt cx="2154" cy="574"/>
            </a:xfrm>
          </p:grpSpPr>
          <p:sp>
            <p:nvSpPr>
              <p:cNvPr id="19" name="AutoShape 8"/>
              <p:cNvSpPr>
                <a:spLocks noChangeArrowheads="1"/>
              </p:cNvSpPr>
              <p:nvPr/>
            </p:nvSpPr>
            <p:spPr bwMode="auto">
              <a:xfrm flipV="1">
                <a:off x="1085" y="2586"/>
                <a:ext cx="2151" cy="175"/>
              </a:xfrm>
              <a:custGeom>
                <a:avLst/>
                <a:gdLst>
                  <a:gd name="G0" fmla="+- 4158 0 0"/>
                  <a:gd name="G1" fmla="+- 21600 0 4158"/>
                  <a:gd name="G2" fmla="*/ 4158 1 2"/>
                  <a:gd name="G3" fmla="+- 21600 0 G2"/>
                  <a:gd name="G4" fmla="+/ 4158 21600 2"/>
                  <a:gd name="G5" fmla="+/ G1 0 2"/>
                  <a:gd name="G6" fmla="*/ 21600 21600 4158"/>
                  <a:gd name="G7" fmla="*/ G6 1 2"/>
                  <a:gd name="G8" fmla="+- 21600 0 G7"/>
                  <a:gd name="G9" fmla="*/ 21600 1 2"/>
                  <a:gd name="G10" fmla="+- 4158 0 G9"/>
                  <a:gd name="G11" fmla="?: G10 G8 0"/>
                  <a:gd name="G12" fmla="?: G10 G7 21600"/>
                  <a:gd name="T0" fmla="*/ 19521 w 21600"/>
                  <a:gd name="T1" fmla="*/ 10800 h 21600"/>
                  <a:gd name="T2" fmla="*/ 10800 w 21600"/>
                  <a:gd name="T3" fmla="*/ 21600 h 21600"/>
                  <a:gd name="T4" fmla="*/ 2079 w 21600"/>
                  <a:gd name="T5" fmla="*/ 10800 h 21600"/>
                  <a:gd name="T6" fmla="*/ 10800 w 21600"/>
                  <a:gd name="T7" fmla="*/ 0 h 21600"/>
                  <a:gd name="T8" fmla="*/ 3879 w 21600"/>
                  <a:gd name="T9" fmla="*/ 3879 h 21600"/>
                  <a:gd name="T10" fmla="*/ 17721 w 21600"/>
                  <a:gd name="T11" fmla="*/ 1772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158" y="21600"/>
                    </a:lnTo>
                    <a:lnTo>
                      <a:pt x="1744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6DDE0"/>
                  </a:gs>
                  <a:gs pos="100000">
                    <a:srgbClr val="B6DDE0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ko-KR" altLang="en-US" sz="1100" b="1"/>
              </a:p>
            </p:txBody>
          </p:sp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 flipV="1">
                <a:off x="1083" y="2746"/>
                <a:ext cx="2154" cy="414"/>
              </a:xfrm>
              <a:prstGeom prst="rect">
                <a:avLst/>
              </a:prstGeom>
              <a:gradFill rotWithShape="1">
                <a:gsLst>
                  <a:gs pos="0">
                    <a:srgbClr val="50AFB6"/>
                  </a:gs>
                  <a:gs pos="50000">
                    <a:srgbClr val="50AFB6">
                      <a:gamma/>
                      <a:tint val="9412"/>
                      <a:invGamma/>
                    </a:srgbClr>
                  </a:gs>
                  <a:gs pos="100000">
                    <a:srgbClr val="50AFB6"/>
                  </a:gs>
                </a:gsLst>
                <a:lin ang="0" scaled="1"/>
              </a:gradFill>
              <a:ln w="9525">
                <a:solidFill>
                  <a:srgbClr val="87C8CD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ko-KR" altLang="en-US" sz="1100" b="1"/>
              </a:p>
            </p:txBody>
          </p:sp>
          <p:sp>
            <p:nvSpPr>
              <p:cNvPr id="21" name="AutoShape 10"/>
              <p:cNvSpPr>
                <a:spLocks noChangeArrowheads="1"/>
              </p:cNvSpPr>
              <p:nvPr/>
            </p:nvSpPr>
            <p:spPr bwMode="auto">
              <a:xfrm>
                <a:off x="1100" y="2774"/>
                <a:ext cx="2107" cy="365"/>
              </a:xfrm>
              <a:prstGeom prst="roundRect">
                <a:avLst>
                  <a:gd name="adj" fmla="val 6954"/>
                </a:avLst>
              </a:prstGeom>
              <a:gradFill rotWithShape="1">
                <a:gsLst>
                  <a:gs pos="0">
                    <a:srgbClr val="B6DDE0">
                      <a:gamma/>
                      <a:tint val="47451"/>
                      <a:invGamma/>
                    </a:srgbClr>
                  </a:gs>
                  <a:gs pos="100000">
                    <a:srgbClr val="B6DDE0"/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prstShdw prst="shdw18" dist="17961" dir="135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pPr algn="ctr"/>
                <a:r>
                  <a:rPr kumimoji="1" lang="ko-KR" altLang="en-US" sz="1100" b="1" dirty="0">
                    <a:latin typeface="HY견고딕" pitchFamily="18" charset="-127"/>
                  </a:rPr>
                  <a:t>생태계 변화 잘 살펴야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051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잘 생긴 은행나무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66</a:t>
            </a:fld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373125" y="1192666"/>
            <a:ext cx="6129274" cy="3433122"/>
            <a:chOff x="373125" y="5634038"/>
            <a:chExt cx="6129274" cy="3433122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288" y="5635946"/>
              <a:ext cx="441424" cy="432769"/>
            </a:xfrm>
            <a:prstGeom prst="rect">
              <a:avLst/>
            </a:prstGeom>
          </p:spPr>
        </p:pic>
        <p:sp>
          <p:nvSpPr>
            <p:cNvPr id="8" name="모서리가 둥근 직사각형 7"/>
            <p:cNvSpPr/>
            <p:nvPr/>
          </p:nvSpPr>
          <p:spPr>
            <a:xfrm>
              <a:off x="995592" y="5634038"/>
              <a:ext cx="5506807" cy="3433122"/>
            </a:xfrm>
            <a:prstGeom prst="roundRect">
              <a:avLst>
                <a:gd name="adj" fmla="val 5998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3125" y="6042892"/>
              <a:ext cx="53091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서울남산체 M" pitchFamily="18" charset="-127"/>
                  <a:ea typeface="서울남산체 M" pitchFamily="18" charset="-127"/>
                </a:rPr>
                <a:t>동영상</a:t>
              </a: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053093" y="5641097"/>
              <a:ext cx="5449306" cy="3167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100" dirty="0" smtClean="0">
                  <a:latin typeface="서울남산체 M" pitchFamily="18" charset="-127"/>
                  <a:ea typeface="서울남산체 M" pitchFamily="18" charset="-127"/>
                  <a:sym typeface="Wingdings 2"/>
                </a:rPr>
                <a:t> 영상을 보며 기억에 남는 부분을 적어보세요</a:t>
              </a:r>
              <a:r>
                <a:rPr lang="en-US" altLang="ko-KR" sz="1100" dirty="0" smtClean="0">
                  <a:latin typeface="서울남산체 M" pitchFamily="18" charset="-127"/>
                  <a:ea typeface="서울남산체 M" pitchFamily="18" charset="-127"/>
                  <a:sym typeface="Wingdings 2"/>
                </a:rPr>
                <a:t>.</a:t>
              </a:r>
              <a:endParaRPr lang="en-US" altLang="ko-KR" sz="1100" dirty="0">
                <a:latin typeface="서울남산체 M" pitchFamily="18" charset="-127"/>
                <a:ea typeface="서울남산체 M" pitchFamily="18" charset="-127"/>
              </a:endParaRPr>
            </a:p>
          </p:txBody>
        </p:sp>
        <p:grpSp>
          <p:nvGrpSpPr>
            <p:cNvPr id="11" name="그룹 10"/>
            <p:cNvGrpSpPr/>
            <p:nvPr/>
          </p:nvGrpSpPr>
          <p:grpSpPr>
            <a:xfrm>
              <a:off x="1265092" y="6057985"/>
              <a:ext cx="1115110" cy="789082"/>
              <a:chOff x="970141" y="1410093"/>
              <a:chExt cx="7228738" cy="5115252"/>
            </a:xfrm>
          </p:grpSpPr>
          <p:pic>
            <p:nvPicPr>
              <p:cNvPr id="12" name="그림 1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0141" y="1410093"/>
                <a:ext cx="7228738" cy="5115252"/>
              </a:xfrm>
              <a:prstGeom prst="rect">
                <a:avLst/>
              </a:prstGeom>
            </p:spPr>
          </p:pic>
          <p:sp>
            <p:nvSpPr>
              <p:cNvPr id="13" name="직사각형 12"/>
              <p:cNvSpPr/>
              <p:nvPr/>
            </p:nvSpPr>
            <p:spPr>
              <a:xfrm>
                <a:off x="1133475" y="1524000"/>
                <a:ext cx="6915150" cy="435327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14" name="Picture 4">
            <a:hlinkClick r:id="rId4" action="ppaction://hlinkpres?slideindex=1&amp;slidetitle=슬라이드 1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304" y="1684589"/>
            <a:ext cx="952718" cy="54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950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251520" y="2743200"/>
            <a:ext cx="6358984" cy="2796987"/>
          </a:xfrm>
        </p:spPr>
        <p:txBody>
          <a:bodyPr/>
          <a:lstStyle/>
          <a:p>
            <a:r>
              <a:rPr lang="ko-KR" altLang="en-US" dirty="0"/>
              <a:t>모듈</a:t>
            </a:r>
            <a:r>
              <a:rPr lang="en-US" altLang="ko-KR" dirty="0"/>
              <a:t>3.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/>
              <a:t>동기부여 방법론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51526503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인큐베이터는 신뢰에 기반한 </a:t>
            </a:r>
            <a:r>
              <a:rPr lang="ko-KR" altLang="en-US" dirty="0"/>
              <a:t>동기부여자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68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368301" y="1413321"/>
            <a:ext cx="6134100" cy="2823665"/>
            <a:chOff x="250825" y="1413321"/>
            <a:chExt cx="8569325" cy="4046814"/>
          </a:xfrm>
        </p:grpSpPr>
        <p:sp>
          <p:nvSpPr>
            <p:cNvPr id="4" name="직사각형 3"/>
            <p:cNvSpPr/>
            <p:nvPr/>
          </p:nvSpPr>
          <p:spPr>
            <a:xfrm>
              <a:off x="1335030" y="1413321"/>
              <a:ext cx="7485120" cy="25583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lvl="0" algn="ctr">
                <a:lnSpc>
                  <a:spcPct val="200000"/>
                </a:lnSpc>
              </a:pPr>
              <a:r>
                <a:rPr lang="ko-KR" altLang="en-US" sz="1100" b="1" dirty="0">
                  <a:solidFill>
                    <a:prstClr val="black"/>
                  </a:solidFill>
                </a:rPr>
                <a:t>창업 준비기와 창업기 기업을 대상으로</a:t>
              </a:r>
              <a:endParaRPr lang="en-US" altLang="ko-KR" sz="1100" b="1" dirty="0">
                <a:solidFill>
                  <a:prstClr val="black"/>
                </a:solidFill>
              </a:endParaRPr>
            </a:p>
            <a:p>
              <a:pPr lvl="0" algn="ctr">
                <a:lnSpc>
                  <a:spcPct val="200000"/>
                </a:lnSpc>
              </a:pPr>
              <a:r>
                <a:rPr lang="ko-KR" altLang="en-US" sz="1100" b="1" dirty="0" err="1">
                  <a:solidFill>
                    <a:prstClr val="black"/>
                  </a:solidFill>
                </a:rPr>
                <a:t>사회적기업가와</a:t>
              </a:r>
              <a:r>
                <a:rPr lang="ko-KR" altLang="en-US" sz="1100" b="1" dirty="0">
                  <a:solidFill>
                    <a:prstClr val="black"/>
                  </a:solidFill>
                </a:rPr>
                <a:t> </a:t>
              </a:r>
              <a:r>
                <a:rPr lang="ko-KR" altLang="en-US" sz="1100" b="1" dirty="0" err="1">
                  <a:solidFill>
                    <a:prstClr val="black"/>
                  </a:solidFill>
                </a:rPr>
                <a:t>사회적기업의</a:t>
              </a:r>
              <a:r>
                <a:rPr lang="ko-KR" altLang="en-US" sz="1100" b="1" dirty="0">
                  <a:solidFill>
                    <a:prstClr val="black"/>
                  </a:solidFill>
                </a:rPr>
                <a:t> </a:t>
              </a:r>
            </a:p>
            <a:p>
              <a:pPr lvl="0" algn="ctr">
                <a:lnSpc>
                  <a:spcPct val="200000"/>
                </a:lnSpc>
              </a:pPr>
              <a:r>
                <a:rPr lang="ko-KR" altLang="en-US" sz="1100" b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소셜미션</a:t>
              </a:r>
              <a:r>
                <a:rPr lang="ko-KR" altLang="en-US" sz="1100" b="1" dirty="0" err="1">
                  <a:solidFill>
                    <a:prstClr val="black"/>
                  </a:solidFill>
                </a:rPr>
                <a:t>과</a:t>
              </a:r>
              <a:r>
                <a:rPr lang="ko-KR" altLang="en-US" sz="1100" b="1" dirty="0">
                  <a:solidFill>
                    <a:prstClr val="black"/>
                  </a:solidFill>
                </a:rPr>
                <a:t> </a:t>
              </a:r>
              <a:r>
                <a:rPr lang="ko-KR" altLang="en-US" sz="11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지속가능성 실현</a:t>
              </a:r>
              <a:r>
                <a:rPr lang="ko-KR" altLang="en-US" sz="1100" b="1" dirty="0">
                  <a:solidFill>
                    <a:prstClr val="black"/>
                  </a:solidFill>
                </a:rPr>
                <a:t>을 위해 </a:t>
              </a:r>
            </a:p>
            <a:p>
              <a:pPr lvl="0" algn="ctr">
                <a:lnSpc>
                  <a:spcPct val="200000"/>
                </a:lnSpc>
              </a:pPr>
              <a:r>
                <a:rPr lang="ko-KR" altLang="en-US" sz="1100" b="1" dirty="0" err="1">
                  <a:solidFill>
                    <a:prstClr val="black"/>
                  </a:solidFill>
                </a:rPr>
                <a:t>사회적기업</a:t>
              </a:r>
              <a:r>
                <a:rPr lang="ko-KR" altLang="en-US" sz="1100" b="1" dirty="0">
                  <a:solidFill>
                    <a:prstClr val="black"/>
                  </a:solidFill>
                </a:rPr>
                <a:t> </a:t>
              </a:r>
              <a:r>
                <a:rPr lang="ko-KR" altLang="en-US" sz="110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경영지원 전문성</a:t>
              </a:r>
              <a:r>
                <a:rPr lang="ko-KR" altLang="en-US" sz="1100" b="1" dirty="0">
                  <a:solidFill>
                    <a:prstClr val="black"/>
                  </a:solidFill>
                </a:rPr>
                <a:t>을 통해 </a:t>
              </a:r>
              <a:endParaRPr lang="en-US" altLang="ko-KR" sz="1100" b="1" dirty="0">
                <a:solidFill>
                  <a:prstClr val="black"/>
                </a:solidFill>
              </a:endParaRPr>
            </a:p>
            <a:p>
              <a:pPr lvl="0" algn="ctr">
                <a:lnSpc>
                  <a:spcPct val="200000"/>
                </a:lnSpc>
              </a:pPr>
              <a:r>
                <a:rPr lang="ko-KR" altLang="en-US" sz="11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지지</a:t>
              </a:r>
              <a:r>
                <a:rPr lang="ko-KR" altLang="en-US" sz="1100" b="1" dirty="0"/>
                <a:t>하고</a:t>
              </a:r>
              <a:r>
                <a:rPr lang="ko-KR" altLang="en-US" sz="1100" b="1" dirty="0">
                  <a:solidFill>
                    <a:srgbClr val="FF0000"/>
                  </a:solidFill>
                </a:rPr>
                <a:t> </a:t>
              </a:r>
              <a:r>
                <a:rPr lang="ko-KR" altLang="en-US" sz="11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지원</a:t>
              </a:r>
              <a:r>
                <a:rPr lang="ko-KR" altLang="en-US" sz="1100" b="1" dirty="0">
                  <a:solidFill>
                    <a:prstClr val="black"/>
                  </a:solidFill>
                </a:rPr>
                <a:t>하는 사람 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50825" y="1413321"/>
              <a:ext cx="1974505" cy="1872358"/>
            </a:xfrm>
            <a:prstGeom prst="teardrop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pPr>
                <a:lnSpc>
                  <a:spcPct val="200000"/>
                </a:lnSpc>
              </a:pPr>
              <a:r>
                <a:rPr lang="ko-KR" altLang="en-US" sz="1200" b="1" dirty="0" err="1" smtClean="0"/>
                <a:t>사회적기업</a:t>
              </a:r>
              <a:endParaRPr lang="en-US" altLang="ko-KR" sz="1200" b="1" dirty="0" smtClean="0"/>
            </a:p>
            <a:p>
              <a:pPr>
                <a:lnSpc>
                  <a:spcPct val="200000"/>
                </a:lnSpc>
              </a:pPr>
              <a:r>
                <a:rPr lang="ko-KR" altLang="en-US" sz="1200" b="1" dirty="0" smtClean="0"/>
                <a:t>인큐베이</a:t>
              </a:r>
              <a:r>
                <a:rPr lang="ko-KR" altLang="en-US" sz="1200" b="1" dirty="0"/>
                <a:t>터</a:t>
              </a:r>
            </a:p>
          </p:txBody>
        </p:sp>
        <p:sp>
          <p:nvSpPr>
            <p:cNvPr id="7" name="아래쪽 화살표 6"/>
            <p:cNvSpPr/>
            <p:nvPr/>
          </p:nvSpPr>
          <p:spPr>
            <a:xfrm>
              <a:off x="3673434" y="3993808"/>
              <a:ext cx="2808312" cy="613842"/>
            </a:xfrm>
            <a:prstGeom prst="down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25331" y="4798487"/>
              <a:ext cx="5191359" cy="66164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en-US" altLang="ko-KR" sz="2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“</a:t>
              </a:r>
              <a:r>
                <a:rPr lang="ko-KR" altLang="en-US" sz="2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신뢰에 기반한 동기부여자</a:t>
              </a:r>
              <a:r>
                <a:rPr lang="en-US" altLang="ko-KR" sz="2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”</a:t>
              </a:r>
              <a:endParaRPr lang="ko-KR" alt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1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동기부여의 전제조건</a:t>
            </a:r>
            <a:r>
              <a:rPr lang="en-US" altLang="ko-KR" dirty="0"/>
              <a:t>, </a:t>
            </a:r>
            <a:r>
              <a:rPr lang="ko-KR" altLang="en-US" dirty="0"/>
              <a:t>신뢰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69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814926" y="905013"/>
            <a:ext cx="5228148" cy="3425144"/>
            <a:chOff x="849923" y="1162184"/>
            <a:chExt cx="7444154" cy="4876930"/>
          </a:xfrm>
        </p:grpSpPr>
        <p:sp>
          <p:nvSpPr>
            <p:cNvPr id="4" name="TextBox 7"/>
            <p:cNvSpPr txBox="1">
              <a:spLocks noChangeArrowheads="1"/>
            </p:cNvSpPr>
            <p:nvPr/>
          </p:nvSpPr>
          <p:spPr bwMode="auto">
            <a:xfrm>
              <a:off x="849923" y="1162184"/>
              <a:ext cx="7444154" cy="1431423"/>
            </a:xfrm>
            <a:prstGeom prst="roundRect">
              <a:avLst/>
            </a:prstGeom>
            <a:noFill/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4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ea"/>
                  <a:ea typeface="+mn-ea"/>
                </a:rPr>
                <a:t>신뢰란</a:t>
              </a:r>
              <a:r>
                <a:rPr kumimoji="0" lang="en-US" altLang="ko-KR" sz="40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ea"/>
                  <a:ea typeface="+mn-ea"/>
                </a:rPr>
                <a:t>?</a:t>
              </a:r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9596" y="2564904"/>
              <a:ext cx="5204809" cy="3474210"/>
            </a:xfrm>
            <a:prstGeom prst="rect">
              <a:avLst/>
            </a:prstGeom>
            <a:ln w="1270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7014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만남의 광장</a:t>
            </a:r>
          </a:p>
        </p:txBody>
      </p:sp>
      <p:grpSp>
        <p:nvGrpSpPr>
          <p:cNvPr id="23" name="그룹 22"/>
          <p:cNvGrpSpPr/>
          <p:nvPr/>
        </p:nvGrpSpPr>
        <p:grpSpPr>
          <a:xfrm>
            <a:off x="348569" y="1125537"/>
            <a:ext cx="6458630" cy="3436581"/>
            <a:chOff x="290513" y="1125538"/>
            <a:chExt cx="8853487" cy="4657725"/>
          </a:xfrm>
        </p:grpSpPr>
        <p:sp>
          <p:nvSpPr>
            <p:cNvPr id="11" name="TextBox 10"/>
            <p:cNvSpPr txBox="1"/>
            <p:nvPr/>
          </p:nvSpPr>
          <p:spPr>
            <a:xfrm>
              <a:off x="755650" y="1268413"/>
              <a:ext cx="3384550" cy="369887"/>
            </a:xfrm>
            <a:prstGeom prst="rect">
              <a:avLst/>
            </a:prstGeom>
            <a:solidFill>
              <a:srgbClr val="324770"/>
            </a:solidFill>
            <a:ln w="3810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200" b="1" kern="0" dirty="0" smtClean="0">
                  <a:solidFill>
                    <a:srgbClr val="FFFFFF"/>
                  </a:solidFill>
                  <a:latin typeface="+mn-ea"/>
                </a:rPr>
                <a:t>희망인사 </a:t>
              </a:r>
              <a:r>
                <a:rPr lang="ko-KR" altLang="en-US" sz="1200" b="1" kern="0" dirty="0">
                  <a:solidFill>
                    <a:srgbClr val="FFFFFF"/>
                  </a:solidFill>
                  <a:latin typeface="+mn-ea"/>
                </a:rPr>
                <a:t>나누기 </a:t>
              </a:r>
            </a:p>
          </p:txBody>
        </p:sp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684213" y="1773238"/>
              <a:ext cx="7848600" cy="517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Wingdings" pitchFamily="2" charset="2"/>
                <a:buChar char="Ø"/>
              </a:pPr>
              <a:r>
                <a:rPr kumimoji="0" lang="ko-KR" altLang="en-US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 나를 소개하는 단어가 무엇인지 </a:t>
              </a:r>
              <a:r>
                <a:rPr kumimoji="0" lang="ko-KR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생각해 보십시오</a:t>
              </a:r>
              <a:r>
                <a:rPr kumimoji="0" lang="en-US" altLang="ko-KR" sz="1200" dirty="0">
                  <a:solidFill>
                    <a:srgbClr val="000000"/>
                  </a:solidFill>
                  <a:latin typeface="+mn-ea"/>
                  <a:ea typeface="+mn-ea"/>
                </a:rPr>
                <a:t>. </a:t>
              </a:r>
            </a:p>
            <a:p>
              <a:pPr eaLnBrk="1" hangingPunct="1">
                <a:lnSpc>
                  <a:spcPct val="120000"/>
                </a:lnSpc>
                <a:buFont typeface="Wingdings" pitchFamily="2" charset="2"/>
                <a:buChar char="Ø"/>
              </a:pPr>
              <a:r>
                <a:rPr kumimoji="0" lang="ko-KR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 </a:t>
              </a:r>
              <a:r>
                <a:rPr kumimoji="0" lang="ko-KR" altLang="en-US" sz="1200" dirty="0" smtClean="0">
                  <a:solidFill>
                    <a:srgbClr val="000000"/>
                  </a:solidFill>
                  <a:latin typeface="+mn-ea"/>
                  <a:ea typeface="+mn-ea"/>
                </a:rPr>
                <a:t>나를 소개하는 별명을 명찰 옆에 간단히 </a:t>
              </a:r>
              <a:r>
                <a:rPr kumimoji="0" lang="ko-KR" altLang="en-US" sz="1200" dirty="0">
                  <a:solidFill>
                    <a:srgbClr val="000000"/>
                  </a:solidFill>
                  <a:latin typeface="+mn-ea"/>
                  <a:ea typeface="+mn-ea"/>
                </a:rPr>
                <a:t>적어주십시오</a:t>
              </a:r>
              <a:r>
                <a:rPr kumimoji="0" lang="en-US" altLang="ko-KR" sz="1200" dirty="0">
                  <a:solidFill>
                    <a:srgbClr val="000000"/>
                  </a:solidFill>
                  <a:latin typeface="+mn-ea"/>
                  <a:ea typeface="+mn-ea"/>
                </a:rPr>
                <a:t>. </a:t>
              </a:r>
              <a:endParaRPr kumimoji="0" lang="ko-KR" altLang="en-US" sz="12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grpSp>
          <p:nvGrpSpPr>
            <p:cNvPr id="13" name="그룹 9"/>
            <p:cNvGrpSpPr>
              <a:grpSpLocks/>
            </p:cNvGrpSpPr>
            <p:nvPr/>
          </p:nvGrpSpPr>
          <p:grpSpPr bwMode="auto">
            <a:xfrm>
              <a:off x="1116013" y="2708275"/>
              <a:ext cx="6985000" cy="3074988"/>
              <a:chOff x="1187624" y="2636912"/>
              <a:chExt cx="6984776" cy="3074467"/>
            </a:xfrm>
          </p:grpSpPr>
          <p:pic>
            <p:nvPicPr>
              <p:cNvPr id="14" name="Picture 7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1640" y="2636912"/>
                <a:ext cx="6840760" cy="3074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1187624" y="2708338"/>
                <a:ext cx="6840316" cy="28808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en-US" altLang="ko-KR" dirty="0">
                  <a:solidFill>
                    <a:prstClr val="black"/>
                  </a:solidFill>
                  <a:latin typeface="+mn-ea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ko-KR" dirty="0">
                    <a:solidFill>
                      <a:prstClr val="black"/>
                    </a:solidFill>
                    <a:latin typeface="+mn-ea"/>
                  </a:rPr>
                  <a:t>“ </a:t>
                </a:r>
                <a:r>
                  <a:rPr kumimoji="0" lang="ko-KR" altLang="en-US" dirty="0" err="1">
                    <a:solidFill>
                      <a:prstClr val="black"/>
                    </a:solidFill>
                    <a:latin typeface="+mn-ea"/>
                  </a:rPr>
                  <a:t>에브리데이</a:t>
                </a:r>
                <a:r>
                  <a:rPr kumimoji="0" lang="ko-KR" altLang="en-US" dirty="0">
                    <a:solidFill>
                      <a:prstClr val="black"/>
                    </a:solidFill>
                    <a:latin typeface="+mn-ea"/>
                  </a:rPr>
                  <a:t> 스마일</a:t>
                </a:r>
                <a:r>
                  <a:rPr kumimoji="0" lang="en-US" altLang="ko-KR" dirty="0">
                    <a:solidFill>
                      <a:prstClr val="black"/>
                    </a:solidFill>
                    <a:latin typeface="+mn-ea"/>
                  </a:rPr>
                  <a:t>”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en-US" altLang="ko-KR" sz="2800" dirty="0">
                  <a:solidFill>
                    <a:prstClr val="black"/>
                  </a:solidFill>
                  <a:latin typeface="+mn-ea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ko-KR" altLang="en-US" sz="3200" b="1" dirty="0">
                    <a:solidFill>
                      <a:prstClr val="black"/>
                    </a:solidFill>
                    <a:latin typeface="+mn-ea"/>
                  </a:rPr>
                  <a:t> </a:t>
                </a:r>
                <a:r>
                  <a:rPr kumimoji="0" lang="ko-KR" altLang="en-US" sz="3200" b="1" dirty="0" smtClean="0">
                    <a:solidFill>
                      <a:prstClr val="black"/>
                    </a:solidFill>
                    <a:latin typeface="+mn-ea"/>
                  </a:rPr>
                  <a:t>김        영        </a:t>
                </a:r>
                <a:r>
                  <a:rPr kumimoji="0" lang="ko-KR" altLang="en-US" sz="3200" b="1" dirty="0" err="1" smtClean="0">
                    <a:solidFill>
                      <a:prstClr val="black"/>
                    </a:solidFill>
                    <a:latin typeface="+mn-ea"/>
                  </a:rPr>
                  <a:t>희</a:t>
                </a:r>
                <a:endParaRPr kumimoji="0" lang="en-US" altLang="ko-KR" sz="3200" b="1" dirty="0" smtClean="0">
                  <a:solidFill>
                    <a:prstClr val="black"/>
                  </a:solidFill>
                  <a:latin typeface="+mn-ea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3200" b="1" dirty="0" smtClean="0">
                    <a:solidFill>
                      <a:prstClr val="black"/>
                    </a:solidFill>
                    <a:latin typeface="+mn-ea"/>
                  </a:rPr>
                  <a:t>(</a:t>
                </a:r>
                <a:r>
                  <a:rPr lang="ko-KR" altLang="en-US" sz="3200" b="1" dirty="0" err="1" smtClean="0">
                    <a:solidFill>
                      <a:prstClr val="black"/>
                    </a:solidFill>
                    <a:latin typeface="+mn-ea"/>
                  </a:rPr>
                  <a:t>앙대여</a:t>
                </a:r>
                <a:r>
                  <a:rPr lang="en-US" altLang="ko-KR" sz="3200" b="1" dirty="0" smtClean="0">
                    <a:solidFill>
                      <a:prstClr val="black"/>
                    </a:solidFill>
                    <a:latin typeface="+mn-ea"/>
                  </a:rPr>
                  <a:t>)</a:t>
                </a:r>
                <a:endParaRPr kumimoji="0" lang="en-US" altLang="ko-KR" sz="3200" b="1" dirty="0" smtClea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pic>
          <p:nvPicPr>
            <p:cNvPr id="16" name="Picture 9" descr="C:\Users\위현진\AppData\Local\Microsoft\Windows\Temporary Internet Files\Content.IE5\9U15EX0P\MC900441310[1]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6325" y="2636838"/>
              <a:ext cx="1655763" cy="165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자유형 16"/>
            <p:cNvSpPr/>
            <p:nvPr/>
          </p:nvSpPr>
          <p:spPr>
            <a:xfrm>
              <a:off x="2411760" y="2852440"/>
              <a:ext cx="3960440" cy="1152128"/>
            </a:xfrm>
            <a:custGeom>
              <a:avLst/>
              <a:gdLst>
                <a:gd name="connsiteX0" fmla="*/ 0 w 3960440"/>
                <a:gd name="connsiteY0" fmla="*/ 192025 h 1152128"/>
                <a:gd name="connsiteX1" fmla="*/ 56243 w 3960440"/>
                <a:gd name="connsiteY1" fmla="*/ 56243 h 1152128"/>
                <a:gd name="connsiteX2" fmla="*/ 192025 w 3960440"/>
                <a:gd name="connsiteY2" fmla="*/ 0 h 1152128"/>
                <a:gd name="connsiteX3" fmla="*/ 3768415 w 3960440"/>
                <a:gd name="connsiteY3" fmla="*/ 0 h 1152128"/>
                <a:gd name="connsiteX4" fmla="*/ 3904197 w 3960440"/>
                <a:gd name="connsiteY4" fmla="*/ 56243 h 1152128"/>
                <a:gd name="connsiteX5" fmla="*/ 3960440 w 3960440"/>
                <a:gd name="connsiteY5" fmla="*/ 192025 h 1152128"/>
                <a:gd name="connsiteX6" fmla="*/ 3960440 w 3960440"/>
                <a:gd name="connsiteY6" fmla="*/ 960103 h 1152128"/>
                <a:gd name="connsiteX7" fmla="*/ 3904197 w 3960440"/>
                <a:gd name="connsiteY7" fmla="*/ 1095885 h 1152128"/>
                <a:gd name="connsiteX8" fmla="*/ 3768415 w 3960440"/>
                <a:gd name="connsiteY8" fmla="*/ 1152128 h 1152128"/>
                <a:gd name="connsiteX9" fmla="*/ 192025 w 3960440"/>
                <a:gd name="connsiteY9" fmla="*/ 1152128 h 1152128"/>
                <a:gd name="connsiteX10" fmla="*/ 56243 w 3960440"/>
                <a:gd name="connsiteY10" fmla="*/ 1095885 h 1152128"/>
                <a:gd name="connsiteX11" fmla="*/ 0 w 3960440"/>
                <a:gd name="connsiteY11" fmla="*/ 960103 h 1152128"/>
                <a:gd name="connsiteX12" fmla="*/ 0 w 3960440"/>
                <a:gd name="connsiteY12" fmla="*/ 192025 h 115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60440" h="1152128">
                  <a:moveTo>
                    <a:pt x="0" y="192025"/>
                  </a:moveTo>
                  <a:cubicBezTo>
                    <a:pt x="0" y="141097"/>
                    <a:pt x="20231" y="92254"/>
                    <a:pt x="56243" y="56243"/>
                  </a:cubicBezTo>
                  <a:cubicBezTo>
                    <a:pt x="92255" y="20231"/>
                    <a:pt x="141097" y="0"/>
                    <a:pt x="192025" y="0"/>
                  </a:cubicBezTo>
                  <a:lnTo>
                    <a:pt x="3768415" y="0"/>
                  </a:lnTo>
                  <a:cubicBezTo>
                    <a:pt x="3819343" y="0"/>
                    <a:pt x="3868186" y="20231"/>
                    <a:pt x="3904197" y="56243"/>
                  </a:cubicBezTo>
                  <a:cubicBezTo>
                    <a:pt x="3940209" y="92255"/>
                    <a:pt x="3960440" y="141097"/>
                    <a:pt x="3960440" y="192025"/>
                  </a:cubicBezTo>
                  <a:lnTo>
                    <a:pt x="3960440" y="960103"/>
                  </a:lnTo>
                  <a:cubicBezTo>
                    <a:pt x="3960440" y="1011031"/>
                    <a:pt x="3940209" y="1059874"/>
                    <a:pt x="3904197" y="1095885"/>
                  </a:cubicBezTo>
                  <a:cubicBezTo>
                    <a:pt x="3868185" y="1131897"/>
                    <a:pt x="3819343" y="1152128"/>
                    <a:pt x="3768415" y="1152128"/>
                  </a:cubicBezTo>
                  <a:lnTo>
                    <a:pt x="192025" y="1152128"/>
                  </a:lnTo>
                  <a:cubicBezTo>
                    <a:pt x="141097" y="1152128"/>
                    <a:pt x="92254" y="1131897"/>
                    <a:pt x="56243" y="1095885"/>
                  </a:cubicBezTo>
                  <a:cubicBezTo>
                    <a:pt x="20231" y="1059873"/>
                    <a:pt x="0" y="1011031"/>
                    <a:pt x="0" y="960103"/>
                  </a:cubicBezTo>
                  <a:lnTo>
                    <a:pt x="0" y="192025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2400" b="1" dirty="0">
                  <a:solidFill>
                    <a:prstClr val="black"/>
                  </a:solidFill>
                  <a:effectLst>
                    <a:glow rad="139700">
                      <a:srgbClr val="F79646">
                        <a:satMod val="175000"/>
                        <a:alpha val="40000"/>
                      </a:srgbClr>
                    </a:glow>
                  </a:effectLst>
                  <a:latin typeface="+mn-ea"/>
                </a:rPr>
                <a:t>기억하기 쉽게</a:t>
              </a:r>
              <a:endParaRPr lang="en-US" altLang="ko-KR" sz="2400" b="1" dirty="0">
                <a:solidFill>
                  <a:prstClr val="black"/>
                </a:solidFill>
                <a:effectLst>
                  <a:glow rad="139700">
                    <a:srgbClr val="F79646">
                      <a:satMod val="175000"/>
                      <a:alpha val="40000"/>
                    </a:srgbClr>
                  </a:glow>
                </a:effectLst>
                <a:latin typeface="+mn-ea"/>
              </a:endParaRPr>
            </a:p>
            <a:p>
              <a:pPr algn="ctr">
                <a:defRPr/>
              </a:pPr>
              <a:r>
                <a:rPr lang="ko-KR" altLang="en-US" sz="2400" b="1" dirty="0">
                  <a:solidFill>
                    <a:prstClr val="black"/>
                  </a:solidFill>
                  <a:effectLst>
                    <a:glow rad="139700">
                      <a:srgbClr val="F79646">
                        <a:satMod val="175000"/>
                        <a:alpha val="40000"/>
                      </a:srgbClr>
                    </a:glow>
                  </a:effectLst>
                  <a:latin typeface="+mn-ea"/>
                </a:rPr>
                <a:t>인상적으로</a:t>
              </a:r>
              <a:r>
                <a:rPr lang="en-US" altLang="ko-KR" sz="2400" b="1" dirty="0">
                  <a:solidFill>
                    <a:prstClr val="black"/>
                  </a:solidFill>
                  <a:effectLst>
                    <a:glow rad="139700">
                      <a:srgbClr val="F79646">
                        <a:satMod val="175000"/>
                        <a:alpha val="40000"/>
                      </a:srgbClr>
                    </a:glow>
                  </a:effectLst>
                  <a:latin typeface="+mn-ea"/>
                </a:rPr>
                <a:t>!</a:t>
              </a:r>
              <a:endParaRPr lang="ko-KR" altLang="en-US" sz="2400" b="1" dirty="0">
                <a:solidFill>
                  <a:prstClr val="black"/>
                </a:solidFill>
                <a:effectLst>
                  <a:glow rad="139700">
                    <a:srgbClr val="F79646">
                      <a:satMod val="175000"/>
                      <a:alpha val="40000"/>
                    </a:srgbClr>
                  </a:glow>
                </a:effectLst>
                <a:latin typeface="+mn-ea"/>
              </a:endParaRPr>
            </a:p>
          </p:txBody>
        </p:sp>
        <p:pic>
          <p:nvPicPr>
            <p:cNvPr id="18" name="그림 12" descr="1326691580_Business_People_01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513" y="1163638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" descr="C:\Users\위현진\AppData\Local\Microsoft\Windows\Temporary Internet Files\Content.IE5\QXLNBWJK\MC900433921[1].png">
              <a:hlinkClick r:id="rId5" action="ppaction://program"/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5113" y="1125538"/>
              <a:ext cx="495300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Box 22"/>
            <p:cNvSpPr txBox="1">
              <a:spLocks noChangeArrowheads="1"/>
            </p:cNvSpPr>
            <p:nvPr/>
          </p:nvSpPr>
          <p:spPr bwMode="auto">
            <a:xfrm>
              <a:off x="8280400" y="1196975"/>
              <a:ext cx="86360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lang="en-US" altLang="ko-KR" sz="1100" b="1">
                  <a:solidFill>
                    <a:srgbClr val="000000"/>
                  </a:solidFill>
                  <a:latin typeface="+mn-ea"/>
                  <a:ea typeface="+mn-ea"/>
                </a:rPr>
                <a:t>3</a:t>
              </a:r>
              <a:r>
                <a:rPr lang="ko-KR" altLang="en-US" sz="1100" b="1">
                  <a:solidFill>
                    <a:srgbClr val="000000"/>
                  </a:solidFill>
                  <a:latin typeface="+mn-ea"/>
                  <a:ea typeface="+mn-ea"/>
                </a:rPr>
                <a:t>분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40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신뢰의 信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70</a:t>
            </a:fld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>
          <a:xfrm>
            <a:off x="719572" y="1204913"/>
            <a:ext cx="5506807" cy="2249258"/>
          </a:xfrm>
          <a:prstGeom prst="roundRect">
            <a:avLst>
              <a:gd name="adj" fmla="val 4574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1760501" y="1502659"/>
            <a:ext cx="3288649" cy="461665"/>
            <a:chOff x="903162" y="2857521"/>
            <a:chExt cx="3584797" cy="279399"/>
          </a:xfrm>
        </p:grpSpPr>
        <p:sp>
          <p:nvSpPr>
            <p:cNvPr id="9" name="직사각형 8"/>
            <p:cNvSpPr/>
            <p:nvPr/>
          </p:nvSpPr>
          <p:spPr>
            <a:xfrm>
              <a:off x="903162" y="2857521"/>
              <a:ext cx="517567" cy="279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400" b="1" dirty="0">
                  <a:ln w="1905"/>
                  <a:gradFill>
                    <a:gsLst>
                      <a:gs pos="0">
                        <a:srgbClr val="F79646">
                          <a:shade val="20000"/>
                          <a:satMod val="200000"/>
                        </a:srgbClr>
                      </a:gs>
                      <a:gs pos="78000">
                        <a:srgbClr val="F79646">
                          <a:tint val="90000"/>
                          <a:shade val="89000"/>
                          <a:satMod val="220000"/>
                        </a:srgbClr>
                      </a:gs>
                      <a:gs pos="100000">
                        <a:srgbClr val="F79646">
                          <a:tint val="12000"/>
                          <a:satMod val="255000"/>
                        </a:srgb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서울남산체 M" pitchFamily="18" charset="-127"/>
                  <a:ea typeface="서울남산체 M" pitchFamily="18" charset="-127"/>
                </a:rPr>
                <a:t>信</a:t>
              </a:r>
              <a:endParaRPr lang="ko-KR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833353" y="2857521"/>
              <a:ext cx="400494" cy="279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2400" b="1" dirty="0" smtClean="0">
                  <a:ln w="1905"/>
                  <a:gradFill>
                    <a:gsLst>
                      <a:gs pos="0">
                        <a:srgbClr val="F79646">
                          <a:shade val="20000"/>
                          <a:satMod val="200000"/>
                        </a:srgbClr>
                      </a:gs>
                      <a:gs pos="78000">
                        <a:srgbClr val="F79646">
                          <a:tint val="90000"/>
                          <a:shade val="89000"/>
                          <a:satMod val="220000"/>
                        </a:srgbClr>
                      </a:gs>
                      <a:gs pos="100000">
                        <a:srgbClr val="F79646">
                          <a:tint val="12000"/>
                          <a:satMod val="255000"/>
                        </a:srgb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서울남산체 M" pitchFamily="18" charset="-127"/>
                  <a:ea typeface="서울남산체 M" pitchFamily="18" charset="-127"/>
                </a:rPr>
                <a:t>=</a:t>
              </a:r>
              <a:endParaRPr lang="ko-KR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2474427" y="2857521"/>
              <a:ext cx="517567" cy="279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400" b="1" dirty="0">
                  <a:ln w="1905"/>
                  <a:gradFill>
                    <a:gsLst>
                      <a:gs pos="0">
                        <a:srgbClr val="F79646">
                          <a:shade val="20000"/>
                          <a:satMod val="200000"/>
                        </a:srgbClr>
                      </a:gs>
                      <a:gs pos="78000">
                        <a:srgbClr val="F79646">
                          <a:tint val="90000"/>
                          <a:shade val="89000"/>
                          <a:satMod val="220000"/>
                        </a:srgbClr>
                      </a:gs>
                      <a:gs pos="100000">
                        <a:srgbClr val="F79646">
                          <a:tint val="12000"/>
                          <a:satMod val="255000"/>
                        </a:srgb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서울남산체 M" pitchFamily="18" charset="-127"/>
                  <a:ea typeface="서울남산체 M" pitchFamily="18" charset="-127"/>
                </a:rPr>
                <a:t>人</a:t>
              </a:r>
              <a:endParaRPr lang="ko-KR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3970392" y="2857521"/>
              <a:ext cx="517567" cy="279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400" b="1" dirty="0" smtClean="0">
                  <a:ln w="1905"/>
                  <a:gradFill>
                    <a:gsLst>
                      <a:gs pos="0">
                        <a:srgbClr val="F79646">
                          <a:shade val="20000"/>
                          <a:satMod val="200000"/>
                        </a:srgbClr>
                      </a:gs>
                      <a:gs pos="78000">
                        <a:srgbClr val="F79646">
                          <a:tint val="90000"/>
                          <a:shade val="89000"/>
                          <a:satMod val="220000"/>
                        </a:srgbClr>
                      </a:gs>
                      <a:gs pos="100000">
                        <a:srgbClr val="F79646">
                          <a:tint val="12000"/>
                          <a:satMod val="255000"/>
                        </a:srgb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서울남산체 M" pitchFamily="18" charset="-127"/>
                  <a:ea typeface="서울남산체 M" pitchFamily="18" charset="-127"/>
                </a:rPr>
                <a:t>言</a:t>
              </a:r>
              <a:endParaRPr lang="ko-KR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3275857" y="2857521"/>
              <a:ext cx="507083" cy="279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2400" b="1" dirty="0" smtClean="0">
                  <a:ln w="1905"/>
                  <a:gradFill>
                    <a:gsLst>
                      <a:gs pos="0">
                        <a:srgbClr val="F79646">
                          <a:shade val="20000"/>
                          <a:satMod val="200000"/>
                        </a:srgbClr>
                      </a:gs>
                      <a:gs pos="78000">
                        <a:srgbClr val="F79646">
                          <a:tint val="90000"/>
                          <a:shade val="89000"/>
                          <a:satMod val="220000"/>
                        </a:srgbClr>
                      </a:gs>
                      <a:gs pos="100000">
                        <a:srgbClr val="F79646">
                          <a:tint val="12000"/>
                          <a:satMod val="255000"/>
                        </a:srgb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서울남산체 M" pitchFamily="18" charset="-127"/>
                  <a:ea typeface="서울남산체 M" pitchFamily="18" charset="-127"/>
                </a:rPr>
                <a:t>+ </a:t>
              </a:r>
              <a:endParaRPr lang="ko-KR" altLang="en-US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760501" y="2198163"/>
            <a:ext cx="3275826" cy="8617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ko-KR" altLang="en-US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신뢰는 </a:t>
            </a:r>
            <a:r>
              <a:rPr lang="ko-KR" altLang="en-US" sz="1400" b="1" dirty="0" smtClean="0">
                <a:solidFill>
                  <a:srgbClr val="FF0000"/>
                </a:solidFill>
                <a:latin typeface="서울남산체 M" pitchFamily="18" charset="-127"/>
                <a:ea typeface="서울남산체 M" pitchFamily="18" charset="-127"/>
              </a:rPr>
              <a:t>말</a:t>
            </a:r>
            <a:r>
              <a:rPr lang="ko-KR" altLang="en-US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에서 </a:t>
            </a:r>
            <a:r>
              <a:rPr lang="ko-KR" altLang="en-US" sz="1400" b="1" dirty="0" smtClean="0">
                <a:solidFill>
                  <a:srgbClr val="FF0000"/>
                </a:solidFill>
                <a:latin typeface="서울남산체 M" pitchFamily="18" charset="-127"/>
                <a:ea typeface="서울남산체 M" pitchFamily="18" charset="-127"/>
              </a:rPr>
              <a:t>시작</a:t>
            </a:r>
            <a:r>
              <a:rPr lang="ko-KR" altLang="en-US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된다</a:t>
            </a:r>
            <a:r>
              <a:rPr lang="en-US" altLang="ko-KR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. </a:t>
            </a:r>
          </a:p>
          <a:p>
            <a:pPr algn="ctr">
              <a:lnSpc>
                <a:spcPct val="200000"/>
              </a:lnSpc>
            </a:pPr>
            <a:r>
              <a:rPr lang="ko-KR" altLang="en-US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지키지 못하는 것은 약속이 아니다</a:t>
            </a:r>
            <a:r>
              <a:rPr lang="en-US" altLang="ko-KR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.</a:t>
            </a:r>
            <a:endParaRPr lang="ko-KR" altLang="en-US" sz="1100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706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신뢰는</a:t>
            </a:r>
            <a:r>
              <a:rPr lang="en-US" altLang="ko-KR" dirty="0"/>
              <a:t>…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71</a:t>
            </a:fld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8" y="1205662"/>
            <a:ext cx="441424" cy="432769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995592" y="1195388"/>
            <a:ext cx="5506807" cy="3411537"/>
          </a:xfrm>
          <a:prstGeom prst="roundRect">
            <a:avLst>
              <a:gd name="adj" fmla="val 4574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3125" y="1612608"/>
            <a:ext cx="5309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M" pitchFamily="18" charset="-127"/>
                <a:ea typeface="서울남산체 M" pitchFamily="18" charset="-127"/>
              </a:rPr>
              <a:t>동영상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053093" y="1210813"/>
            <a:ext cx="5449306" cy="316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 영상을 보며 기억에 남는 부분을 적어보세요</a:t>
            </a:r>
            <a:r>
              <a:rPr lang="en-US" altLang="ko-KR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265092" y="1627701"/>
            <a:ext cx="1115110" cy="789082"/>
            <a:chOff x="970141" y="1410093"/>
            <a:chExt cx="7228738" cy="5115252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141" y="1410093"/>
              <a:ext cx="7228738" cy="5115252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1133475" y="1524000"/>
              <a:ext cx="6915150" cy="4353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t="7917" r="7889" b="26250"/>
          <a:stretch/>
        </p:blipFill>
        <p:spPr bwMode="auto">
          <a:xfrm>
            <a:off x="1352938" y="1689698"/>
            <a:ext cx="943812" cy="57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77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신뢰란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72</a:t>
            </a:fld>
            <a:endParaRPr lang="ko-KR" alt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22" b="18493"/>
          <a:stretch/>
        </p:blipFill>
        <p:spPr bwMode="auto">
          <a:xfrm>
            <a:off x="1008255" y="1854703"/>
            <a:ext cx="4738123" cy="2223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325138" y="4157126"/>
            <a:ext cx="16674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800" dirty="0" smtClean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800" dirty="0" smtClean="0">
                <a:solidFill>
                  <a:prstClr val="black"/>
                </a:solidFill>
                <a:latin typeface="+mn-ea"/>
              </a:rPr>
              <a:t>출처</a:t>
            </a:r>
            <a:r>
              <a:rPr lang="en-US" altLang="ko-KR" sz="800" dirty="0" smtClean="0">
                <a:solidFill>
                  <a:prstClr val="black"/>
                </a:solidFill>
                <a:latin typeface="+mn-ea"/>
              </a:rPr>
              <a:t>: </a:t>
            </a:r>
            <a:r>
              <a:rPr lang="ko-KR" altLang="en-US" sz="800" dirty="0" err="1" smtClean="0">
                <a:solidFill>
                  <a:prstClr val="black"/>
                </a:solidFill>
                <a:latin typeface="+mn-ea"/>
              </a:rPr>
              <a:t>스티븐</a:t>
            </a:r>
            <a:r>
              <a:rPr lang="ko-KR" altLang="en-US" sz="800" dirty="0" smtClean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800" dirty="0" err="1" smtClean="0">
                <a:solidFill>
                  <a:prstClr val="black"/>
                </a:solidFill>
                <a:latin typeface="+mn-ea"/>
              </a:rPr>
              <a:t>코비</a:t>
            </a:r>
            <a:r>
              <a:rPr lang="en-US" altLang="ko-KR" sz="800" dirty="0" smtClean="0">
                <a:solidFill>
                  <a:prstClr val="black"/>
                </a:solidFill>
                <a:latin typeface="+mn-ea"/>
              </a:rPr>
              <a:t>, &lt;</a:t>
            </a:r>
            <a:r>
              <a:rPr lang="ko-KR" altLang="en-US" sz="800" dirty="0" smtClean="0">
                <a:solidFill>
                  <a:prstClr val="black"/>
                </a:solidFill>
                <a:latin typeface="+mn-ea"/>
              </a:rPr>
              <a:t>신뢰의 속도</a:t>
            </a:r>
            <a:r>
              <a:rPr lang="en-US" altLang="ko-KR" sz="800" dirty="0" smtClean="0">
                <a:solidFill>
                  <a:prstClr val="black"/>
                </a:solidFill>
                <a:latin typeface="+mn-ea"/>
              </a:rPr>
              <a:t>&gt;</a:t>
            </a:r>
            <a:endParaRPr lang="ko-KR" altLang="en-US" sz="800" dirty="0">
              <a:solidFill>
                <a:prstClr val="black"/>
              </a:solidFill>
              <a:latin typeface="+mn-ea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1500496" y="1154495"/>
            <a:ext cx="3947500" cy="461665"/>
            <a:chOff x="1298180" y="1369939"/>
            <a:chExt cx="3947500" cy="461665"/>
          </a:xfrm>
        </p:grpSpPr>
        <p:sp>
          <p:nvSpPr>
            <p:cNvPr id="23" name="TextBox 22"/>
            <p:cNvSpPr txBox="1"/>
            <p:nvPr/>
          </p:nvSpPr>
          <p:spPr>
            <a:xfrm>
              <a:off x="2141945" y="1369939"/>
              <a:ext cx="31037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4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prstClr val="black"/>
                  </a:solidFill>
                  <a:latin typeface="+mn-ea"/>
                </a:rPr>
                <a:t>=            </a:t>
              </a:r>
              <a:r>
                <a:rPr lang="ko-KR" altLang="en-US" sz="24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prstClr val="black"/>
                  </a:solidFill>
                  <a:latin typeface="+mn-ea"/>
                </a:rPr>
                <a:t>  </a:t>
              </a:r>
              <a:r>
                <a:rPr lang="en-US" altLang="ko-KR" sz="24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prstClr val="black"/>
                  </a:solidFill>
                  <a:latin typeface="+mn-ea"/>
                </a:rPr>
                <a:t>X          </a:t>
              </a:r>
              <a:r>
                <a:rPr lang="ko-KR" altLang="en-US" sz="24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prstClr val="black"/>
                  </a:solidFill>
                  <a:latin typeface="+mn-ea"/>
                </a:rPr>
                <a:t> </a:t>
              </a:r>
              <a:endParaRPr lang="ko-KR" altLang="en-US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298180" y="1398079"/>
              <a:ext cx="1113183" cy="40538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 smtClean="0">
                  <a:solidFill>
                    <a:prstClr val="black"/>
                  </a:solidFill>
                  <a:latin typeface="+mn-ea"/>
                </a:rPr>
                <a:t>신뢰</a:t>
              </a:r>
              <a:endParaRPr lang="ko-KR" altLang="en-US" b="1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791069" y="1398079"/>
              <a:ext cx="902741" cy="40538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>
                  <a:solidFill>
                    <a:prstClr val="black"/>
                  </a:solidFill>
                  <a:latin typeface="+mn-ea"/>
                </a:rPr>
                <a:t>성품</a:t>
              </a: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4149080" y="1398079"/>
              <a:ext cx="902741" cy="40538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>
                  <a:solidFill>
                    <a:prstClr val="black"/>
                  </a:solidFill>
                  <a:latin typeface="+mn-ea"/>
                </a:rPr>
                <a:t>역량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733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Facing the Giant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73</a:t>
            </a:fld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8" y="1205662"/>
            <a:ext cx="441424" cy="432769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995592" y="1195388"/>
            <a:ext cx="5506807" cy="3411537"/>
          </a:xfrm>
          <a:prstGeom prst="roundRect">
            <a:avLst>
              <a:gd name="adj" fmla="val 4574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3125" y="1612608"/>
            <a:ext cx="5309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M" pitchFamily="18" charset="-127"/>
                <a:ea typeface="서울남산체 M" pitchFamily="18" charset="-127"/>
              </a:rPr>
              <a:t>동영상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053093" y="1210813"/>
            <a:ext cx="5449306" cy="316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 영상을 보며 기억에 남는 부분을 적어보세요</a:t>
            </a:r>
            <a:r>
              <a:rPr lang="en-US" altLang="ko-KR" sz="1100" dirty="0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  <a:sym typeface="Wingdings 2"/>
              </a:rPr>
              <a:t>.</a:t>
            </a:r>
            <a:endParaRPr lang="en-US" altLang="ko-KR" sz="1100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265092" y="1627701"/>
            <a:ext cx="1115110" cy="789082"/>
            <a:chOff x="970141" y="1410093"/>
            <a:chExt cx="7228738" cy="5115252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141" y="1410093"/>
              <a:ext cx="7228738" cy="5115252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1133475" y="1524000"/>
              <a:ext cx="6915150" cy="4353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1" t="34071" r="40101" b="35448"/>
          <a:stretch/>
        </p:blipFill>
        <p:spPr bwMode="auto">
          <a:xfrm>
            <a:off x="1331146" y="1686752"/>
            <a:ext cx="985020" cy="566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102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동기부여란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74</a:t>
            </a:fld>
            <a:endParaRPr lang="ko-KR" altLang="en-US"/>
          </a:p>
        </p:txBody>
      </p:sp>
      <p:pic>
        <p:nvPicPr>
          <p:cNvPr id="13" name="Picture 2" descr="http://211.110.14.133/files/attach/images/647/221/116/3be31a2aae8010bb729d3b6aa0b7673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" t="25003" r="4551" b="25886"/>
          <a:stretch/>
        </p:blipFill>
        <p:spPr bwMode="auto">
          <a:xfrm>
            <a:off x="430587" y="1204913"/>
            <a:ext cx="5952751" cy="255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58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동기부여의 세 가지 요인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75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1351580" y="1103160"/>
            <a:ext cx="4208860" cy="3773429"/>
            <a:chOff x="2733254" y="3466599"/>
            <a:chExt cx="3494930" cy="3133359"/>
          </a:xfrm>
        </p:grpSpPr>
        <p:sp>
          <p:nvSpPr>
            <p:cNvPr id="7" name="오른쪽 화살표 6"/>
            <p:cNvSpPr/>
            <p:nvPr/>
          </p:nvSpPr>
          <p:spPr>
            <a:xfrm rot="18438011">
              <a:off x="3496376" y="4974409"/>
              <a:ext cx="837386" cy="414780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latin typeface="+mn-ea"/>
              </a:endParaRPr>
            </a:p>
          </p:txBody>
        </p:sp>
        <p:sp>
          <p:nvSpPr>
            <p:cNvPr id="8" name="오른쪽 화살표 7"/>
            <p:cNvSpPr/>
            <p:nvPr/>
          </p:nvSpPr>
          <p:spPr>
            <a:xfrm rot="10800000">
              <a:off x="4227646" y="5649322"/>
              <a:ext cx="837386" cy="414780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latin typeface="+mn-ea"/>
              </a:endParaRPr>
            </a:p>
          </p:txBody>
        </p:sp>
        <p:sp>
          <p:nvSpPr>
            <p:cNvPr id="9" name="오른쪽 화살표 8"/>
            <p:cNvSpPr/>
            <p:nvPr/>
          </p:nvSpPr>
          <p:spPr>
            <a:xfrm rot="3373138">
              <a:off x="4414469" y="4658740"/>
              <a:ext cx="837386" cy="414780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latin typeface="+mn-ea"/>
              </a:endParaRPr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lum bright="-30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3254" y="5034374"/>
              <a:ext cx="1610126" cy="1536788"/>
            </a:xfrm>
            <a:prstGeom prst="rect">
              <a:avLst/>
            </a:prstGeom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656" y="3466599"/>
              <a:ext cx="1610126" cy="15367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lum bright="-30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8058" y="5063170"/>
              <a:ext cx="1610126" cy="15367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직사각형 13"/>
            <p:cNvSpPr/>
            <p:nvPr/>
          </p:nvSpPr>
          <p:spPr>
            <a:xfrm>
              <a:off x="4203586" y="3911827"/>
              <a:ext cx="554265" cy="3445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1100" b="1" kern="0" dirty="0" smtClean="0">
                  <a:solidFill>
                    <a:prstClr val="black"/>
                  </a:solidFill>
                  <a:latin typeface="+mn-ea"/>
                </a:rPr>
                <a:t>자율성</a:t>
              </a:r>
              <a:r>
                <a:rPr kumimoji="0" lang="en-US" altLang="ko-KR" sz="1100" b="1" kern="0" dirty="0" smtClean="0">
                  <a:solidFill>
                    <a:prstClr val="black"/>
                  </a:solidFill>
                  <a:latin typeface="+mn-ea"/>
                </a:rPr>
                <a:t>,</a:t>
              </a:r>
            </a:p>
            <a:p>
              <a:pPr lvl="0"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</a:rPr>
                <a:t>자기주도적인</a:t>
              </a:r>
              <a:endParaRPr lang="en-US" altLang="ko-KR" sz="1100" kern="0" dirty="0" smtClean="0">
                <a:solidFill>
                  <a:prstClr val="black"/>
                </a:solidFill>
                <a:latin typeface="+mn-ea"/>
              </a:endParaRPr>
            </a:p>
            <a:p>
              <a:pPr lvl="0"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1100" kern="0" dirty="0" smtClean="0">
                  <a:solidFill>
                    <a:prstClr val="black"/>
                  </a:solidFill>
                  <a:latin typeface="+mn-ea"/>
                </a:rPr>
                <a:t>동기부여의 힘</a:t>
              </a:r>
              <a:endParaRPr kumimoji="0" lang="ko-KR" altLang="en-US" sz="1100" kern="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5216858" y="5508398"/>
              <a:ext cx="412523" cy="3445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1100" b="1" kern="0" dirty="0" smtClean="0">
                  <a:solidFill>
                    <a:prstClr val="black"/>
                  </a:solidFill>
                  <a:latin typeface="+mn-ea"/>
                </a:rPr>
                <a:t>목적</a:t>
              </a:r>
              <a:r>
                <a:rPr kumimoji="0" lang="en-US" altLang="ko-KR" sz="1100" b="1" kern="0" dirty="0" smtClean="0">
                  <a:solidFill>
                    <a:prstClr val="black"/>
                  </a:solidFill>
                  <a:latin typeface="+mn-ea"/>
                </a:rPr>
                <a:t>,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</a:rPr>
                <a:t>의미 있는</a:t>
              </a:r>
              <a:endParaRPr lang="en-US" altLang="ko-KR" sz="1100" kern="0" dirty="0" smtClean="0">
                <a:solidFill>
                  <a:prstClr val="black"/>
                </a:solidFill>
                <a:latin typeface="+mn-ea"/>
              </a:endParaRP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1100" kern="0" dirty="0">
                  <a:solidFill>
                    <a:prstClr val="black"/>
                  </a:solidFill>
                  <a:latin typeface="+mn-ea"/>
                </a:rPr>
                <a:t>삶</a:t>
              </a: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330212" y="5498992"/>
              <a:ext cx="416205" cy="3445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1100" b="1" kern="0" dirty="0" smtClean="0">
                  <a:solidFill>
                    <a:prstClr val="black"/>
                  </a:solidFill>
                  <a:latin typeface="+mn-ea"/>
                </a:rPr>
                <a:t>숙련</a:t>
              </a:r>
              <a:r>
                <a:rPr kumimoji="0" lang="en-US" altLang="ko-KR" sz="1100" b="1" kern="0" dirty="0" smtClean="0">
                  <a:solidFill>
                    <a:prstClr val="black"/>
                  </a:solidFill>
                  <a:latin typeface="+mn-ea"/>
                </a:rPr>
                <a:t>,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</a:rPr>
                <a:t>몰입에 </a:t>
              </a:r>
              <a:endParaRPr lang="en-US" altLang="ko-KR" sz="1100" kern="0" dirty="0" smtClean="0">
                <a:solidFill>
                  <a:prstClr val="black"/>
                </a:solidFill>
                <a:latin typeface="+mn-ea"/>
              </a:endParaRP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sz="1100" kern="0" dirty="0" smtClean="0">
                  <a:solidFill>
                    <a:prstClr val="black"/>
                  </a:solidFill>
                  <a:latin typeface="+mn-ea"/>
                </a:rPr>
                <a:t>이르는 길</a:t>
              </a:r>
              <a:endParaRPr kumimoji="0" lang="ko-KR" altLang="en-US" sz="1100" kern="0" dirty="0">
                <a:solidFill>
                  <a:prstClr val="black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424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노하우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76</a:t>
            </a:fld>
            <a:endParaRPr lang="ko-KR" altLang="en-US"/>
          </a:p>
        </p:txBody>
      </p:sp>
      <p:graphicFrame>
        <p:nvGraphicFramePr>
          <p:cNvPr id="18" name="Group 10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495465"/>
              </p:ext>
            </p:extLst>
          </p:nvPr>
        </p:nvGraphicFramePr>
        <p:xfrm>
          <a:off x="820645" y="1602153"/>
          <a:ext cx="5616575" cy="4822460"/>
        </p:xfrm>
        <a:graphic>
          <a:graphicData uri="http://schemas.openxmlformats.org/drawingml/2006/table">
            <a:tbl>
              <a:tblPr/>
              <a:tblGrid>
                <a:gridCol w="1568450"/>
                <a:gridCol w="685800"/>
                <a:gridCol w="3362325"/>
              </a:tblGrid>
              <a:tr h="1045362"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방어와 대결 구도를 조성하고 비난에 집중한다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문제를 논의하기 위한 약속이 이루어진다</a:t>
                      </a:r>
                    </a:p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팀원의 감정을 인식한다</a:t>
                      </a:r>
                    </a:p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신뢰와 협조를 가져오고 가능한 이미 성취된 개선에 집중한다</a:t>
                      </a:r>
                    </a:p>
                  </a:txBody>
                  <a:tcPr marL="90000" marR="90000" marT="46800" marB="4680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4748"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기술을 개선시키지 못한다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  ‘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사람’이 아니라 ‘기술’에 집중한다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   바람직한 기술을 구체적으로 묘사한다 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   실질적인 조치를 제안한다</a:t>
                      </a:r>
                    </a:p>
                  </a:txBody>
                  <a:tcPr marL="90000" marR="90000" marT="46800" marB="4680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5975"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확신과 자존심을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손상시킨다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필요에 따라 ‘개선하라’ 또는 ‘</a:t>
                      </a:r>
                      <a:r>
                        <a:rPr kumimoji="1" lang="ko-KR" altLang="en-US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입중하라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’라는  입장을 취한다</a:t>
                      </a:r>
                    </a:p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긍정적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부정적 측면의 균형을 유지하고 건설적 조치를 취한다</a:t>
                      </a:r>
                    </a:p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능력과 잠재력에 대한 확신을 증진시킨다</a:t>
                      </a:r>
                    </a:p>
                  </a:txBody>
                  <a:tcPr marL="90000" marR="90000" marT="46800" marB="4680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53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추측하도록 한다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‘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정확한 현재 위치’와 ‘다음에 해야 할 일’을 명확히 해준다</a:t>
                      </a:r>
                    </a:p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질문으로 확인하고 팀원이 요점을 반복하도록 요청한다</a:t>
                      </a:r>
                    </a:p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협조하며 계획을 세운다</a:t>
                      </a:r>
                    </a:p>
                  </a:txBody>
                  <a:tcPr marL="90000" marR="90000" marT="46800" marB="4680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013"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‘</a:t>
                      </a: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판단 받았다’는 </a:t>
                      </a: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느낌을 준다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팀원이 먼저 자신의 업무수행을 평가하도록 유도한다</a:t>
                      </a:r>
                    </a:p>
                    <a:p>
                      <a:pPr marL="182563" marR="0" lvl="0" indent="-182563" algn="l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미래지향적 지원을 제공한다</a:t>
                      </a:r>
                    </a:p>
                  </a:txBody>
                  <a:tcPr marL="90000" marR="90000" marT="46800" marB="46800"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AutoShape 94"/>
          <p:cNvSpPr>
            <a:spLocks noChangeArrowheads="1"/>
          </p:cNvSpPr>
          <p:nvPr/>
        </p:nvSpPr>
        <p:spPr bwMode="auto">
          <a:xfrm>
            <a:off x="2617788" y="1934786"/>
            <a:ext cx="469900" cy="425450"/>
          </a:xfrm>
          <a:prstGeom prst="rightArrow">
            <a:avLst>
              <a:gd name="adj1" fmla="val 50000"/>
              <a:gd name="adj2" fmla="val 55229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4239653" y="1204913"/>
            <a:ext cx="1650776" cy="289441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  <a:flatTx/>
          </a:bodyPr>
          <a:lstStyle/>
          <a:p>
            <a:pPr algn="ctr"/>
            <a:r>
              <a:rPr lang="en-US" altLang="ko-KR" sz="1100" b="1" dirty="0" smtClean="0">
                <a:solidFill>
                  <a:schemeClr val="bg1"/>
                </a:solidFill>
              </a:rPr>
              <a:t>BEST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sp>
        <p:nvSpPr>
          <p:cNvPr id="26" name="AutoShape 45"/>
          <p:cNvSpPr>
            <a:spLocks noChangeArrowheads="1"/>
          </p:cNvSpPr>
          <p:nvPr/>
        </p:nvSpPr>
        <p:spPr bwMode="auto">
          <a:xfrm>
            <a:off x="946151" y="1204913"/>
            <a:ext cx="1295026" cy="289441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  <a:flatTx/>
          </a:bodyPr>
          <a:lstStyle/>
          <a:p>
            <a:pPr algn="ctr"/>
            <a:r>
              <a:rPr lang="en-US" altLang="ko-KR" sz="1100" b="1" dirty="0" smtClean="0">
                <a:solidFill>
                  <a:schemeClr val="bg1"/>
                </a:solidFill>
              </a:rPr>
              <a:t>WORST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sp>
        <p:nvSpPr>
          <p:cNvPr id="27" name="AutoShape 94"/>
          <p:cNvSpPr>
            <a:spLocks noChangeArrowheads="1"/>
          </p:cNvSpPr>
          <p:nvPr/>
        </p:nvSpPr>
        <p:spPr bwMode="auto">
          <a:xfrm>
            <a:off x="2617788" y="2837210"/>
            <a:ext cx="469900" cy="425450"/>
          </a:xfrm>
          <a:prstGeom prst="rightArrow">
            <a:avLst>
              <a:gd name="adj1" fmla="val 50000"/>
              <a:gd name="adj2" fmla="val 55229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28" name="AutoShape 94"/>
          <p:cNvSpPr>
            <a:spLocks noChangeArrowheads="1"/>
          </p:cNvSpPr>
          <p:nvPr/>
        </p:nvSpPr>
        <p:spPr bwMode="auto">
          <a:xfrm>
            <a:off x="2617788" y="3933351"/>
            <a:ext cx="469900" cy="425450"/>
          </a:xfrm>
          <a:prstGeom prst="rightArrow">
            <a:avLst>
              <a:gd name="adj1" fmla="val 50000"/>
              <a:gd name="adj2" fmla="val 55229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29" name="AutoShape 94"/>
          <p:cNvSpPr>
            <a:spLocks noChangeArrowheads="1"/>
          </p:cNvSpPr>
          <p:nvPr/>
        </p:nvSpPr>
        <p:spPr bwMode="auto">
          <a:xfrm>
            <a:off x="2617788" y="5050969"/>
            <a:ext cx="469900" cy="425450"/>
          </a:xfrm>
          <a:prstGeom prst="rightArrow">
            <a:avLst>
              <a:gd name="adj1" fmla="val 50000"/>
              <a:gd name="adj2" fmla="val 55229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30" name="AutoShape 94"/>
          <p:cNvSpPr>
            <a:spLocks noChangeArrowheads="1"/>
          </p:cNvSpPr>
          <p:nvPr/>
        </p:nvSpPr>
        <p:spPr bwMode="auto">
          <a:xfrm>
            <a:off x="2617788" y="5884251"/>
            <a:ext cx="469900" cy="425450"/>
          </a:xfrm>
          <a:prstGeom prst="rightArrow">
            <a:avLst>
              <a:gd name="adj1" fmla="val 50000"/>
              <a:gd name="adj2" fmla="val 55229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31" name="Rectangle 46"/>
          <p:cNvSpPr>
            <a:spLocks noChangeArrowheads="1"/>
          </p:cNvSpPr>
          <p:nvPr/>
        </p:nvSpPr>
        <p:spPr bwMode="auto">
          <a:xfrm>
            <a:off x="4199107" y="6424613"/>
            <a:ext cx="223811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kumimoji="1" lang="en-US" altLang="ko-KR" sz="1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&lt;</a:t>
            </a:r>
            <a:r>
              <a:rPr kumimoji="1" lang="ko-KR" altLang="en-US" sz="1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출처</a:t>
            </a:r>
            <a:r>
              <a:rPr kumimoji="1" lang="en-US" altLang="ko-KR" sz="1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</a:t>
            </a:r>
            <a:r>
              <a:rPr kumimoji="1" lang="ko-KR" altLang="en-US" sz="10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맥스</a:t>
            </a:r>
            <a:r>
              <a:rPr kumimoji="1" lang="ko-KR" altLang="en-US" sz="1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kumimoji="1" lang="ko-KR" altLang="en-US" sz="10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랜드버그</a:t>
            </a:r>
            <a:r>
              <a:rPr kumimoji="1" lang="en-US" altLang="ko-KR" sz="1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kumimoji="1" lang="ko-KR" altLang="en-US" sz="10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코칭경영의</a:t>
            </a:r>
            <a:r>
              <a:rPr kumimoji="1" lang="ko-KR" altLang="en-US" sz="10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kumimoji="1" lang="ko-KR" altLang="en-US" sz="1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道</a:t>
            </a:r>
            <a:r>
              <a:rPr kumimoji="1" lang="en-US" altLang="ko-KR" sz="1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&gt;</a:t>
            </a:r>
            <a:endParaRPr kumimoji="1" lang="ko-KR" altLang="en-US" sz="10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14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프레임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77</a:t>
            </a:fld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380974" y="1188761"/>
            <a:ext cx="6140653" cy="3610163"/>
            <a:chOff x="279400" y="1341438"/>
            <a:chExt cx="8864600" cy="5211604"/>
          </a:xfrm>
        </p:grpSpPr>
        <p:sp>
          <p:nvSpPr>
            <p:cNvPr id="17" name="Oval 2"/>
            <p:cNvSpPr>
              <a:spLocks noChangeArrowheads="1"/>
            </p:cNvSpPr>
            <p:nvPr/>
          </p:nvSpPr>
          <p:spPr bwMode="auto">
            <a:xfrm>
              <a:off x="2490788" y="4941888"/>
              <a:ext cx="3863975" cy="1276350"/>
            </a:xfrm>
            <a:prstGeom prst="ellipse">
              <a:avLst/>
            </a:prstGeom>
            <a:gradFill rotWithShape="1">
              <a:gsLst>
                <a:gs pos="0">
                  <a:srgbClr val="000080">
                    <a:alpha val="55000"/>
                  </a:srgbClr>
                </a:gs>
                <a:gs pos="100000">
                  <a:srgbClr val="000080">
                    <a:gamma/>
                    <a:tint val="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18" name="Rectangle 3"/>
            <p:cNvSpPr>
              <a:spLocks noChangeArrowheads="1"/>
            </p:cNvSpPr>
            <p:nvPr/>
          </p:nvSpPr>
          <p:spPr bwMode="auto">
            <a:xfrm>
              <a:off x="3840163" y="5367338"/>
              <a:ext cx="732893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/>
                <a:t>업무 수행</a:t>
              </a:r>
            </a:p>
          </p:txBody>
        </p:sp>
        <p:sp>
          <p:nvSpPr>
            <p:cNvPr id="19" name="Line 5"/>
            <p:cNvSpPr>
              <a:spLocks noChangeShapeType="1"/>
            </p:cNvSpPr>
            <p:nvPr/>
          </p:nvSpPr>
          <p:spPr bwMode="auto">
            <a:xfrm>
              <a:off x="4922838" y="2781300"/>
              <a:ext cx="1681162" cy="2376488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 type="triangl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100"/>
            </a:p>
          </p:txBody>
        </p:sp>
        <p:sp>
          <p:nvSpPr>
            <p:cNvPr id="20" name="Line 6"/>
            <p:cNvSpPr>
              <a:spLocks noChangeShapeType="1"/>
            </p:cNvSpPr>
            <p:nvPr/>
          </p:nvSpPr>
          <p:spPr bwMode="auto">
            <a:xfrm flipV="1">
              <a:off x="2203450" y="2565400"/>
              <a:ext cx="1601788" cy="2303463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 type="triangl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100"/>
            </a:p>
          </p:txBody>
        </p:sp>
        <p:sp>
          <p:nvSpPr>
            <p:cNvPr id="21" name="Line 7"/>
            <p:cNvSpPr>
              <a:spLocks noChangeShapeType="1"/>
            </p:cNvSpPr>
            <p:nvPr/>
          </p:nvSpPr>
          <p:spPr bwMode="auto">
            <a:xfrm flipH="1" flipV="1">
              <a:off x="2016125" y="5876925"/>
              <a:ext cx="3924300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 type="triangl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100"/>
            </a:p>
          </p:txBody>
        </p:sp>
        <p:grpSp>
          <p:nvGrpSpPr>
            <p:cNvPr id="22" name="Group 8"/>
            <p:cNvGrpSpPr>
              <a:grpSpLocks/>
            </p:cNvGrpSpPr>
            <p:nvPr/>
          </p:nvGrpSpPr>
          <p:grpSpPr bwMode="auto">
            <a:xfrm>
              <a:off x="3602038" y="1495425"/>
              <a:ext cx="1384300" cy="1428750"/>
              <a:chOff x="467" y="1306"/>
              <a:chExt cx="1040" cy="1072"/>
            </a:xfrm>
          </p:grpSpPr>
          <p:sp>
            <p:nvSpPr>
              <p:cNvPr id="23" name="Oval 9"/>
              <p:cNvSpPr>
                <a:spLocks noChangeArrowheads="1"/>
              </p:cNvSpPr>
              <p:nvPr/>
            </p:nvSpPr>
            <p:spPr bwMode="auto">
              <a:xfrm>
                <a:off x="529" y="1384"/>
                <a:ext cx="928" cy="928"/>
              </a:xfrm>
              <a:prstGeom prst="ellipse">
                <a:avLst/>
              </a:prstGeom>
              <a:gradFill rotWithShape="1">
                <a:gsLst>
                  <a:gs pos="0">
                    <a:srgbClr val="5783A7"/>
                  </a:gs>
                  <a:gs pos="100000">
                    <a:srgbClr val="5783A7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 sz="1100"/>
              </a:p>
            </p:txBody>
          </p:sp>
          <p:pic>
            <p:nvPicPr>
              <p:cNvPr id="24" name="Picture 10" descr="큰볼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7" y="1306"/>
                <a:ext cx="1040" cy="10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5" name="Group 11"/>
            <p:cNvGrpSpPr>
              <a:grpSpLocks/>
            </p:cNvGrpSpPr>
            <p:nvPr/>
          </p:nvGrpSpPr>
          <p:grpSpPr bwMode="auto">
            <a:xfrm>
              <a:off x="1298575" y="5013325"/>
              <a:ext cx="1384300" cy="1428750"/>
              <a:chOff x="467" y="1306"/>
              <a:chExt cx="1040" cy="1072"/>
            </a:xfrm>
          </p:grpSpPr>
          <p:sp>
            <p:nvSpPr>
              <p:cNvPr id="26" name="Oval 12"/>
              <p:cNvSpPr>
                <a:spLocks noChangeArrowheads="1"/>
              </p:cNvSpPr>
              <p:nvPr/>
            </p:nvSpPr>
            <p:spPr bwMode="auto">
              <a:xfrm>
                <a:off x="529" y="1384"/>
                <a:ext cx="928" cy="928"/>
              </a:xfrm>
              <a:prstGeom prst="ellipse">
                <a:avLst/>
              </a:prstGeom>
              <a:gradFill rotWithShape="1">
                <a:gsLst>
                  <a:gs pos="0">
                    <a:srgbClr val="5783A7"/>
                  </a:gs>
                  <a:gs pos="100000">
                    <a:srgbClr val="5783A7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 sz="1100"/>
              </a:p>
            </p:txBody>
          </p:sp>
          <p:pic>
            <p:nvPicPr>
              <p:cNvPr id="27" name="Picture 13" descr="큰볼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7" y="1306"/>
                <a:ext cx="1040" cy="10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8" name="Group 14"/>
            <p:cNvGrpSpPr>
              <a:grpSpLocks/>
            </p:cNvGrpSpPr>
            <p:nvPr/>
          </p:nvGrpSpPr>
          <p:grpSpPr bwMode="auto">
            <a:xfrm>
              <a:off x="6067425" y="5013325"/>
              <a:ext cx="1384300" cy="1428750"/>
              <a:chOff x="467" y="1306"/>
              <a:chExt cx="1040" cy="1072"/>
            </a:xfrm>
          </p:grpSpPr>
          <p:sp>
            <p:nvSpPr>
              <p:cNvPr id="29" name="Oval 15"/>
              <p:cNvSpPr>
                <a:spLocks noChangeArrowheads="1"/>
              </p:cNvSpPr>
              <p:nvPr/>
            </p:nvSpPr>
            <p:spPr bwMode="auto">
              <a:xfrm>
                <a:off x="529" y="1384"/>
                <a:ext cx="928" cy="928"/>
              </a:xfrm>
              <a:prstGeom prst="ellipse">
                <a:avLst/>
              </a:prstGeom>
              <a:gradFill rotWithShape="1">
                <a:gsLst>
                  <a:gs pos="0">
                    <a:srgbClr val="5783A7"/>
                  </a:gs>
                  <a:gs pos="100000">
                    <a:srgbClr val="5783A7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 sz="1100"/>
              </a:p>
            </p:txBody>
          </p:sp>
          <p:pic>
            <p:nvPicPr>
              <p:cNvPr id="30" name="Picture 16" descr="큰볼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7" y="1306"/>
                <a:ext cx="1040" cy="10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1" name="Text Box 17"/>
            <p:cNvSpPr txBox="1">
              <a:spLocks noChangeArrowheads="1"/>
            </p:cNvSpPr>
            <p:nvPr/>
          </p:nvSpPr>
          <p:spPr bwMode="auto">
            <a:xfrm>
              <a:off x="3732213" y="1803401"/>
              <a:ext cx="1000147" cy="4443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400" b="1">
                  <a:solidFill>
                    <a:srgbClr val="D1FF4F"/>
                  </a:solidFill>
                </a:rPr>
                <a:t>Action</a:t>
              </a:r>
            </a:p>
          </p:txBody>
        </p:sp>
        <p:sp>
          <p:nvSpPr>
            <p:cNvPr id="32" name="Text Box 18"/>
            <p:cNvSpPr txBox="1">
              <a:spLocks noChangeArrowheads="1"/>
            </p:cNvSpPr>
            <p:nvPr/>
          </p:nvSpPr>
          <p:spPr bwMode="auto">
            <a:xfrm>
              <a:off x="1448866" y="5353050"/>
              <a:ext cx="1037172" cy="4443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400" b="1" dirty="0">
                  <a:solidFill>
                    <a:srgbClr val="D1FF4F"/>
                  </a:solidFill>
                </a:rPr>
                <a:t>Impact</a:t>
              </a:r>
            </a:p>
          </p:txBody>
        </p:sp>
        <p:sp>
          <p:nvSpPr>
            <p:cNvPr id="33" name="Text Box 19"/>
            <p:cNvSpPr txBox="1">
              <a:spLocks noChangeArrowheads="1"/>
            </p:cNvSpPr>
            <p:nvPr/>
          </p:nvSpPr>
          <p:spPr bwMode="auto">
            <a:xfrm>
              <a:off x="6146800" y="5468937"/>
              <a:ext cx="1358829" cy="5065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60000"/>
                </a:lnSpc>
              </a:pPr>
              <a:r>
                <a:rPr lang="en-US" altLang="ko-KR" sz="1400" b="1" dirty="0">
                  <a:solidFill>
                    <a:srgbClr val="D1FF4F"/>
                  </a:solidFill>
                </a:rPr>
                <a:t>Desired </a:t>
              </a:r>
            </a:p>
            <a:p>
              <a:pPr>
                <a:lnSpc>
                  <a:spcPct val="60000"/>
                </a:lnSpc>
              </a:pPr>
              <a:r>
                <a:rPr lang="en-US" altLang="ko-KR" sz="1400" b="1" dirty="0">
                  <a:solidFill>
                    <a:srgbClr val="D1FF4F"/>
                  </a:solidFill>
                </a:rPr>
                <a:t>outcome </a:t>
              </a:r>
            </a:p>
          </p:txBody>
        </p:sp>
        <p:sp>
          <p:nvSpPr>
            <p:cNvPr id="34" name="AutoShape 21"/>
            <p:cNvSpPr>
              <a:spLocks noChangeArrowheads="1"/>
            </p:cNvSpPr>
            <p:nvPr/>
          </p:nvSpPr>
          <p:spPr bwMode="auto">
            <a:xfrm flipH="1">
              <a:off x="4832350" y="3076575"/>
              <a:ext cx="650875" cy="2273300"/>
            </a:xfrm>
            <a:prstGeom prst="parallelogram">
              <a:avLst>
                <a:gd name="adj" fmla="val 77023"/>
              </a:avLst>
            </a:prstGeom>
            <a:gradFill rotWithShape="1">
              <a:gsLst>
                <a:gs pos="0">
                  <a:srgbClr val="7D9EDF">
                    <a:gamma/>
                    <a:shade val="46275"/>
                    <a:invGamma/>
                  </a:srgbClr>
                </a:gs>
                <a:gs pos="50000">
                  <a:srgbClr val="7D9EDF"/>
                </a:gs>
                <a:gs pos="100000">
                  <a:srgbClr val="7D9EDF">
                    <a:gamma/>
                    <a:shade val="46275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35" name="AutoShape 22"/>
            <p:cNvSpPr>
              <a:spLocks noChangeArrowheads="1"/>
            </p:cNvSpPr>
            <p:nvPr/>
          </p:nvSpPr>
          <p:spPr bwMode="auto">
            <a:xfrm>
              <a:off x="3260725" y="3076575"/>
              <a:ext cx="704850" cy="2273300"/>
            </a:xfrm>
            <a:prstGeom prst="parallelogram">
              <a:avLst>
                <a:gd name="adj" fmla="val 77023"/>
              </a:avLst>
            </a:prstGeom>
            <a:gradFill rotWithShape="1">
              <a:gsLst>
                <a:gs pos="0">
                  <a:srgbClr val="7D9EDF">
                    <a:gamma/>
                    <a:shade val="46275"/>
                    <a:invGamma/>
                  </a:srgbClr>
                </a:gs>
                <a:gs pos="50000">
                  <a:srgbClr val="7D9EDF"/>
                </a:gs>
                <a:gs pos="100000">
                  <a:srgbClr val="7D9EDF">
                    <a:gamma/>
                    <a:shade val="46275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grpSp>
          <p:nvGrpSpPr>
            <p:cNvPr id="36" name="Group 23"/>
            <p:cNvGrpSpPr>
              <a:grpSpLocks/>
            </p:cNvGrpSpPr>
            <p:nvPr/>
          </p:nvGrpSpPr>
          <p:grpSpPr bwMode="auto">
            <a:xfrm>
              <a:off x="3424238" y="4636686"/>
              <a:ext cx="1954212" cy="641750"/>
              <a:chOff x="1083" y="2450"/>
              <a:chExt cx="2154" cy="710"/>
            </a:xfrm>
          </p:grpSpPr>
          <p:sp>
            <p:nvSpPr>
              <p:cNvPr id="37" name="AutoShape 24"/>
              <p:cNvSpPr>
                <a:spLocks noChangeArrowheads="1"/>
              </p:cNvSpPr>
              <p:nvPr/>
            </p:nvSpPr>
            <p:spPr bwMode="auto">
              <a:xfrm flipV="1">
                <a:off x="1085" y="2450"/>
                <a:ext cx="2151" cy="449"/>
              </a:xfrm>
              <a:custGeom>
                <a:avLst/>
                <a:gdLst>
                  <a:gd name="G0" fmla="+- 4158 0 0"/>
                  <a:gd name="G1" fmla="+- 21600 0 4158"/>
                  <a:gd name="G2" fmla="*/ 4158 1 2"/>
                  <a:gd name="G3" fmla="+- 21600 0 G2"/>
                  <a:gd name="G4" fmla="+/ 4158 21600 2"/>
                  <a:gd name="G5" fmla="+/ G1 0 2"/>
                  <a:gd name="G6" fmla="*/ 21600 21600 4158"/>
                  <a:gd name="G7" fmla="*/ G6 1 2"/>
                  <a:gd name="G8" fmla="+- 21600 0 G7"/>
                  <a:gd name="G9" fmla="*/ 21600 1 2"/>
                  <a:gd name="G10" fmla="+- 4158 0 G9"/>
                  <a:gd name="G11" fmla="?: G10 G8 0"/>
                  <a:gd name="G12" fmla="?: G10 G7 21600"/>
                  <a:gd name="T0" fmla="*/ 19521 w 21600"/>
                  <a:gd name="T1" fmla="*/ 10800 h 21600"/>
                  <a:gd name="T2" fmla="*/ 10800 w 21600"/>
                  <a:gd name="T3" fmla="*/ 21600 h 21600"/>
                  <a:gd name="T4" fmla="*/ 2079 w 21600"/>
                  <a:gd name="T5" fmla="*/ 10800 h 21600"/>
                  <a:gd name="T6" fmla="*/ 10800 w 21600"/>
                  <a:gd name="T7" fmla="*/ 0 h 21600"/>
                  <a:gd name="T8" fmla="*/ 3879 w 21600"/>
                  <a:gd name="T9" fmla="*/ 3879 h 21600"/>
                  <a:gd name="T10" fmla="*/ 17721 w 21600"/>
                  <a:gd name="T11" fmla="*/ 1772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158" y="21600"/>
                    </a:lnTo>
                    <a:lnTo>
                      <a:pt x="1744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1D8FF"/>
                  </a:gs>
                  <a:gs pos="100000">
                    <a:srgbClr val="B1D8FF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ko-KR" altLang="en-US" sz="1100"/>
              </a:p>
            </p:txBody>
          </p:sp>
          <p:sp>
            <p:nvSpPr>
              <p:cNvPr id="38" name="Rectangle 25"/>
              <p:cNvSpPr>
                <a:spLocks noChangeArrowheads="1"/>
              </p:cNvSpPr>
              <p:nvPr/>
            </p:nvSpPr>
            <p:spPr bwMode="auto">
              <a:xfrm flipV="1">
                <a:off x="1083" y="2746"/>
                <a:ext cx="2154" cy="414"/>
              </a:xfrm>
              <a:prstGeom prst="rect">
                <a:avLst/>
              </a:prstGeom>
              <a:gradFill rotWithShape="1">
                <a:gsLst>
                  <a:gs pos="0">
                    <a:srgbClr val="65B2FF"/>
                  </a:gs>
                  <a:gs pos="50000">
                    <a:srgbClr val="65B2FF">
                      <a:gamma/>
                      <a:tint val="9412"/>
                      <a:invGamma/>
                    </a:srgbClr>
                  </a:gs>
                  <a:gs pos="100000">
                    <a:srgbClr val="65B2FF"/>
                  </a:gs>
                </a:gsLst>
                <a:lin ang="0" scaled="1"/>
              </a:gradFill>
              <a:ln w="9525">
                <a:solidFill>
                  <a:srgbClr val="B1D8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ko-KR" altLang="en-US" sz="1100"/>
              </a:p>
            </p:txBody>
          </p:sp>
          <p:sp>
            <p:nvSpPr>
              <p:cNvPr id="39" name="AutoShape 26"/>
              <p:cNvSpPr>
                <a:spLocks noChangeArrowheads="1"/>
              </p:cNvSpPr>
              <p:nvPr/>
            </p:nvSpPr>
            <p:spPr bwMode="auto">
              <a:xfrm>
                <a:off x="1100" y="2774"/>
                <a:ext cx="2107" cy="365"/>
              </a:xfrm>
              <a:prstGeom prst="roundRect">
                <a:avLst>
                  <a:gd name="adj" fmla="val 6954"/>
                </a:avLst>
              </a:prstGeom>
              <a:gradFill rotWithShape="1">
                <a:gsLst>
                  <a:gs pos="0">
                    <a:srgbClr val="B1D8FF">
                      <a:gamma/>
                      <a:tint val="47451"/>
                      <a:invGamma/>
                    </a:srgbClr>
                  </a:gs>
                  <a:gs pos="100000">
                    <a:srgbClr val="B1D8FF"/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prstShdw prst="shdw18" dist="17961" dir="135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pPr algn="ctr"/>
                <a:r>
                  <a:rPr lang="ko-KR" altLang="en-US" sz="1100"/>
                  <a:t>감정</a:t>
                </a:r>
              </a:p>
            </p:txBody>
          </p:sp>
        </p:grpSp>
        <p:grpSp>
          <p:nvGrpSpPr>
            <p:cNvPr id="40" name="Group 27"/>
            <p:cNvGrpSpPr>
              <a:grpSpLocks/>
            </p:cNvGrpSpPr>
            <p:nvPr/>
          </p:nvGrpSpPr>
          <p:grpSpPr bwMode="auto">
            <a:xfrm>
              <a:off x="3578225" y="4064386"/>
              <a:ext cx="1643063" cy="607627"/>
              <a:chOff x="1083" y="2430"/>
              <a:chExt cx="2154" cy="730"/>
            </a:xfrm>
          </p:grpSpPr>
          <p:sp>
            <p:nvSpPr>
              <p:cNvPr id="41" name="AutoShape 28"/>
              <p:cNvSpPr>
                <a:spLocks noChangeArrowheads="1"/>
              </p:cNvSpPr>
              <p:nvPr/>
            </p:nvSpPr>
            <p:spPr bwMode="auto">
              <a:xfrm flipV="1">
                <a:off x="1085" y="2430"/>
                <a:ext cx="2151" cy="488"/>
              </a:xfrm>
              <a:custGeom>
                <a:avLst/>
                <a:gdLst>
                  <a:gd name="G0" fmla="+- 4158 0 0"/>
                  <a:gd name="G1" fmla="+- 21600 0 4158"/>
                  <a:gd name="G2" fmla="*/ 4158 1 2"/>
                  <a:gd name="G3" fmla="+- 21600 0 G2"/>
                  <a:gd name="G4" fmla="+/ 4158 21600 2"/>
                  <a:gd name="G5" fmla="+/ G1 0 2"/>
                  <a:gd name="G6" fmla="*/ 21600 21600 4158"/>
                  <a:gd name="G7" fmla="*/ G6 1 2"/>
                  <a:gd name="G8" fmla="+- 21600 0 G7"/>
                  <a:gd name="G9" fmla="*/ 21600 1 2"/>
                  <a:gd name="G10" fmla="+- 4158 0 G9"/>
                  <a:gd name="G11" fmla="?: G10 G8 0"/>
                  <a:gd name="G12" fmla="?: G10 G7 21600"/>
                  <a:gd name="T0" fmla="*/ 19521 w 21600"/>
                  <a:gd name="T1" fmla="*/ 10800 h 21600"/>
                  <a:gd name="T2" fmla="*/ 10800 w 21600"/>
                  <a:gd name="T3" fmla="*/ 21600 h 21600"/>
                  <a:gd name="T4" fmla="*/ 2079 w 21600"/>
                  <a:gd name="T5" fmla="*/ 10800 h 21600"/>
                  <a:gd name="T6" fmla="*/ 10800 w 21600"/>
                  <a:gd name="T7" fmla="*/ 0 h 21600"/>
                  <a:gd name="T8" fmla="*/ 3879 w 21600"/>
                  <a:gd name="T9" fmla="*/ 3879 h 21600"/>
                  <a:gd name="T10" fmla="*/ 17721 w 21600"/>
                  <a:gd name="T11" fmla="*/ 1772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158" y="21600"/>
                    </a:lnTo>
                    <a:lnTo>
                      <a:pt x="1744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1D8FF"/>
                  </a:gs>
                  <a:gs pos="100000">
                    <a:srgbClr val="B1D8FF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ko-KR" altLang="en-US" sz="1100"/>
              </a:p>
            </p:txBody>
          </p:sp>
          <p:sp>
            <p:nvSpPr>
              <p:cNvPr id="42" name="Rectangle 29"/>
              <p:cNvSpPr>
                <a:spLocks noChangeArrowheads="1"/>
              </p:cNvSpPr>
              <p:nvPr/>
            </p:nvSpPr>
            <p:spPr bwMode="auto">
              <a:xfrm flipV="1">
                <a:off x="1083" y="2746"/>
                <a:ext cx="2154" cy="414"/>
              </a:xfrm>
              <a:prstGeom prst="rect">
                <a:avLst/>
              </a:prstGeom>
              <a:gradFill rotWithShape="1">
                <a:gsLst>
                  <a:gs pos="0">
                    <a:srgbClr val="65B2FF"/>
                  </a:gs>
                  <a:gs pos="50000">
                    <a:srgbClr val="65B2FF">
                      <a:gamma/>
                      <a:tint val="9412"/>
                      <a:invGamma/>
                    </a:srgbClr>
                  </a:gs>
                  <a:gs pos="100000">
                    <a:srgbClr val="65B2FF"/>
                  </a:gs>
                </a:gsLst>
                <a:lin ang="0" scaled="1"/>
              </a:gradFill>
              <a:ln w="9525">
                <a:solidFill>
                  <a:srgbClr val="B1D8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ko-KR" altLang="en-US" sz="1100"/>
              </a:p>
            </p:txBody>
          </p:sp>
          <p:sp>
            <p:nvSpPr>
              <p:cNvPr id="43" name="AutoShape 30"/>
              <p:cNvSpPr>
                <a:spLocks noChangeArrowheads="1"/>
              </p:cNvSpPr>
              <p:nvPr/>
            </p:nvSpPr>
            <p:spPr bwMode="auto">
              <a:xfrm>
                <a:off x="1100" y="2774"/>
                <a:ext cx="2107" cy="365"/>
              </a:xfrm>
              <a:prstGeom prst="roundRect">
                <a:avLst>
                  <a:gd name="adj" fmla="val 6954"/>
                </a:avLst>
              </a:prstGeom>
              <a:gradFill rotWithShape="1">
                <a:gsLst>
                  <a:gs pos="0">
                    <a:srgbClr val="B1D8FF">
                      <a:gamma/>
                      <a:tint val="47451"/>
                      <a:invGamma/>
                    </a:srgbClr>
                  </a:gs>
                  <a:gs pos="100000">
                    <a:srgbClr val="B1D8FF"/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prstShdw prst="shdw18" dist="17961" dir="135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pPr algn="ctr"/>
                <a:r>
                  <a:rPr lang="ko-KR" altLang="en-US" sz="1100"/>
                  <a:t>신념</a:t>
                </a:r>
              </a:p>
            </p:txBody>
          </p:sp>
        </p:grpSp>
        <p:grpSp>
          <p:nvGrpSpPr>
            <p:cNvPr id="44" name="Group 31"/>
            <p:cNvGrpSpPr>
              <a:grpSpLocks/>
            </p:cNvGrpSpPr>
            <p:nvPr/>
          </p:nvGrpSpPr>
          <p:grpSpPr bwMode="auto">
            <a:xfrm>
              <a:off x="3719513" y="3472104"/>
              <a:ext cx="1355725" cy="603010"/>
              <a:chOff x="1083" y="2428"/>
              <a:chExt cx="2154" cy="732"/>
            </a:xfrm>
          </p:grpSpPr>
          <p:sp>
            <p:nvSpPr>
              <p:cNvPr id="45" name="AutoShape 32"/>
              <p:cNvSpPr>
                <a:spLocks noChangeArrowheads="1"/>
              </p:cNvSpPr>
              <p:nvPr/>
            </p:nvSpPr>
            <p:spPr bwMode="auto">
              <a:xfrm flipV="1">
                <a:off x="1085" y="2428"/>
                <a:ext cx="2151" cy="493"/>
              </a:xfrm>
              <a:custGeom>
                <a:avLst/>
                <a:gdLst>
                  <a:gd name="G0" fmla="+- 4158 0 0"/>
                  <a:gd name="G1" fmla="+- 21600 0 4158"/>
                  <a:gd name="G2" fmla="*/ 4158 1 2"/>
                  <a:gd name="G3" fmla="+- 21600 0 G2"/>
                  <a:gd name="G4" fmla="+/ 4158 21600 2"/>
                  <a:gd name="G5" fmla="+/ G1 0 2"/>
                  <a:gd name="G6" fmla="*/ 21600 21600 4158"/>
                  <a:gd name="G7" fmla="*/ G6 1 2"/>
                  <a:gd name="G8" fmla="+- 21600 0 G7"/>
                  <a:gd name="G9" fmla="*/ 21600 1 2"/>
                  <a:gd name="G10" fmla="+- 4158 0 G9"/>
                  <a:gd name="G11" fmla="?: G10 G8 0"/>
                  <a:gd name="G12" fmla="?: G10 G7 21600"/>
                  <a:gd name="T0" fmla="*/ 19521 w 21600"/>
                  <a:gd name="T1" fmla="*/ 10800 h 21600"/>
                  <a:gd name="T2" fmla="*/ 10800 w 21600"/>
                  <a:gd name="T3" fmla="*/ 21600 h 21600"/>
                  <a:gd name="T4" fmla="*/ 2079 w 21600"/>
                  <a:gd name="T5" fmla="*/ 10800 h 21600"/>
                  <a:gd name="T6" fmla="*/ 10800 w 21600"/>
                  <a:gd name="T7" fmla="*/ 0 h 21600"/>
                  <a:gd name="T8" fmla="*/ 3879 w 21600"/>
                  <a:gd name="T9" fmla="*/ 3879 h 21600"/>
                  <a:gd name="T10" fmla="*/ 17721 w 21600"/>
                  <a:gd name="T11" fmla="*/ 1772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158" y="21600"/>
                    </a:lnTo>
                    <a:lnTo>
                      <a:pt x="1744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1D8FF"/>
                  </a:gs>
                  <a:gs pos="100000">
                    <a:srgbClr val="B1D8FF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ko-KR" altLang="en-US" sz="1100"/>
              </a:p>
            </p:txBody>
          </p:sp>
          <p:sp>
            <p:nvSpPr>
              <p:cNvPr id="46" name="Rectangle 33"/>
              <p:cNvSpPr>
                <a:spLocks noChangeArrowheads="1"/>
              </p:cNvSpPr>
              <p:nvPr/>
            </p:nvSpPr>
            <p:spPr bwMode="auto">
              <a:xfrm flipV="1">
                <a:off x="1083" y="2746"/>
                <a:ext cx="2154" cy="414"/>
              </a:xfrm>
              <a:prstGeom prst="rect">
                <a:avLst/>
              </a:prstGeom>
              <a:gradFill rotWithShape="1">
                <a:gsLst>
                  <a:gs pos="0">
                    <a:srgbClr val="65B2FF"/>
                  </a:gs>
                  <a:gs pos="50000">
                    <a:srgbClr val="65B2FF">
                      <a:gamma/>
                      <a:tint val="9412"/>
                      <a:invGamma/>
                    </a:srgbClr>
                  </a:gs>
                  <a:gs pos="100000">
                    <a:srgbClr val="65B2FF"/>
                  </a:gs>
                </a:gsLst>
                <a:lin ang="0" scaled="1"/>
              </a:gradFill>
              <a:ln w="9525">
                <a:solidFill>
                  <a:srgbClr val="B1D8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ko-KR" altLang="en-US" sz="1100"/>
              </a:p>
            </p:txBody>
          </p:sp>
          <p:sp>
            <p:nvSpPr>
              <p:cNvPr id="47" name="AutoShape 34"/>
              <p:cNvSpPr>
                <a:spLocks noChangeArrowheads="1"/>
              </p:cNvSpPr>
              <p:nvPr/>
            </p:nvSpPr>
            <p:spPr bwMode="auto">
              <a:xfrm>
                <a:off x="1100" y="2774"/>
                <a:ext cx="2107" cy="365"/>
              </a:xfrm>
              <a:prstGeom prst="roundRect">
                <a:avLst>
                  <a:gd name="adj" fmla="val 6954"/>
                </a:avLst>
              </a:prstGeom>
              <a:gradFill rotWithShape="1">
                <a:gsLst>
                  <a:gs pos="0">
                    <a:srgbClr val="B1D8FF">
                      <a:gamma/>
                      <a:tint val="47451"/>
                      <a:invGamma/>
                    </a:srgbClr>
                  </a:gs>
                  <a:gs pos="100000">
                    <a:srgbClr val="B1D8FF"/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prstShdw prst="shdw18" dist="17961" dir="135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pPr algn="ctr"/>
                <a:r>
                  <a:rPr lang="ko-KR" altLang="en-US" sz="1100"/>
                  <a:t>행동</a:t>
                </a:r>
                <a:r>
                  <a:rPr lang="en-US" altLang="ko-KR" sz="1100"/>
                  <a:t>/</a:t>
                </a:r>
                <a:r>
                  <a:rPr lang="ko-KR" altLang="en-US" sz="1100"/>
                  <a:t>습관</a:t>
                </a:r>
              </a:p>
            </p:txBody>
          </p:sp>
        </p:grpSp>
        <p:grpSp>
          <p:nvGrpSpPr>
            <p:cNvPr id="48" name="Group 35"/>
            <p:cNvGrpSpPr>
              <a:grpSpLocks/>
            </p:cNvGrpSpPr>
            <p:nvPr/>
          </p:nvGrpSpPr>
          <p:grpSpPr bwMode="auto">
            <a:xfrm>
              <a:off x="3887788" y="2928673"/>
              <a:ext cx="1017587" cy="589229"/>
              <a:chOff x="1083" y="2419"/>
              <a:chExt cx="2154" cy="741"/>
            </a:xfrm>
          </p:grpSpPr>
          <p:sp>
            <p:nvSpPr>
              <p:cNvPr id="49" name="AutoShape 36"/>
              <p:cNvSpPr>
                <a:spLocks noChangeArrowheads="1"/>
              </p:cNvSpPr>
              <p:nvPr/>
            </p:nvSpPr>
            <p:spPr bwMode="auto">
              <a:xfrm flipV="1">
                <a:off x="1085" y="2419"/>
                <a:ext cx="2151" cy="510"/>
              </a:xfrm>
              <a:custGeom>
                <a:avLst/>
                <a:gdLst>
                  <a:gd name="G0" fmla="+- 4158 0 0"/>
                  <a:gd name="G1" fmla="+- 21600 0 4158"/>
                  <a:gd name="G2" fmla="*/ 4158 1 2"/>
                  <a:gd name="G3" fmla="+- 21600 0 G2"/>
                  <a:gd name="G4" fmla="+/ 4158 21600 2"/>
                  <a:gd name="G5" fmla="+/ G1 0 2"/>
                  <a:gd name="G6" fmla="*/ 21600 21600 4158"/>
                  <a:gd name="G7" fmla="*/ G6 1 2"/>
                  <a:gd name="G8" fmla="+- 21600 0 G7"/>
                  <a:gd name="G9" fmla="*/ 21600 1 2"/>
                  <a:gd name="G10" fmla="+- 4158 0 G9"/>
                  <a:gd name="G11" fmla="?: G10 G8 0"/>
                  <a:gd name="G12" fmla="?: G10 G7 21600"/>
                  <a:gd name="T0" fmla="*/ 19521 w 21600"/>
                  <a:gd name="T1" fmla="*/ 10800 h 21600"/>
                  <a:gd name="T2" fmla="*/ 10800 w 21600"/>
                  <a:gd name="T3" fmla="*/ 21600 h 21600"/>
                  <a:gd name="T4" fmla="*/ 2079 w 21600"/>
                  <a:gd name="T5" fmla="*/ 10800 h 21600"/>
                  <a:gd name="T6" fmla="*/ 10800 w 21600"/>
                  <a:gd name="T7" fmla="*/ 0 h 21600"/>
                  <a:gd name="T8" fmla="*/ 3879 w 21600"/>
                  <a:gd name="T9" fmla="*/ 3879 h 21600"/>
                  <a:gd name="T10" fmla="*/ 17721 w 21600"/>
                  <a:gd name="T11" fmla="*/ 1772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4158" y="21600"/>
                    </a:lnTo>
                    <a:lnTo>
                      <a:pt x="1744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1D8FF"/>
                  </a:gs>
                  <a:gs pos="100000">
                    <a:srgbClr val="B1D8FF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ko-KR" altLang="en-US" sz="1100"/>
              </a:p>
            </p:txBody>
          </p:sp>
          <p:sp>
            <p:nvSpPr>
              <p:cNvPr id="50" name="Rectangle 37"/>
              <p:cNvSpPr>
                <a:spLocks noChangeArrowheads="1"/>
              </p:cNvSpPr>
              <p:nvPr/>
            </p:nvSpPr>
            <p:spPr bwMode="auto">
              <a:xfrm flipV="1">
                <a:off x="1083" y="2746"/>
                <a:ext cx="2154" cy="414"/>
              </a:xfrm>
              <a:prstGeom prst="rect">
                <a:avLst/>
              </a:prstGeom>
              <a:gradFill rotWithShape="1">
                <a:gsLst>
                  <a:gs pos="0">
                    <a:srgbClr val="65B2FF"/>
                  </a:gs>
                  <a:gs pos="50000">
                    <a:srgbClr val="65B2FF">
                      <a:gamma/>
                      <a:tint val="9412"/>
                      <a:invGamma/>
                    </a:srgbClr>
                  </a:gs>
                  <a:gs pos="100000">
                    <a:srgbClr val="65B2FF"/>
                  </a:gs>
                </a:gsLst>
                <a:lin ang="0" scaled="1"/>
              </a:gradFill>
              <a:ln w="9525">
                <a:solidFill>
                  <a:srgbClr val="B1D8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endParaRPr lang="ko-KR" altLang="en-US" sz="1100"/>
              </a:p>
            </p:txBody>
          </p:sp>
          <p:sp>
            <p:nvSpPr>
              <p:cNvPr id="51" name="AutoShape 38"/>
              <p:cNvSpPr>
                <a:spLocks noChangeArrowheads="1"/>
              </p:cNvSpPr>
              <p:nvPr/>
            </p:nvSpPr>
            <p:spPr bwMode="auto">
              <a:xfrm>
                <a:off x="1100" y="2774"/>
                <a:ext cx="2107" cy="365"/>
              </a:xfrm>
              <a:prstGeom prst="roundRect">
                <a:avLst>
                  <a:gd name="adj" fmla="val 6954"/>
                </a:avLst>
              </a:prstGeom>
              <a:gradFill rotWithShape="1">
                <a:gsLst>
                  <a:gs pos="0">
                    <a:srgbClr val="B1D8FF">
                      <a:gamma/>
                      <a:tint val="47451"/>
                      <a:invGamma/>
                    </a:srgbClr>
                  </a:gs>
                  <a:gs pos="100000">
                    <a:srgbClr val="B1D8FF"/>
                  </a:gs>
                </a:gsLst>
                <a:lin ang="5400000" scaled="1"/>
              </a:gra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>
                <a:prstShdw prst="shdw18" dist="17961" dir="135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pPr algn="ctr"/>
                <a:r>
                  <a:rPr lang="ko-KR" altLang="en-US" sz="1100"/>
                  <a:t>성과</a:t>
                </a:r>
                <a:endParaRPr lang="en-US" altLang="ko-KR" sz="1100"/>
              </a:p>
            </p:txBody>
          </p:sp>
        </p:grpSp>
        <p:sp>
          <p:nvSpPr>
            <p:cNvPr id="52" name="Text Box 39"/>
            <p:cNvSpPr txBox="1">
              <a:spLocks noChangeArrowheads="1"/>
            </p:cNvSpPr>
            <p:nvPr/>
          </p:nvSpPr>
          <p:spPr bwMode="auto">
            <a:xfrm>
              <a:off x="6334125" y="3722688"/>
              <a:ext cx="184731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endParaRPr lang="ko-KR" altLang="en-US" sz="1100"/>
            </a:p>
          </p:txBody>
        </p:sp>
        <p:sp>
          <p:nvSpPr>
            <p:cNvPr id="53" name="Text Box 40"/>
            <p:cNvSpPr txBox="1">
              <a:spLocks noChangeArrowheads="1"/>
            </p:cNvSpPr>
            <p:nvPr/>
          </p:nvSpPr>
          <p:spPr bwMode="auto">
            <a:xfrm>
              <a:off x="5227638" y="1541463"/>
              <a:ext cx="3665537" cy="684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144145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620838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00225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79613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436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94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351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084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ko-KR" altLang="en-US" sz="1100" dirty="0">
                  <a:solidFill>
                    <a:srgbClr val="CE0417"/>
                  </a:solidFill>
                </a:rPr>
                <a:t>행동</a:t>
              </a:r>
              <a:r>
                <a:rPr lang="en-US" altLang="ko-KR" sz="1100" dirty="0">
                  <a:solidFill>
                    <a:srgbClr val="CE0417"/>
                  </a:solidFill>
                </a:rPr>
                <a:t>: </a:t>
              </a:r>
            </a:p>
            <a:p>
              <a:pPr>
                <a:lnSpc>
                  <a:spcPct val="120000"/>
                </a:lnSpc>
              </a:pPr>
              <a:r>
                <a:rPr lang="ko-KR" altLang="en-US" sz="1100" dirty="0" err="1" smtClean="0"/>
                <a:t>사회적기업가에게서</a:t>
              </a:r>
              <a:r>
                <a:rPr lang="ko-KR" altLang="en-US" sz="1100" dirty="0" smtClean="0"/>
                <a:t> </a:t>
              </a:r>
              <a:r>
                <a:rPr lang="ko-KR" altLang="en-US" sz="1100" dirty="0"/>
                <a:t>관찰된 행동 및 습관과 이에 내재된 업무태도 및 신념의 긍정적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부정적 측면은 무엇인가</a:t>
              </a:r>
              <a:r>
                <a:rPr lang="en-US" altLang="ko-KR" sz="1100" dirty="0"/>
                <a:t>? </a:t>
              </a:r>
              <a:r>
                <a:rPr lang="ko-KR" altLang="en-US" sz="1100" dirty="0"/>
                <a:t>를 제시</a:t>
              </a:r>
            </a:p>
          </p:txBody>
        </p:sp>
        <p:sp>
          <p:nvSpPr>
            <p:cNvPr id="54" name="Text Box 41"/>
            <p:cNvSpPr txBox="1">
              <a:spLocks noChangeArrowheads="1"/>
            </p:cNvSpPr>
            <p:nvPr/>
          </p:nvSpPr>
          <p:spPr bwMode="auto">
            <a:xfrm>
              <a:off x="381000" y="3671888"/>
              <a:ext cx="2578100" cy="7186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</a:pPr>
              <a:r>
                <a:rPr lang="ko-KR" altLang="en-US" sz="1100" dirty="0">
                  <a:solidFill>
                    <a:srgbClr val="CE0417"/>
                  </a:solidFill>
                </a:rPr>
                <a:t>영향</a:t>
              </a:r>
              <a:r>
                <a:rPr lang="en-US" altLang="ko-KR" sz="1100" dirty="0">
                  <a:solidFill>
                    <a:srgbClr val="CE0417"/>
                  </a:solidFill>
                </a:rPr>
                <a:t>: </a:t>
              </a:r>
            </a:p>
            <a:p>
              <a:pPr algn="l">
                <a:lnSpc>
                  <a:spcPct val="130000"/>
                </a:lnSpc>
              </a:pPr>
              <a:r>
                <a:rPr lang="ko-KR" altLang="en-US" sz="1100" dirty="0"/>
                <a:t>그러한 행동</a:t>
              </a:r>
              <a:r>
                <a:rPr lang="en-US" altLang="ko-KR" sz="1100" dirty="0"/>
                <a:t>(</a:t>
              </a:r>
              <a:r>
                <a:rPr lang="ko-KR" altLang="en-US" sz="1100" dirty="0"/>
                <a:t>업무태도 및 신념포함</a:t>
              </a:r>
              <a:r>
                <a:rPr lang="en-US" altLang="ko-KR" sz="1100" dirty="0"/>
                <a:t>)</a:t>
              </a:r>
              <a:r>
                <a:rPr lang="ko-KR" altLang="en-US" sz="1100" dirty="0"/>
                <a:t>이 성과에 미치는 영향을 제시</a:t>
              </a:r>
              <a:endParaRPr lang="en-US" altLang="ko-KR" sz="1100" dirty="0"/>
            </a:p>
          </p:txBody>
        </p:sp>
        <p:sp>
          <p:nvSpPr>
            <p:cNvPr id="55" name="Text Box 42"/>
            <p:cNvSpPr txBox="1">
              <a:spLocks noChangeArrowheads="1"/>
            </p:cNvSpPr>
            <p:nvPr/>
          </p:nvSpPr>
          <p:spPr bwMode="auto">
            <a:xfrm>
              <a:off x="6329363" y="3690938"/>
              <a:ext cx="2814637" cy="684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32105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3500438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3679825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3859213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43164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47736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5230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56880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ko-KR" altLang="en-US" sz="1100" dirty="0">
                  <a:solidFill>
                    <a:srgbClr val="CE0417"/>
                  </a:solidFill>
                </a:rPr>
                <a:t>바람직한 결과</a:t>
              </a:r>
              <a:r>
                <a:rPr lang="en-US" altLang="ko-KR" sz="1100" dirty="0">
                  <a:solidFill>
                    <a:srgbClr val="CE0417"/>
                  </a:solidFill>
                </a:rPr>
                <a:t>:</a:t>
              </a:r>
              <a:endParaRPr lang="en-US" altLang="ko-KR" sz="1100" dirty="0"/>
            </a:p>
            <a:p>
              <a:pPr>
                <a:lnSpc>
                  <a:spcPct val="120000"/>
                </a:lnSpc>
              </a:pPr>
              <a:r>
                <a:rPr lang="ko-KR" altLang="en-US" sz="1100" dirty="0"/>
                <a:t>바람직한 성과창출을 위한 대안적 행동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태도</a:t>
              </a:r>
              <a:r>
                <a:rPr lang="en-US" altLang="ko-KR" sz="1100" dirty="0"/>
                <a:t>, </a:t>
              </a:r>
              <a:r>
                <a:rPr lang="ko-KR" altLang="en-US" sz="1100" dirty="0"/>
                <a:t>신념에 대한 합의</a:t>
              </a:r>
            </a:p>
          </p:txBody>
        </p:sp>
        <p:sp>
          <p:nvSpPr>
            <p:cNvPr id="56" name="Rectangle 43"/>
            <p:cNvSpPr>
              <a:spLocks noChangeArrowheads="1"/>
            </p:cNvSpPr>
            <p:nvPr/>
          </p:nvSpPr>
          <p:spPr bwMode="auto">
            <a:xfrm>
              <a:off x="3260724" y="6197599"/>
              <a:ext cx="3193898" cy="355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atinLnBrk="1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itchFamily="2" charset="2"/>
                <a:buNone/>
              </a:pPr>
              <a:r>
                <a:rPr kumimoji="1" lang="en-US" altLang="ko-KR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&lt;</a:t>
              </a:r>
              <a:r>
                <a:rPr kumimoji="1" lang="ko-KR" altLang="en-US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출처</a:t>
              </a:r>
              <a:r>
                <a:rPr kumimoji="1" lang="en-US" altLang="ko-KR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: </a:t>
              </a:r>
              <a:r>
                <a:rPr kumimoji="1" lang="ko-KR" altLang="en-US" sz="10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맥스</a:t>
              </a:r>
              <a:r>
                <a:rPr kumimoji="1" lang="ko-KR" altLang="en-US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kumimoji="1" lang="ko-KR" altLang="en-US" sz="10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랜드버그</a:t>
              </a:r>
              <a:r>
                <a:rPr kumimoji="1" lang="en-US" altLang="ko-KR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. </a:t>
              </a:r>
              <a:r>
                <a:rPr kumimoji="1" lang="ko-KR" altLang="en-US" sz="10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코칭경영의</a:t>
              </a:r>
              <a:r>
                <a:rPr kumimoji="1" lang="ko-KR" altLang="en-US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道</a:t>
              </a:r>
              <a:r>
                <a:rPr kumimoji="1" lang="en-US" altLang="ko-KR" sz="10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.&gt;</a:t>
              </a:r>
              <a:endParaRPr kumimoji="1" lang="ko-KR" altLang="en-US" sz="10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7" name="Rectangle 44"/>
            <p:cNvSpPr>
              <a:spLocks noChangeArrowheads="1"/>
            </p:cNvSpPr>
            <p:nvPr/>
          </p:nvSpPr>
          <p:spPr bwMode="auto">
            <a:xfrm>
              <a:off x="279400" y="3498850"/>
              <a:ext cx="88900" cy="50482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58" name="Rectangle 45"/>
            <p:cNvSpPr>
              <a:spLocks noChangeArrowheads="1"/>
            </p:cNvSpPr>
            <p:nvPr/>
          </p:nvSpPr>
          <p:spPr bwMode="auto">
            <a:xfrm>
              <a:off x="5148263" y="1341438"/>
              <a:ext cx="88900" cy="50482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59" name="Rectangle 46"/>
            <p:cNvSpPr>
              <a:spLocks noChangeArrowheads="1"/>
            </p:cNvSpPr>
            <p:nvPr/>
          </p:nvSpPr>
          <p:spPr bwMode="auto">
            <a:xfrm>
              <a:off x="6227763" y="3498850"/>
              <a:ext cx="88900" cy="50482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cxnSp>
          <p:nvCxnSpPr>
            <p:cNvPr id="60" name="AutoShape 47"/>
            <p:cNvCxnSpPr>
              <a:cxnSpLocks noChangeShapeType="1"/>
              <a:stCxn id="27" idx="1"/>
              <a:endCxn id="54" idx="2"/>
            </p:cNvCxnSpPr>
            <p:nvPr/>
          </p:nvCxnSpPr>
          <p:spPr bwMode="auto">
            <a:xfrm rot="10800000" flipH="1">
              <a:off x="1298574" y="4390546"/>
              <a:ext cx="371475" cy="1337154"/>
            </a:xfrm>
            <a:prstGeom prst="curvedConnector4">
              <a:avLst>
                <a:gd name="adj1" fmla="val -61538"/>
                <a:gd name="adj2" fmla="val 76712"/>
              </a:avLst>
            </a:prstGeom>
            <a:noFill/>
            <a:ln w="28575">
              <a:solidFill>
                <a:srgbClr val="2A4258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AutoShape 48"/>
            <p:cNvCxnSpPr>
              <a:cxnSpLocks noChangeShapeType="1"/>
              <a:stCxn id="24" idx="1"/>
              <a:endCxn id="58" idx="1"/>
            </p:cNvCxnSpPr>
            <p:nvPr/>
          </p:nvCxnSpPr>
          <p:spPr bwMode="auto">
            <a:xfrm rot="10800000" flipH="1">
              <a:off x="3602038" y="1593850"/>
              <a:ext cx="1546225" cy="615950"/>
            </a:xfrm>
            <a:prstGeom prst="curvedConnector5">
              <a:avLst>
                <a:gd name="adj1" fmla="val -26491"/>
                <a:gd name="adj2" fmla="val 131185"/>
                <a:gd name="adj3" fmla="val 96199"/>
              </a:avLst>
            </a:prstGeom>
            <a:noFill/>
            <a:ln w="28575">
              <a:solidFill>
                <a:srgbClr val="2A4258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AutoShape 49"/>
            <p:cNvCxnSpPr>
              <a:cxnSpLocks noChangeShapeType="1"/>
            </p:cNvCxnSpPr>
            <p:nvPr/>
          </p:nvCxnSpPr>
          <p:spPr bwMode="auto">
            <a:xfrm rot="16200000">
              <a:off x="7115969" y="5206207"/>
              <a:ext cx="889000" cy="360362"/>
            </a:xfrm>
            <a:prstGeom prst="curvedConnector3">
              <a:avLst>
                <a:gd name="adj1" fmla="val 889"/>
              </a:avLst>
            </a:prstGeom>
            <a:noFill/>
            <a:ln w="28575">
              <a:solidFill>
                <a:srgbClr val="2A4258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31125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Best </a:t>
            </a:r>
            <a:r>
              <a:rPr lang="ko-KR" altLang="en-US" dirty="0"/>
              <a:t>동기부여 방법 찾기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78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49381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영화를 보고 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동기부여 방법을 찾아봅시다</a:t>
            </a:r>
            <a:r>
              <a:rPr lang="en-US" altLang="ko-KR" sz="1200" dirty="0" smtClean="0">
                <a:latin typeface="+mn-ea"/>
              </a:rPr>
              <a:t>~</a:t>
            </a:r>
            <a:endParaRPr lang="en-US" altLang="ko-KR" sz="1200" dirty="0">
              <a:latin typeface="+mn-ea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640259" y="3258072"/>
            <a:ext cx="5769005" cy="5421470"/>
            <a:chOff x="1144897" y="4571067"/>
            <a:chExt cx="5125351" cy="4536063"/>
          </a:xfrm>
        </p:grpSpPr>
        <p:pic>
          <p:nvPicPr>
            <p:cNvPr id="19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1358434" y="5416328"/>
              <a:ext cx="4603321" cy="251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Activity Step</a:t>
              </a: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1224552" y="4678928"/>
            <a:ext cx="493812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>
                <a:latin typeface="+mn-ea"/>
              </a:rPr>
              <a:t>“시스터 </a:t>
            </a:r>
            <a:r>
              <a:rPr lang="ko-KR" altLang="en-US" sz="1200" dirty="0" err="1">
                <a:latin typeface="+mn-ea"/>
              </a:rPr>
              <a:t>액트</a:t>
            </a:r>
            <a:r>
              <a:rPr lang="ko-KR" altLang="en-US" sz="1200" dirty="0">
                <a:latin typeface="+mn-ea"/>
              </a:rPr>
              <a:t>”의 영상을 시청합니다</a:t>
            </a:r>
            <a:r>
              <a:rPr lang="en-US" altLang="ko-KR" sz="1200" dirty="0">
                <a:latin typeface="+mn-ea"/>
              </a:rPr>
              <a:t>. </a:t>
            </a:r>
            <a:endParaRPr lang="en-US" altLang="ko-KR" sz="12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200" dirty="0">
                <a:latin typeface="+mn-ea"/>
              </a:rPr>
              <a:t>“</a:t>
            </a:r>
            <a:r>
              <a:rPr lang="ko-KR" altLang="en-US" sz="1200" dirty="0">
                <a:latin typeface="+mn-ea"/>
              </a:rPr>
              <a:t>시스터 </a:t>
            </a:r>
            <a:r>
              <a:rPr lang="ko-KR" altLang="en-US" sz="1200" dirty="0" err="1">
                <a:latin typeface="+mn-ea"/>
              </a:rPr>
              <a:t>액트</a:t>
            </a:r>
            <a:r>
              <a:rPr lang="ko-KR" altLang="en-US" sz="1200" dirty="0">
                <a:latin typeface="+mn-ea"/>
              </a:rPr>
              <a:t>”에 등장하는 </a:t>
            </a:r>
            <a:r>
              <a:rPr lang="ko-KR" altLang="en-US" sz="1200" dirty="0" err="1">
                <a:latin typeface="+mn-ea"/>
              </a:rPr>
              <a:t>라자루스</a:t>
            </a:r>
            <a:r>
              <a:rPr lang="ko-KR" altLang="en-US" sz="1200" dirty="0">
                <a:latin typeface="+mn-ea"/>
              </a:rPr>
              <a:t> 수녀가 지도했던 합창단이 성과를 내지 못하는 이유를 태도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신념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행동의 항목에 맞게 정리합니다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>
                <a:latin typeface="+mn-ea"/>
              </a:rPr>
              <a:t>합창단의 성과 향상을 위하여 </a:t>
            </a:r>
            <a:r>
              <a:rPr lang="ko-KR" altLang="en-US" sz="1200" dirty="0" err="1">
                <a:latin typeface="+mn-ea"/>
              </a:rPr>
              <a:t>라자루스</a:t>
            </a:r>
            <a:r>
              <a:rPr lang="ko-KR" altLang="en-US" sz="1200" dirty="0">
                <a:latin typeface="+mn-ea"/>
              </a:rPr>
              <a:t> 수녀의 행동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신념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태도를 개선 및 강화할 수 있는 동기부여 방법을 각자 교재에 정리합니다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>
                <a:latin typeface="+mn-ea"/>
              </a:rPr>
              <a:t>배포된 전지에 </a:t>
            </a:r>
            <a:r>
              <a:rPr lang="en-US" altLang="ko-KR" sz="1200" dirty="0">
                <a:latin typeface="+mn-ea"/>
              </a:rPr>
              <a:t>2, 3</a:t>
            </a:r>
            <a:r>
              <a:rPr lang="ko-KR" altLang="en-US" sz="1200" dirty="0">
                <a:latin typeface="+mn-ea"/>
              </a:rPr>
              <a:t>번에 대한 </a:t>
            </a:r>
            <a:r>
              <a:rPr lang="ko-KR" altLang="en-US" sz="1200" dirty="0" err="1">
                <a:latin typeface="+mn-ea"/>
              </a:rPr>
              <a:t>팀별</a:t>
            </a:r>
            <a:r>
              <a:rPr lang="ko-KR" altLang="en-US" sz="1200" dirty="0">
                <a:latin typeface="+mn-ea"/>
              </a:rPr>
              <a:t> 논의를 정리합니다</a:t>
            </a:r>
            <a:r>
              <a:rPr lang="en-US" altLang="ko-KR" sz="1200" dirty="0">
                <a:latin typeface="+mn-ea"/>
              </a:rPr>
              <a:t>. </a:t>
            </a:r>
            <a:endParaRPr lang="en-US" altLang="ko-KR" sz="12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endParaRPr lang="en-US" altLang="ko-KR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>
                <a:latin typeface="+mn-ea"/>
              </a:rPr>
              <a:t>각 팀의 결과를 발표해봅니다</a:t>
            </a:r>
            <a:r>
              <a:rPr lang="en-US" altLang="ko-KR" sz="1200" dirty="0">
                <a:latin typeface="+mn-ea"/>
              </a:rPr>
              <a:t>.</a:t>
            </a:r>
            <a:endParaRPr lang="en-US" altLang="ko-KR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318" y="1247164"/>
            <a:ext cx="1112357" cy="138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091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Best </a:t>
            </a:r>
            <a:r>
              <a:rPr lang="ko-KR" altLang="en-US" dirty="0"/>
              <a:t>동기부여 방법 찾기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>
                <a:solidFill>
                  <a:prstClr val="white">
                    <a:lumMod val="75000"/>
                  </a:prstClr>
                </a:solidFill>
              </a:rPr>
              <a:pPr/>
              <a:t>79</a:t>
            </a:fld>
            <a:endParaRPr lang="ko-KR" altLang="en-US" dirty="0">
              <a:solidFill>
                <a:prstClr val="white">
                  <a:lumMod val="75000"/>
                </a:prstClr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prstClr val="white">
                      <a:lumMod val="50000"/>
                    </a:prst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5" name="직사각형 4"/>
          <p:cNvSpPr/>
          <p:nvPr/>
        </p:nvSpPr>
        <p:spPr>
          <a:xfrm>
            <a:off x="969578" y="1096443"/>
            <a:ext cx="5532821" cy="102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100" dirty="0"/>
              <a:t>“시스터 </a:t>
            </a:r>
            <a:r>
              <a:rPr lang="ko-KR" altLang="en-US" sz="1100" dirty="0" err="1"/>
              <a:t>액트</a:t>
            </a:r>
            <a:r>
              <a:rPr lang="ko-KR" altLang="en-US" sz="1100" dirty="0"/>
              <a:t>”에 등장하는 </a:t>
            </a:r>
            <a:r>
              <a:rPr lang="ko-KR" altLang="en-US" sz="1100" dirty="0" err="1"/>
              <a:t>라자루스</a:t>
            </a:r>
            <a:r>
              <a:rPr lang="ko-KR" altLang="en-US" sz="1100" dirty="0"/>
              <a:t> 수녀가 지도했던 합창단이 성과를 내지 못하는 이유를 태도</a:t>
            </a:r>
            <a:r>
              <a:rPr lang="en-US" altLang="ko-KR" sz="1100" dirty="0"/>
              <a:t>, </a:t>
            </a:r>
            <a:r>
              <a:rPr lang="ko-KR" altLang="en-US" sz="1100" dirty="0"/>
              <a:t>신념</a:t>
            </a:r>
            <a:r>
              <a:rPr lang="en-US" altLang="ko-KR" sz="1100" dirty="0"/>
              <a:t>, </a:t>
            </a:r>
            <a:r>
              <a:rPr lang="ko-KR" altLang="en-US" sz="1100" dirty="0"/>
              <a:t>행동의 항목에 맞게 정리합니다</a:t>
            </a:r>
            <a:r>
              <a:rPr lang="en-US" altLang="ko-KR" sz="1100" dirty="0" smtClean="0"/>
              <a:t>.</a:t>
            </a:r>
          </a:p>
          <a:p>
            <a:pPr marL="180975" indent="-180975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100" dirty="0" smtClean="0"/>
              <a:t>합창단의 </a:t>
            </a:r>
            <a:r>
              <a:rPr lang="ko-KR" altLang="en-US" sz="1100" dirty="0"/>
              <a:t>성과 향상을 위하여 </a:t>
            </a:r>
            <a:r>
              <a:rPr lang="ko-KR" altLang="en-US" sz="1100" dirty="0" err="1"/>
              <a:t>라자루스</a:t>
            </a:r>
            <a:r>
              <a:rPr lang="ko-KR" altLang="en-US" sz="1100" dirty="0"/>
              <a:t> 수녀의 행동</a:t>
            </a:r>
            <a:r>
              <a:rPr lang="en-US" altLang="ko-KR" sz="1100" dirty="0"/>
              <a:t>, </a:t>
            </a:r>
            <a:r>
              <a:rPr lang="ko-KR" altLang="en-US" sz="1100" dirty="0"/>
              <a:t>신념</a:t>
            </a:r>
            <a:r>
              <a:rPr lang="en-US" altLang="ko-KR" sz="1100" dirty="0"/>
              <a:t>, </a:t>
            </a:r>
            <a:r>
              <a:rPr lang="ko-KR" altLang="en-US" sz="1100" dirty="0"/>
              <a:t>태도를 개선 및 강화할 수 있는 동기부여 방법을 각자 교재에 정리합니다</a:t>
            </a:r>
            <a:r>
              <a:rPr lang="en-US" altLang="ko-KR" sz="1100" dirty="0"/>
              <a:t>.</a:t>
            </a:r>
          </a:p>
          <a:p>
            <a:pPr>
              <a:lnSpc>
                <a:spcPct val="110000"/>
              </a:lnSpc>
            </a:pPr>
            <a:endParaRPr lang="en-US" altLang="ko-KR" sz="1100" dirty="0"/>
          </a:p>
        </p:txBody>
      </p:sp>
      <p:graphicFrame>
        <p:nvGraphicFramePr>
          <p:cNvPr id="9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401817"/>
              </p:ext>
            </p:extLst>
          </p:nvPr>
        </p:nvGraphicFramePr>
        <p:xfrm>
          <a:off x="860425" y="2119800"/>
          <a:ext cx="5641974" cy="3514239"/>
        </p:xfrm>
        <a:graphic>
          <a:graphicData uri="http://schemas.openxmlformats.org/drawingml/2006/table">
            <a:tbl>
              <a:tblPr/>
              <a:tblGrid>
                <a:gridCol w="1158382"/>
                <a:gridCol w="1410494"/>
                <a:gridCol w="1411603"/>
                <a:gridCol w="1661495"/>
              </a:tblGrid>
              <a:tr h="318132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관찰결과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1813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행동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신념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태도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</a:tr>
              <a:tr h="2877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Action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372110"/>
              </p:ext>
            </p:extLst>
          </p:nvPr>
        </p:nvGraphicFramePr>
        <p:xfrm>
          <a:off x="860425" y="5835839"/>
          <a:ext cx="5641975" cy="2763120"/>
        </p:xfrm>
        <a:graphic>
          <a:graphicData uri="http://schemas.openxmlformats.org/drawingml/2006/table">
            <a:tbl>
              <a:tblPr/>
              <a:tblGrid>
                <a:gridCol w="1155225"/>
                <a:gridCol w="4486750"/>
              </a:tblGrid>
              <a:tr h="2763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Desired Outcome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개선 및 강화를 위한 동기부여 방안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064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만남의 광장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grpSp>
        <p:nvGrpSpPr>
          <p:cNvPr id="15" name="그룹 14"/>
          <p:cNvGrpSpPr/>
          <p:nvPr/>
        </p:nvGrpSpPr>
        <p:grpSpPr>
          <a:xfrm>
            <a:off x="352552" y="836614"/>
            <a:ext cx="6251575" cy="3847112"/>
            <a:chOff x="250825" y="836613"/>
            <a:chExt cx="8893175" cy="5472707"/>
          </a:xfrm>
        </p:grpSpPr>
        <p:pic>
          <p:nvPicPr>
            <p:cNvPr id="4" name="Picture 6" descr="C:\Users\user\AppData\Local\Microsoft\Windows\Temporary Internet Files\Content.IE5\DEAL9B32\MP900439265[1]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825" y="836613"/>
              <a:ext cx="4176713" cy="313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" name="그룹 4"/>
            <p:cNvGrpSpPr/>
            <p:nvPr/>
          </p:nvGrpSpPr>
          <p:grpSpPr>
            <a:xfrm>
              <a:off x="395536" y="3717032"/>
              <a:ext cx="7993136" cy="2592288"/>
              <a:chOff x="395536" y="3717032"/>
              <a:chExt cx="7993136" cy="2592288"/>
            </a:xfrm>
          </p:grpSpPr>
          <p:sp>
            <p:nvSpPr>
              <p:cNvPr id="6" name="오른쪽 화살표 5"/>
              <p:cNvSpPr/>
              <p:nvPr/>
            </p:nvSpPr>
            <p:spPr>
              <a:xfrm>
                <a:off x="995021" y="3717032"/>
                <a:ext cx="6794166" cy="2592288"/>
              </a:xfrm>
              <a:prstGeom prst="rightArrow">
                <a:avLst/>
              </a:prstGeom>
            </p:spPr>
            <p:style>
              <a:lnRef idx="0">
                <a:schemeClr val="dk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" name="자유형 6"/>
              <p:cNvSpPr/>
              <p:nvPr/>
            </p:nvSpPr>
            <p:spPr>
              <a:xfrm>
                <a:off x="395536" y="4494718"/>
                <a:ext cx="2397941" cy="1036915"/>
              </a:xfrm>
              <a:custGeom>
                <a:avLst/>
                <a:gdLst>
                  <a:gd name="connsiteX0" fmla="*/ 0 w 2397941"/>
                  <a:gd name="connsiteY0" fmla="*/ 172823 h 1036915"/>
                  <a:gd name="connsiteX1" fmla="*/ 172823 w 2397941"/>
                  <a:gd name="connsiteY1" fmla="*/ 0 h 1036915"/>
                  <a:gd name="connsiteX2" fmla="*/ 2225118 w 2397941"/>
                  <a:gd name="connsiteY2" fmla="*/ 0 h 1036915"/>
                  <a:gd name="connsiteX3" fmla="*/ 2397941 w 2397941"/>
                  <a:gd name="connsiteY3" fmla="*/ 172823 h 1036915"/>
                  <a:gd name="connsiteX4" fmla="*/ 2397941 w 2397941"/>
                  <a:gd name="connsiteY4" fmla="*/ 864092 h 1036915"/>
                  <a:gd name="connsiteX5" fmla="*/ 2225118 w 2397941"/>
                  <a:gd name="connsiteY5" fmla="*/ 1036915 h 1036915"/>
                  <a:gd name="connsiteX6" fmla="*/ 172823 w 2397941"/>
                  <a:gd name="connsiteY6" fmla="*/ 1036915 h 1036915"/>
                  <a:gd name="connsiteX7" fmla="*/ 0 w 2397941"/>
                  <a:gd name="connsiteY7" fmla="*/ 864092 h 1036915"/>
                  <a:gd name="connsiteX8" fmla="*/ 0 w 2397941"/>
                  <a:gd name="connsiteY8" fmla="*/ 172823 h 103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97941" h="1036915">
                    <a:moveTo>
                      <a:pt x="0" y="172823"/>
                    </a:moveTo>
                    <a:cubicBezTo>
                      <a:pt x="0" y="77375"/>
                      <a:pt x="77375" y="0"/>
                      <a:pt x="172823" y="0"/>
                    </a:cubicBezTo>
                    <a:lnTo>
                      <a:pt x="2225118" y="0"/>
                    </a:lnTo>
                    <a:cubicBezTo>
                      <a:pt x="2320566" y="0"/>
                      <a:pt x="2397941" y="77375"/>
                      <a:pt x="2397941" y="172823"/>
                    </a:cubicBezTo>
                    <a:lnTo>
                      <a:pt x="2397941" y="864092"/>
                    </a:lnTo>
                    <a:cubicBezTo>
                      <a:pt x="2397941" y="959540"/>
                      <a:pt x="2320566" y="1036915"/>
                      <a:pt x="2225118" y="1036915"/>
                    </a:cubicBezTo>
                    <a:lnTo>
                      <a:pt x="172823" y="1036915"/>
                    </a:lnTo>
                    <a:cubicBezTo>
                      <a:pt x="77375" y="1036915"/>
                      <a:pt x="0" y="959540"/>
                      <a:pt x="0" y="864092"/>
                    </a:cubicBezTo>
                    <a:lnTo>
                      <a:pt x="0" y="172823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19198" tIns="119198" rIns="119198" bIns="119198" numCol="1" spcCol="1270" anchor="ctr" anchorCtr="0">
                <a:noAutofit/>
              </a:bodyPr>
              <a:lstStyle/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100" b="1" kern="1200" dirty="0" smtClean="0"/>
                  <a:t>1. </a:t>
                </a:r>
                <a:r>
                  <a:rPr lang="ko-KR" altLang="en-US" sz="1100" b="1" kern="1200" dirty="0" smtClean="0"/>
                  <a:t>인사하기</a:t>
                </a:r>
                <a:endParaRPr lang="ko-KR" altLang="en-US" sz="1100" b="1" kern="1200" dirty="0"/>
              </a:p>
            </p:txBody>
          </p:sp>
          <p:sp>
            <p:nvSpPr>
              <p:cNvPr id="8" name="자유형 7"/>
              <p:cNvSpPr/>
              <p:nvPr/>
            </p:nvSpPr>
            <p:spPr>
              <a:xfrm>
                <a:off x="3193133" y="4494718"/>
                <a:ext cx="2397941" cy="1036915"/>
              </a:xfrm>
              <a:custGeom>
                <a:avLst/>
                <a:gdLst>
                  <a:gd name="connsiteX0" fmla="*/ 0 w 2397941"/>
                  <a:gd name="connsiteY0" fmla="*/ 172823 h 1036915"/>
                  <a:gd name="connsiteX1" fmla="*/ 172823 w 2397941"/>
                  <a:gd name="connsiteY1" fmla="*/ 0 h 1036915"/>
                  <a:gd name="connsiteX2" fmla="*/ 2225118 w 2397941"/>
                  <a:gd name="connsiteY2" fmla="*/ 0 h 1036915"/>
                  <a:gd name="connsiteX3" fmla="*/ 2397941 w 2397941"/>
                  <a:gd name="connsiteY3" fmla="*/ 172823 h 1036915"/>
                  <a:gd name="connsiteX4" fmla="*/ 2397941 w 2397941"/>
                  <a:gd name="connsiteY4" fmla="*/ 864092 h 1036915"/>
                  <a:gd name="connsiteX5" fmla="*/ 2225118 w 2397941"/>
                  <a:gd name="connsiteY5" fmla="*/ 1036915 h 1036915"/>
                  <a:gd name="connsiteX6" fmla="*/ 172823 w 2397941"/>
                  <a:gd name="connsiteY6" fmla="*/ 1036915 h 1036915"/>
                  <a:gd name="connsiteX7" fmla="*/ 0 w 2397941"/>
                  <a:gd name="connsiteY7" fmla="*/ 864092 h 1036915"/>
                  <a:gd name="connsiteX8" fmla="*/ 0 w 2397941"/>
                  <a:gd name="connsiteY8" fmla="*/ 172823 h 103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97941" h="1036915">
                    <a:moveTo>
                      <a:pt x="0" y="172823"/>
                    </a:moveTo>
                    <a:cubicBezTo>
                      <a:pt x="0" y="77375"/>
                      <a:pt x="77375" y="0"/>
                      <a:pt x="172823" y="0"/>
                    </a:cubicBezTo>
                    <a:lnTo>
                      <a:pt x="2225118" y="0"/>
                    </a:lnTo>
                    <a:cubicBezTo>
                      <a:pt x="2320566" y="0"/>
                      <a:pt x="2397941" y="77375"/>
                      <a:pt x="2397941" y="172823"/>
                    </a:cubicBezTo>
                    <a:lnTo>
                      <a:pt x="2397941" y="864092"/>
                    </a:lnTo>
                    <a:cubicBezTo>
                      <a:pt x="2397941" y="959540"/>
                      <a:pt x="2320566" y="1036915"/>
                      <a:pt x="2225118" y="1036915"/>
                    </a:cubicBezTo>
                    <a:lnTo>
                      <a:pt x="172823" y="1036915"/>
                    </a:lnTo>
                    <a:cubicBezTo>
                      <a:pt x="77375" y="1036915"/>
                      <a:pt x="0" y="959540"/>
                      <a:pt x="0" y="864092"/>
                    </a:cubicBezTo>
                    <a:lnTo>
                      <a:pt x="0" y="172823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-2232385"/>
                  <a:satOff val="13449"/>
                  <a:lumOff val="1078"/>
                  <a:alphaOff val="0"/>
                </a:schemeClr>
              </a:fillRef>
              <a:effectRef idx="0">
                <a:schemeClr val="accent4">
                  <a:hueOff val="-2232385"/>
                  <a:satOff val="13449"/>
                  <a:lumOff val="1078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19198" tIns="119198" rIns="119198" bIns="119198" numCol="1" spcCol="1270" anchor="ctr" anchorCtr="0">
                <a:noAutofit/>
              </a:bodyPr>
              <a:lstStyle/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100" b="1" kern="1200" dirty="0" smtClean="0"/>
                  <a:t>2. </a:t>
                </a:r>
                <a:r>
                  <a:rPr lang="ko-KR" altLang="en-US" sz="1100" b="1" kern="1200" dirty="0" smtClean="0"/>
                  <a:t>이름과 별명 소개</a:t>
                </a:r>
                <a:endParaRPr lang="ko-KR" altLang="en-US" sz="1100" b="1" kern="1200" dirty="0"/>
              </a:p>
            </p:txBody>
          </p:sp>
          <p:sp>
            <p:nvSpPr>
              <p:cNvPr id="9" name="자유형 8"/>
              <p:cNvSpPr/>
              <p:nvPr/>
            </p:nvSpPr>
            <p:spPr>
              <a:xfrm>
                <a:off x="5990731" y="4494718"/>
                <a:ext cx="2397941" cy="1036915"/>
              </a:xfrm>
              <a:custGeom>
                <a:avLst/>
                <a:gdLst>
                  <a:gd name="connsiteX0" fmla="*/ 0 w 2397941"/>
                  <a:gd name="connsiteY0" fmla="*/ 172823 h 1036915"/>
                  <a:gd name="connsiteX1" fmla="*/ 172823 w 2397941"/>
                  <a:gd name="connsiteY1" fmla="*/ 0 h 1036915"/>
                  <a:gd name="connsiteX2" fmla="*/ 2225118 w 2397941"/>
                  <a:gd name="connsiteY2" fmla="*/ 0 h 1036915"/>
                  <a:gd name="connsiteX3" fmla="*/ 2397941 w 2397941"/>
                  <a:gd name="connsiteY3" fmla="*/ 172823 h 1036915"/>
                  <a:gd name="connsiteX4" fmla="*/ 2397941 w 2397941"/>
                  <a:gd name="connsiteY4" fmla="*/ 864092 h 1036915"/>
                  <a:gd name="connsiteX5" fmla="*/ 2225118 w 2397941"/>
                  <a:gd name="connsiteY5" fmla="*/ 1036915 h 1036915"/>
                  <a:gd name="connsiteX6" fmla="*/ 172823 w 2397941"/>
                  <a:gd name="connsiteY6" fmla="*/ 1036915 h 1036915"/>
                  <a:gd name="connsiteX7" fmla="*/ 0 w 2397941"/>
                  <a:gd name="connsiteY7" fmla="*/ 864092 h 1036915"/>
                  <a:gd name="connsiteX8" fmla="*/ 0 w 2397941"/>
                  <a:gd name="connsiteY8" fmla="*/ 172823 h 103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97941" h="1036915">
                    <a:moveTo>
                      <a:pt x="0" y="172823"/>
                    </a:moveTo>
                    <a:cubicBezTo>
                      <a:pt x="0" y="77375"/>
                      <a:pt x="77375" y="0"/>
                      <a:pt x="172823" y="0"/>
                    </a:cubicBezTo>
                    <a:lnTo>
                      <a:pt x="2225118" y="0"/>
                    </a:lnTo>
                    <a:cubicBezTo>
                      <a:pt x="2320566" y="0"/>
                      <a:pt x="2397941" y="77375"/>
                      <a:pt x="2397941" y="172823"/>
                    </a:cubicBezTo>
                    <a:lnTo>
                      <a:pt x="2397941" y="864092"/>
                    </a:lnTo>
                    <a:cubicBezTo>
                      <a:pt x="2397941" y="959540"/>
                      <a:pt x="2320566" y="1036915"/>
                      <a:pt x="2225118" y="1036915"/>
                    </a:cubicBezTo>
                    <a:lnTo>
                      <a:pt x="172823" y="1036915"/>
                    </a:lnTo>
                    <a:cubicBezTo>
                      <a:pt x="77375" y="1036915"/>
                      <a:pt x="0" y="959540"/>
                      <a:pt x="0" y="864092"/>
                    </a:cubicBezTo>
                    <a:lnTo>
                      <a:pt x="0" y="172823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-4464770"/>
                  <a:satOff val="26899"/>
                  <a:lumOff val="2156"/>
                  <a:alphaOff val="0"/>
                </a:schemeClr>
              </a:fillRef>
              <a:effectRef idx="0">
                <a:schemeClr val="accent4">
                  <a:hueOff val="-4464770"/>
                  <a:satOff val="26899"/>
                  <a:lumOff val="2156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19198" tIns="119198" rIns="119198" bIns="119198" numCol="1" spcCol="1270" anchor="ctr" anchorCtr="0">
                <a:noAutofit/>
              </a:bodyPr>
              <a:lstStyle/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100" b="1" kern="1200" dirty="0" smtClean="0"/>
                  <a:t>3. </a:t>
                </a:r>
                <a:r>
                  <a:rPr lang="ko-KR" altLang="en-US" sz="1100" b="1" kern="1200" dirty="0" smtClean="0"/>
                  <a:t>조원 답례</a:t>
                </a:r>
                <a:endParaRPr lang="en-US" altLang="ko-KR" sz="1100" b="1" kern="1200" dirty="0" smtClean="0"/>
              </a:p>
            </p:txBody>
          </p:sp>
        </p:grpSp>
        <p:sp>
          <p:nvSpPr>
            <p:cNvPr id="10" name="TextBox 5"/>
            <p:cNvSpPr txBox="1">
              <a:spLocks noChangeArrowheads="1"/>
            </p:cNvSpPr>
            <p:nvPr/>
          </p:nvSpPr>
          <p:spPr bwMode="auto">
            <a:xfrm>
              <a:off x="828675" y="2012950"/>
              <a:ext cx="3022600" cy="481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kumimoji="0" lang="ko-KR" altLang="en-US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 같은 테이블에 앉은</a:t>
              </a:r>
              <a:endParaRPr kumimoji="0" lang="en-US" altLang="ko-KR" sz="1100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kumimoji="0" lang="ko-KR" altLang="en-US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조원에게</a:t>
              </a:r>
            </a:p>
          </p:txBody>
        </p:sp>
        <p:sp>
          <p:nvSpPr>
            <p:cNvPr id="11" name="타원형 설명선 10"/>
            <p:cNvSpPr/>
            <p:nvPr/>
          </p:nvSpPr>
          <p:spPr>
            <a:xfrm>
              <a:off x="3203575" y="2852738"/>
              <a:ext cx="2808288" cy="1439862"/>
            </a:xfrm>
            <a:prstGeom prst="wedgeEllipseCallout">
              <a:avLst>
                <a:gd name="adj1" fmla="val -43869"/>
                <a:gd name="adj2" fmla="val 625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반갑습니다 </a:t>
              </a:r>
              <a:r>
                <a:rPr lang="en-US" altLang="ko-KR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^^</a:t>
              </a:r>
            </a:p>
            <a:p>
              <a:pPr algn="ctr">
                <a:defRPr/>
              </a:pPr>
              <a:r>
                <a:rPr lang="ko-KR" altLang="en-US" sz="1100" dirty="0" err="1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에브리데이</a:t>
              </a:r>
              <a:r>
                <a: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 스마일 </a:t>
              </a:r>
              <a:endParaRPr lang="en-US" altLang="ko-KR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  <a:p>
              <a:pPr algn="ctr">
                <a:defRPr/>
              </a:pPr>
              <a:r>
                <a:rPr lang="ko-KR" altLang="en-US" sz="1100" dirty="0" err="1" smtClean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나희망입니다</a:t>
              </a:r>
              <a:r>
                <a:rPr lang="en-US" altLang="ko-KR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~</a:t>
              </a:r>
              <a:endParaRPr lang="ko-KR" altLang="en-US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12" name="타원형 설명선 11"/>
            <p:cNvSpPr/>
            <p:nvPr/>
          </p:nvSpPr>
          <p:spPr>
            <a:xfrm>
              <a:off x="6227763" y="2881313"/>
              <a:ext cx="2520950" cy="1439862"/>
            </a:xfrm>
            <a:prstGeom prst="wedgeEllipseCallout">
              <a:avLst>
                <a:gd name="adj1" fmla="val -43869"/>
                <a:gd name="adj2" fmla="val 6250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짝짝</a:t>
              </a:r>
              <a:r>
                <a:rPr lang="en-US" altLang="ko-KR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!!</a:t>
              </a:r>
              <a:r>
                <a: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 </a:t>
              </a:r>
              <a:r>
                <a:rPr lang="ko-KR" altLang="en-US" sz="1100" dirty="0" err="1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짝짝짝</a:t>
              </a:r>
              <a:r>
                <a:rPr lang="en-US" altLang="ko-KR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!!!</a:t>
              </a:r>
            </a:p>
            <a:p>
              <a:pPr algn="ctr">
                <a:defRPr/>
              </a:pPr>
              <a:r>
                <a: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멋져</a:t>
              </a:r>
              <a:r>
                <a:rPr lang="en-US" altLang="ko-KR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~!</a:t>
              </a:r>
              <a:endParaRPr lang="ko-KR" altLang="en-US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pic>
          <p:nvPicPr>
            <p:cNvPr id="13" name="Picture 2" descr="C:\Users\위현진\AppData\Local\Microsoft\Windows\Temporary Internet Files\Content.IE5\QXLNBWJK\MC900433921[1].png">
              <a:hlinkClick r:id="rId3" action="ppaction://program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5113" y="1125538"/>
              <a:ext cx="495300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9"/>
            <p:cNvSpPr txBox="1">
              <a:spLocks noChangeArrowheads="1"/>
            </p:cNvSpPr>
            <p:nvPr/>
          </p:nvSpPr>
          <p:spPr bwMode="auto">
            <a:xfrm>
              <a:off x="8280400" y="1196975"/>
              <a:ext cx="86360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lang="en-US" altLang="ko-KR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2</a:t>
              </a:r>
              <a:r>
                <a:rPr lang="ko-KR" altLang="en-US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분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597117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7</a:t>
            </a:r>
            <a:r>
              <a:rPr lang="ko-KR" altLang="en-US" dirty="0"/>
              <a:t>단계 동기부여 </a:t>
            </a:r>
            <a:r>
              <a:rPr lang="ko-KR" altLang="en-US" dirty="0" smtClean="0"/>
              <a:t>모델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80</a:t>
            </a:fld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368300" y="1181775"/>
            <a:ext cx="5858568" cy="3612997"/>
            <a:chOff x="250825" y="1392238"/>
            <a:chExt cx="8267946" cy="5098868"/>
          </a:xfrm>
        </p:grpSpPr>
        <p:pic>
          <p:nvPicPr>
            <p:cNvPr id="13" name="Picture 2" descr="Thomas J. Watso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665"/>
            <a:stretch>
              <a:fillRect/>
            </a:stretch>
          </p:blipFill>
          <p:spPr bwMode="auto">
            <a:xfrm>
              <a:off x="6273800" y="3213100"/>
              <a:ext cx="2114550" cy="287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5873749" y="6143625"/>
              <a:ext cx="2645022" cy="3474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000" dirty="0">
                  <a:latin typeface="+mn-ea"/>
                </a:rPr>
                <a:t>Thomas J. Watson, </a:t>
              </a:r>
              <a:r>
                <a:rPr lang="ko-KR" altLang="en-US" sz="1000" dirty="0">
                  <a:latin typeface="+mn-ea"/>
                </a:rPr>
                <a:t>전 </a:t>
              </a:r>
              <a:r>
                <a:rPr lang="en-US" altLang="ko-KR" sz="1000" dirty="0">
                  <a:latin typeface="+mn-ea"/>
                </a:rPr>
                <a:t>IBM</a:t>
              </a:r>
              <a:r>
                <a:rPr lang="ko-KR" altLang="en-US" sz="1000" dirty="0">
                  <a:latin typeface="+mn-ea"/>
                </a:rPr>
                <a:t>회장</a:t>
              </a:r>
            </a:p>
          </p:txBody>
        </p:sp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>
              <a:off x="250825" y="1773238"/>
              <a:ext cx="6626225" cy="3198585"/>
            </a:xfrm>
            <a:prstGeom prst="wedgeEllipseCallout">
              <a:avLst>
                <a:gd name="adj1" fmla="val 41829"/>
                <a:gd name="adj2" fmla="val 49389"/>
              </a:avLst>
            </a:prstGeom>
            <a:solidFill>
              <a:srgbClr val="FFFFCC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ko-KR" sz="1100">
                  <a:latin typeface="+mn-ea"/>
                </a:rPr>
                <a:t>“</a:t>
              </a:r>
              <a:r>
                <a:rPr lang="ko-KR" altLang="en-US" sz="1100">
                  <a:latin typeface="+mn-ea"/>
                </a:rPr>
                <a:t>어떤 기업이 성공하느냐 실패하느냐의 실제 차이는 그 기업에 소속되어 있는 사람들의 재능과 열정을 얼마나 잘 끌어내느냐 하는 능력에 의해 좌우된다고 나는 믿는다</a:t>
              </a:r>
              <a:r>
                <a:rPr lang="en-US" altLang="ko-KR" sz="1100">
                  <a:latin typeface="+mn-ea"/>
                </a:rPr>
                <a:t>.”</a:t>
              </a:r>
            </a:p>
            <a:p>
              <a:pPr algn="l">
                <a:lnSpc>
                  <a:spcPct val="130000"/>
                </a:lnSpc>
              </a:pPr>
              <a:endParaRPr lang="en-US" altLang="ko-KR" sz="1100">
                <a:latin typeface="+mn-ea"/>
              </a:endParaRPr>
            </a:p>
            <a:p>
              <a:pPr algn="l">
                <a:lnSpc>
                  <a:spcPct val="130000"/>
                </a:lnSpc>
              </a:pPr>
              <a:endParaRPr lang="en-US" altLang="ko-KR" sz="1100">
                <a:latin typeface="+mn-ea"/>
              </a:endParaRPr>
            </a:p>
            <a:p>
              <a:pPr algn="l">
                <a:lnSpc>
                  <a:spcPct val="130000"/>
                </a:lnSpc>
              </a:pPr>
              <a:r>
                <a:rPr lang="en-US" altLang="ko-KR" sz="1100">
                  <a:latin typeface="+mn-ea"/>
                </a:rPr>
                <a:t> </a:t>
              </a:r>
            </a:p>
          </p:txBody>
        </p:sp>
        <p:sp>
          <p:nvSpPr>
            <p:cNvPr id="16" name="AutoShape 5"/>
            <p:cNvSpPr>
              <a:spLocks noChangeArrowheads="1"/>
            </p:cNvSpPr>
            <p:nvPr/>
          </p:nvSpPr>
          <p:spPr bwMode="auto">
            <a:xfrm>
              <a:off x="1619250" y="4132263"/>
              <a:ext cx="3743325" cy="750887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38100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ko-KR" altLang="en-US" sz="1200" b="1">
                  <a:solidFill>
                    <a:srgbClr val="FF0000"/>
                  </a:solidFill>
                  <a:latin typeface="+mn-ea"/>
                </a:rPr>
                <a:t>성과 </a:t>
              </a:r>
              <a:r>
                <a:rPr lang="en-US" altLang="ko-KR" sz="1200" b="1">
                  <a:latin typeface="+mn-ea"/>
                </a:rPr>
                <a:t>= </a:t>
              </a:r>
              <a:r>
                <a:rPr lang="ko-KR" altLang="en-US" sz="1200" b="1">
                  <a:solidFill>
                    <a:srgbClr val="FF0000"/>
                  </a:solidFill>
                  <a:latin typeface="+mn-ea"/>
                </a:rPr>
                <a:t>동기</a:t>
              </a:r>
              <a:r>
                <a:rPr lang="ko-KR" altLang="en-US" sz="1200" b="1">
                  <a:latin typeface="+mn-ea"/>
                </a:rPr>
                <a:t> </a:t>
              </a:r>
              <a:r>
                <a:rPr lang="en-US" altLang="ko-KR" sz="1200" b="1">
                  <a:latin typeface="+mn-ea"/>
                </a:rPr>
                <a:t>× </a:t>
              </a:r>
              <a:r>
                <a:rPr lang="ko-KR" altLang="en-US" sz="1200" b="1">
                  <a:latin typeface="+mn-ea"/>
                </a:rPr>
                <a:t>능력 </a:t>
              </a:r>
              <a:endParaRPr lang="en-US" altLang="ko-KR" sz="1200" b="1">
                <a:latin typeface="+mn-ea"/>
              </a:endParaRPr>
            </a:p>
          </p:txBody>
        </p:sp>
        <p:sp>
          <p:nvSpPr>
            <p:cNvPr id="17" name="Rectangle 7"/>
            <p:cNvSpPr>
              <a:spLocks noChangeArrowheads="1"/>
            </p:cNvSpPr>
            <p:nvPr/>
          </p:nvSpPr>
          <p:spPr bwMode="auto">
            <a:xfrm>
              <a:off x="684212" y="1392238"/>
              <a:ext cx="2231603" cy="408476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ko-KR" altLang="en-US" sz="1100" b="1" dirty="0" smtClean="0">
                  <a:latin typeface="+mn-ea"/>
                </a:rPr>
                <a:t>성공과 </a:t>
              </a:r>
              <a:r>
                <a:rPr lang="ko-KR" altLang="en-US" sz="1100" b="1" dirty="0">
                  <a:latin typeface="+mn-ea"/>
                </a:rPr>
                <a:t>실패의 차이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241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7</a:t>
            </a:r>
            <a:r>
              <a:rPr lang="ko-KR" altLang="en-US" dirty="0"/>
              <a:t>단계 동기부여 </a:t>
            </a:r>
            <a:r>
              <a:rPr lang="ko-KR" altLang="en-US" dirty="0" smtClean="0"/>
              <a:t>모델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81</a:t>
            </a:fld>
            <a:endParaRPr lang="ko-KR" altLang="en-US"/>
          </a:p>
        </p:txBody>
      </p:sp>
      <p:sp>
        <p:nvSpPr>
          <p:cNvPr id="66" name="Rectangle 7"/>
          <p:cNvSpPr>
            <a:spLocks noChangeArrowheads="1"/>
          </p:cNvSpPr>
          <p:nvPr/>
        </p:nvSpPr>
        <p:spPr bwMode="auto">
          <a:xfrm>
            <a:off x="675393" y="1181775"/>
            <a:ext cx="158128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동기부여도 이제 </a:t>
            </a:r>
            <a:r>
              <a:rPr lang="ko-KR" altLang="en-US" sz="1100" b="1" dirty="0" err="1">
                <a:latin typeface="+mn-ea"/>
              </a:rPr>
              <a:t>맞춤식</a:t>
            </a:r>
            <a:r>
              <a:rPr lang="en-US" altLang="ko-KR" sz="1100" b="1" dirty="0">
                <a:latin typeface="+mn-ea"/>
              </a:rPr>
              <a:t>!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404495" y="1710659"/>
            <a:ext cx="6206010" cy="3258131"/>
            <a:chOff x="512068" y="2131432"/>
            <a:chExt cx="8380412" cy="4219119"/>
          </a:xfrm>
        </p:grpSpPr>
        <p:sp>
          <p:nvSpPr>
            <p:cNvPr id="67" name="Line 4"/>
            <p:cNvSpPr>
              <a:spLocks noChangeShapeType="1"/>
            </p:cNvSpPr>
            <p:nvPr/>
          </p:nvSpPr>
          <p:spPr bwMode="auto">
            <a:xfrm>
              <a:off x="512068" y="4836532"/>
              <a:ext cx="30241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68" name="Line 5"/>
            <p:cNvSpPr>
              <a:spLocks noChangeShapeType="1"/>
            </p:cNvSpPr>
            <p:nvPr/>
          </p:nvSpPr>
          <p:spPr bwMode="auto">
            <a:xfrm>
              <a:off x="727968" y="4458707"/>
              <a:ext cx="28082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69" name="Line 6"/>
            <p:cNvSpPr>
              <a:spLocks noChangeShapeType="1"/>
            </p:cNvSpPr>
            <p:nvPr/>
          </p:nvSpPr>
          <p:spPr bwMode="auto">
            <a:xfrm>
              <a:off x="974030" y="4015794"/>
              <a:ext cx="2562225" cy="0"/>
            </a:xfrm>
            <a:prstGeom prst="line">
              <a:avLst/>
            </a:prstGeom>
            <a:noFill/>
            <a:ln w="12700">
              <a:solidFill>
                <a:srgbClr val="B28C2C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70" name="Line 7"/>
            <p:cNvSpPr>
              <a:spLocks noChangeShapeType="1"/>
            </p:cNvSpPr>
            <p:nvPr/>
          </p:nvSpPr>
          <p:spPr bwMode="auto">
            <a:xfrm>
              <a:off x="1202630" y="3610982"/>
              <a:ext cx="2333625" cy="0"/>
            </a:xfrm>
            <a:prstGeom prst="line">
              <a:avLst/>
            </a:prstGeom>
            <a:noFill/>
            <a:ln w="12700">
              <a:solidFill>
                <a:srgbClr val="B28C2C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71" name="Line 8"/>
            <p:cNvSpPr>
              <a:spLocks noChangeShapeType="1"/>
            </p:cNvSpPr>
            <p:nvPr/>
          </p:nvSpPr>
          <p:spPr bwMode="auto">
            <a:xfrm>
              <a:off x="1396305" y="3285544"/>
              <a:ext cx="2139950" cy="0"/>
            </a:xfrm>
            <a:prstGeom prst="line">
              <a:avLst/>
            </a:prstGeom>
            <a:noFill/>
            <a:ln w="12700">
              <a:solidFill>
                <a:srgbClr val="B28C2C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gray">
            <a:xfrm>
              <a:off x="1066105" y="3730044"/>
              <a:ext cx="1325563" cy="333375"/>
            </a:xfrm>
            <a:custGeom>
              <a:avLst/>
              <a:gdLst>
                <a:gd name="T0" fmla="*/ 0 w 1906"/>
                <a:gd name="T1" fmla="*/ 529 h 530"/>
                <a:gd name="T2" fmla="*/ 1905 w 1906"/>
                <a:gd name="T3" fmla="*/ 529 h 530"/>
                <a:gd name="T4" fmla="*/ 1606 w 1906"/>
                <a:gd name="T5" fmla="*/ 0 h 530"/>
                <a:gd name="T6" fmla="*/ 282 w 1906"/>
                <a:gd name="T7" fmla="*/ 0 h 530"/>
                <a:gd name="T8" fmla="*/ 0 w 1906"/>
                <a:gd name="T9" fmla="*/ 52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6" h="530">
                  <a:moveTo>
                    <a:pt x="0" y="529"/>
                  </a:moveTo>
                  <a:lnTo>
                    <a:pt x="1905" y="529"/>
                  </a:lnTo>
                  <a:lnTo>
                    <a:pt x="1606" y="0"/>
                  </a:lnTo>
                  <a:lnTo>
                    <a:pt x="282" y="0"/>
                  </a:lnTo>
                  <a:lnTo>
                    <a:pt x="0" y="529"/>
                  </a:lnTo>
                </a:path>
              </a:pathLst>
            </a:custGeom>
            <a:gradFill rotWithShape="1">
              <a:gsLst>
                <a:gs pos="0">
                  <a:srgbClr val="FF5050"/>
                </a:gs>
                <a:gs pos="100000">
                  <a:srgbClr val="FF505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gray">
            <a:xfrm>
              <a:off x="1285180" y="3350632"/>
              <a:ext cx="862013" cy="338137"/>
            </a:xfrm>
            <a:custGeom>
              <a:avLst/>
              <a:gdLst>
                <a:gd name="T0" fmla="*/ 0 w 1239"/>
                <a:gd name="T1" fmla="*/ 537 h 538"/>
                <a:gd name="T2" fmla="*/ 1238 w 1239"/>
                <a:gd name="T3" fmla="*/ 537 h 538"/>
                <a:gd name="T4" fmla="*/ 950 w 1239"/>
                <a:gd name="T5" fmla="*/ 0 h 538"/>
                <a:gd name="T6" fmla="*/ 288 w 1239"/>
                <a:gd name="T7" fmla="*/ 0 h 538"/>
                <a:gd name="T8" fmla="*/ 0 w 1239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9" h="538">
                  <a:moveTo>
                    <a:pt x="0" y="537"/>
                  </a:moveTo>
                  <a:lnTo>
                    <a:pt x="1238" y="537"/>
                  </a:lnTo>
                  <a:lnTo>
                    <a:pt x="950" y="0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FF5050"/>
                </a:gs>
                <a:gs pos="100000">
                  <a:srgbClr val="FF505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gray">
            <a:xfrm>
              <a:off x="1551880" y="2998207"/>
              <a:ext cx="327025" cy="269875"/>
            </a:xfrm>
            <a:custGeom>
              <a:avLst/>
              <a:gdLst>
                <a:gd name="T0" fmla="*/ 0 w 587"/>
                <a:gd name="T1" fmla="*/ 533 h 537"/>
                <a:gd name="T2" fmla="*/ 586 w 587"/>
                <a:gd name="T3" fmla="*/ 536 h 537"/>
                <a:gd name="T4" fmla="*/ 283 w 587"/>
                <a:gd name="T5" fmla="*/ 0 h 537"/>
                <a:gd name="T6" fmla="*/ 0 w 587"/>
                <a:gd name="T7" fmla="*/ 533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537">
                  <a:moveTo>
                    <a:pt x="0" y="533"/>
                  </a:moveTo>
                  <a:lnTo>
                    <a:pt x="586" y="536"/>
                  </a:lnTo>
                  <a:lnTo>
                    <a:pt x="283" y="0"/>
                  </a:lnTo>
                  <a:lnTo>
                    <a:pt x="0" y="533"/>
                  </a:lnTo>
                </a:path>
              </a:pathLst>
            </a:custGeom>
            <a:gradFill rotWithShape="1">
              <a:gsLst>
                <a:gs pos="0">
                  <a:srgbClr val="FF5050"/>
                </a:gs>
                <a:gs pos="100000">
                  <a:srgbClr val="FF505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gray">
            <a:xfrm>
              <a:off x="839093" y="4115807"/>
              <a:ext cx="1779587" cy="338137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FF5050"/>
                </a:gs>
                <a:gs pos="100000">
                  <a:srgbClr val="FF505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76" name="Line 13"/>
            <p:cNvSpPr>
              <a:spLocks noChangeShapeType="1"/>
            </p:cNvSpPr>
            <p:nvPr/>
          </p:nvSpPr>
          <p:spPr bwMode="auto">
            <a:xfrm flipV="1">
              <a:off x="512068" y="2964869"/>
              <a:ext cx="1066800" cy="1871663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77" name="Freeform 14"/>
            <p:cNvSpPr>
              <a:spLocks/>
            </p:cNvSpPr>
            <p:nvPr/>
          </p:nvSpPr>
          <p:spPr bwMode="gray">
            <a:xfrm>
              <a:off x="569218" y="4492044"/>
              <a:ext cx="2339975" cy="447675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FF5050"/>
                </a:gs>
                <a:gs pos="100000">
                  <a:srgbClr val="FF505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78" name="Line 15"/>
            <p:cNvSpPr>
              <a:spLocks noChangeShapeType="1"/>
            </p:cNvSpPr>
            <p:nvPr/>
          </p:nvSpPr>
          <p:spPr bwMode="auto">
            <a:xfrm>
              <a:off x="3539430" y="6020807"/>
              <a:ext cx="53260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79" name="Line 16"/>
            <p:cNvSpPr>
              <a:spLocks noChangeShapeType="1"/>
            </p:cNvSpPr>
            <p:nvPr/>
          </p:nvSpPr>
          <p:spPr bwMode="auto">
            <a:xfrm>
              <a:off x="4049018" y="5228644"/>
              <a:ext cx="48164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80" name="Line 17"/>
            <p:cNvSpPr>
              <a:spLocks noChangeShapeType="1"/>
            </p:cNvSpPr>
            <p:nvPr/>
          </p:nvSpPr>
          <p:spPr bwMode="auto">
            <a:xfrm>
              <a:off x="4399855" y="4622219"/>
              <a:ext cx="446563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81" name="Line 18"/>
            <p:cNvSpPr>
              <a:spLocks noChangeShapeType="1"/>
            </p:cNvSpPr>
            <p:nvPr/>
          </p:nvSpPr>
          <p:spPr bwMode="auto">
            <a:xfrm>
              <a:off x="4645918" y="4172957"/>
              <a:ext cx="42195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82" name="Line 19"/>
            <p:cNvSpPr>
              <a:spLocks noChangeShapeType="1"/>
            </p:cNvSpPr>
            <p:nvPr/>
          </p:nvSpPr>
          <p:spPr bwMode="auto">
            <a:xfrm>
              <a:off x="4847530" y="3758619"/>
              <a:ext cx="4044950" cy="0"/>
            </a:xfrm>
            <a:prstGeom prst="line">
              <a:avLst/>
            </a:prstGeom>
            <a:noFill/>
            <a:ln w="12700">
              <a:solidFill>
                <a:srgbClr val="B28C2C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83" name="Line 20"/>
            <p:cNvSpPr>
              <a:spLocks noChangeShapeType="1"/>
            </p:cNvSpPr>
            <p:nvPr/>
          </p:nvSpPr>
          <p:spPr bwMode="auto">
            <a:xfrm>
              <a:off x="5092005" y="3353807"/>
              <a:ext cx="3773488" cy="0"/>
            </a:xfrm>
            <a:prstGeom prst="line">
              <a:avLst/>
            </a:prstGeom>
            <a:noFill/>
            <a:ln w="12700">
              <a:solidFill>
                <a:srgbClr val="B28C2C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84" name="Line 21"/>
            <p:cNvSpPr>
              <a:spLocks noChangeShapeType="1"/>
            </p:cNvSpPr>
            <p:nvPr/>
          </p:nvSpPr>
          <p:spPr bwMode="auto">
            <a:xfrm>
              <a:off x="5279330" y="3028369"/>
              <a:ext cx="3554413" cy="0"/>
            </a:xfrm>
            <a:prstGeom prst="line">
              <a:avLst/>
            </a:prstGeom>
            <a:noFill/>
            <a:ln w="12700">
              <a:solidFill>
                <a:srgbClr val="B28C2C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gray">
            <a:xfrm>
              <a:off x="4955480" y="3472869"/>
              <a:ext cx="1325563" cy="333375"/>
            </a:xfrm>
            <a:custGeom>
              <a:avLst/>
              <a:gdLst>
                <a:gd name="T0" fmla="*/ 0 w 1906"/>
                <a:gd name="T1" fmla="*/ 529 h 530"/>
                <a:gd name="T2" fmla="*/ 1905 w 1906"/>
                <a:gd name="T3" fmla="*/ 529 h 530"/>
                <a:gd name="T4" fmla="*/ 1606 w 1906"/>
                <a:gd name="T5" fmla="*/ 0 h 530"/>
                <a:gd name="T6" fmla="*/ 282 w 1906"/>
                <a:gd name="T7" fmla="*/ 0 h 530"/>
                <a:gd name="T8" fmla="*/ 0 w 1906"/>
                <a:gd name="T9" fmla="*/ 52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6" h="530">
                  <a:moveTo>
                    <a:pt x="0" y="529"/>
                  </a:moveTo>
                  <a:lnTo>
                    <a:pt x="1905" y="529"/>
                  </a:lnTo>
                  <a:lnTo>
                    <a:pt x="1606" y="0"/>
                  </a:lnTo>
                  <a:lnTo>
                    <a:pt x="282" y="0"/>
                  </a:lnTo>
                  <a:lnTo>
                    <a:pt x="0" y="529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gray">
            <a:xfrm>
              <a:off x="5174555" y="3090282"/>
              <a:ext cx="862013" cy="338137"/>
            </a:xfrm>
            <a:custGeom>
              <a:avLst/>
              <a:gdLst>
                <a:gd name="T0" fmla="*/ 0 w 1239"/>
                <a:gd name="T1" fmla="*/ 537 h 538"/>
                <a:gd name="T2" fmla="*/ 1238 w 1239"/>
                <a:gd name="T3" fmla="*/ 537 h 538"/>
                <a:gd name="T4" fmla="*/ 950 w 1239"/>
                <a:gd name="T5" fmla="*/ 0 h 538"/>
                <a:gd name="T6" fmla="*/ 288 w 1239"/>
                <a:gd name="T7" fmla="*/ 0 h 538"/>
                <a:gd name="T8" fmla="*/ 0 w 1239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9" h="538">
                  <a:moveTo>
                    <a:pt x="0" y="537"/>
                  </a:moveTo>
                  <a:lnTo>
                    <a:pt x="1238" y="537"/>
                  </a:lnTo>
                  <a:lnTo>
                    <a:pt x="950" y="0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gray">
            <a:xfrm>
              <a:off x="5399980" y="2707694"/>
              <a:ext cx="409575" cy="338138"/>
            </a:xfrm>
            <a:custGeom>
              <a:avLst/>
              <a:gdLst>
                <a:gd name="T0" fmla="*/ 0 w 587"/>
                <a:gd name="T1" fmla="*/ 533 h 537"/>
                <a:gd name="T2" fmla="*/ 586 w 587"/>
                <a:gd name="T3" fmla="*/ 536 h 537"/>
                <a:gd name="T4" fmla="*/ 283 w 587"/>
                <a:gd name="T5" fmla="*/ 0 h 537"/>
                <a:gd name="T6" fmla="*/ 0 w 587"/>
                <a:gd name="T7" fmla="*/ 533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537">
                  <a:moveTo>
                    <a:pt x="0" y="533"/>
                  </a:moveTo>
                  <a:lnTo>
                    <a:pt x="586" y="536"/>
                  </a:lnTo>
                  <a:lnTo>
                    <a:pt x="283" y="0"/>
                  </a:lnTo>
                  <a:lnTo>
                    <a:pt x="0" y="533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88" name="Freeform 25"/>
            <p:cNvSpPr>
              <a:spLocks/>
            </p:cNvSpPr>
            <p:nvPr/>
          </p:nvSpPr>
          <p:spPr bwMode="gray">
            <a:xfrm>
              <a:off x="4728468" y="3858632"/>
              <a:ext cx="1779587" cy="338137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89" name="Line 26"/>
            <p:cNvSpPr>
              <a:spLocks noChangeShapeType="1"/>
            </p:cNvSpPr>
            <p:nvPr/>
          </p:nvSpPr>
          <p:spPr bwMode="auto">
            <a:xfrm flipV="1">
              <a:off x="3579118" y="2707694"/>
              <a:ext cx="1889125" cy="3313113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90" name="Freeform 27"/>
            <p:cNvSpPr>
              <a:spLocks/>
            </p:cNvSpPr>
            <p:nvPr/>
          </p:nvSpPr>
          <p:spPr bwMode="gray">
            <a:xfrm>
              <a:off x="4458593" y="4234869"/>
              <a:ext cx="2339975" cy="447675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91" name="Freeform 28"/>
            <p:cNvSpPr>
              <a:spLocks/>
            </p:cNvSpPr>
            <p:nvPr/>
          </p:nvSpPr>
          <p:spPr bwMode="gray">
            <a:xfrm>
              <a:off x="4114105" y="4723819"/>
              <a:ext cx="3028950" cy="576263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92" name="Freeform 29"/>
            <p:cNvSpPr>
              <a:spLocks/>
            </p:cNvSpPr>
            <p:nvPr/>
          </p:nvSpPr>
          <p:spPr bwMode="gray">
            <a:xfrm>
              <a:off x="3668018" y="5342944"/>
              <a:ext cx="3937000" cy="749300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93" name="Text Box 30"/>
            <p:cNvSpPr txBox="1">
              <a:spLocks noChangeArrowheads="1"/>
            </p:cNvSpPr>
            <p:nvPr/>
          </p:nvSpPr>
          <p:spPr bwMode="auto">
            <a:xfrm>
              <a:off x="840680" y="2131432"/>
              <a:ext cx="2069998" cy="334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EC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174625" indent="-174625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latinLnBrk="1">
                <a:lnSpc>
                  <a:spcPct val="90000"/>
                </a:lnSpc>
              </a:pPr>
              <a:r>
                <a:rPr lang="en-US" altLang="ko-KR" sz="1200" b="1">
                  <a:latin typeface="+mn-ea"/>
                </a:rPr>
                <a:t> Maslow</a:t>
              </a:r>
              <a:r>
                <a:rPr lang="ko-KR" altLang="en-US" sz="1200" b="1">
                  <a:latin typeface="+mn-ea"/>
                </a:rPr>
                <a:t>의 욕구 </a:t>
              </a:r>
              <a:r>
                <a:rPr lang="en-US" altLang="ko-KR" sz="1200" b="1">
                  <a:latin typeface="+mn-ea"/>
                </a:rPr>
                <a:t>5</a:t>
              </a:r>
              <a:r>
                <a:rPr lang="ko-KR" altLang="en-US" sz="1200" b="1">
                  <a:latin typeface="+mn-ea"/>
                </a:rPr>
                <a:t>단계</a:t>
              </a:r>
            </a:p>
          </p:txBody>
        </p:sp>
        <p:sp>
          <p:nvSpPr>
            <p:cNvPr id="94" name="Text Box 31"/>
            <p:cNvSpPr txBox="1">
              <a:spLocks noChangeArrowheads="1"/>
            </p:cNvSpPr>
            <p:nvPr/>
          </p:nvSpPr>
          <p:spPr bwMode="auto">
            <a:xfrm>
              <a:off x="5253930" y="2131432"/>
              <a:ext cx="1766929" cy="334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EC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174625" indent="-174625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latinLnBrk="1">
                <a:lnSpc>
                  <a:spcPct val="90000"/>
                </a:lnSpc>
              </a:pPr>
              <a:r>
                <a:rPr lang="ko-KR" altLang="en-US" sz="1200" b="1" dirty="0">
                  <a:latin typeface="+mn-ea"/>
                </a:rPr>
                <a:t> 직원의 욕구 </a:t>
              </a:r>
              <a:r>
                <a:rPr lang="en-US" altLang="ko-KR" sz="1200" b="1" dirty="0">
                  <a:latin typeface="+mn-ea"/>
                </a:rPr>
                <a:t>7</a:t>
              </a:r>
              <a:r>
                <a:rPr lang="ko-KR" altLang="en-US" sz="1200" b="1" dirty="0">
                  <a:latin typeface="+mn-ea"/>
                </a:rPr>
                <a:t>단계</a:t>
              </a:r>
            </a:p>
          </p:txBody>
        </p:sp>
        <p:sp>
          <p:nvSpPr>
            <p:cNvPr id="95" name="Text Box 32"/>
            <p:cNvSpPr txBox="1">
              <a:spLocks noChangeArrowheads="1"/>
            </p:cNvSpPr>
            <p:nvPr/>
          </p:nvSpPr>
          <p:spPr bwMode="auto">
            <a:xfrm>
              <a:off x="6057205" y="6135107"/>
              <a:ext cx="2039341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800" dirty="0">
                  <a:latin typeface="+mn-ea"/>
                </a:rPr>
                <a:t>출처</a:t>
              </a:r>
              <a:r>
                <a:rPr lang="en-US" altLang="ko-KR" sz="800" dirty="0">
                  <a:latin typeface="+mn-ea"/>
                </a:rPr>
                <a:t>: Bob Nelson, ‘101</a:t>
              </a:r>
              <a:r>
                <a:rPr lang="ko-KR" altLang="en-US" sz="800" dirty="0">
                  <a:latin typeface="+mn-ea"/>
                </a:rPr>
                <a:t>가지 직원 보상 방법</a:t>
              </a:r>
              <a:r>
                <a:rPr lang="en-US" altLang="ko-KR" sz="800" dirty="0">
                  <a:latin typeface="+mn-ea"/>
                </a:rPr>
                <a:t>’</a:t>
              </a:r>
            </a:p>
          </p:txBody>
        </p:sp>
        <p:sp>
          <p:nvSpPr>
            <p:cNvPr id="96" name="Oval 33"/>
            <p:cNvSpPr>
              <a:spLocks noChangeArrowheads="1"/>
            </p:cNvSpPr>
            <p:nvPr/>
          </p:nvSpPr>
          <p:spPr bwMode="auto">
            <a:xfrm>
              <a:off x="1577280" y="4592057"/>
              <a:ext cx="228600" cy="228600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50" b="1">
                  <a:solidFill>
                    <a:srgbClr val="CCFF66"/>
                  </a:solidFill>
                  <a:latin typeface="+mn-ea"/>
                </a:rPr>
                <a:t>1</a:t>
              </a:r>
            </a:p>
          </p:txBody>
        </p:sp>
        <p:sp>
          <p:nvSpPr>
            <p:cNvPr id="97" name="Oval 34"/>
            <p:cNvSpPr>
              <a:spLocks noChangeArrowheads="1"/>
            </p:cNvSpPr>
            <p:nvPr/>
          </p:nvSpPr>
          <p:spPr bwMode="auto">
            <a:xfrm>
              <a:off x="1577280" y="4145969"/>
              <a:ext cx="228600" cy="228600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50" b="1">
                  <a:solidFill>
                    <a:srgbClr val="CCFF66"/>
                  </a:solidFill>
                  <a:latin typeface="+mn-ea"/>
                </a:rPr>
                <a:t>2</a:t>
              </a:r>
            </a:p>
          </p:txBody>
        </p:sp>
        <p:sp>
          <p:nvSpPr>
            <p:cNvPr id="98" name="Oval 35"/>
            <p:cNvSpPr>
              <a:spLocks noChangeArrowheads="1"/>
            </p:cNvSpPr>
            <p:nvPr/>
          </p:nvSpPr>
          <p:spPr bwMode="auto">
            <a:xfrm>
              <a:off x="1577280" y="3771319"/>
              <a:ext cx="228600" cy="228600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50" b="1">
                  <a:solidFill>
                    <a:srgbClr val="CCFF66"/>
                  </a:solidFill>
                  <a:latin typeface="+mn-ea"/>
                </a:rPr>
                <a:t>3</a:t>
              </a:r>
            </a:p>
          </p:txBody>
        </p:sp>
        <p:sp>
          <p:nvSpPr>
            <p:cNvPr id="99" name="Oval 36"/>
            <p:cNvSpPr>
              <a:spLocks noChangeArrowheads="1"/>
            </p:cNvSpPr>
            <p:nvPr/>
          </p:nvSpPr>
          <p:spPr bwMode="auto">
            <a:xfrm>
              <a:off x="1577280" y="3382382"/>
              <a:ext cx="228600" cy="228600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50" b="1">
                  <a:solidFill>
                    <a:srgbClr val="CCFF66"/>
                  </a:solidFill>
                  <a:latin typeface="+mn-ea"/>
                </a:rPr>
                <a:t>4</a:t>
              </a:r>
            </a:p>
          </p:txBody>
        </p:sp>
        <p:sp>
          <p:nvSpPr>
            <p:cNvPr id="100" name="Oval 37"/>
            <p:cNvSpPr>
              <a:spLocks noChangeArrowheads="1"/>
            </p:cNvSpPr>
            <p:nvPr/>
          </p:nvSpPr>
          <p:spPr bwMode="auto">
            <a:xfrm>
              <a:off x="1577280" y="2993444"/>
              <a:ext cx="228600" cy="228600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50" b="1">
                  <a:solidFill>
                    <a:srgbClr val="CCFF66"/>
                  </a:solidFill>
                  <a:latin typeface="+mn-ea"/>
                </a:rPr>
                <a:t>5</a:t>
              </a:r>
            </a:p>
          </p:txBody>
        </p:sp>
        <p:sp>
          <p:nvSpPr>
            <p:cNvPr id="101" name="Oval 38"/>
            <p:cNvSpPr>
              <a:spLocks noChangeArrowheads="1"/>
            </p:cNvSpPr>
            <p:nvPr/>
          </p:nvSpPr>
          <p:spPr bwMode="auto">
            <a:xfrm>
              <a:off x="5482530" y="5587419"/>
              <a:ext cx="228600" cy="228600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50" b="1">
                  <a:solidFill>
                    <a:srgbClr val="CCFF66"/>
                  </a:solidFill>
                  <a:latin typeface="+mn-ea"/>
                </a:rPr>
                <a:t>1</a:t>
              </a:r>
            </a:p>
          </p:txBody>
        </p:sp>
        <p:sp>
          <p:nvSpPr>
            <p:cNvPr id="102" name="Oval 39"/>
            <p:cNvSpPr>
              <a:spLocks noChangeArrowheads="1"/>
            </p:cNvSpPr>
            <p:nvPr/>
          </p:nvSpPr>
          <p:spPr bwMode="auto">
            <a:xfrm>
              <a:off x="5482530" y="4939719"/>
              <a:ext cx="228600" cy="228600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50" b="1">
                  <a:solidFill>
                    <a:srgbClr val="CCFF66"/>
                  </a:solidFill>
                  <a:latin typeface="+mn-ea"/>
                </a:rPr>
                <a:t>2</a:t>
              </a:r>
            </a:p>
          </p:txBody>
        </p:sp>
        <p:sp>
          <p:nvSpPr>
            <p:cNvPr id="103" name="Oval 40"/>
            <p:cNvSpPr>
              <a:spLocks noChangeArrowheads="1"/>
            </p:cNvSpPr>
            <p:nvPr/>
          </p:nvSpPr>
          <p:spPr bwMode="auto">
            <a:xfrm>
              <a:off x="5482530" y="4349169"/>
              <a:ext cx="228600" cy="228600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50" b="1">
                  <a:solidFill>
                    <a:srgbClr val="CCFF66"/>
                  </a:solidFill>
                  <a:latin typeface="+mn-ea"/>
                </a:rPr>
                <a:t>3</a:t>
              </a:r>
            </a:p>
          </p:txBody>
        </p:sp>
        <p:sp>
          <p:nvSpPr>
            <p:cNvPr id="104" name="Oval 41"/>
            <p:cNvSpPr>
              <a:spLocks noChangeArrowheads="1"/>
            </p:cNvSpPr>
            <p:nvPr/>
          </p:nvSpPr>
          <p:spPr bwMode="auto">
            <a:xfrm>
              <a:off x="5482530" y="3904669"/>
              <a:ext cx="228600" cy="228600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50" b="1">
                  <a:solidFill>
                    <a:srgbClr val="CCFF66"/>
                  </a:solidFill>
                  <a:latin typeface="+mn-ea"/>
                </a:rPr>
                <a:t>4</a:t>
              </a:r>
            </a:p>
          </p:txBody>
        </p:sp>
        <p:sp>
          <p:nvSpPr>
            <p:cNvPr id="105" name="Oval 42"/>
            <p:cNvSpPr>
              <a:spLocks noChangeArrowheads="1"/>
            </p:cNvSpPr>
            <p:nvPr/>
          </p:nvSpPr>
          <p:spPr bwMode="auto">
            <a:xfrm>
              <a:off x="5482530" y="3501444"/>
              <a:ext cx="228600" cy="228600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50" b="1">
                  <a:solidFill>
                    <a:srgbClr val="CCFF66"/>
                  </a:solidFill>
                  <a:latin typeface="+mn-ea"/>
                </a:rPr>
                <a:t>5</a:t>
              </a:r>
            </a:p>
          </p:txBody>
        </p:sp>
        <p:sp>
          <p:nvSpPr>
            <p:cNvPr id="106" name="Oval 43"/>
            <p:cNvSpPr>
              <a:spLocks noChangeArrowheads="1"/>
            </p:cNvSpPr>
            <p:nvPr/>
          </p:nvSpPr>
          <p:spPr bwMode="auto">
            <a:xfrm>
              <a:off x="5482530" y="3139494"/>
              <a:ext cx="228600" cy="228600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50" b="1">
                  <a:solidFill>
                    <a:srgbClr val="CCFF66"/>
                  </a:solidFill>
                  <a:latin typeface="+mn-ea"/>
                </a:rPr>
                <a:t>6</a:t>
              </a:r>
            </a:p>
          </p:txBody>
        </p:sp>
        <p:sp>
          <p:nvSpPr>
            <p:cNvPr id="107" name="Oval 44"/>
            <p:cNvSpPr>
              <a:spLocks noChangeArrowheads="1"/>
            </p:cNvSpPr>
            <p:nvPr/>
          </p:nvSpPr>
          <p:spPr bwMode="auto">
            <a:xfrm>
              <a:off x="5482530" y="2707694"/>
              <a:ext cx="228600" cy="228600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50" b="1">
                  <a:solidFill>
                    <a:srgbClr val="CCFF66"/>
                  </a:solidFill>
                  <a:latin typeface="+mn-ea"/>
                </a:rPr>
                <a:t>7</a:t>
              </a:r>
            </a:p>
          </p:txBody>
        </p:sp>
        <p:sp>
          <p:nvSpPr>
            <p:cNvPr id="108" name="Text Box 45"/>
            <p:cNvSpPr txBox="1">
              <a:spLocks noChangeArrowheads="1"/>
            </p:cNvSpPr>
            <p:nvPr/>
          </p:nvSpPr>
          <p:spPr bwMode="auto">
            <a:xfrm>
              <a:off x="7209730" y="5515982"/>
              <a:ext cx="848309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>
                  <a:solidFill>
                    <a:srgbClr val="9A224D"/>
                  </a:solidFill>
                  <a:latin typeface="+mn-ea"/>
                </a:rPr>
                <a:t>목적과 의미</a:t>
              </a:r>
            </a:p>
          </p:txBody>
        </p:sp>
        <p:sp>
          <p:nvSpPr>
            <p:cNvPr id="109" name="Text Box 46"/>
            <p:cNvSpPr txBox="1">
              <a:spLocks noChangeArrowheads="1"/>
            </p:cNvSpPr>
            <p:nvPr/>
          </p:nvSpPr>
          <p:spPr bwMode="auto">
            <a:xfrm>
              <a:off x="2456755" y="4099932"/>
              <a:ext cx="851515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>
                  <a:latin typeface="+mn-ea"/>
                </a:rPr>
                <a:t>안전의 욕구</a:t>
              </a:r>
            </a:p>
          </p:txBody>
        </p:sp>
        <p:sp>
          <p:nvSpPr>
            <p:cNvPr id="110" name="Text Box 47"/>
            <p:cNvSpPr txBox="1">
              <a:spLocks noChangeArrowheads="1"/>
            </p:cNvSpPr>
            <p:nvPr/>
          </p:nvSpPr>
          <p:spPr bwMode="auto">
            <a:xfrm>
              <a:off x="2245618" y="3668132"/>
              <a:ext cx="857927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>
                  <a:latin typeface="+mn-ea"/>
                </a:rPr>
                <a:t>소속의 욕구</a:t>
              </a:r>
            </a:p>
          </p:txBody>
        </p:sp>
        <p:sp>
          <p:nvSpPr>
            <p:cNvPr id="111" name="Text Box 48"/>
            <p:cNvSpPr txBox="1">
              <a:spLocks noChangeArrowheads="1"/>
            </p:cNvSpPr>
            <p:nvPr/>
          </p:nvSpPr>
          <p:spPr bwMode="auto">
            <a:xfrm>
              <a:off x="2044005" y="3325232"/>
              <a:ext cx="845103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>
                  <a:latin typeface="+mn-ea"/>
                </a:rPr>
                <a:t>인정의 욕구</a:t>
              </a:r>
            </a:p>
          </p:txBody>
        </p:sp>
        <p:sp>
          <p:nvSpPr>
            <p:cNvPr id="112" name="Text Box 49"/>
            <p:cNvSpPr txBox="1">
              <a:spLocks noChangeArrowheads="1"/>
            </p:cNvSpPr>
            <p:nvPr/>
          </p:nvSpPr>
          <p:spPr bwMode="auto">
            <a:xfrm>
              <a:off x="1736030" y="2948994"/>
              <a:ext cx="1098378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>
                  <a:latin typeface="+mn-ea"/>
                </a:rPr>
                <a:t>자아실현의 욕구</a:t>
              </a:r>
            </a:p>
          </p:txBody>
        </p:sp>
        <p:sp>
          <p:nvSpPr>
            <p:cNvPr id="113" name="Text Box 50"/>
            <p:cNvSpPr txBox="1">
              <a:spLocks noChangeArrowheads="1"/>
            </p:cNvSpPr>
            <p:nvPr/>
          </p:nvSpPr>
          <p:spPr bwMode="auto">
            <a:xfrm>
              <a:off x="2729805" y="4531732"/>
              <a:ext cx="857927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>
                  <a:latin typeface="+mn-ea"/>
                </a:rPr>
                <a:t>생존의 욕구</a:t>
              </a:r>
            </a:p>
          </p:txBody>
        </p:sp>
        <p:sp>
          <p:nvSpPr>
            <p:cNvPr id="114" name="Text Box 51"/>
            <p:cNvSpPr txBox="1">
              <a:spLocks noChangeArrowheads="1"/>
            </p:cNvSpPr>
            <p:nvPr/>
          </p:nvSpPr>
          <p:spPr bwMode="auto">
            <a:xfrm>
              <a:off x="7209730" y="4796844"/>
              <a:ext cx="851515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>
                  <a:solidFill>
                    <a:srgbClr val="9A224D"/>
                  </a:solidFill>
                  <a:latin typeface="+mn-ea"/>
                </a:rPr>
                <a:t>신뢰와 기대</a:t>
              </a:r>
            </a:p>
          </p:txBody>
        </p:sp>
        <p:sp>
          <p:nvSpPr>
            <p:cNvPr id="115" name="Text Box 52"/>
            <p:cNvSpPr txBox="1">
              <a:spLocks noChangeArrowheads="1"/>
            </p:cNvSpPr>
            <p:nvPr/>
          </p:nvSpPr>
          <p:spPr bwMode="auto">
            <a:xfrm>
              <a:off x="6498530" y="4220582"/>
              <a:ext cx="1342034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>
                  <a:solidFill>
                    <a:srgbClr val="9A224D"/>
                  </a:solidFill>
                  <a:latin typeface="+mn-ea"/>
                </a:rPr>
                <a:t>커뮤니케이션과 정보</a:t>
              </a:r>
            </a:p>
          </p:txBody>
        </p:sp>
        <p:sp>
          <p:nvSpPr>
            <p:cNvPr id="116" name="Text Box 53"/>
            <p:cNvSpPr txBox="1">
              <a:spLocks noChangeArrowheads="1"/>
            </p:cNvSpPr>
            <p:nvPr/>
          </p:nvSpPr>
          <p:spPr bwMode="auto">
            <a:xfrm>
              <a:off x="7209730" y="3831644"/>
              <a:ext cx="848309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>
                  <a:solidFill>
                    <a:srgbClr val="9A224D"/>
                  </a:solidFill>
                  <a:latin typeface="+mn-ea"/>
                </a:rPr>
                <a:t>칭찬과 인정</a:t>
              </a:r>
            </a:p>
          </p:txBody>
        </p:sp>
        <p:sp>
          <p:nvSpPr>
            <p:cNvPr id="117" name="Text Box 54"/>
            <p:cNvSpPr txBox="1">
              <a:spLocks noChangeArrowheads="1"/>
            </p:cNvSpPr>
            <p:nvPr/>
          </p:nvSpPr>
          <p:spPr bwMode="auto">
            <a:xfrm>
              <a:off x="7031930" y="3398257"/>
              <a:ext cx="987771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>
                  <a:solidFill>
                    <a:srgbClr val="9A224D"/>
                  </a:solidFill>
                  <a:latin typeface="+mn-ea"/>
                </a:rPr>
                <a:t>자율과 유연함</a:t>
              </a:r>
            </a:p>
          </p:txBody>
        </p:sp>
        <p:sp>
          <p:nvSpPr>
            <p:cNvPr id="118" name="Text Box 55"/>
            <p:cNvSpPr txBox="1">
              <a:spLocks noChangeArrowheads="1"/>
            </p:cNvSpPr>
            <p:nvPr/>
          </p:nvSpPr>
          <p:spPr bwMode="auto">
            <a:xfrm>
              <a:off x="7209730" y="3025194"/>
              <a:ext cx="848309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>
                  <a:solidFill>
                    <a:srgbClr val="9A224D"/>
                  </a:solidFill>
                  <a:latin typeface="+mn-ea"/>
                </a:rPr>
                <a:t>참여와 격려</a:t>
              </a:r>
            </a:p>
          </p:txBody>
        </p:sp>
        <p:sp>
          <p:nvSpPr>
            <p:cNvPr id="119" name="Text Box 56"/>
            <p:cNvSpPr txBox="1">
              <a:spLocks noChangeArrowheads="1"/>
            </p:cNvSpPr>
            <p:nvPr/>
          </p:nvSpPr>
          <p:spPr bwMode="auto">
            <a:xfrm>
              <a:off x="7209730" y="2707694"/>
              <a:ext cx="857927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>
                  <a:solidFill>
                    <a:srgbClr val="9A224D"/>
                  </a:solidFill>
                  <a:latin typeface="+mn-ea"/>
                </a:rPr>
                <a:t>생존의 욕구</a:t>
              </a:r>
            </a:p>
          </p:txBody>
        </p:sp>
        <p:sp>
          <p:nvSpPr>
            <p:cNvPr id="120" name="Text Box 57"/>
            <p:cNvSpPr txBox="1">
              <a:spLocks noChangeArrowheads="1"/>
            </p:cNvSpPr>
            <p:nvPr/>
          </p:nvSpPr>
          <p:spPr bwMode="auto">
            <a:xfrm>
              <a:off x="3969643" y="4176132"/>
              <a:ext cx="434734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>
                  <a:solidFill>
                    <a:srgbClr val="CC0000"/>
                  </a:solidFill>
                  <a:latin typeface="+mn-ea"/>
                </a:rPr>
                <a:t>성과</a:t>
              </a:r>
            </a:p>
          </p:txBody>
        </p:sp>
        <p:sp>
          <p:nvSpPr>
            <p:cNvPr id="121" name="Rectangle 58"/>
            <p:cNvSpPr>
              <a:spLocks noChangeArrowheads="1"/>
            </p:cNvSpPr>
            <p:nvPr/>
          </p:nvSpPr>
          <p:spPr bwMode="auto">
            <a:xfrm>
              <a:off x="5049143" y="2520369"/>
              <a:ext cx="287337" cy="287338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/>
              <a:r>
                <a:rPr lang="ko-KR" altLang="en-US" sz="1400">
                  <a:latin typeface="+mn-ea"/>
                </a:rPr>
                <a:t>고</a:t>
              </a:r>
            </a:p>
          </p:txBody>
        </p:sp>
        <p:sp>
          <p:nvSpPr>
            <p:cNvPr id="122" name="Rectangle 59"/>
            <p:cNvSpPr>
              <a:spLocks noChangeArrowheads="1"/>
            </p:cNvSpPr>
            <p:nvPr/>
          </p:nvSpPr>
          <p:spPr bwMode="auto">
            <a:xfrm>
              <a:off x="3248918" y="5760457"/>
              <a:ext cx="287337" cy="287337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/>
              <a:r>
                <a:rPr lang="ko-KR" altLang="en-US" sz="1400">
                  <a:latin typeface="+mn-ea"/>
                </a:rPr>
                <a:t>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308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7</a:t>
            </a:r>
            <a:r>
              <a:rPr lang="ko-KR" altLang="en-US" dirty="0"/>
              <a:t>단계 동기부여 </a:t>
            </a:r>
            <a:r>
              <a:rPr lang="ko-KR" altLang="en-US" dirty="0" smtClean="0"/>
              <a:t>모델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82</a:t>
            </a:fld>
            <a:endParaRPr lang="ko-KR" altLang="en-US"/>
          </a:p>
        </p:txBody>
      </p:sp>
      <p:sp>
        <p:nvSpPr>
          <p:cNvPr id="66" name="Rectangle 7"/>
          <p:cNvSpPr>
            <a:spLocks noChangeArrowheads="1"/>
          </p:cNvSpPr>
          <p:nvPr/>
        </p:nvSpPr>
        <p:spPr bwMode="auto">
          <a:xfrm>
            <a:off x="675393" y="1181775"/>
            <a:ext cx="158128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latin typeface="+mn-ea"/>
              </a:rPr>
              <a:t>팀원의 </a:t>
            </a:r>
            <a:r>
              <a:rPr lang="ko-KR" altLang="en-US" sz="1100" b="1" dirty="0">
                <a:latin typeface="+mn-ea"/>
              </a:rPr>
              <a:t>욕구 </a:t>
            </a:r>
            <a:r>
              <a:rPr lang="en-US" altLang="ko-KR" sz="1100" b="1" dirty="0">
                <a:latin typeface="+mn-ea"/>
              </a:rPr>
              <a:t>7</a:t>
            </a:r>
            <a:r>
              <a:rPr lang="ko-KR" altLang="en-US" sz="1100" b="1" dirty="0">
                <a:latin typeface="+mn-ea"/>
              </a:rPr>
              <a:t>단계</a:t>
            </a:r>
          </a:p>
        </p:txBody>
      </p:sp>
      <p:sp>
        <p:nvSpPr>
          <p:cNvPr id="62" name="Text Box 90"/>
          <p:cNvSpPr txBox="1">
            <a:spLocks noChangeArrowheads="1"/>
          </p:cNvSpPr>
          <p:nvPr/>
        </p:nvSpPr>
        <p:spPr bwMode="auto">
          <a:xfrm>
            <a:off x="1041356" y="5559291"/>
            <a:ext cx="249940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latinLnBrk="0"/>
            <a:r>
              <a:rPr kumimoji="0" lang="ko-KR" altLang="en-US" sz="1000" b="0">
                <a:latin typeface="+mn-ea"/>
              </a:rPr>
              <a:t>출처</a:t>
            </a:r>
            <a:r>
              <a:rPr kumimoji="0" lang="en-US" altLang="ko-KR" sz="1000" b="0">
                <a:latin typeface="+mn-ea"/>
              </a:rPr>
              <a:t>: Bob Nelson, ‘101</a:t>
            </a:r>
            <a:r>
              <a:rPr kumimoji="0" lang="ko-KR" altLang="en-US" sz="1000" b="0">
                <a:latin typeface="+mn-ea"/>
              </a:rPr>
              <a:t>가지 직원 보상 방법’</a:t>
            </a:r>
          </a:p>
        </p:txBody>
      </p:sp>
      <p:grpSp>
        <p:nvGrpSpPr>
          <p:cNvPr id="63" name="Group 91"/>
          <p:cNvGrpSpPr>
            <a:grpSpLocks/>
          </p:cNvGrpSpPr>
          <p:nvPr/>
        </p:nvGrpSpPr>
        <p:grpSpPr bwMode="auto">
          <a:xfrm>
            <a:off x="291145" y="1925504"/>
            <a:ext cx="4044950" cy="3629025"/>
            <a:chOff x="230" y="1253"/>
            <a:chExt cx="2806" cy="2517"/>
          </a:xfrm>
        </p:grpSpPr>
        <p:sp>
          <p:nvSpPr>
            <p:cNvPr id="64" name="Line 92"/>
            <p:cNvSpPr>
              <a:spLocks noChangeShapeType="1"/>
            </p:cNvSpPr>
            <p:nvPr/>
          </p:nvSpPr>
          <p:spPr bwMode="auto">
            <a:xfrm>
              <a:off x="318" y="3770"/>
              <a:ext cx="271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65" name="Line 93"/>
            <p:cNvSpPr>
              <a:spLocks noChangeShapeType="1"/>
            </p:cNvSpPr>
            <p:nvPr/>
          </p:nvSpPr>
          <p:spPr bwMode="auto">
            <a:xfrm>
              <a:off x="600" y="3209"/>
              <a:ext cx="243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23" name="Line 94"/>
            <p:cNvSpPr>
              <a:spLocks noChangeShapeType="1"/>
            </p:cNvSpPr>
            <p:nvPr/>
          </p:nvSpPr>
          <p:spPr bwMode="auto">
            <a:xfrm>
              <a:off x="794" y="2776"/>
              <a:ext cx="224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24" name="Line 95"/>
            <p:cNvSpPr>
              <a:spLocks noChangeShapeType="1"/>
            </p:cNvSpPr>
            <p:nvPr/>
          </p:nvSpPr>
          <p:spPr bwMode="auto">
            <a:xfrm>
              <a:off x="945" y="2434"/>
              <a:ext cx="209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25" name="Line 96"/>
            <p:cNvSpPr>
              <a:spLocks noChangeShapeType="1"/>
            </p:cNvSpPr>
            <p:nvPr/>
          </p:nvSpPr>
          <p:spPr bwMode="auto">
            <a:xfrm>
              <a:off x="1073" y="2165"/>
              <a:ext cx="1963" cy="0"/>
            </a:xfrm>
            <a:prstGeom prst="line">
              <a:avLst/>
            </a:prstGeom>
            <a:noFill/>
            <a:ln w="12700">
              <a:solidFill>
                <a:srgbClr val="B28C2C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26" name="Line 97"/>
            <p:cNvSpPr>
              <a:spLocks noChangeShapeType="1"/>
            </p:cNvSpPr>
            <p:nvPr/>
          </p:nvSpPr>
          <p:spPr bwMode="auto">
            <a:xfrm>
              <a:off x="1184" y="1904"/>
              <a:ext cx="1852" cy="0"/>
            </a:xfrm>
            <a:prstGeom prst="line">
              <a:avLst/>
            </a:prstGeom>
            <a:noFill/>
            <a:ln w="12700">
              <a:solidFill>
                <a:srgbClr val="B28C2C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27" name="Line 98"/>
            <p:cNvSpPr>
              <a:spLocks noChangeShapeType="1"/>
            </p:cNvSpPr>
            <p:nvPr/>
          </p:nvSpPr>
          <p:spPr bwMode="auto">
            <a:xfrm>
              <a:off x="1311" y="1637"/>
              <a:ext cx="1725" cy="0"/>
            </a:xfrm>
            <a:prstGeom prst="line">
              <a:avLst/>
            </a:prstGeom>
            <a:noFill/>
            <a:ln w="12700">
              <a:solidFill>
                <a:srgbClr val="B28C2C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28" name="Freeform 99"/>
            <p:cNvSpPr>
              <a:spLocks/>
            </p:cNvSpPr>
            <p:nvPr/>
          </p:nvSpPr>
          <p:spPr bwMode="gray">
            <a:xfrm>
              <a:off x="1101" y="1916"/>
              <a:ext cx="732" cy="232"/>
            </a:xfrm>
            <a:custGeom>
              <a:avLst/>
              <a:gdLst>
                <a:gd name="T0" fmla="*/ 0 w 1906"/>
                <a:gd name="T1" fmla="*/ 529 h 530"/>
                <a:gd name="T2" fmla="*/ 1905 w 1906"/>
                <a:gd name="T3" fmla="*/ 529 h 530"/>
                <a:gd name="T4" fmla="*/ 1606 w 1906"/>
                <a:gd name="T5" fmla="*/ 0 h 530"/>
                <a:gd name="T6" fmla="*/ 282 w 1906"/>
                <a:gd name="T7" fmla="*/ 0 h 530"/>
                <a:gd name="T8" fmla="*/ 0 w 1906"/>
                <a:gd name="T9" fmla="*/ 52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6" h="530">
                  <a:moveTo>
                    <a:pt x="0" y="529"/>
                  </a:moveTo>
                  <a:lnTo>
                    <a:pt x="1905" y="529"/>
                  </a:lnTo>
                  <a:lnTo>
                    <a:pt x="1606" y="0"/>
                  </a:lnTo>
                  <a:lnTo>
                    <a:pt x="282" y="0"/>
                  </a:lnTo>
                  <a:lnTo>
                    <a:pt x="0" y="529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29" name="Freeform 100"/>
            <p:cNvSpPr>
              <a:spLocks/>
            </p:cNvSpPr>
            <p:nvPr/>
          </p:nvSpPr>
          <p:spPr bwMode="gray">
            <a:xfrm>
              <a:off x="1222" y="1650"/>
              <a:ext cx="476" cy="235"/>
            </a:xfrm>
            <a:custGeom>
              <a:avLst/>
              <a:gdLst>
                <a:gd name="T0" fmla="*/ 0 w 1239"/>
                <a:gd name="T1" fmla="*/ 537 h 538"/>
                <a:gd name="T2" fmla="*/ 1238 w 1239"/>
                <a:gd name="T3" fmla="*/ 537 h 538"/>
                <a:gd name="T4" fmla="*/ 950 w 1239"/>
                <a:gd name="T5" fmla="*/ 0 h 538"/>
                <a:gd name="T6" fmla="*/ 288 w 1239"/>
                <a:gd name="T7" fmla="*/ 0 h 538"/>
                <a:gd name="T8" fmla="*/ 0 w 1239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9" h="538">
                  <a:moveTo>
                    <a:pt x="0" y="537"/>
                  </a:moveTo>
                  <a:lnTo>
                    <a:pt x="1238" y="537"/>
                  </a:lnTo>
                  <a:lnTo>
                    <a:pt x="950" y="0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30" name="Freeform 101"/>
            <p:cNvSpPr>
              <a:spLocks/>
            </p:cNvSpPr>
            <p:nvPr/>
          </p:nvSpPr>
          <p:spPr bwMode="gray">
            <a:xfrm>
              <a:off x="1346" y="1383"/>
              <a:ext cx="226" cy="236"/>
            </a:xfrm>
            <a:custGeom>
              <a:avLst/>
              <a:gdLst>
                <a:gd name="T0" fmla="*/ 0 w 587"/>
                <a:gd name="T1" fmla="*/ 533 h 537"/>
                <a:gd name="T2" fmla="*/ 586 w 587"/>
                <a:gd name="T3" fmla="*/ 536 h 537"/>
                <a:gd name="T4" fmla="*/ 283 w 587"/>
                <a:gd name="T5" fmla="*/ 0 h 537"/>
                <a:gd name="T6" fmla="*/ 0 w 587"/>
                <a:gd name="T7" fmla="*/ 533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537">
                  <a:moveTo>
                    <a:pt x="0" y="533"/>
                  </a:moveTo>
                  <a:lnTo>
                    <a:pt x="586" y="536"/>
                  </a:lnTo>
                  <a:lnTo>
                    <a:pt x="283" y="0"/>
                  </a:lnTo>
                  <a:lnTo>
                    <a:pt x="0" y="533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31" name="Freeform 102"/>
            <p:cNvSpPr>
              <a:spLocks/>
            </p:cNvSpPr>
            <p:nvPr/>
          </p:nvSpPr>
          <p:spPr bwMode="gray">
            <a:xfrm>
              <a:off x="975" y="2185"/>
              <a:ext cx="983" cy="235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32" name="Line 103"/>
            <p:cNvSpPr>
              <a:spLocks noChangeShapeType="1"/>
            </p:cNvSpPr>
            <p:nvPr/>
          </p:nvSpPr>
          <p:spPr bwMode="auto">
            <a:xfrm flipV="1">
              <a:off x="340" y="1463"/>
              <a:ext cx="1044" cy="2307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33" name="Freeform 104"/>
            <p:cNvSpPr>
              <a:spLocks/>
            </p:cNvSpPr>
            <p:nvPr/>
          </p:nvSpPr>
          <p:spPr bwMode="gray">
            <a:xfrm>
              <a:off x="826" y="2447"/>
              <a:ext cx="1292" cy="312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34" name="Freeform 105"/>
            <p:cNvSpPr>
              <a:spLocks/>
            </p:cNvSpPr>
            <p:nvPr/>
          </p:nvSpPr>
          <p:spPr bwMode="gray">
            <a:xfrm>
              <a:off x="636" y="2787"/>
              <a:ext cx="1673" cy="402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35" name="Freeform 106"/>
            <p:cNvSpPr>
              <a:spLocks/>
            </p:cNvSpPr>
            <p:nvPr/>
          </p:nvSpPr>
          <p:spPr bwMode="gray">
            <a:xfrm>
              <a:off x="389" y="3219"/>
              <a:ext cx="2175" cy="521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36" name="Text Box 107"/>
            <p:cNvSpPr txBox="1">
              <a:spLocks noChangeArrowheads="1"/>
            </p:cNvSpPr>
            <p:nvPr/>
          </p:nvSpPr>
          <p:spPr bwMode="auto">
            <a:xfrm>
              <a:off x="1882" y="3342"/>
              <a:ext cx="546" cy="2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latinLnBrk="0"/>
              <a:r>
                <a:rPr kumimoji="0" lang="ko-KR" altLang="en-US" sz="1000" b="0">
                  <a:solidFill>
                    <a:schemeClr val="bg1"/>
                  </a:solidFill>
                  <a:latin typeface="+mn-ea"/>
                </a:rPr>
                <a:t>일의 목적과</a:t>
              </a:r>
              <a:br>
                <a:rPr kumimoji="0" lang="ko-KR" altLang="en-US" sz="1000" b="0">
                  <a:solidFill>
                    <a:schemeClr val="bg1"/>
                  </a:solidFill>
                  <a:latin typeface="+mn-ea"/>
                </a:rPr>
              </a:br>
              <a:r>
                <a:rPr kumimoji="0" lang="ko-KR" altLang="en-US" sz="1000" b="0">
                  <a:solidFill>
                    <a:schemeClr val="bg1"/>
                  </a:solidFill>
                  <a:latin typeface="+mn-ea"/>
                </a:rPr>
                <a:t>의미</a:t>
              </a:r>
            </a:p>
          </p:txBody>
        </p:sp>
        <p:sp>
          <p:nvSpPr>
            <p:cNvPr id="137" name="Text Box 108"/>
            <p:cNvSpPr txBox="1">
              <a:spLocks noChangeArrowheads="1"/>
            </p:cNvSpPr>
            <p:nvPr/>
          </p:nvSpPr>
          <p:spPr bwMode="auto">
            <a:xfrm>
              <a:off x="1880" y="2908"/>
              <a:ext cx="548" cy="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latinLnBrk="0"/>
              <a:r>
                <a:rPr kumimoji="0" lang="ko-KR" altLang="en-US" sz="1000" b="0" dirty="0">
                  <a:solidFill>
                    <a:schemeClr val="bg1"/>
                  </a:solidFill>
                  <a:latin typeface="+mn-ea"/>
                </a:rPr>
                <a:t>신뢰와</a:t>
              </a:r>
              <a:r>
                <a:rPr kumimoji="0" lang="ko-KR" altLang="en-US" sz="1000" b="0" dirty="0">
                  <a:solidFill>
                    <a:srgbClr val="9A224D"/>
                  </a:solidFill>
                  <a:latin typeface="+mn-ea"/>
                </a:rPr>
                <a:t> 기대</a:t>
              </a:r>
            </a:p>
          </p:txBody>
        </p:sp>
        <p:sp>
          <p:nvSpPr>
            <p:cNvPr id="138" name="Text Box 109"/>
            <p:cNvSpPr txBox="1">
              <a:spLocks noChangeArrowheads="1"/>
            </p:cNvSpPr>
            <p:nvPr/>
          </p:nvSpPr>
          <p:spPr bwMode="auto">
            <a:xfrm>
              <a:off x="1570" y="2527"/>
              <a:ext cx="858" cy="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latinLnBrk="0"/>
              <a:r>
                <a:rPr kumimoji="0" lang="ko-KR" altLang="en-US" sz="1000" b="0" dirty="0">
                  <a:solidFill>
                    <a:schemeClr val="bg1"/>
                  </a:solidFill>
                  <a:latin typeface="+mn-ea"/>
                </a:rPr>
                <a:t>커뮤니케이</a:t>
              </a:r>
              <a:r>
                <a:rPr kumimoji="0" lang="ko-KR" altLang="en-US" sz="1000" b="0" dirty="0">
                  <a:solidFill>
                    <a:srgbClr val="9A224D"/>
                  </a:solidFill>
                  <a:latin typeface="+mn-ea"/>
                </a:rPr>
                <a:t>션과 정보</a:t>
              </a:r>
            </a:p>
          </p:txBody>
        </p:sp>
        <p:sp>
          <p:nvSpPr>
            <p:cNvPr id="139" name="Text Box 110"/>
            <p:cNvSpPr txBox="1">
              <a:spLocks noChangeArrowheads="1"/>
            </p:cNvSpPr>
            <p:nvPr/>
          </p:nvSpPr>
          <p:spPr bwMode="auto">
            <a:xfrm>
              <a:off x="1882" y="2198"/>
              <a:ext cx="546" cy="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latinLnBrk="0"/>
              <a:r>
                <a:rPr kumimoji="0" lang="ko-KR" altLang="en-US" sz="1000" b="0">
                  <a:solidFill>
                    <a:srgbClr val="9A224D"/>
                  </a:solidFill>
                  <a:latin typeface="+mn-ea"/>
                </a:rPr>
                <a:t>칭찬과 인정</a:t>
              </a:r>
            </a:p>
          </p:txBody>
        </p:sp>
        <p:sp>
          <p:nvSpPr>
            <p:cNvPr id="140" name="Text Box 111"/>
            <p:cNvSpPr txBox="1">
              <a:spLocks noChangeArrowheads="1"/>
            </p:cNvSpPr>
            <p:nvPr/>
          </p:nvSpPr>
          <p:spPr bwMode="auto">
            <a:xfrm>
              <a:off x="1793" y="1936"/>
              <a:ext cx="635" cy="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latinLnBrk="0"/>
              <a:r>
                <a:rPr kumimoji="0" lang="ko-KR" altLang="en-US" sz="1000" b="0">
                  <a:solidFill>
                    <a:srgbClr val="9A224D"/>
                  </a:solidFill>
                  <a:latin typeface="+mn-ea"/>
                </a:rPr>
                <a:t>자율과 유연함</a:t>
              </a:r>
            </a:p>
          </p:txBody>
        </p:sp>
        <p:sp>
          <p:nvSpPr>
            <p:cNvPr id="141" name="Text Box 112"/>
            <p:cNvSpPr txBox="1">
              <a:spLocks noChangeArrowheads="1"/>
            </p:cNvSpPr>
            <p:nvPr/>
          </p:nvSpPr>
          <p:spPr bwMode="auto">
            <a:xfrm>
              <a:off x="1882" y="1676"/>
              <a:ext cx="546" cy="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latinLnBrk="0"/>
              <a:r>
                <a:rPr kumimoji="0" lang="ko-KR" altLang="en-US" sz="1000" b="0">
                  <a:solidFill>
                    <a:srgbClr val="9A224D"/>
                  </a:solidFill>
                  <a:latin typeface="+mn-ea"/>
                </a:rPr>
                <a:t>참여와 격려</a:t>
              </a:r>
            </a:p>
          </p:txBody>
        </p:sp>
        <p:sp>
          <p:nvSpPr>
            <p:cNvPr id="142" name="Text Box 113"/>
            <p:cNvSpPr txBox="1">
              <a:spLocks noChangeArrowheads="1"/>
            </p:cNvSpPr>
            <p:nvPr/>
          </p:nvSpPr>
          <p:spPr bwMode="auto">
            <a:xfrm>
              <a:off x="1662" y="1415"/>
              <a:ext cx="766" cy="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latinLnBrk="0"/>
              <a:r>
                <a:rPr kumimoji="0" lang="ko-KR" altLang="en-US" sz="1000" b="0">
                  <a:solidFill>
                    <a:srgbClr val="9A224D"/>
                  </a:solidFill>
                  <a:latin typeface="+mn-ea"/>
                </a:rPr>
                <a:t>배움과 도전</a:t>
              </a:r>
              <a:r>
                <a:rPr kumimoji="0" lang="en-US" altLang="ko-KR" sz="1000" b="0">
                  <a:solidFill>
                    <a:srgbClr val="9A224D"/>
                  </a:solidFill>
                  <a:latin typeface="+mn-ea"/>
                </a:rPr>
                <a:t>, </a:t>
              </a:r>
              <a:r>
                <a:rPr kumimoji="0" lang="ko-KR" altLang="en-US" sz="1000" b="0">
                  <a:solidFill>
                    <a:srgbClr val="9A224D"/>
                  </a:solidFill>
                  <a:latin typeface="+mn-ea"/>
                </a:rPr>
                <a:t>성장</a:t>
              </a:r>
            </a:p>
          </p:txBody>
        </p:sp>
        <p:sp>
          <p:nvSpPr>
            <p:cNvPr id="143" name="Text Box 114"/>
            <p:cNvSpPr txBox="1">
              <a:spLocks noChangeArrowheads="1"/>
            </p:cNvSpPr>
            <p:nvPr/>
          </p:nvSpPr>
          <p:spPr bwMode="auto">
            <a:xfrm>
              <a:off x="648" y="2387"/>
              <a:ext cx="317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latinLnBrk="0"/>
              <a:r>
                <a:rPr kumimoji="0" lang="ko-KR" altLang="en-US" sz="1200" b="0">
                  <a:latin typeface="+mn-ea"/>
                </a:rPr>
                <a:t>성과</a:t>
              </a:r>
            </a:p>
          </p:txBody>
        </p:sp>
        <p:sp>
          <p:nvSpPr>
            <p:cNvPr id="144" name="Rectangle 115"/>
            <p:cNvSpPr>
              <a:spLocks noChangeArrowheads="1"/>
            </p:cNvSpPr>
            <p:nvPr/>
          </p:nvSpPr>
          <p:spPr bwMode="auto">
            <a:xfrm>
              <a:off x="1224" y="1253"/>
              <a:ext cx="159" cy="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latinLnBrk="0"/>
              <a:r>
                <a:rPr kumimoji="0" lang="ko-KR" altLang="en-US" sz="1200" b="0">
                  <a:latin typeface="+mn-ea"/>
                </a:rPr>
                <a:t>고</a:t>
              </a:r>
            </a:p>
          </p:txBody>
        </p:sp>
        <p:sp>
          <p:nvSpPr>
            <p:cNvPr id="145" name="Rectangle 116"/>
            <p:cNvSpPr>
              <a:spLocks noChangeArrowheads="1"/>
            </p:cNvSpPr>
            <p:nvPr/>
          </p:nvSpPr>
          <p:spPr bwMode="auto">
            <a:xfrm>
              <a:off x="230" y="3509"/>
              <a:ext cx="159" cy="2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latinLnBrk="0"/>
              <a:r>
                <a:rPr kumimoji="0" lang="ko-KR" altLang="en-US" sz="1200" b="0">
                  <a:latin typeface="+mn-ea"/>
                </a:rPr>
                <a:t>저</a:t>
              </a:r>
            </a:p>
          </p:txBody>
        </p:sp>
        <p:sp>
          <p:nvSpPr>
            <p:cNvPr id="146" name="Oval 117"/>
            <p:cNvSpPr>
              <a:spLocks noChangeArrowheads="1"/>
            </p:cNvSpPr>
            <p:nvPr/>
          </p:nvSpPr>
          <p:spPr bwMode="auto">
            <a:xfrm>
              <a:off x="1383" y="3385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latinLnBrk="0"/>
              <a:r>
                <a:rPr kumimoji="0" lang="en-US" altLang="ko-KR" sz="1200">
                  <a:solidFill>
                    <a:srgbClr val="CCFF66"/>
                  </a:solidFill>
                  <a:latin typeface="+mn-ea"/>
                </a:rPr>
                <a:t>1</a:t>
              </a:r>
            </a:p>
          </p:txBody>
        </p:sp>
        <p:sp>
          <p:nvSpPr>
            <p:cNvPr id="147" name="Oval 118"/>
            <p:cNvSpPr>
              <a:spLocks noChangeArrowheads="1"/>
            </p:cNvSpPr>
            <p:nvPr/>
          </p:nvSpPr>
          <p:spPr bwMode="auto">
            <a:xfrm>
              <a:off x="1383" y="2914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latinLnBrk="0"/>
              <a:r>
                <a:rPr kumimoji="0" lang="en-US" altLang="ko-KR" sz="1200">
                  <a:solidFill>
                    <a:srgbClr val="CCFF66"/>
                  </a:solidFill>
                  <a:latin typeface="+mn-ea"/>
                </a:rPr>
                <a:t>2</a:t>
              </a:r>
            </a:p>
          </p:txBody>
        </p:sp>
        <p:sp>
          <p:nvSpPr>
            <p:cNvPr id="148" name="Oval 119"/>
            <p:cNvSpPr>
              <a:spLocks noChangeArrowheads="1"/>
            </p:cNvSpPr>
            <p:nvPr/>
          </p:nvSpPr>
          <p:spPr bwMode="auto">
            <a:xfrm>
              <a:off x="1383" y="2542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latinLnBrk="0"/>
              <a:r>
                <a:rPr kumimoji="0" lang="en-US" altLang="ko-KR" sz="1200">
                  <a:solidFill>
                    <a:srgbClr val="CCFF66"/>
                  </a:solidFill>
                  <a:latin typeface="+mn-ea"/>
                </a:rPr>
                <a:t>3</a:t>
              </a:r>
            </a:p>
          </p:txBody>
        </p:sp>
        <p:sp>
          <p:nvSpPr>
            <p:cNvPr id="149" name="Oval 120"/>
            <p:cNvSpPr>
              <a:spLocks noChangeArrowheads="1"/>
            </p:cNvSpPr>
            <p:nvPr/>
          </p:nvSpPr>
          <p:spPr bwMode="auto">
            <a:xfrm>
              <a:off x="1383" y="2244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latinLnBrk="0"/>
              <a:r>
                <a:rPr kumimoji="0" lang="en-US" altLang="ko-KR" sz="1200">
                  <a:solidFill>
                    <a:srgbClr val="CCFF66"/>
                  </a:solidFill>
                  <a:latin typeface="+mn-ea"/>
                </a:rPr>
                <a:t>4</a:t>
              </a:r>
            </a:p>
          </p:txBody>
        </p:sp>
        <p:sp>
          <p:nvSpPr>
            <p:cNvPr id="150" name="Oval 121"/>
            <p:cNvSpPr>
              <a:spLocks noChangeArrowheads="1"/>
            </p:cNvSpPr>
            <p:nvPr/>
          </p:nvSpPr>
          <p:spPr bwMode="auto">
            <a:xfrm>
              <a:off x="1383" y="1954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latinLnBrk="0"/>
              <a:r>
                <a:rPr kumimoji="0" lang="en-US" altLang="ko-KR" sz="1200">
                  <a:solidFill>
                    <a:srgbClr val="CCFF66"/>
                  </a:solidFill>
                  <a:latin typeface="+mn-ea"/>
                </a:rPr>
                <a:t>5</a:t>
              </a:r>
            </a:p>
          </p:txBody>
        </p:sp>
        <p:sp>
          <p:nvSpPr>
            <p:cNvPr id="151" name="Oval 122"/>
            <p:cNvSpPr>
              <a:spLocks noChangeArrowheads="1"/>
            </p:cNvSpPr>
            <p:nvPr/>
          </p:nvSpPr>
          <p:spPr bwMode="auto">
            <a:xfrm>
              <a:off x="1383" y="1706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latinLnBrk="0"/>
              <a:r>
                <a:rPr kumimoji="0" lang="en-US" altLang="ko-KR" sz="1200">
                  <a:solidFill>
                    <a:srgbClr val="CCFF66"/>
                  </a:solidFill>
                  <a:latin typeface="+mn-ea"/>
                </a:rPr>
                <a:t>6</a:t>
              </a:r>
            </a:p>
          </p:txBody>
        </p:sp>
        <p:sp>
          <p:nvSpPr>
            <p:cNvPr id="152" name="Oval 123"/>
            <p:cNvSpPr>
              <a:spLocks noChangeArrowheads="1"/>
            </p:cNvSpPr>
            <p:nvPr/>
          </p:nvSpPr>
          <p:spPr bwMode="auto">
            <a:xfrm>
              <a:off x="1383" y="1434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latinLnBrk="0"/>
              <a:r>
                <a:rPr kumimoji="0" lang="en-US" altLang="ko-KR" sz="1200">
                  <a:solidFill>
                    <a:srgbClr val="CCFF66"/>
                  </a:solidFill>
                  <a:latin typeface="+mn-ea"/>
                </a:rPr>
                <a:t>7</a:t>
              </a:r>
            </a:p>
          </p:txBody>
        </p:sp>
      </p:grpSp>
      <p:graphicFrame>
        <p:nvGraphicFramePr>
          <p:cNvPr id="153" name="Group 1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719837"/>
              </p:ext>
            </p:extLst>
          </p:nvPr>
        </p:nvGraphicFramePr>
        <p:xfrm>
          <a:off x="3542345" y="1546091"/>
          <a:ext cx="2960055" cy="4055401"/>
        </p:xfrm>
        <a:graphic>
          <a:graphicData uri="http://schemas.openxmlformats.org/drawingml/2006/table">
            <a:tbl>
              <a:tblPr/>
              <a:tblGrid>
                <a:gridCol w="268288"/>
                <a:gridCol w="2008276"/>
                <a:gridCol w="683491"/>
              </a:tblGrid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단계</a:t>
                      </a:r>
                    </a:p>
                  </a:txBody>
                  <a:tcPr marL="54000" marR="54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내용</a:t>
                      </a: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구성원</a:t>
                      </a: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</a:p>
                  </a:txBody>
                  <a:tcPr marL="54000" marR="54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보다 많은 책임 부여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계속 도전할 수 있는 환경 조성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동료와 함께 일을 즐기며 몰두 → 자기 성장</a:t>
                      </a: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54000" marR="54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종업원의 제안에 관심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혁신</a:t>
                      </a: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개선할 수 있는 조직 역량 확립</a:t>
                      </a: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54000" marR="54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업무 자율권 최대보장</a:t>
                      </a: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간섭 </a:t>
                      </a: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업무시간 및 장소의 유연성 확보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역량을 인정 받은 직원에 한함</a:t>
                      </a: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54000" marR="54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적절 </a:t>
                      </a: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&amp; 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효과적인 칭찬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공식적 포상</a:t>
                      </a: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 vs. 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비공식적 칭찬</a:t>
                      </a: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54000" marR="54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업무 수행중 부서</a:t>
                      </a: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회사의 움직임에 대한 정보와 커뮤니케이션 요구</a:t>
                      </a: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54000" marR="54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종업원을 전문가로 인정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신뢰와 기대</a:t>
                      </a: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종업원의 기본 권리</a:t>
                      </a: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54000" marR="54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업무의 중요성 환기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개인업무</a:t>
                      </a: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회사목적 관계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업무에 대한 긍지</a:t>
                      </a: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조직의 일원으로 의식</a:t>
                      </a: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0" marR="54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4" name="Text Box 76"/>
          <p:cNvSpPr txBox="1">
            <a:spLocks noChangeArrowheads="1"/>
          </p:cNvSpPr>
          <p:nvPr/>
        </p:nvSpPr>
        <p:spPr bwMode="auto">
          <a:xfrm>
            <a:off x="545339" y="6023871"/>
            <a:ext cx="684803" cy="2616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050">
                <a:latin typeface="+mn-ea"/>
              </a:rPr>
              <a:t>작성안내</a:t>
            </a:r>
          </a:p>
        </p:txBody>
      </p:sp>
      <p:sp>
        <p:nvSpPr>
          <p:cNvPr id="155" name="Text Box 77"/>
          <p:cNvSpPr txBox="1">
            <a:spLocks noChangeArrowheads="1"/>
          </p:cNvSpPr>
          <p:nvPr/>
        </p:nvSpPr>
        <p:spPr bwMode="auto">
          <a:xfrm>
            <a:off x="1321843" y="6023871"/>
            <a:ext cx="5098223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71450" indent="-171450" algn="l">
              <a:buFont typeface="Wingdings" pitchFamily="2" charset="2"/>
              <a:buChar char="§"/>
            </a:pPr>
            <a:r>
              <a:rPr lang="ko-KR" altLang="en-US" sz="1050" dirty="0">
                <a:latin typeface="+mn-ea"/>
              </a:rPr>
              <a:t>자신이 담당하고 있는 팀의 </a:t>
            </a:r>
            <a:r>
              <a:rPr lang="ko-KR" altLang="en-US" sz="1050" dirty="0" smtClean="0">
                <a:latin typeface="+mn-ea"/>
              </a:rPr>
              <a:t>구성원들은 어느 </a:t>
            </a:r>
            <a:r>
              <a:rPr lang="ko-KR" altLang="en-US" sz="1050" dirty="0">
                <a:latin typeface="+mn-ea"/>
              </a:rPr>
              <a:t>욕구 수준에 있는지를 생각해봅니다</a:t>
            </a:r>
            <a:r>
              <a:rPr lang="en-US" altLang="ko-KR" sz="105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914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Activity.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83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158128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포도밭의 교훈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946150" y="1685328"/>
            <a:ext cx="5131593" cy="3251914"/>
            <a:chOff x="1116013" y="1916113"/>
            <a:chExt cx="7167562" cy="4542116"/>
          </a:xfrm>
        </p:grpSpPr>
        <p:pic>
          <p:nvPicPr>
            <p:cNvPr id="9" name="Picture 3" descr="MCj01978670000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638" y="1916113"/>
              <a:ext cx="4071937" cy="410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MCj02857840000[1]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16013" y="4005263"/>
              <a:ext cx="2376487" cy="2141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AutoShape 5"/>
            <p:cNvSpPr>
              <a:spLocks noChangeArrowheads="1"/>
            </p:cNvSpPr>
            <p:nvPr/>
          </p:nvSpPr>
          <p:spPr bwMode="auto">
            <a:xfrm>
              <a:off x="1116013" y="1916113"/>
              <a:ext cx="2879725" cy="1728787"/>
            </a:xfrm>
            <a:prstGeom prst="cloudCallout">
              <a:avLst>
                <a:gd name="adj1" fmla="val -2810"/>
                <a:gd name="adj2" fmla="val 81130"/>
              </a:avLst>
            </a:prstGeom>
            <a:solidFill>
              <a:srgbClr val="FFFFFF"/>
            </a:solidFill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ko-KR" altLang="en-US" sz="1100" b="1">
                <a:latin typeface="+mn-ea"/>
              </a:endParaRPr>
            </a:p>
          </p:txBody>
        </p:sp>
        <p:sp>
          <p:nvSpPr>
            <p:cNvPr id="13" name="AutoShape 6"/>
            <p:cNvSpPr>
              <a:spLocks noChangeArrowheads="1"/>
            </p:cNvSpPr>
            <p:nvPr/>
          </p:nvSpPr>
          <p:spPr bwMode="auto">
            <a:xfrm>
              <a:off x="1116013" y="1916113"/>
              <a:ext cx="2879725" cy="1728787"/>
            </a:xfrm>
            <a:prstGeom prst="cloudCallout">
              <a:avLst>
                <a:gd name="adj1" fmla="val -23264"/>
                <a:gd name="adj2" fmla="val 81130"/>
              </a:avLst>
            </a:prstGeom>
            <a:solidFill>
              <a:srgbClr val="FFFFFF"/>
            </a:solidFill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ko-KR" altLang="en-US" sz="1100" b="1">
                <a:latin typeface="+mn-ea"/>
              </a:endParaRPr>
            </a:p>
          </p:txBody>
        </p:sp>
        <p:sp>
          <p:nvSpPr>
            <p:cNvPr id="14" name="AutoShape 7"/>
            <p:cNvSpPr>
              <a:spLocks noChangeArrowheads="1"/>
            </p:cNvSpPr>
            <p:nvPr/>
          </p:nvSpPr>
          <p:spPr bwMode="auto">
            <a:xfrm>
              <a:off x="1116013" y="1919288"/>
              <a:ext cx="2879725" cy="1728787"/>
            </a:xfrm>
            <a:prstGeom prst="cloudCallout">
              <a:avLst>
                <a:gd name="adj1" fmla="val 19296"/>
                <a:gd name="adj2" fmla="val 118685"/>
              </a:avLst>
            </a:prstGeom>
            <a:solidFill>
              <a:srgbClr val="FFFFFF"/>
            </a:solidFill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ko-KR" altLang="en-US" sz="1100" b="1">
                <a:latin typeface="+mn-ea"/>
              </a:endParaRPr>
            </a:p>
          </p:txBody>
        </p:sp>
        <p:pic>
          <p:nvPicPr>
            <p:cNvPr id="15" name="Picture 10" descr="s_new_cp_lot_t_00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16" b="-2045"/>
            <a:stretch>
              <a:fillRect/>
            </a:stretch>
          </p:blipFill>
          <p:spPr bwMode="auto">
            <a:xfrm>
              <a:off x="1619250" y="2422525"/>
              <a:ext cx="1873250" cy="719138"/>
            </a:xfrm>
            <a:prstGeom prst="rect">
              <a:avLst/>
            </a:prstGeom>
            <a:solidFill>
              <a:srgbClr val="FFFFFF"/>
            </a:solidFill>
          </p:spPr>
        </p:pic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1220788" y="6092825"/>
              <a:ext cx="1128904" cy="365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 b="1">
                  <a:latin typeface="+mn-ea"/>
                </a:rPr>
                <a:t>대박 </a:t>
              </a:r>
              <a:r>
                <a:rPr lang="en-US" altLang="ko-KR" sz="1100" b="1">
                  <a:latin typeface="+mn-ea"/>
                </a:rPr>
                <a:t>3</a:t>
              </a:r>
              <a:r>
                <a:rPr lang="ko-KR" altLang="en-US" sz="1100" b="1">
                  <a:latin typeface="+mn-ea"/>
                </a:rPr>
                <a:t>남매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46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84</a:t>
            </a:fld>
            <a:endParaRPr lang="ko-KR" altLang="en-US" dirty="0"/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995591" y="1198918"/>
            <a:ext cx="5506807" cy="1485554"/>
          </a:xfrm>
          <a:prstGeom prst="roundRect">
            <a:avLst>
              <a:gd name="adj" fmla="val 5998"/>
            </a:avLst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1224552" y="1271013"/>
            <a:ext cx="4938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err="1" smtClean="0">
                <a:latin typeface="+mn-ea"/>
              </a:rPr>
              <a:t>소강의를</a:t>
            </a:r>
            <a:r>
              <a:rPr lang="ko-KR" altLang="en-US" sz="1200" dirty="0" smtClean="0">
                <a:latin typeface="+mn-ea"/>
              </a:rPr>
              <a:t> 듣고 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err="1" smtClean="0">
                <a:latin typeface="+mn-ea"/>
              </a:rPr>
              <a:t>사회적기업가를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ko-KR" altLang="en-US" sz="1200" dirty="0" err="1" smtClean="0">
                <a:latin typeface="+mn-ea"/>
              </a:rPr>
              <a:t>동기부여할</a:t>
            </a:r>
            <a:r>
              <a:rPr lang="ko-KR" altLang="en-US" sz="1200" dirty="0" smtClean="0">
                <a:latin typeface="+mn-ea"/>
              </a:rPr>
              <a:t> 수 있는 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전략 개발원칙을</a:t>
            </a:r>
            <a:endParaRPr lang="en-US" altLang="ko-KR" sz="1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+mn-ea"/>
              </a:rPr>
              <a:t>세워봅시다</a:t>
            </a:r>
            <a:r>
              <a:rPr lang="en-US" altLang="ko-KR" sz="1200" dirty="0" smtClean="0">
                <a:latin typeface="+mn-ea"/>
              </a:rPr>
              <a:t>!</a:t>
            </a:r>
            <a:endParaRPr lang="en-US" altLang="ko-KR" sz="1200" dirty="0">
              <a:latin typeface="+mn-ea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640259" y="3258072"/>
            <a:ext cx="5769005" cy="5421470"/>
            <a:chOff x="1144897" y="4571067"/>
            <a:chExt cx="5125351" cy="4536063"/>
          </a:xfrm>
        </p:grpSpPr>
        <p:pic>
          <p:nvPicPr>
            <p:cNvPr id="19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9" r="8542"/>
            <a:stretch/>
          </p:blipFill>
          <p:spPr bwMode="auto">
            <a:xfrm>
              <a:off x="1144897" y="4571067"/>
              <a:ext cx="5125351" cy="453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22"/>
            <p:cNvSpPr txBox="1">
              <a:spLocks noChangeArrowheads="1"/>
            </p:cNvSpPr>
            <p:nvPr/>
          </p:nvSpPr>
          <p:spPr bwMode="auto">
            <a:xfrm>
              <a:off x="1358434" y="5416328"/>
              <a:ext cx="4603321" cy="251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Activity Step</a:t>
              </a: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1224552" y="4678928"/>
            <a:ext cx="493812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AutoNum type="arabicPeriod"/>
            </a:pPr>
            <a:r>
              <a:rPr lang="en-US" altLang="ko-KR" sz="1200" dirty="0">
                <a:latin typeface="+mn-ea"/>
              </a:rPr>
              <a:t>&lt;</a:t>
            </a:r>
            <a:r>
              <a:rPr lang="ko-KR" altLang="en-US" sz="1200" dirty="0">
                <a:latin typeface="+mn-ea"/>
              </a:rPr>
              <a:t>동기부여전략개발원칙</a:t>
            </a:r>
            <a:r>
              <a:rPr lang="en-US" altLang="ko-KR" sz="1200" dirty="0">
                <a:latin typeface="+mn-ea"/>
              </a:rPr>
              <a:t>&gt; </a:t>
            </a:r>
            <a:r>
              <a:rPr lang="ko-KR" altLang="en-US" sz="1200" dirty="0">
                <a:latin typeface="+mn-ea"/>
              </a:rPr>
              <a:t>소강의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ko-KR" altLang="en-US" sz="1200" dirty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>
                <a:latin typeface="+mn-ea"/>
              </a:rPr>
              <a:t>동기부여 아이디어 개발</a:t>
            </a:r>
            <a:br>
              <a:rPr lang="ko-KR" altLang="en-US" sz="1200" dirty="0">
                <a:latin typeface="+mn-ea"/>
              </a:rPr>
            </a:br>
            <a:r>
              <a:rPr lang="ko-KR" altLang="en-US" sz="1200" dirty="0">
                <a:latin typeface="+mn-ea"/>
              </a:rPr>
              <a:t/>
            </a:r>
            <a:br>
              <a:rPr lang="ko-KR" altLang="en-US" sz="1200" dirty="0">
                <a:latin typeface="+mn-ea"/>
              </a:rPr>
            </a:br>
            <a:r>
              <a:rPr lang="en-US" altLang="ko-KR" sz="1200" dirty="0" smtClean="0">
                <a:latin typeface="+mn-ea"/>
              </a:rPr>
              <a:t>- </a:t>
            </a:r>
            <a:r>
              <a:rPr lang="ko-KR" altLang="en-US" sz="1200" dirty="0" smtClean="0">
                <a:latin typeface="+mn-ea"/>
              </a:rPr>
              <a:t>동기부여전략개발원칙 </a:t>
            </a:r>
            <a:r>
              <a:rPr lang="ko-KR" altLang="en-US" sz="1200" dirty="0" err="1">
                <a:latin typeface="+mn-ea"/>
              </a:rPr>
              <a:t>소강의를</a:t>
            </a:r>
            <a:r>
              <a:rPr lang="ko-KR" altLang="en-US" sz="1200" dirty="0">
                <a:latin typeface="+mn-ea"/>
              </a:rPr>
              <a:t> 들으면서 해당 원칙에 해당되는 </a:t>
            </a:r>
            <a:br>
              <a:rPr lang="ko-KR" altLang="en-US" sz="1200" dirty="0">
                <a:latin typeface="+mn-ea"/>
              </a:rPr>
            </a:br>
            <a:r>
              <a:rPr lang="ko-KR" altLang="en-US" sz="1200" dirty="0">
                <a:latin typeface="+mn-ea"/>
              </a:rPr>
              <a:t>  </a:t>
            </a:r>
            <a:r>
              <a:rPr lang="ko-KR" altLang="en-US" sz="1200" dirty="0" smtClean="0">
                <a:latin typeface="+mn-ea"/>
              </a:rPr>
              <a:t> </a:t>
            </a:r>
            <a:r>
              <a:rPr lang="ko-KR" altLang="en-US" sz="1200" dirty="0">
                <a:latin typeface="+mn-ea"/>
              </a:rPr>
              <a:t>자신만의 독특한 동기부여 아이디어를 </a:t>
            </a:r>
            <a:r>
              <a:rPr lang="en-US" altLang="ko-KR" sz="1200" dirty="0">
                <a:latin typeface="+mn-ea"/>
              </a:rPr>
              <a:t>&lt;</a:t>
            </a:r>
            <a:r>
              <a:rPr lang="ko-KR" altLang="en-US" sz="1200" dirty="0">
                <a:latin typeface="+mn-ea"/>
              </a:rPr>
              <a:t>동기부여 아이디어 </a:t>
            </a:r>
            <a:r>
              <a:rPr lang="en-US" altLang="ko-KR" sz="1200" dirty="0" smtClean="0">
                <a:latin typeface="+mn-ea"/>
              </a:rPr>
              <a:t/>
            </a:r>
            <a:br>
              <a:rPr lang="en-US" altLang="ko-KR" sz="1200" dirty="0" smtClean="0">
                <a:latin typeface="+mn-ea"/>
              </a:rPr>
            </a:br>
            <a:r>
              <a:rPr lang="en-US" altLang="ko-KR" sz="1200" dirty="0" smtClean="0">
                <a:latin typeface="+mn-ea"/>
              </a:rPr>
              <a:t>  Sheet</a:t>
            </a:r>
            <a:r>
              <a:rPr lang="en-US" altLang="ko-KR" sz="1200" dirty="0">
                <a:latin typeface="+mn-ea"/>
              </a:rPr>
              <a:t>&gt;</a:t>
            </a:r>
            <a:r>
              <a:rPr lang="ko-KR" altLang="en-US" sz="1200" dirty="0">
                <a:latin typeface="+mn-ea"/>
              </a:rPr>
              <a:t>에 메모합니다</a:t>
            </a:r>
            <a:r>
              <a:rPr lang="en-US" altLang="ko-KR" sz="1200" dirty="0" smtClean="0">
                <a:latin typeface="+mn-ea"/>
              </a:rPr>
              <a:t>.</a:t>
            </a:r>
            <a:br>
              <a:rPr lang="en-US" altLang="ko-KR" sz="1200" dirty="0" smtClean="0">
                <a:latin typeface="+mn-ea"/>
              </a:rPr>
            </a:br>
            <a:endParaRPr lang="en-US" altLang="ko-KR" sz="12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자신이 </a:t>
            </a:r>
            <a:r>
              <a:rPr lang="ko-KR" altLang="en-US" sz="1200" dirty="0">
                <a:latin typeface="+mn-ea"/>
              </a:rPr>
              <a:t>작성한 동기부여 아이디어를 팀 구성원과 공유합니다</a:t>
            </a:r>
            <a:r>
              <a:rPr lang="en-US" altLang="ko-KR" sz="1200" dirty="0">
                <a:latin typeface="+mn-ea"/>
              </a:rPr>
              <a:t>.</a:t>
            </a:r>
            <a:br>
              <a:rPr lang="en-US" altLang="ko-KR" sz="1200" dirty="0">
                <a:latin typeface="+mn-ea"/>
              </a:rPr>
            </a:br>
            <a:endParaRPr lang="en-US" altLang="ko-KR" sz="1200" dirty="0" smtClean="0">
              <a:latin typeface="+mn-ea"/>
            </a:endParaRP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ko-KR" altLang="en-US" sz="1200" dirty="0" smtClean="0">
                <a:latin typeface="+mn-ea"/>
              </a:rPr>
              <a:t>공유결과는 </a:t>
            </a:r>
            <a:r>
              <a:rPr lang="ko-KR" altLang="en-US" sz="1200" dirty="0" err="1">
                <a:latin typeface="+mn-ea"/>
              </a:rPr>
              <a:t>팀별로</a:t>
            </a:r>
            <a:r>
              <a:rPr lang="ko-KR" altLang="en-US" sz="1200" dirty="0">
                <a:latin typeface="+mn-ea"/>
              </a:rPr>
              <a:t> 취합하여 발표합니다</a:t>
            </a:r>
            <a:r>
              <a:rPr lang="en-US" altLang="ko-KR" sz="1200" dirty="0">
                <a:latin typeface="+mn-ea"/>
              </a:rPr>
              <a:t>.</a:t>
            </a:r>
            <a:endParaRPr lang="en-US" altLang="ko-KR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579" y="1342649"/>
            <a:ext cx="1663450" cy="1145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62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소강의</a:t>
            </a:r>
            <a:r>
              <a:rPr lang="en-US" altLang="ko-KR" dirty="0" smtClean="0"/>
              <a:t>] </a:t>
            </a:r>
            <a:r>
              <a:rPr lang="ko-KR" altLang="en-US" dirty="0" smtClean="0"/>
              <a:t>동기부여 </a:t>
            </a:r>
            <a:r>
              <a:rPr lang="ko-KR" altLang="en-US" dirty="0"/>
              <a:t>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85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275360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원칙 </a:t>
            </a:r>
            <a:r>
              <a:rPr lang="en-US" altLang="ko-KR" sz="1100" b="1" dirty="0">
                <a:latin typeface="+mn-ea"/>
              </a:rPr>
              <a:t>1. </a:t>
            </a:r>
            <a:r>
              <a:rPr lang="ko-KR" altLang="en-US" sz="1100" b="1" dirty="0">
                <a:latin typeface="+mn-ea"/>
              </a:rPr>
              <a:t>보상체계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>
                <a:latin typeface="+mn-ea"/>
              </a:rPr>
              <a:t>이대로 좋은가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1137221" y="1650034"/>
            <a:ext cx="4906963" cy="3262588"/>
            <a:chOff x="1476375" y="1977213"/>
            <a:chExt cx="6551613" cy="4356099"/>
          </a:xfrm>
        </p:grpSpPr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3159334" y="1977213"/>
              <a:ext cx="2671496" cy="369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dirty="0">
                  <a:solidFill>
                    <a:srgbClr val="333399"/>
                  </a:solidFill>
                  <a:latin typeface="+mn-ea"/>
                </a:rPr>
                <a:t>「무늬」만의 </a:t>
              </a:r>
              <a:r>
                <a:rPr lang="ko-KR" altLang="en-US" sz="1100" b="1" dirty="0">
                  <a:solidFill>
                    <a:srgbClr val="333399"/>
                  </a:solidFill>
                  <a:latin typeface="+mn-ea"/>
                </a:rPr>
                <a:t>연봉제</a:t>
              </a:r>
              <a:endParaRPr lang="en-US" altLang="ko-KR" sz="1200" b="1" dirty="0">
                <a:solidFill>
                  <a:srgbClr val="333399"/>
                </a:solidFill>
                <a:latin typeface="+mn-ea"/>
              </a:endParaRPr>
            </a:p>
          </p:txBody>
        </p:sp>
        <p:pic>
          <p:nvPicPr>
            <p:cNvPr id="18" name="Picture 5" descr="200266327-001"/>
            <p:cNvPicPr>
              <a:picLocks noChangeAspect="1" noChangeArrowheads="1"/>
            </p:cNvPicPr>
            <p:nvPr/>
          </p:nvPicPr>
          <p:blipFill>
            <a:blip r:embed="rId3" cstate="print">
              <a:lum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646"/>
            <a:stretch>
              <a:fillRect/>
            </a:stretch>
          </p:blipFill>
          <p:spPr bwMode="auto">
            <a:xfrm>
              <a:off x="1692275" y="2528888"/>
              <a:ext cx="6048375" cy="3384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AutoShape 6"/>
            <p:cNvSpPr>
              <a:spLocks noChangeArrowheads="1"/>
            </p:cNvSpPr>
            <p:nvPr/>
          </p:nvSpPr>
          <p:spPr bwMode="auto">
            <a:xfrm>
              <a:off x="1476375" y="5048250"/>
              <a:ext cx="2087563" cy="504825"/>
            </a:xfrm>
            <a:prstGeom prst="roundRect">
              <a:avLst>
                <a:gd name="adj" fmla="val 50000"/>
              </a:avLst>
            </a:prstGeom>
            <a:solidFill>
              <a:srgbClr val="EAEAEA"/>
            </a:solidFill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200" b="1">
                  <a:solidFill>
                    <a:srgbClr val="CC0000"/>
                  </a:solidFill>
                  <a:latin typeface="+mn-ea"/>
                </a:rPr>
                <a:t>(</a:t>
              </a:r>
              <a:r>
                <a:rPr lang="ko-KR" altLang="en-US" sz="1200" b="1">
                  <a:solidFill>
                    <a:srgbClr val="CC0000"/>
                  </a:solidFill>
                  <a:latin typeface="+mn-ea"/>
                </a:rPr>
                <a:t>보상</a:t>
              </a:r>
              <a:r>
                <a:rPr lang="en-US" altLang="ko-KR" sz="1200" b="1">
                  <a:solidFill>
                    <a:srgbClr val="CC0000"/>
                  </a:solidFill>
                  <a:latin typeface="+mn-ea"/>
                </a:rPr>
                <a:t>)</a:t>
              </a:r>
              <a:r>
                <a:rPr lang="ko-KR" altLang="en-US" sz="1200" b="1">
                  <a:solidFill>
                    <a:srgbClr val="CC0000"/>
                  </a:solidFill>
                  <a:latin typeface="+mn-ea"/>
                </a:rPr>
                <a:t>제도는 </a:t>
              </a:r>
              <a:r>
                <a:rPr lang="en-US" altLang="ko-KR" sz="1200" b="1">
                  <a:solidFill>
                    <a:srgbClr val="CC0000"/>
                  </a:solidFill>
                  <a:latin typeface="+mn-ea"/>
                </a:rPr>
                <a:t>4</a:t>
              </a:r>
              <a:r>
                <a:rPr lang="ko-KR" altLang="en-US" sz="1200" b="1">
                  <a:solidFill>
                    <a:srgbClr val="CC0000"/>
                  </a:solidFill>
                  <a:latin typeface="+mn-ea"/>
                </a:rPr>
                <a:t>차선</a:t>
              </a:r>
            </a:p>
          </p:txBody>
        </p:sp>
        <p:sp>
          <p:nvSpPr>
            <p:cNvPr id="20" name="AutoShape 7"/>
            <p:cNvSpPr>
              <a:spLocks noChangeArrowheads="1"/>
            </p:cNvSpPr>
            <p:nvPr/>
          </p:nvSpPr>
          <p:spPr bwMode="auto">
            <a:xfrm>
              <a:off x="5940425" y="5048250"/>
              <a:ext cx="2087563" cy="504825"/>
            </a:xfrm>
            <a:prstGeom prst="roundRect">
              <a:avLst>
                <a:gd name="adj" fmla="val 50000"/>
              </a:avLst>
            </a:prstGeom>
            <a:solidFill>
              <a:srgbClr val="EAEAEA"/>
            </a:solidFill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200" b="1">
                  <a:solidFill>
                    <a:srgbClr val="CC0000"/>
                  </a:solidFill>
                  <a:latin typeface="+mn-ea"/>
                </a:rPr>
                <a:t>(</a:t>
              </a:r>
              <a:r>
                <a:rPr lang="ko-KR" altLang="en-US" sz="1200" b="1">
                  <a:solidFill>
                    <a:srgbClr val="CC0000"/>
                  </a:solidFill>
                  <a:latin typeface="+mn-ea"/>
                </a:rPr>
                <a:t>직원</a:t>
              </a:r>
              <a:r>
                <a:rPr lang="en-US" altLang="ko-KR" sz="1200" b="1">
                  <a:solidFill>
                    <a:srgbClr val="CC0000"/>
                  </a:solidFill>
                  <a:latin typeface="+mn-ea"/>
                </a:rPr>
                <a:t>)</a:t>
              </a:r>
              <a:r>
                <a:rPr lang="ko-KR" altLang="en-US" sz="1200" b="1">
                  <a:solidFill>
                    <a:srgbClr val="CC0000"/>
                  </a:solidFill>
                  <a:latin typeface="+mn-ea"/>
                </a:rPr>
                <a:t>사고는 </a:t>
              </a:r>
              <a:r>
                <a:rPr lang="en-US" altLang="ko-KR" sz="1200" b="1">
                  <a:solidFill>
                    <a:srgbClr val="CC0000"/>
                  </a:solidFill>
                  <a:latin typeface="+mn-ea"/>
                </a:rPr>
                <a:t>2</a:t>
              </a:r>
              <a:r>
                <a:rPr lang="ko-KR" altLang="en-US" sz="1200" b="1">
                  <a:solidFill>
                    <a:srgbClr val="CC0000"/>
                  </a:solidFill>
                  <a:latin typeface="+mn-ea"/>
                </a:rPr>
                <a:t>차선</a:t>
              </a:r>
            </a:p>
          </p:txBody>
        </p:sp>
        <p:sp>
          <p:nvSpPr>
            <p:cNvPr id="21" name="Text Box 8"/>
            <p:cNvSpPr txBox="1">
              <a:spLocks noChangeArrowheads="1"/>
            </p:cNvSpPr>
            <p:nvPr/>
          </p:nvSpPr>
          <p:spPr bwMode="auto">
            <a:xfrm>
              <a:off x="2260600" y="6056313"/>
              <a:ext cx="2698175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200" b="1">
                  <a:latin typeface="+mn-ea"/>
                </a:rPr>
                <a:t>보상체계와 사원의식간의 균형여부 체크</a:t>
              </a:r>
              <a:r>
                <a:rPr lang="en-US" altLang="ko-KR" sz="1200" b="1">
                  <a:latin typeface="+mn-ea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008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소강의</a:t>
            </a:r>
            <a:r>
              <a:rPr lang="en-US" altLang="ko-KR" dirty="0"/>
              <a:t>] </a:t>
            </a:r>
            <a:r>
              <a:rPr lang="ko-KR" altLang="en-US" dirty="0" smtClean="0"/>
              <a:t>동기부여 전략 개발원칙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86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275360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원칙 </a:t>
            </a:r>
            <a:r>
              <a:rPr lang="en-US" altLang="ko-KR" sz="1100" b="1" dirty="0">
                <a:latin typeface="+mn-ea"/>
              </a:rPr>
              <a:t>2. </a:t>
            </a:r>
            <a:r>
              <a:rPr lang="ko-KR" altLang="en-US" sz="1100" b="1" dirty="0" err="1">
                <a:latin typeface="+mn-ea"/>
              </a:rPr>
              <a:t>망치형</a:t>
            </a:r>
            <a:r>
              <a:rPr lang="ko-KR" altLang="en-US" sz="1100" b="1" dirty="0">
                <a:latin typeface="+mn-ea"/>
              </a:rPr>
              <a:t> 관리방식 </a:t>
            </a:r>
            <a:r>
              <a:rPr lang="en-US" altLang="ko-KR" sz="1100" b="1" dirty="0">
                <a:latin typeface="+mn-ea"/>
              </a:rPr>
              <a:t>vs. </a:t>
            </a:r>
            <a:r>
              <a:rPr lang="ko-KR" altLang="en-US" sz="1100" b="1" dirty="0" err="1">
                <a:latin typeface="+mn-ea"/>
              </a:rPr>
              <a:t>벤치형</a:t>
            </a:r>
            <a:r>
              <a:rPr lang="ko-KR" altLang="en-US" sz="1100" b="1" dirty="0">
                <a:latin typeface="+mn-ea"/>
              </a:rPr>
              <a:t> 관리방식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860425" y="1672933"/>
            <a:ext cx="5465857" cy="2727401"/>
            <a:chOff x="755649" y="2133396"/>
            <a:chExt cx="7848600" cy="3916363"/>
          </a:xfrm>
        </p:grpSpPr>
        <p:pic>
          <p:nvPicPr>
            <p:cNvPr id="11" name="Picture 4" descr="%B8%C1%C4%A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75" r="30313"/>
            <a:stretch>
              <a:fillRect/>
            </a:stretch>
          </p:blipFill>
          <p:spPr bwMode="auto">
            <a:xfrm rot="20994199">
              <a:off x="755649" y="2133396"/>
              <a:ext cx="2528888" cy="39163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DSC_2073-novafeel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5" t="54784" r="4654" b="6961"/>
            <a:stretch>
              <a:fillRect/>
            </a:stretch>
          </p:blipFill>
          <p:spPr bwMode="auto">
            <a:xfrm>
              <a:off x="4716462" y="2709659"/>
              <a:ext cx="3887787" cy="2495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3635374" y="3430385"/>
              <a:ext cx="819150" cy="6413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3600" b="1" dirty="0">
                  <a:solidFill>
                    <a:srgbClr val="0066CC"/>
                  </a:solidFill>
                </a:rPr>
                <a:t>vs.</a:t>
              </a:r>
              <a:endParaRPr lang="ko-KR" altLang="en-US" sz="3600" b="1" dirty="0">
                <a:solidFill>
                  <a:srgbClr val="0066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169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소강의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87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275360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원칙 </a:t>
            </a:r>
            <a:r>
              <a:rPr lang="en-US" altLang="ko-KR" sz="1100" b="1" dirty="0">
                <a:latin typeface="+mn-ea"/>
              </a:rPr>
              <a:t>3. </a:t>
            </a:r>
            <a:r>
              <a:rPr lang="ko-KR" altLang="en-US" sz="1100" b="1" dirty="0">
                <a:latin typeface="+mn-ea"/>
              </a:rPr>
              <a:t>되로 주고 말로 받기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616000" y="1578790"/>
            <a:ext cx="5886400" cy="3368099"/>
            <a:chOff x="971600" y="1955948"/>
            <a:chExt cx="7359650" cy="4558749"/>
          </a:xfrm>
        </p:grpSpPr>
        <p:sp>
          <p:nvSpPr>
            <p:cNvPr id="9" name="Oval 2"/>
            <p:cNvSpPr>
              <a:spLocks noChangeArrowheads="1"/>
            </p:cNvSpPr>
            <p:nvPr/>
          </p:nvSpPr>
          <p:spPr bwMode="auto">
            <a:xfrm>
              <a:off x="2714675" y="2276623"/>
              <a:ext cx="4032250" cy="4032250"/>
            </a:xfrm>
            <a:prstGeom prst="ellipse">
              <a:avLst/>
            </a:prstGeom>
            <a:noFill/>
            <a:ln w="9525">
              <a:solidFill>
                <a:srgbClr val="CA150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400">
                <a:latin typeface="+mn-ea"/>
              </a:endParaRPr>
            </a:p>
          </p:txBody>
        </p:sp>
        <p:sp>
          <p:nvSpPr>
            <p:cNvPr id="10" name="Rectangle 3"/>
            <p:cNvSpPr>
              <a:spLocks noChangeArrowheads="1"/>
            </p:cNvSpPr>
            <p:nvPr/>
          </p:nvSpPr>
          <p:spPr bwMode="auto">
            <a:xfrm>
              <a:off x="1058913" y="3141811"/>
              <a:ext cx="3455987" cy="25908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400">
                  <a:latin typeface="+mn-ea"/>
                </a:rPr>
                <a:t>“</a:t>
              </a:r>
              <a:r>
                <a:rPr lang="ko-KR" altLang="en-US" sz="1400">
                  <a:latin typeface="+mn-ea"/>
                </a:rPr>
                <a:t>공짜샘플전략</a:t>
              </a:r>
              <a:r>
                <a:rPr lang="en-US" altLang="ko-KR" sz="1400">
                  <a:latin typeface="+mn-ea"/>
                </a:rPr>
                <a:t>”</a:t>
              </a:r>
            </a:p>
            <a:p>
              <a:pPr algn="ctr"/>
              <a:r>
                <a:rPr lang="ko-KR" altLang="en-US" sz="1400">
                  <a:latin typeface="+mn-ea"/>
                </a:rPr>
                <a:t>버그</a:t>
              </a:r>
              <a:r>
                <a:rPr lang="en-US" altLang="ko-KR" sz="1400" b="1">
                  <a:latin typeface="+mn-ea"/>
                </a:rPr>
                <a:t>(Bug)</a:t>
              </a:r>
              <a:endParaRPr lang="ko-KR" altLang="en-US" sz="1400" b="1">
                <a:latin typeface="+mn-ea"/>
              </a:endParaRPr>
            </a:p>
          </p:txBody>
        </p:sp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2781448"/>
              <a:ext cx="1685925" cy="1219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>
              <a:off x="4730800" y="3141811"/>
              <a:ext cx="3455988" cy="25908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50000"/>
                </a:lnSpc>
              </a:pPr>
              <a:r>
                <a:rPr lang="en-US" altLang="ko-KR" sz="1200">
                  <a:latin typeface="+mn-ea"/>
                </a:rPr>
                <a:t>“</a:t>
              </a:r>
              <a:r>
                <a:rPr lang="ko-KR" altLang="en-US" sz="1200">
                  <a:latin typeface="+mn-ea"/>
                </a:rPr>
                <a:t>꽃 한송이 받아가세요</a:t>
              </a:r>
              <a:r>
                <a:rPr lang="en-US" altLang="ko-KR" sz="1200">
                  <a:latin typeface="+mn-ea"/>
                </a:rPr>
                <a:t>.</a:t>
              </a:r>
            </a:p>
            <a:p>
              <a:pPr algn="ctr">
                <a:lnSpc>
                  <a:spcPct val="150000"/>
                </a:lnSpc>
              </a:pPr>
              <a:r>
                <a:rPr lang="ko-KR" altLang="en-US" sz="1200">
                  <a:latin typeface="+mn-ea"/>
                </a:rPr>
                <a:t>헌금은 꼭 하지 않으셔도 괜찮아요</a:t>
              </a:r>
              <a:r>
                <a:rPr lang="en-US" altLang="ko-KR" sz="1200">
                  <a:latin typeface="+mn-ea"/>
                </a:rPr>
                <a:t>”</a:t>
              </a:r>
            </a:p>
          </p:txBody>
        </p:sp>
        <p:sp>
          <p:nvSpPr>
            <p:cNvPr id="16" name="AutoShape 8"/>
            <p:cNvSpPr>
              <a:spLocks noChangeArrowheads="1"/>
            </p:cNvSpPr>
            <p:nvPr/>
          </p:nvSpPr>
          <p:spPr bwMode="auto">
            <a:xfrm>
              <a:off x="4659363" y="2825898"/>
              <a:ext cx="1439862" cy="1108075"/>
            </a:xfrm>
            <a:prstGeom prst="roundRect">
              <a:avLst>
                <a:gd name="adj" fmla="val 8264"/>
              </a:avLst>
            </a:prstGeom>
            <a:solidFill>
              <a:schemeClr val="bg1"/>
            </a:solidFill>
            <a:ln w="317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120000"/>
                </a:lnSpc>
              </a:pPr>
              <a:r>
                <a:rPr lang="en-US" altLang="ko-KR" b="1">
                  <a:solidFill>
                    <a:srgbClr val="33769F"/>
                  </a:solidFill>
                  <a:latin typeface="+mn-ea"/>
                </a:rPr>
                <a:t>HSK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ko-KR" sz="1200">
                  <a:solidFill>
                    <a:srgbClr val="33769F"/>
                  </a:solidFill>
                  <a:latin typeface="+mn-ea"/>
                </a:rPr>
                <a:t>(</a:t>
              </a:r>
              <a:r>
                <a:rPr lang="ko-KR" altLang="en-US" sz="1200">
                  <a:solidFill>
                    <a:srgbClr val="33769F"/>
                  </a:solidFill>
                  <a:latin typeface="+mn-ea"/>
                </a:rPr>
                <a:t>美 종교단체</a:t>
              </a:r>
              <a:r>
                <a:rPr lang="en-US" altLang="ko-KR" sz="1200">
                  <a:solidFill>
                    <a:srgbClr val="33769F"/>
                  </a:solidFill>
                  <a:latin typeface="+mn-ea"/>
                </a:rPr>
                <a:t>)</a:t>
              </a: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1101775" y="5047116"/>
              <a:ext cx="3240088" cy="6248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l"/>
              <a:r>
                <a:rPr lang="ko-KR" altLang="en-US" sz="800" dirty="0">
                  <a:solidFill>
                    <a:srgbClr val="33769F"/>
                  </a:solidFill>
                  <a:latin typeface="+mn-ea"/>
                </a:rPr>
                <a:t>가구 </a:t>
              </a:r>
              <a:r>
                <a:rPr lang="ko-KR" altLang="en-US" sz="800" dirty="0" err="1">
                  <a:solidFill>
                    <a:srgbClr val="33769F"/>
                  </a:solidFill>
                  <a:latin typeface="+mn-ea"/>
                </a:rPr>
                <a:t>윤택제</a:t>
              </a:r>
              <a:r>
                <a:rPr lang="en-US" altLang="ko-KR" sz="800" dirty="0">
                  <a:solidFill>
                    <a:srgbClr val="33769F"/>
                  </a:solidFill>
                  <a:latin typeface="+mn-ea"/>
                </a:rPr>
                <a:t>, </a:t>
              </a:r>
              <a:r>
                <a:rPr lang="ko-KR" altLang="en-US" sz="800" dirty="0">
                  <a:solidFill>
                    <a:srgbClr val="33769F"/>
                  </a:solidFill>
                  <a:latin typeface="+mn-ea"/>
                </a:rPr>
                <a:t>세제</a:t>
              </a:r>
              <a:r>
                <a:rPr lang="en-US" altLang="ko-KR" sz="800" dirty="0">
                  <a:solidFill>
                    <a:srgbClr val="33769F"/>
                  </a:solidFill>
                  <a:latin typeface="+mn-ea"/>
                </a:rPr>
                <a:t>, </a:t>
              </a:r>
              <a:r>
                <a:rPr lang="ko-KR" altLang="en-US" sz="800" dirty="0">
                  <a:solidFill>
                    <a:srgbClr val="33769F"/>
                  </a:solidFill>
                  <a:latin typeface="+mn-ea"/>
                </a:rPr>
                <a:t>샴푸</a:t>
              </a:r>
              <a:r>
                <a:rPr lang="en-US" altLang="ko-KR" sz="800" dirty="0">
                  <a:solidFill>
                    <a:srgbClr val="33769F"/>
                  </a:solidFill>
                  <a:latin typeface="+mn-ea"/>
                </a:rPr>
                <a:t>, </a:t>
              </a:r>
              <a:r>
                <a:rPr lang="ko-KR" altLang="en-US" sz="800" dirty="0">
                  <a:solidFill>
                    <a:srgbClr val="33769F"/>
                  </a:solidFill>
                  <a:latin typeface="+mn-ea"/>
                </a:rPr>
                <a:t>방향제 등 갖가지 </a:t>
              </a:r>
              <a:r>
                <a:rPr lang="ko-KR" altLang="en-US" sz="800" dirty="0" err="1">
                  <a:solidFill>
                    <a:srgbClr val="33769F"/>
                  </a:solidFill>
                  <a:latin typeface="+mn-ea"/>
                </a:rPr>
                <a:t>암웨이</a:t>
              </a:r>
              <a:r>
                <a:rPr lang="ko-KR" altLang="en-US" sz="800" dirty="0">
                  <a:solidFill>
                    <a:srgbClr val="33769F"/>
                  </a:solidFill>
                  <a:latin typeface="+mn-ea"/>
                </a:rPr>
                <a:t> 제품들을 총망라하고 있는 샘플 상자를 잠재 고객에게 </a:t>
              </a:r>
              <a:r>
                <a:rPr lang="en-US" altLang="ko-KR" sz="800" dirty="0">
                  <a:solidFill>
                    <a:srgbClr val="33769F"/>
                  </a:solidFill>
                  <a:latin typeface="+mn-ea"/>
                </a:rPr>
                <a:t>2-3</a:t>
              </a:r>
              <a:r>
                <a:rPr lang="ko-KR" altLang="en-US" sz="800" dirty="0">
                  <a:solidFill>
                    <a:srgbClr val="33769F"/>
                  </a:solidFill>
                  <a:latin typeface="+mn-ea"/>
                </a:rPr>
                <a:t>일간 무료로 사용하도록 권유</a:t>
              </a:r>
              <a:r>
                <a:rPr lang="en-US" altLang="ko-KR" sz="800" dirty="0">
                  <a:solidFill>
                    <a:srgbClr val="33769F"/>
                  </a:solidFill>
                  <a:latin typeface="+mn-ea"/>
                </a:rPr>
                <a:t>, </a:t>
              </a:r>
              <a:r>
                <a:rPr lang="ko-KR" altLang="en-US" sz="800" dirty="0">
                  <a:solidFill>
                    <a:srgbClr val="33769F"/>
                  </a:solidFill>
                  <a:latin typeface="+mn-ea"/>
                </a:rPr>
                <a:t>이후 </a:t>
              </a:r>
              <a:r>
                <a:rPr lang="ko-KR" altLang="en-US" sz="800" dirty="0" err="1">
                  <a:solidFill>
                    <a:srgbClr val="33769F"/>
                  </a:solidFill>
                  <a:latin typeface="+mn-ea"/>
                </a:rPr>
                <a:t>재방문하여</a:t>
              </a:r>
              <a:r>
                <a:rPr lang="ko-KR" altLang="en-US" sz="800" dirty="0">
                  <a:solidFill>
                    <a:srgbClr val="33769F"/>
                  </a:solidFill>
                  <a:latin typeface="+mn-ea"/>
                </a:rPr>
                <a:t> 판매유도</a:t>
              </a:r>
              <a:r>
                <a:rPr lang="en-US" altLang="ko-KR" sz="800" dirty="0">
                  <a:solidFill>
                    <a:srgbClr val="33769F"/>
                  </a:solidFill>
                  <a:latin typeface="+mn-ea"/>
                </a:rPr>
                <a:t>.</a:t>
              </a:r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745088" y="4823333"/>
              <a:ext cx="3586162" cy="958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l"/>
              <a:r>
                <a:rPr lang="ko-KR" altLang="ko-KR" sz="800">
                  <a:solidFill>
                    <a:srgbClr val="33769F"/>
                  </a:solidFill>
                  <a:latin typeface="+mn-ea"/>
                </a:rPr>
                <a:t>비정상적지만 종교적인 가르침이기 때문에 변화시킬 수 없는 옷차림, 그리고 그 옷차림으로 모금을 해야 한다는 두 가지 의무가 겹쳐 딜레마에 빠진 HSK. 상호성의 법칙을 이용, 공항에서 여행객에게 작은 선물을 주어 기부금을 받아내는 방법으로 재정적인 성공.</a:t>
              </a: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3344913" y="1955948"/>
              <a:ext cx="2275171" cy="5415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2000">
                  <a:solidFill>
                    <a:srgbClr val="CA1502"/>
                  </a:solidFill>
                  <a:latin typeface="+mn-ea"/>
                </a:rPr>
                <a:t>“</a:t>
              </a:r>
              <a:r>
                <a:rPr lang="ko-KR" altLang="en-US" sz="2000">
                  <a:solidFill>
                    <a:srgbClr val="CA1502"/>
                  </a:solidFill>
                  <a:latin typeface="+mn-ea"/>
                </a:rPr>
                <a:t>상호성의 원칙”</a:t>
              </a:r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2844850" y="6056461"/>
              <a:ext cx="3409551" cy="4582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600">
                  <a:latin typeface="+mn-ea"/>
                </a:rPr>
                <a:t>“</a:t>
              </a:r>
              <a:r>
                <a:rPr lang="ko-KR" altLang="en-US" sz="1600">
                  <a:latin typeface="+mn-ea"/>
                </a:rPr>
                <a:t>빚진 심리적 상태를 활용해라”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800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소강의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88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275360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원칙 </a:t>
            </a:r>
            <a:r>
              <a:rPr lang="en-US" altLang="ko-KR" sz="1100" b="1" dirty="0">
                <a:latin typeface="+mn-ea"/>
              </a:rPr>
              <a:t>4. </a:t>
            </a:r>
            <a:r>
              <a:rPr lang="ko-KR" altLang="en-US" sz="1100" b="1" dirty="0">
                <a:latin typeface="+mn-ea"/>
              </a:rPr>
              <a:t>다수증거의 원칙</a:t>
            </a:r>
          </a:p>
        </p:txBody>
      </p:sp>
      <p:grpSp>
        <p:nvGrpSpPr>
          <p:cNvPr id="21" name="그룹 20"/>
          <p:cNvGrpSpPr/>
          <p:nvPr/>
        </p:nvGrpSpPr>
        <p:grpSpPr>
          <a:xfrm>
            <a:off x="770913" y="1607270"/>
            <a:ext cx="5523092" cy="3126655"/>
            <a:chOff x="193675" y="1412875"/>
            <a:chExt cx="8777288" cy="4968875"/>
          </a:xfrm>
        </p:grpSpPr>
        <p:sp>
          <p:nvSpPr>
            <p:cNvPr id="22" name="Line 2"/>
            <p:cNvSpPr>
              <a:spLocks noChangeShapeType="1"/>
            </p:cNvSpPr>
            <p:nvPr/>
          </p:nvSpPr>
          <p:spPr bwMode="auto">
            <a:xfrm>
              <a:off x="4427538" y="1412875"/>
              <a:ext cx="0" cy="4968875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 sz="1200">
                <a:latin typeface="+mn-ea"/>
              </a:endParaRPr>
            </a:p>
          </p:txBody>
        </p:sp>
        <p:pic>
          <p:nvPicPr>
            <p:cNvPr id="23" name="Picture 3" descr="seung812_190776_6[384012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0413" y="2593975"/>
              <a:ext cx="3962400" cy="2571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6" descr="DSCF0750"/>
            <p:cNvPicPr>
              <a:picLocks noChangeAspect="1" noChangeArrowheads="1"/>
            </p:cNvPicPr>
            <p:nvPr/>
          </p:nvPicPr>
          <p:blipFill>
            <a:blip r:embed="rId4" cstate="print">
              <a:lum contras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213" y="4076700"/>
              <a:ext cx="3600450" cy="2160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6123-000308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213" y="1628775"/>
              <a:ext cx="3600450" cy="2371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8"/>
            <p:cNvSpPr txBox="1">
              <a:spLocks noChangeArrowheads="1"/>
            </p:cNvSpPr>
            <p:nvPr/>
          </p:nvSpPr>
          <p:spPr bwMode="auto">
            <a:xfrm>
              <a:off x="193675" y="3716338"/>
              <a:ext cx="8777288" cy="318869"/>
            </a:xfrm>
            <a:prstGeom prst="rect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200">
                  <a:solidFill>
                    <a:srgbClr val="CA1502"/>
                  </a:solidFill>
                  <a:latin typeface="+mn-ea"/>
                </a:rPr>
                <a:t>“95%</a:t>
              </a:r>
              <a:r>
                <a:rPr lang="ko-KR" altLang="en-US" sz="1200">
                  <a:solidFill>
                    <a:srgbClr val="CA1502"/>
                  </a:solidFill>
                  <a:latin typeface="+mn-ea"/>
                </a:rPr>
                <a:t>는 모방자</a:t>
              </a:r>
              <a:r>
                <a:rPr lang="en-US" altLang="ko-KR" sz="1200">
                  <a:solidFill>
                    <a:srgbClr val="CA1502"/>
                  </a:solidFill>
                  <a:latin typeface="+mn-ea"/>
                </a:rPr>
                <a:t>, </a:t>
              </a:r>
              <a:r>
                <a:rPr lang="ko-KR" altLang="en-US" sz="1200">
                  <a:solidFill>
                    <a:srgbClr val="CA1502"/>
                  </a:solidFill>
                  <a:latin typeface="+mn-ea"/>
                </a:rPr>
                <a:t>오직 </a:t>
              </a:r>
              <a:r>
                <a:rPr lang="en-US" altLang="ko-KR" sz="1200">
                  <a:solidFill>
                    <a:srgbClr val="CA1502"/>
                  </a:solidFill>
                  <a:latin typeface="+mn-ea"/>
                </a:rPr>
                <a:t>5%</a:t>
              </a:r>
              <a:r>
                <a:rPr lang="ko-KR" altLang="en-US" sz="1200">
                  <a:solidFill>
                    <a:srgbClr val="CA1502"/>
                  </a:solidFill>
                  <a:latin typeface="+mn-ea"/>
                </a:rPr>
                <a:t>만이 창조자</a:t>
              </a:r>
              <a:r>
                <a:rPr lang="en-US" altLang="ko-KR" sz="1200">
                  <a:solidFill>
                    <a:srgbClr val="CA1502"/>
                  </a:solidFill>
                  <a:latin typeface="+mn-ea"/>
                </a:rPr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266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소강의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89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275360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원칙 </a:t>
            </a:r>
            <a:r>
              <a:rPr lang="en-US" altLang="ko-KR" sz="1100" b="1" dirty="0">
                <a:latin typeface="+mn-ea"/>
              </a:rPr>
              <a:t>5. </a:t>
            </a:r>
            <a:r>
              <a:rPr lang="ko-KR" altLang="en-US" sz="1100" b="1" dirty="0">
                <a:latin typeface="+mn-ea"/>
              </a:rPr>
              <a:t>맏며느리 신드롬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755650" y="1577130"/>
            <a:ext cx="5746749" cy="3407246"/>
            <a:chOff x="755650" y="1268413"/>
            <a:chExt cx="7878763" cy="5256212"/>
          </a:xfrm>
        </p:grpSpPr>
        <p:grpSp>
          <p:nvGrpSpPr>
            <p:cNvPr id="20" name="Group 4"/>
            <p:cNvGrpSpPr>
              <a:grpSpLocks/>
            </p:cNvGrpSpPr>
            <p:nvPr/>
          </p:nvGrpSpPr>
          <p:grpSpPr bwMode="auto">
            <a:xfrm>
              <a:off x="755650" y="2276475"/>
              <a:ext cx="3311525" cy="1670050"/>
              <a:chOff x="703" y="1109"/>
              <a:chExt cx="3356" cy="1694"/>
            </a:xfrm>
          </p:grpSpPr>
          <p:sp>
            <p:nvSpPr>
              <p:cNvPr id="27" name="Oval 5"/>
              <p:cNvSpPr>
                <a:spLocks noChangeArrowheads="1"/>
              </p:cNvSpPr>
              <p:nvPr/>
            </p:nvSpPr>
            <p:spPr bwMode="auto">
              <a:xfrm>
                <a:off x="703" y="1389"/>
                <a:ext cx="1134" cy="1134"/>
              </a:xfrm>
              <a:prstGeom prst="ellipse">
                <a:avLst/>
              </a:prstGeom>
              <a:solidFill>
                <a:srgbClr val="33769F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 sz="1100">
                  <a:latin typeface="+mn-ea"/>
                </a:endParaRPr>
              </a:p>
            </p:txBody>
          </p:sp>
          <p:sp>
            <p:nvSpPr>
              <p:cNvPr id="28" name="Oval 6"/>
              <p:cNvSpPr>
                <a:spLocks noChangeArrowheads="1"/>
              </p:cNvSpPr>
              <p:nvPr/>
            </p:nvSpPr>
            <p:spPr bwMode="auto">
              <a:xfrm>
                <a:off x="847" y="1525"/>
                <a:ext cx="862" cy="862"/>
              </a:xfrm>
              <a:prstGeom prst="ellipse">
                <a:avLst/>
              </a:prstGeom>
              <a:solidFill>
                <a:srgbClr val="FBFB9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 sz="1100">
                  <a:latin typeface="+mn-ea"/>
                </a:endParaRPr>
              </a:p>
            </p:txBody>
          </p:sp>
          <p:sp>
            <p:nvSpPr>
              <p:cNvPr id="29" name="Oval 7"/>
              <p:cNvSpPr>
                <a:spLocks noChangeArrowheads="1"/>
              </p:cNvSpPr>
              <p:nvPr/>
            </p:nvSpPr>
            <p:spPr bwMode="auto">
              <a:xfrm>
                <a:off x="2365" y="1109"/>
                <a:ext cx="1694" cy="1694"/>
              </a:xfrm>
              <a:prstGeom prst="ellipse">
                <a:avLst/>
              </a:prstGeom>
              <a:solidFill>
                <a:srgbClr val="33769F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 sz="1100">
                  <a:latin typeface="+mn-ea"/>
                </a:endParaRPr>
              </a:p>
            </p:txBody>
          </p:sp>
          <p:sp>
            <p:nvSpPr>
              <p:cNvPr id="30" name="Oval 8"/>
              <p:cNvSpPr>
                <a:spLocks noChangeArrowheads="1"/>
              </p:cNvSpPr>
              <p:nvPr/>
            </p:nvSpPr>
            <p:spPr bwMode="auto">
              <a:xfrm>
                <a:off x="2789" y="1525"/>
                <a:ext cx="862" cy="862"/>
              </a:xfrm>
              <a:prstGeom prst="ellipse">
                <a:avLst/>
              </a:prstGeom>
              <a:solidFill>
                <a:srgbClr val="FBFB9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ko-KR" altLang="en-US" sz="1100">
                  <a:latin typeface="+mn-ea"/>
                </a:endParaRPr>
              </a:p>
            </p:txBody>
          </p:sp>
        </p:grpSp>
        <p:sp>
          <p:nvSpPr>
            <p:cNvPr id="31" name="Text Box 10"/>
            <p:cNvSpPr txBox="1">
              <a:spLocks noChangeArrowheads="1"/>
            </p:cNvSpPr>
            <p:nvPr/>
          </p:nvSpPr>
          <p:spPr bwMode="auto">
            <a:xfrm>
              <a:off x="1547814" y="1916113"/>
              <a:ext cx="1046525" cy="403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100" dirty="0">
                  <a:latin typeface="+mn-ea"/>
                </a:rPr>
                <a:t>착시현상</a:t>
              </a:r>
            </a:p>
          </p:txBody>
        </p:sp>
        <p:pic>
          <p:nvPicPr>
            <p:cNvPr id="32" name="Picture 11" descr="2005-12-13T111303Z_01_NOOTR_NISIDSP_2_12005121309220149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5038" y="1268413"/>
              <a:ext cx="3887787" cy="2695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2" descr="200508010330_00"/>
            <p:cNvPicPr>
              <a:picLocks noChangeAspect="1" noChangeArrowheads="1"/>
            </p:cNvPicPr>
            <p:nvPr/>
          </p:nvPicPr>
          <p:blipFill>
            <a:blip r:embed="rId4" cstate="print">
              <a:lum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5038" y="3789363"/>
              <a:ext cx="3889375" cy="2727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xt Box 13"/>
            <p:cNvSpPr txBox="1">
              <a:spLocks noChangeArrowheads="1"/>
            </p:cNvSpPr>
            <p:nvPr/>
          </p:nvSpPr>
          <p:spPr bwMode="auto">
            <a:xfrm rot="933690">
              <a:off x="3712851" y="4648819"/>
              <a:ext cx="1867522" cy="4035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100">
                  <a:solidFill>
                    <a:srgbClr val="CA1502"/>
                  </a:solidFill>
                  <a:latin typeface="+mn-ea"/>
                </a:rPr>
                <a:t>“</a:t>
              </a:r>
              <a:r>
                <a:rPr lang="ko-KR" altLang="en-US" sz="1100">
                  <a:solidFill>
                    <a:srgbClr val="CA1502"/>
                  </a:solidFill>
                  <a:latin typeface="+mn-ea"/>
                </a:rPr>
                <a:t>기대치 위반이론”</a:t>
              </a:r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>
              <a:off x="4745038" y="3429000"/>
              <a:ext cx="3870325" cy="360363"/>
            </a:xfrm>
            <a:prstGeom prst="rect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ko-KR" altLang="en-US" sz="1100" b="1">
                  <a:solidFill>
                    <a:srgbClr val="4A2BA1"/>
                  </a:solidFill>
                  <a:latin typeface="+mn-ea"/>
                </a:rPr>
                <a:t>낮은 기대치</a:t>
              </a:r>
              <a:r>
                <a:rPr lang="en-US" altLang="ko-KR" sz="1100" b="1">
                  <a:solidFill>
                    <a:srgbClr val="4A2BA1"/>
                  </a:solidFill>
                  <a:latin typeface="+mn-ea"/>
                </a:rPr>
                <a:t>, “</a:t>
              </a:r>
              <a:r>
                <a:rPr lang="ko-KR" altLang="en-US" sz="1100" b="1">
                  <a:solidFill>
                    <a:srgbClr val="4A2BA1"/>
                  </a:solidFill>
                  <a:latin typeface="+mn-ea"/>
                </a:rPr>
                <a:t>어</a:t>
              </a:r>
              <a:r>
                <a:rPr lang="en-US" altLang="ko-KR" sz="1100" b="1">
                  <a:solidFill>
                    <a:srgbClr val="4A2BA1"/>
                  </a:solidFill>
                  <a:latin typeface="+mn-ea"/>
                </a:rPr>
                <a:t>~.</a:t>
              </a:r>
              <a:r>
                <a:rPr lang="ko-KR" altLang="en-US" sz="1100" b="1">
                  <a:solidFill>
                    <a:srgbClr val="4A2BA1"/>
                  </a:solidFill>
                  <a:latin typeface="+mn-ea"/>
                </a:rPr>
                <a:t>생각보다 나쁘지 않군 그래</a:t>
              </a:r>
              <a:r>
                <a:rPr lang="en-US" altLang="ko-KR" sz="1100" b="1">
                  <a:solidFill>
                    <a:srgbClr val="4A2BA1"/>
                  </a:solidFill>
                  <a:latin typeface="+mn-ea"/>
                </a:rPr>
                <a:t>?”</a:t>
              </a:r>
            </a:p>
          </p:txBody>
        </p:sp>
        <p:sp>
          <p:nvSpPr>
            <p:cNvPr id="36" name="Rectangle 15"/>
            <p:cNvSpPr>
              <a:spLocks noChangeArrowheads="1"/>
            </p:cNvSpPr>
            <p:nvPr/>
          </p:nvSpPr>
          <p:spPr bwMode="auto">
            <a:xfrm>
              <a:off x="4745038" y="6164263"/>
              <a:ext cx="3870325" cy="360362"/>
            </a:xfrm>
            <a:prstGeom prst="rect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ko-KR" altLang="en-US" sz="1100" b="1">
                  <a:solidFill>
                    <a:srgbClr val="4A2BA1"/>
                  </a:solidFill>
                  <a:latin typeface="+mn-ea"/>
                </a:rPr>
                <a:t>높은 기대치</a:t>
              </a:r>
              <a:r>
                <a:rPr lang="en-US" altLang="ko-KR" sz="1100" b="1">
                  <a:solidFill>
                    <a:srgbClr val="4A2BA1"/>
                  </a:solidFill>
                  <a:latin typeface="+mn-ea"/>
                </a:rPr>
                <a:t>, “</a:t>
              </a:r>
              <a:r>
                <a:rPr lang="ko-KR" altLang="en-US" sz="1100" b="1">
                  <a:solidFill>
                    <a:srgbClr val="4A2BA1"/>
                  </a:solidFill>
                  <a:latin typeface="+mn-ea"/>
                </a:rPr>
                <a:t>어</a:t>
              </a:r>
              <a:r>
                <a:rPr lang="en-US" altLang="ko-KR" sz="1100" b="1">
                  <a:solidFill>
                    <a:srgbClr val="4A2BA1"/>
                  </a:solidFill>
                  <a:latin typeface="+mn-ea"/>
                </a:rPr>
                <a:t>~ </a:t>
              </a:r>
              <a:r>
                <a:rPr lang="ko-KR" altLang="en-US" sz="1100" b="1">
                  <a:solidFill>
                    <a:srgbClr val="4A2BA1"/>
                  </a:solidFill>
                  <a:latin typeface="+mn-ea"/>
                </a:rPr>
                <a:t>겨우 이 정도야</a:t>
              </a:r>
              <a:r>
                <a:rPr lang="en-US" altLang="ko-KR" sz="1100" b="1">
                  <a:solidFill>
                    <a:srgbClr val="4A2BA1"/>
                  </a:solidFill>
                  <a:latin typeface="+mn-ea"/>
                </a:rPr>
                <a:t>?”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618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만남의 광장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grpSp>
        <p:nvGrpSpPr>
          <p:cNvPr id="29" name="그룹 28"/>
          <p:cNvGrpSpPr/>
          <p:nvPr/>
        </p:nvGrpSpPr>
        <p:grpSpPr>
          <a:xfrm>
            <a:off x="401094" y="927163"/>
            <a:ext cx="6107112" cy="3681350"/>
            <a:chOff x="395288" y="1125538"/>
            <a:chExt cx="8785225" cy="4890321"/>
          </a:xfrm>
        </p:grpSpPr>
        <p:pic>
          <p:nvPicPr>
            <p:cNvPr id="16" name="Picture 5" descr="C:\Users\user\AppData\Local\Microsoft\Windows\Temporary Internet Files\Content.IE5\F5I2Q5Q5\MC900321041[1]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775" y="1289050"/>
              <a:ext cx="3657600" cy="296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" name="그룹 16"/>
            <p:cNvGrpSpPr/>
            <p:nvPr/>
          </p:nvGrpSpPr>
          <p:grpSpPr>
            <a:xfrm>
              <a:off x="539303" y="3248980"/>
              <a:ext cx="7993136" cy="2592288"/>
              <a:chOff x="539303" y="3248980"/>
              <a:chExt cx="7993136" cy="2592288"/>
            </a:xfrm>
          </p:grpSpPr>
          <p:sp>
            <p:nvSpPr>
              <p:cNvPr id="18" name="오른쪽 화살표 17"/>
              <p:cNvSpPr/>
              <p:nvPr/>
            </p:nvSpPr>
            <p:spPr>
              <a:xfrm>
                <a:off x="1138788" y="3248980"/>
                <a:ext cx="6794166" cy="2592288"/>
              </a:xfrm>
              <a:prstGeom prst="rightArrow">
                <a:avLst/>
              </a:prstGeom>
            </p:spPr>
            <p:style>
              <a:lnRef idx="0">
                <a:schemeClr val="dk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9" name="자유형 18"/>
              <p:cNvSpPr/>
              <p:nvPr/>
            </p:nvSpPr>
            <p:spPr>
              <a:xfrm>
                <a:off x="539303" y="4026666"/>
                <a:ext cx="2397941" cy="1036915"/>
              </a:xfrm>
              <a:custGeom>
                <a:avLst/>
                <a:gdLst>
                  <a:gd name="connsiteX0" fmla="*/ 0 w 2397941"/>
                  <a:gd name="connsiteY0" fmla="*/ 172823 h 1036915"/>
                  <a:gd name="connsiteX1" fmla="*/ 172823 w 2397941"/>
                  <a:gd name="connsiteY1" fmla="*/ 0 h 1036915"/>
                  <a:gd name="connsiteX2" fmla="*/ 2225118 w 2397941"/>
                  <a:gd name="connsiteY2" fmla="*/ 0 h 1036915"/>
                  <a:gd name="connsiteX3" fmla="*/ 2397941 w 2397941"/>
                  <a:gd name="connsiteY3" fmla="*/ 172823 h 1036915"/>
                  <a:gd name="connsiteX4" fmla="*/ 2397941 w 2397941"/>
                  <a:gd name="connsiteY4" fmla="*/ 864092 h 1036915"/>
                  <a:gd name="connsiteX5" fmla="*/ 2225118 w 2397941"/>
                  <a:gd name="connsiteY5" fmla="*/ 1036915 h 1036915"/>
                  <a:gd name="connsiteX6" fmla="*/ 172823 w 2397941"/>
                  <a:gd name="connsiteY6" fmla="*/ 1036915 h 1036915"/>
                  <a:gd name="connsiteX7" fmla="*/ 0 w 2397941"/>
                  <a:gd name="connsiteY7" fmla="*/ 864092 h 1036915"/>
                  <a:gd name="connsiteX8" fmla="*/ 0 w 2397941"/>
                  <a:gd name="connsiteY8" fmla="*/ 172823 h 103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97941" h="1036915">
                    <a:moveTo>
                      <a:pt x="0" y="172823"/>
                    </a:moveTo>
                    <a:cubicBezTo>
                      <a:pt x="0" y="77375"/>
                      <a:pt x="77375" y="0"/>
                      <a:pt x="172823" y="0"/>
                    </a:cubicBezTo>
                    <a:lnTo>
                      <a:pt x="2225118" y="0"/>
                    </a:lnTo>
                    <a:cubicBezTo>
                      <a:pt x="2320566" y="0"/>
                      <a:pt x="2397941" y="77375"/>
                      <a:pt x="2397941" y="172823"/>
                    </a:cubicBezTo>
                    <a:lnTo>
                      <a:pt x="2397941" y="864092"/>
                    </a:lnTo>
                    <a:cubicBezTo>
                      <a:pt x="2397941" y="959540"/>
                      <a:pt x="2320566" y="1036915"/>
                      <a:pt x="2225118" y="1036915"/>
                    </a:cubicBezTo>
                    <a:lnTo>
                      <a:pt x="172823" y="1036915"/>
                    </a:lnTo>
                    <a:cubicBezTo>
                      <a:pt x="77375" y="1036915"/>
                      <a:pt x="0" y="959540"/>
                      <a:pt x="0" y="864092"/>
                    </a:cubicBezTo>
                    <a:lnTo>
                      <a:pt x="0" y="172823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19198" tIns="119198" rIns="119198" bIns="119198" numCol="1" spcCol="1270" anchor="ctr" anchorCtr="0">
                <a:noAutofit/>
              </a:bodyPr>
              <a:lstStyle/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100" b="1" kern="1200" dirty="0" smtClean="0"/>
                  <a:t>1. </a:t>
                </a:r>
                <a:r>
                  <a:rPr lang="ko-KR" altLang="en-US" sz="1100" b="1" kern="1200" dirty="0" smtClean="0"/>
                  <a:t>인사하기</a:t>
                </a:r>
                <a:endParaRPr lang="ko-KR" altLang="en-US" sz="1100" b="1" kern="1200" dirty="0"/>
              </a:p>
            </p:txBody>
          </p:sp>
          <p:sp>
            <p:nvSpPr>
              <p:cNvPr id="20" name="자유형 19"/>
              <p:cNvSpPr/>
              <p:nvPr/>
            </p:nvSpPr>
            <p:spPr>
              <a:xfrm>
                <a:off x="3336900" y="4026666"/>
                <a:ext cx="2397941" cy="1036915"/>
              </a:xfrm>
              <a:custGeom>
                <a:avLst/>
                <a:gdLst>
                  <a:gd name="connsiteX0" fmla="*/ 0 w 2397941"/>
                  <a:gd name="connsiteY0" fmla="*/ 172823 h 1036915"/>
                  <a:gd name="connsiteX1" fmla="*/ 172823 w 2397941"/>
                  <a:gd name="connsiteY1" fmla="*/ 0 h 1036915"/>
                  <a:gd name="connsiteX2" fmla="*/ 2225118 w 2397941"/>
                  <a:gd name="connsiteY2" fmla="*/ 0 h 1036915"/>
                  <a:gd name="connsiteX3" fmla="*/ 2397941 w 2397941"/>
                  <a:gd name="connsiteY3" fmla="*/ 172823 h 1036915"/>
                  <a:gd name="connsiteX4" fmla="*/ 2397941 w 2397941"/>
                  <a:gd name="connsiteY4" fmla="*/ 864092 h 1036915"/>
                  <a:gd name="connsiteX5" fmla="*/ 2225118 w 2397941"/>
                  <a:gd name="connsiteY5" fmla="*/ 1036915 h 1036915"/>
                  <a:gd name="connsiteX6" fmla="*/ 172823 w 2397941"/>
                  <a:gd name="connsiteY6" fmla="*/ 1036915 h 1036915"/>
                  <a:gd name="connsiteX7" fmla="*/ 0 w 2397941"/>
                  <a:gd name="connsiteY7" fmla="*/ 864092 h 1036915"/>
                  <a:gd name="connsiteX8" fmla="*/ 0 w 2397941"/>
                  <a:gd name="connsiteY8" fmla="*/ 172823 h 103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97941" h="1036915">
                    <a:moveTo>
                      <a:pt x="0" y="172823"/>
                    </a:moveTo>
                    <a:cubicBezTo>
                      <a:pt x="0" y="77375"/>
                      <a:pt x="77375" y="0"/>
                      <a:pt x="172823" y="0"/>
                    </a:cubicBezTo>
                    <a:lnTo>
                      <a:pt x="2225118" y="0"/>
                    </a:lnTo>
                    <a:cubicBezTo>
                      <a:pt x="2320566" y="0"/>
                      <a:pt x="2397941" y="77375"/>
                      <a:pt x="2397941" y="172823"/>
                    </a:cubicBezTo>
                    <a:lnTo>
                      <a:pt x="2397941" y="864092"/>
                    </a:lnTo>
                    <a:cubicBezTo>
                      <a:pt x="2397941" y="959540"/>
                      <a:pt x="2320566" y="1036915"/>
                      <a:pt x="2225118" y="1036915"/>
                    </a:cubicBezTo>
                    <a:lnTo>
                      <a:pt x="172823" y="1036915"/>
                    </a:lnTo>
                    <a:cubicBezTo>
                      <a:pt x="77375" y="1036915"/>
                      <a:pt x="0" y="959540"/>
                      <a:pt x="0" y="864092"/>
                    </a:cubicBezTo>
                    <a:lnTo>
                      <a:pt x="0" y="172823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-2232385"/>
                  <a:satOff val="13449"/>
                  <a:lumOff val="1078"/>
                  <a:alphaOff val="0"/>
                </a:schemeClr>
              </a:fillRef>
              <a:effectRef idx="0">
                <a:schemeClr val="accent4">
                  <a:hueOff val="-2232385"/>
                  <a:satOff val="13449"/>
                  <a:lumOff val="1078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19198" tIns="119198" rIns="119198" bIns="119198" numCol="1" spcCol="1270" anchor="ctr" anchorCtr="0">
                <a:noAutofit/>
              </a:bodyPr>
              <a:lstStyle/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100" b="1" kern="1200" dirty="0" smtClean="0"/>
                  <a:t>2. </a:t>
                </a:r>
                <a:r>
                  <a:rPr lang="ko-KR" altLang="en-US" sz="1100" b="1" kern="1200" dirty="0" smtClean="0"/>
                  <a:t>이름과 별명 소개</a:t>
                </a:r>
                <a:endParaRPr lang="ko-KR" altLang="en-US" sz="1100" b="1" kern="1200" dirty="0"/>
              </a:p>
            </p:txBody>
          </p:sp>
          <p:sp>
            <p:nvSpPr>
              <p:cNvPr id="21" name="자유형 20"/>
              <p:cNvSpPr/>
              <p:nvPr/>
            </p:nvSpPr>
            <p:spPr>
              <a:xfrm>
                <a:off x="6134498" y="4026666"/>
                <a:ext cx="2397941" cy="1036915"/>
              </a:xfrm>
              <a:custGeom>
                <a:avLst/>
                <a:gdLst>
                  <a:gd name="connsiteX0" fmla="*/ 0 w 2397941"/>
                  <a:gd name="connsiteY0" fmla="*/ 172823 h 1036915"/>
                  <a:gd name="connsiteX1" fmla="*/ 172823 w 2397941"/>
                  <a:gd name="connsiteY1" fmla="*/ 0 h 1036915"/>
                  <a:gd name="connsiteX2" fmla="*/ 2225118 w 2397941"/>
                  <a:gd name="connsiteY2" fmla="*/ 0 h 1036915"/>
                  <a:gd name="connsiteX3" fmla="*/ 2397941 w 2397941"/>
                  <a:gd name="connsiteY3" fmla="*/ 172823 h 1036915"/>
                  <a:gd name="connsiteX4" fmla="*/ 2397941 w 2397941"/>
                  <a:gd name="connsiteY4" fmla="*/ 864092 h 1036915"/>
                  <a:gd name="connsiteX5" fmla="*/ 2225118 w 2397941"/>
                  <a:gd name="connsiteY5" fmla="*/ 1036915 h 1036915"/>
                  <a:gd name="connsiteX6" fmla="*/ 172823 w 2397941"/>
                  <a:gd name="connsiteY6" fmla="*/ 1036915 h 1036915"/>
                  <a:gd name="connsiteX7" fmla="*/ 0 w 2397941"/>
                  <a:gd name="connsiteY7" fmla="*/ 864092 h 1036915"/>
                  <a:gd name="connsiteX8" fmla="*/ 0 w 2397941"/>
                  <a:gd name="connsiteY8" fmla="*/ 172823 h 103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97941" h="1036915">
                    <a:moveTo>
                      <a:pt x="0" y="172823"/>
                    </a:moveTo>
                    <a:cubicBezTo>
                      <a:pt x="0" y="77375"/>
                      <a:pt x="77375" y="0"/>
                      <a:pt x="172823" y="0"/>
                    </a:cubicBezTo>
                    <a:lnTo>
                      <a:pt x="2225118" y="0"/>
                    </a:lnTo>
                    <a:cubicBezTo>
                      <a:pt x="2320566" y="0"/>
                      <a:pt x="2397941" y="77375"/>
                      <a:pt x="2397941" y="172823"/>
                    </a:cubicBezTo>
                    <a:lnTo>
                      <a:pt x="2397941" y="864092"/>
                    </a:lnTo>
                    <a:cubicBezTo>
                      <a:pt x="2397941" y="959540"/>
                      <a:pt x="2320566" y="1036915"/>
                      <a:pt x="2225118" y="1036915"/>
                    </a:cubicBezTo>
                    <a:lnTo>
                      <a:pt x="172823" y="1036915"/>
                    </a:lnTo>
                    <a:cubicBezTo>
                      <a:pt x="77375" y="1036915"/>
                      <a:pt x="0" y="959540"/>
                      <a:pt x="0" y="864092"/>
                    </a:cubicBezTo>
                    <a:lnTo>
                      <a:pt x="0" y="172823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-4464770"/>
                  <a:satOff val="26899"/>
                  <a:lumOff val="2156"/>
                  <a:alphaOff val="0"/>
                </a:schemeClr>
              </a:fillRef>
              <a:effectRef idx="0">
                <a:schemeClr val="accent4">
                  <a:hueOff val="-4464770"/>
                  <a:satOff val="26899"/>
                  <a:lumOff val="2156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19198" tIns="119198" rIns="119198" bIns="119198" numCol="1" spcCol="1270" anchor="ctr" anchorCtr="0">
                <a:noAutofit/>
              </a:bodyPr>
              <a:lstStyle/>
              <a:p>
                <a:pPr lvl="0" algn="ctr" defTabSz="800100" latinLnBrk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ko-KR" sz="1100" b="1" kern="1200" dirty="0" smtClean="0"/>
                  <a:t>3. </a:t>
                </a:r>
                <a:r>
                  <a:rPr lang="ko-KR" altLang="en-US" sz="1100" b="1" kern="1200" dirty="0" smtClean="0"/>
                  <a:t>답례 및 싸인</a:t>
                </a:r>
                <a:endParaRPr lang="en-US" altLang="ko-KR" sz="1100" b="1" kern="1200" dirty="0" smtClean="0"/>
              </a:p>
            </p:txBody>
          </p:sp>
        </p:grpSp>
        <p:sp>
          <p:nvSpPr>
            <p:cNvPr id="22" name="TextBox 5"/>
            <p:cNvSpPr txBox="1">
              <a:spLocks noChangeArrowheads="1"/>
            </p:cNvSpPr>
            <p:nvPr/>
          </p:nvSpPr>
          <p:spPr bwMode="auto">
            <a:xfrm>
              <a:off x="2771775" y="1289050"/>
              <a:ext cx="3657600" cy="278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kumimoji="0" lang="ko-KR" altLang="en-US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다른 테이블에 앉은 </a:t>
              </a:r>
              <a:r>
                <a:rPr kumimoji="0" lang="ko-KR" altLang="en-US" sz="1100" b="1" dirty="0" smtClean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팀원과 </a:t>
              </a:r>
              <a:r>
                <a:rPr kumimoji="0" lang="en-US" altLang="ko-KR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… </a:t>
              </a:r>
              <a:r>
                <a:rPr kumimoji="0" lang="ko-KR" altLang="en-US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 </a:t>
              </a:r>
            </a:p>
          </p:txBody>
        </p:sp>
        <p:sp>
          <p:nvSpPr>
            <p:cNvPr id="23" name="타원형 설명선 22"/>
            <p:cNvSpPr/>
            <p:nvPr/>
          </p:nvSpPr>
          <p:spPr>
            <a:xfrm>
              <a:off x="395288" y="1665288"/>
              <a:ext cx="2592387" cy="1439862"/>
            </a:xfrm>
            <a:prstGeom prst="wedgeEllipseCallout">
              <a:avLst>
                <a:gd name="adj1" fmla="val 64927"/>
                <a:gd name="adj2" fmla="val 34281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반갑습니다 </a:t>
              </a:r>
              <a:r>
                <a:rPr lang="en-US" altLang="ko-KR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^^</a:t>
              </a:r>
            </a:p>
            <a:p>
              <a:pPr algn="ctr">
                <a:defRPr/>
              </a:pPr>
              <a:r>
                <a:rPr lang="ko-KR" altLang="en-US" sz="1100" dirty="0" err="1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에브리데이</a:t>
              </a:r>
              <a:r>
                <a: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 스마일 </a:t>
              </a:r>
              <a:endParaRPr lang="en-US" altLang="ko-KR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  <a:p>
              <a:pPr algn="ctr">
                <a:defRPr/>
              </a:pPr>
              <a:r>
                <a:rPr lang="ko-KR" altLang="en-US" sz="1100" dirty="0" err="1" smtClean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나희망입니다</a:t>
              </a:r>
              <a:r>
                <a:rPr lang="en-US" altLang="ko-KR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~</a:t>
              </a:r>
              <a:endParaRPr lang="ko-KR" altLang="en-US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24" name="타원형 설명선 23"/>
            <p:cNvSpPr/>
            <p:nvPr/>
          </p:nvSpPr>
          <p:spPr>
            <a:xfrm>
              <a:off x="6588125" y="1701800"/>
              <a:ext cx="2147888" cy="1439863"/>
            </a:xfrm>
            <a:prstGeom prst="wedgeEllipseCallout">
              <a:avLst>
                <a:gd name="adj1" fmla="val -87793"/>
                <a:gd name="adj2" fmla="val 9085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멋지십니다</a:t>
              </a:r>
              <a:r>
                <a:rPr lang="en-US" altLang="ko-KR" sz="1100" dirty="0">
                  <a:solidFill>
                    <a:prstClr val="black"/>
                  </a:solidFill>
                  <a:latin typeface="서울남산체 M" pitchFamily="18" charset="-127"/>
                  <a:ea typeface="서울남산체 M" pitchFamily="18" charset="-127"/>
                </a:rPr>
                <a:t>!</a:t>
              </a:r>
              <a:endParaRPr lang="ko-KR" altLang="en-US" sz="11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sp>
          <p:nvSpPr>
            <p:cNvPr id="25" name="TextBox 5"/>
            <p:cNvSpPr txBox="1">
              <a:spLocks noChangeArrowheads="1"/>
            </p:cNvSpPr>
            <p:nvPr/>
          </p:nvSpPr>
          <p:spPr bwMode="auto">
            <a:xfrm>
              <a:off x="2195512" y="5445125"/>
              <a:ext cx="6408737" cy="570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2857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kumimoji="0" lang="ko-KR" altLang="en-US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같은 </a:t>
              </a:r>
              <a:r>
                <a:rPr kumimoji="0" lang="ko-KR" altLang="en-US" sz="1100" b="1" dirty="0" smtClean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팀이 </a:t>
              </a:r>
              <a:r>
                <a:rPr kumimoji="0" lang="ko-KR" altLang="en-US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아닌 다른 </a:t>
              </a:r>
              <a:r>
                <a:rPr kumimoji="0" lang="ko-KR" altLang="en-US" sz="1100" b="1" dirty="0" smtClean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팀원과 </a:t>
              </a:r>
              <a:r>
                <a:rPr kumimoji="0" lang="ko-KR" altLang="en-US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나누어 주세요</a:t>
              </a:r>
              <a:r>
                <a:rPr kumimoji="0" lang="en-US" altLang="ko-KR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.</a:t>
              </a:r>
            </a:p>
            <a:p>
              <a:pPr eaLnBrk="1" hangingPunct="1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kumimoji="0" lang="ko-KR" altLang="en-US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반드시 </a:t>
              </a:r>
              <a:r>
                <a:rPr kumimoji="0" lang="ko-KR" altLang="en-US" sz="1100" b="1" dirty="0" smtClean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이름과 별명을 </a:t>
              </a:r>
              <a:r>
                <a:rPr kumimoji="0" lang="ko-KR" altLang="en-US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소개한 후 </a:t>
              </a:r>
              <a:r>
                <a:rPr kumimoji="0" lang="ko-KR" altLang="en-US" sz="1100" b="1" dirty="0" smtClean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명찰 뒤에 </a:t>
              </a:r>
              <a:r>
                <a:rPr kumimoji="0" lang="ko-KR" altLang="en-US" sz="1100" b="1" dirty="0" err="1" smtClean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싸인을</a:t>
              </a:r>
              <a:r>
                <a:rPr kumimoji="0" lang="ko-KR" altLang="en-US" sz="1100" b="1" dirty="0" smtClean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 받습니다</a:t>
              </a:r>
              <a:r>
                <a:rPr kumimoji="0" lang="en-US" altLang="ko-KR" sz="1100" b="1" dirty="0" smtClean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.</a:t>
              </a:r>
              <a:endParaRPr kumimoji="0" lang="ko-KR" altLang="en-US" sz="1100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endParaRPr>
            </a:p>
          </p:txBody>
        </p:sp>
        <p:pic>
          <p:nvPicPr>
            <p:cNvPr id="26" name="Picture 2" descr="C:\Users\위현진\AppData\Local\Microsoft\Windows\Temporary Internet Files\Content.IE5\QXLNBWJK\MC900433921[1].png">
              <a:hlinkClick r:id="rId3" action="ppaction://program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1625" y="1125538"/>
              <a:ext cx="495300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16"/>
            <p:cNvSpPr txBox="1">
              <a:spLocks noChangeArrowheads="1"/>
            </p:cNvSpPr>
            <p:nvPr/>
          </p:nvSpPr>
          <p:spPr bwMode="auto">
            <a:xfrm>
              <a:off x="8316913" y="1196975"/>
              <a:ext cx="86360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lang="en-US" altLang="ko-KR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5</a:t>
              </a:r>
              <a:r>
                <a:rPr lang="ko-KR" altLang="en-US" sz="1100" b="1" dirty="0">
                  <a:solidFill>
                    <a:srgbClr val="000000"/>
                  </a:solidFill>
                  <a:latin typeface="서울남산체 M" pitchFamily="18" charset="-127"/>
                  <a:ea typeface="서울남산체 M" pitchFamily="18" charset="-127"/>
                </a:rPr>
                <a:t>분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232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소강의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90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275360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원칙 </a:t>
            </a:r>
            <a:r>
              <a:rPr lang="en-US" altLang="ko-KR" sz="1100" b="1" dirty="0">
                <a:latin typeface="+mn-ea"/>
              </a:rPr>
              <a:t>6. </a:t>
            </a:r>
            <a:r>
              <a:rPr lang="ko-KR" altLang="en-US" sz="1100" b="1" dirty="0">
                <a:latin typeface="+mn-ea"/>
              </a:rPr>
              <a:t>강남구 번호판 신드롬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1149623" y="1775040"/>
            <a:ext cx="4691063" cy="3065662"/>
            <a:chOff x="1692275" y="2209800"/>
            <a:chExt cx="5832475" cy="3811588"/>
          </a:xfrm>
        </p:grpSpPr>
        <p:pic>
          <p:nvPicPr>
            <p:cNvPr id="17" name="Picture 4" descr="phone-jpdive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2275" y="2713038"/>
              <a:ext cx="5832475" cy="3308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4" cstate="print">
              <a:lum contras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838" y="2636838"/>
              <a:ext cx="773112" cy="938212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5" cstate="print">
              <a:lum contras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5600" y="3355975"/>
              <a:ext cx="669925" cy="936625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 Box 7"/>
            <p:cNvSpPr txBox="1">
              <a:spLocks noChangeArrowheads="1"/>
            </p:cNvSpPr>
            <p:nvPr/>
          </p:nvSpPr>
          <p:spPr bwMode="auto">
            <a:xfrm>
              <a:off x="2051050" y="2209800"/>
              <a:ext cx="2714919" cy="325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100" dirty="0"/>
                <a:t>전화부스에 남녀 표시를 해 둔다면</a:t>
              </a:r>
              <a:r>
                <a:rPr lang="en-US" altLang="ko-KR" sz="1100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547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소강의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91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275360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원칙 </a:t>
            </a:r>
            <a:r>
              <a:rPr lang="en-US" altLang="ko-KR" sz="1100" b="1" dirty="0">
                <a:latin typeface="+mn-ea"/>
              </a:rPr>
              <a:t>7. </a:t>
            </a:r>
            <a:r>
              <a:rPr lang="ko-KR" altLang="en-US" sz="1100" b="1" dirty="0">
                <a:latin typeface="+mn-ea"/>
              </a:rPr>
              <a:t>청개구리 효과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1141609" y="1823148"/>
            <a:ext cx="4574781" cy="2562017"/>
            <a:chOff x="348482" y="1700213"/>
            <a:chExt cx="7865243" cy="4404776"/>
          </a:xfrm>
        </p:grpSpPr>
        <p:pic>
          <p:nvPicPr>
            <p:cNvPr id="11" name="Picture 4" descr="01400500000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088" y="1700213"/>
              <a:ext cx="3384550" cy="439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jiwonl81_18"/>
            <p:cNvPicPr>
              <a:picLocks noChangeAspect="1" noChangeArrowheads="1"/>
            </p:cNvPicPr>
            <p:nvPr/>
          </p:nvPicPr>
          <p:blipFill>
            <a:blip r:embed="rId4" cstate="print">
              <a:lum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363" y="1700213"/>
              <a:ext cx="3281362" cy="4321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 Box 6"/>
            <p:cNvSpPr txBox="1">
              <a:spLocks noChangeArrowheads="1"/>
            </p:cNvSpPr>
            <p:nvPr/>
          </p:nvSpPr>
          <p:spPr bwMode="auto">
            <a:xfrm rot="933690">
              <a:off x="4719941" y="5655213"/>
              <a:ext cx="2910867" cy="4497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100">
                  <a:solidFill>
                    <a:srgbClr val="CA1502"/>
                  </a:solidFill>
                </a:rPr>
                <a:t>“</a:t>
              </a:r>
              <a:r>
                <a:rPr lang="ko-KR" altLang="en-US" sz="1100">
                  <a:solidFill>
                    <a:srgbClr val="CA1502"/>
                  </a:solidFill>
                </a:rPr>
                <a:t>뜯어볼 수 없는 포장판매”</a:t>
              </a:r>
            </a:p>
          </p:txBody>
        </p:sp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 rot="933690">
              <a:off x="348482" y="5641719"/>
              <a:ext cx="3335289" cy="4497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100">
                  <a:solidFill>
                    <a:srgbClr val="CA1502"/>
                  </a:solidFill>
                </a:rPr>
                <a:t>“</a:t>
              </a:r>
              <a:r>
                <a:rPr lang="ko-KR" altLang="en-US" sz="1100">
                  <a:solidFill>
                    <a:srgbClr val="CA1502"/>
                  </a:solidFill>
                </a:rPr>
                <a:t>판매금지 내용에 대한 호기심”</a:t>
              </a:r>
            </a:p>
          </p:txBody>
        </p:sp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3879850" y="3227388"/>
              <a:ext cx="1368425" cy="1368425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pic>
          <p:nvPicPr>
            <p:cNvPr id="16" name="Picture 9" descr="큰볼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1900" y="3095625"/>
              <a:ext cx="1547813" cy="159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Rectangle 10"/>
            <p:cNvSpPr>
              <a:spLocks noChangeArrowheads="1"/>
            </p:cNvSpPr>
            <p:nvPr/>
          </p:nvSpPr>
          <p:spPr bwMode="auto">
            <a:xfrm>
              <a:off x="3952409" y="3443288"/>
              <a:ext cx="1188379" cy="7408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100">
                  <a:solidFill>
                    <a:schemeClr val="bg1"/>
                  </a:solidFill>
                  <a:latin typeface="HY견고딕" pitchFamily="18" charset="-127"/>
                </a:rPr>
                <a:t>소비자</a:t>
              </a:r>
            </a:p>
            <a:p>
              <a:pPr algn="ctr"/>
              <a:r>
                <a:rPr lang="ko-KR" altLang="en-US" sz="1100">
                  <a:solidFill>
                    <a:schemeClr val="bg1"/>
                  </a:solidFill>
                  <a:latin typeface="HY견고딕" pitchFamily="18" charset="-127"/>
                </a:rPr>
                <a:t>자유제한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193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소강의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92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275360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원칙 </a:t>
            </a:r>
            <a:r>
              <a:rPr lang="en-US" altLang="ko-KR" sz="1100" b="1" dirty="0">
                <a:latin typeface="+mn-ea"/>
              </a:rPr>
              <a:t>8. </a:t>
            </a:r>
            <a:r>
              <a:rPr lang="ko-KR" altLang="en-US" sz="1100" b="1" dirty="0">
                <a:latin typeface="+mn-ea"/>
              </a:rPr>
              <a:t>마감전략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395288" y="1716777"/>
            <a:ext cx="6215216" cy="2897277"/>
            <a:chOff x="395288" y="1989137"/>
            <a:chExt cx="8748712" cy="4078288"/>
          </a:xfrm>
        </p:grpSpPr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3" cstate="print">
              <a:lum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8888" y="2925762"/>
              <a:ext cx="3438525" cy="271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5" descr="051224-001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363" y="2492375"/>
              <a:ext cx="2681287" cy="3575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AutoShape 6"/>
            <p:cNvSpPr>
              <a:spLocks noChangeArrowheads="1"/>
            </p:cNvSpPr>
            <p:nvPr/>
          </p:nvSpPr>
          <p:spPr bwMode="auto">
            <a:xfrm>
              <a:off x="395288" y="2492375"/>
              <a:ext cx="1728787" cy="1152525"/>
            </a:xfrm>
            <a:prstGeom prst="cloudCallout">
              <a:avLst>
                <a:gd name="adj1" fmla="val 82324"/>
                <a:gd name="adj2" fmla="val 61569"/>
              </a:avLst>
            </a:prstGeom>
            <a:solidFill>
              <a:srgbClr val="F0F0F0"/>
            </a:solidFill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ko-KR" altLang="en-US" sz="1100" dirty="0">
                  <a:latin typeface="+mn-ea"/>
                </a:rPr>
                <a:t>오늘은 </a:t>
              </a:r>
            </a:p>
            <a:p>
              <a:pPr algn="ctr"/>
              <a:r>
                <a:rPr lang="ko-KR" altLang="en-US" sz="1100" dirty="0">
                  <a:latin typeface="+mn-ea"/>
                </a:rPr>
                <a:t>세일 </a:t>
              </a:r>
              <a:r>
                <a:rPr lang="ko-KR" altLang="en-US" sz="1100" dirty="0" err="1">
                  <a:latin typeface="+mn-ea"/>
                </a:rPr>
                <a:t>마지막날</a:t>
              </a:r>
              <a:r>
                <a:rPr lang="en-US" altLang="ko-KR" sz="1100" dirty="0">
                  <a:latin typeface="+mn-ea"/>
                </a:rPr>
                <a:t>!!</a:t>
              </a:r>
            </a:p>
          </p:txBody>
        </p:sp>
        <p:sp>
          <p:nvSpPr>
            <p:cNvPr id="21" name="AutoShape 7"/>
            <p:cNvSpPr>
              <a:spLocks noChangeArrowheads="1"/>
            </p:cNvSpPr>
            <p:nvPr/>
          </p:nvSpPr>
          <p:spPr bwMode="auto">
            <a:xfrm>
              <a:off x="395288" y="4797425"/>
              <a:ext cx="1728787" cy="1152525"/>
            </a:xfrm>
            <a:prstGeom prst="cloudCallout">
              <a:avLst>
                <a:gd name="adj1" fmla="val 83148"/>
                <a:gd name="adj2" fmla="val -27412"/>
              </a:avLst>
            </a:prstGeom>
            <a:solidFill>
              <a:srgbClr val="F0F0F0"/>
            </a:solidFill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ko-KR" altLang="en-US" sz="1100">
                  <a:latin typeface="+mn-ea"/>
                </a:rPr>
                <a:t>한정판매</a:t>
              </a:r>
              <a:r>
                <a:rPr lang="en-US" altLang="ko-KR" sz="1100">
                  <a:latin typeface="+mn-ea"/>
                </a:rPr>
                <a:t>!!!</a:t>
              </a:r>
            </a:p>
          </p:txBody>
        </p:sp>
        <p:sp>
          <p:nvSpPr>
            <p:cNvPr id="22" name="AutoShape 8"/>
            <p:cNvSpPr>
              <a:spLocks noChangeArrowheads="1"/>
            </p:cNvSpPr>
            <p:nvPr/>
          </p:nvSpPr>
          <p:spPr bwMode="auto">
            <a:xfrm>
              <a:off x="7092950" y="1989137"/>
              <a:ext cx="1728788" cy="1152525"/>
            </a:xfrm>
            <a:prstGeom prst="cloudCallout">
              <a:avLst>
                <a:gd name="adj1" fmla="val -73968"/>
                <a:gd name="adj2" fmla="val 84296"/>
              </a:avLst>
            </a:prstGeom>
            <a:solidFill>
              <a:srgbClr val="F0F0F0"/>
            </a:solidFill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ko-KR" altLang="en-US" sz="1100">
                  <a:latin typeface="+mn-ea"/>
                </a:rPr>
                <a:t>놓치면 다시는 못 올 기회</a:t>
              </a:r>
              <a:r>
                <a:rPr lang="en-US" altLang="ko-KR" sz="1100">
                  <a:latin typeface="+mn-ea"/>
                </a:rPr>
                <a:t>!</a:t>
              </a:r>
            </a:p>
          </p:txBody>
        </p:sp>
        <p:sp>
          <p:nvSpPr>
            <p:cNvPr id="23" name="AutoShape 9"/>
            <p:cNvSpPr>
              <a:spLocks noChangeArrowheads="1"/>
            </p:cNvSpPr>
            <p:nvPr/>
          </p:nvSpPr>
          <p:spPr bwMode="auto">
            <a:xfrm>
              <a:off x="7415213" y="4725987"/>
              <a:ext cx="1728787" cy="1152525"/>
            </a:xfrm>
            <a:prstGeom prst="cloudCallout">
              <a:avLst>
                <a:gd name="adj1" fmla="val -84435"/>
                <a:gd name="adj2" fmla="val -39532"/>
              </a:avLst>
            </a:prstGeom>
            <a:solidFill>
              <a:srgbClr val="F0F0F0"/>
            </a:solidFill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altLang="ko-KR" sz="1100">
                  <a:latin typeface="+mn-ea"/>
                </a:rPr>
                <a:t>21</a:t>
              </a:r>
              <a:r>
                <a:rPr lang="ko-KR" altLang="en-US" sz="1100">
                  <a:latin typeface="+mn-ea"/>
                </a:rPr>
                <a:t>세기 마지막 </a:t>
              </a:r>
            </a:p>
            <a:p>
              <a:pPr algn="ctr"/>
              <a:r>
                <a:rPr lang="ko-KR" altLang="en-US" sz="1100">
                  <a:latin typeface="+mn-ea"/>
                </a:rPr>
                <a:t>기회</a:t>
              </a:r>
              <a:r>
                <a:rPr lang="en-US" altLang="ko-KR" sz="1100">
                  <a:latin typeface="+mn-ea"/>
                </a:rPr>
                <a:t>!!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863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소강의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93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275360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 원칙 </a:t>
            </a:r>
            <a:r>
              <a:rPr lang="en-US" altLang="ko-KR" sz="1100" b="1" dirty="0">
                <a:latin typeface="+mn-ea"/>
              </a:rPr>
              <a:t>9. </a:t>
            </a:r>
            <a:r>
              <a:rPr lang="ko-KR" altLang="en-US" sz="1100" b="1" dirty="0">
                <a:latin typeface="+mn-ea"/>
              </a:rPr>
              <a:t>파워를 부르는 단어 “왜냐하면</a:t>
            </a:r>
            <a:r>
              <a:rPr lang="en-US" altLang="ko-KR" sz="1100" b="1" dirty="0">
                <a:latin typeface="+mn-ea"/>
              </a:rPr>
              <a:t>…”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582613" y="1764250"/>
            <a:ext cx="5688012" cy="2969675"/>
            <a:chOff x="468312" y="2260392"/>
            <a:chExt cx="8135937" cy="3843174"/>
          </a:xfrm>
        </p:grpSpPr>
        <p:pic>
          <p:nvPicPr>
            <p:cNvPr id="12" name="Picture 4" descr="사용자 지정 1"/>
            <p:cNvPicPr>
              <a:picLocks noChangeAspect="1" noChangeArrowheads="1"/>
            </p:cNvPicPr>
            <p:nvPr/>
          </p:nvPicPr>
          <p:blipFill>
            <a:blip r:embed="rId3" cstate="print"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312" y="2964656"/>
              <a:ext cx="3382962" cy="3128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5" descr="200025442-001"/>
            <p:cNvPicPr>
              <a:picLocks noChangeAspect="1" noChangeArrowheads="1"/>
            </p:cNvPicPr>
            <p:nvPr/>
          </p:nvPicPr>
          <p:blipFill>
            <a:blip r:embed="rId4" cstate="print"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3006" b="7162"/>
            <a:stretch>
              <a:fillRect/>
            </a:stretch>
          </p:blipFill>
          <p:spPr bwMode="auto">
            <a:xfrm>
              <a:off x="4067174" y="2886868"/>
              <a:ext cx="4537075" cy="3216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AutoShape 6"/>
            <p:cNvSpPr>
              <a:spLocks noChangeArrowheads="1"/>
            </p:cNvSpPr>
            <p:nvPr/>
          </p:nvSpPr>
          <p:spPr bwMode="auto">
            <a:xfrm>
              <a:off x="5292724" y="4693443"/>
              <a:ext cx="1727200" cy="754063"/>
            </a:xfrm>
            <a:prstGeom prst="wedgeRoundRectCallout">
              <a:avLst>
                <a:gd name="adj1" fmla="val 17387"/>
                <a:gd name="adj2" fmla="val -77861"/>
                <a:gd name="adj3" fmla="val 16667"/>
              </a:avLst>
            </a:prstGeom>
            <a:solidFill>
              <a:schemeClr val="bg1"/>
            </a:solidFill>
            <a:ln w="3175">
              <a:solidFill>
                <a:srgbClr val="2A567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latinLnBrk="1"/>
              <a:r>
                <a:rPr kumimoji="1" lang="ko-KR" altLang="en-US" sz="1100" b="1" dirty="0">
                  <a:latin typeface="+mn-ea"/>
                </a:rPr>
                <a:t>제가 먼저 좀 </a:t>
              </a:r>
              <a:r>
                <a:rPr kumimoji="1" lang="ko-KR" altLang="en-US" sz="1100" b="1" dirty="0" err="1">
                  <a:latin typeface="+mn-ea"/>
                </a:rPr>
                <a:t>사용할께요</a:t>
              </a:r>
              <a:r>
                <a:rPr kumimoji="1" lang="en-US" altLang="ko-KR" sz="1100" b="1" dirty="0">
                  <a:latin typeface="+mn-ea"/>
                </a:rPr>
                <a:t>.</a:t>
              </a:r>
            </a:p>
            <a:p>
              <a:pPr algn="ctr" latinLnBrk="1"/>
              <a:r>
                <a:rPr kumimoji="1" lang="ko-KR" altLang="en-US" sz="1100" b="1" dirty="0">
                  <a:latin typeface="+mn-ea"/>
                </a:rPr>
                <a:t>왜냐하면</a:t>
              </a:r>
              <a:r>
                <a:rPr kumimoji="1" lang="en-US" altLang="ko-KR" sz="1100" b="1" dirty="0">
                  <a:latin typeface="+mn-ea"/>
                </a:rPr>
                <a:t>,</a:t>
              </a:r>
            </a:p>
            <a:p>
              <a:pPr algn="ctr" latinLnBrk="1"/>
              <a:r>
                <a:rPr kumimoji="1" lang="ko-KR" altLang="en-US" sz="1100" b="1" dirty="0">
                  <a:latin typeface="+mn-ea"/>
                </a:rPr>
                <a:t>좀 바쁜 일이 있어서요</a:t>
              </a:r>
              <a:r>
                <a:rPr kumimoji="1" lang="en-US" altLang="ko-KR" sz="1100" b="1" dirty="0">
                  <a:latin typeface="+mn-ea"/>
                </a:rPr>
                <a:t>..</a:t>
              </a:r>
            </a:p>
          </p:txBody>
        </p:sp>
        <p:sp>
          <p:nvSpPr>
            <p:cNvPr id="15" name="AutoShape 7"/>
            <p:cNvSpPr>
              <a:spLocks noChangeArrowheads="1"/>
            </p:cNvSpPr>
            <p:nvPr/>
          </p:nvSpPr>
          <p:spPr bwMode="auto">
            <a:xfrm>
              <a:off x="684212" y="2604293"/>
              <a:ext cx="1439862" cy="395288"/>
            </a:xfrm>
            <a:prstGeom prst="wedgeEllipseCallout">
              <a:avLst>
                <a:gd name="adj1" fmla="val -27398"/>
                <a:gd name="adj2" fmla="val 74097"/>
              </a:avLst>
            </a:prstGeom>
            <a:solidFill>
              <a:schemeClr val="bg1"/>
            </a:solidFill>
            <a:ln w="3175">
              <a:solidFill>
                <a:srgbClr val="2A567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latinLnBrk="1"/>
              <a:r>
                <a:rPr kumimoji="1" lang="ko-KR" altLang="en-US" sz="1100" b="1">
                  <a:latin typeface="+mn-ea"/>
                </a:rPr>
                <a:t>일 없다</a:t>
              </a:r>
              <a:r>
                <a:rPr kumimoji="1" lang="en-US" altLang="ko-KR" sz="1100" b="1">
                  <a:latin typeface="+mn-ea"/>
                </a:rPr>
                <a:t>..</a:t>
              </a:r>
            </a:p>
          </p:txBody>
        </p:sp>
        <p:sp>
          <p:nvSpPr>
            <p:cNvPr id="16" name="AutoShape 8"/>
            <p:cNvSpPr>
              <a:spLocks noChangeArrowheads="1"/>
            </p:cNvSpPr>
            <p:nvPr/>
          </p:nvSpPr>
          <p:spPr bwMode="auto">
            <a:xfrm>
              <a:off x="2051049" y="3215481"/>
              <a:ext cx="1800225" cy="1077615"/>
            </a:xfrm>
            <a:prstGeom prst="wedgeEllipseCallout">
              <a:avLst>
                <a:gd name="adj1" fmla="val 21250"/>
                <a:gd name="adj2" fmla="val 91727"/>
              </a:avLst>
            </a:prstGeom>
            <a:solidFill>
              <a:schemeClr val="bg1"/>
            </a:solidFill>
            <a:ln w="3175">
              <a:solidFill>
                <a:srgbClr val="2A567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l" latinLnBrk="1"/>
              <a:r>
                <a:rPr kumimoji="1" lang="ko-KR" altLang="en-US" sz="1100" b="1" dirty="0">
                  <a:latin typeface="+mn-ea"/>
                </a:rPr>
                <a:t>부장님이 지시</a:t>
              </a:r>
              <a:r>
                <a:rPr kumimoji="1" lang="en-US" altLang="ko-KR" sz="1100" b="1" dirty="0" smtClean="0">
                  <a:latin typeface="+mn-ea"/>
                </a:rPr>
                <a:t>..</a:t>
              </a:r>
            </a:p>
            <a:p>
              <a:pPr algn="l" latinLnBrk="1"/>
              <a:r>
                <a:rPr kumimoji="1" lang="ko-KR" altLang="en-US" sz="1100" b="1" dirty="0" smtClean="0">
                  <a:latin typeface="+mn-ea"/>
                </a:rPr>
                <a:t>어쩌고</a:t>
              </a:r>
              <a:r>
                <a:rPr kumimoji="1" lang="en-US" altLang="ko-KR" sz="1100" b="1" dirty="0">
                  <a:latin typeface="+mn-ea"/>
                </a:rPr>
                <a:t>..</a:t>
              </a:r>
            </a:p>
            <a:p>
              <a:pPr algn="l" latinLnBrk="1"/>
              <a:r>
                <a:rPr kumimoji="1" lang="ko-KR" altLang="en-US" sz="1100" b="1" dirty="0">
                  <a:latin typeface="+mn-ea"/>
                </a:rPr>
                <a:t>빨리 </a:t>
              </a:r>
              <a:r>
                <a:rPr kumimoji="1" lang="ko-KR" altLang="en-US" sz="1100" b="1" dirty="0" err="1">
                  <a:latin typeface="+mn-ea"/>
                </a:rPr>
                <a:t>가져오랬</a:t>
              </a:r>
              <a:r>
                <a:rPr kumimoji="1" lang="en-US" altLang="ko-KR" sz="1100" b="1" dirty="0">
                  <a:latin typeface="+mn-ea"/>
                </a:rPr>
                <a:t>…</a:t>
              </a:r>
            </a:p>
          </p:txBody>
        </p:sp>
        <p:sp>
          <p:nvSpPr>
            <p:cNvPr id="20" name="AutoShape 9"/>
            <p:cNvSpPr>
              <a:spLocks noChangeArrowheads="1"/>
            </p:cNvSpPr>
            <p:nvPr/>
          </p:nvSpPr>
          <p:spPr bwMode="auto">
            <a:xfrm>
              <a:off x="7019924" y="2820193"/>
              <a:ext cx="1439863" cy="395288"/>
            </a:xfrm>
            <a:prstGeom prst="wedgeRoundRectCallout">
              <a:avLst>
                <a:gd name="adj1" fmla="val -27398"/>
                <a:gd name="adj2" fmla="val 74097"/>
                <a:gd name="adj3" fmla="val 16667"/>
              </a:avLst>
            </a:prstGeom>
            <a:solidFill>
              <a:schemeClr val="bg1"/>
            </a:solidFill>
            <a:ln w="3175">
              <a:solidFill>
                <a:srgbClr val="2A567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latinLnBrk="1"/>
              <a:r>
                <a:rPr kumimoji="1" lang="ko-KR" altLang="en-US" sz="1100" b="1" dirty="0">
                  <a:latin typeface="+mn-ea"/>
                </a:rPr>
                <a:t>아</a:t>
              </a:r>
              <a:r>
                <a:rPr kumimoji="1" lang="en-US" altLang="ko-KR" sz="1100" b="1" dirty="0">
                  <a:latin typeface="+mn-ea"/>
                </a:rPr>
                <a:t>~ </a:t>
              </a:r>
              <a:r>
                <a:rPr kumimoji="1" lang="ko-KR" altLang="en-US" sz="1100" b="1" dirty="0">
                  <a:latin typeface="+mn-ea"/>
                </a:rPr>
                <a:t>그러시죠</a:t>
              </a:r>
              <a:r>
                <a:rPr kumimoji="1" lang="en-US" altLang="ko-KR" sz="1100" b="1" dirty="0">
                  <a:latin typeface="+mn-ea"/>
                </a:rPr>
                <a:t>.</a:t>
              </a:r>
            </a:p>
          </p:txBody>
        </p:sp>
        <p:sp>
          <p:nvSpPr>
            <p:cNvPr id="24" name="Text Box 10"/>
            <p:cNvSpPr txBox="1">
              <a:spLocks noChangeArrowheads="1"/>
            </p:cNvSpPr>
            <p:nvPr/>
          </p:nvSpPr>
          <p:spPr bwMode="auto">
            <a:xfrm>
              <a:off x="3079968" y="2260392"/>
              <a:ext cx="2903246" cy="3385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100" b="1" dirty="0">
                  <a:solidFill>
                    <a:srgbClr val="CA1502"/>
                  </a:solidFill>
                  <a:latin typeface="+mn-ea"/>
                </a:rPr>
                <a:t>“</a:t>
              </a:r>
              <a:r>
                <a:rPr lang="ko-KR" altLang="en-US" sz="1100" b="1" dirty="0">
                  <a:solidFill>
                    <a:srgbClr val="CA1502"/>
                  </a:solidFill>
                  <a:latin typeface="+mn-ea"/>
                </a:rPr>
                <a:t>설득</a:t>
              </a:r>
              <a:r>
                <a:rPr lang="en-US" altLang="ko-KR" sz="1100" b="1" dirty="0">
                  <a:solidFill>
                    <a:srgbClr val="CA1502"/>
                  </a:solidFill>
                  <a:latin typeface="+mn-ea"/>
                </a:rPr>
                <a:t>(</a:t>
              </a:r>
              <a:r>
                <a:rPr lang="ko-KR" altLang="en-US" sz="1100" b="1" dirty="0">
                  <a:solidFill>
                    <a:srgbClr val="CA1502"/>
                  </a:solidFill>
                  <a:latin typeface="+mn-ea"/>
                </a:rPr>
                <a:t>說得</a:t>
              </a:r>
              <a:r>
                <a:rPr lang="en-US" altLang="ko-KR" sz="1100" b="1" dirty="0">
                  <a:solidFill>
                    <a:srgbClr val="CA1502"/>
                  </a:solidFill>
                  <a:latin typeface="+mn-ea"/>
                </a:rPr>
                <a:t>) : </a:t>
              </a:r>
              <a:r>
                <a:rPr lang="ko-KR" altLang="en-US" sz="1100" b="1" dirty="0">
                  <a:solidFill>
                    <a:srgbClr val="CA1502"/>
                  </a:solidFill>
                  <a:latin typeface="+mn-ea"/>
                </a:rPr>
                <a:t>말을 통해 얻는다”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81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소강의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94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275360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 원칙 </a:t>
            </a:r>
            <a:r>
              <a:rPr lang="en-US" altLang="ko-KR" sz="1100" b="1" dirty="0">
                <a:latin typeface="+mn-ea"/>
              </a:rPr>
              <a:t>10. </a:t>
            </a:r>
            <a:r>
              <a:rPr lang="ko-KR" altLang="en-US" sz="1100" b="1" dirty="0">
                <a:latin typeface="+mn-ea"/>
              </a:rPr>
              <a:t>설득은 </a:t>
            </a:r>
            <a:r>
              <a:rPr lang="ko-KR" altLang="en-US" sz="1100" b="1" dirty="0" err="1">
                <a:latin typeface="+mn-ea"/>
              </a:rPr>
              <a:t>따라쟁이</a:t>
            </a:r>
            <a:endParaRPr lang="ko-KR" altLang="en-US" sz="1100" b="1" dirty="0">
              <a:latin typeface="+mn-ea"/>
            </a:endParaRPr>
          </a:p>
        </p:txBody>
      </p:sp>
      <p:pic>
        <p:nvPicPr>
          <p:cNvPr id="17" name="Picture 4" descr="2004080500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193" y="1621997"/>
            <a:ext cx="2734957" cy="32473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75528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소강의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95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275360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 원칙 </a:t>
            </a:r>
            <a:r>
              <a:rPr lang="en-US" altLang="ko-KR" sz="1100" b="1" dirty="0">
                <a:latin typeface="+mn-ea"/>
              </a:rPr>
              <a:t>11. </a:t>
            </a:r>
            <a:r>
              <a:rPr lang="ko-KR" altLang="en-US" sz="1100" b="1" dirty="0">
                <a:latin typeface="+mn-ea"/>
              </a:rPr>
              <a:t>결과지향적 커뮤니케이션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1158081" y="1770220"/>
            <a:ext cx="4541837" cy="3085205"/>
            <a:chOff x="1533525" y="1959694"/>
            <a:chExt cx="5775325" cy="3923095"/>
          </a:xfrm>
        </p:grpSpPr>
        <p:pic>
          <p:nvPicPr>
            <p:cNvPr id="8" name="Picture 4" descr="MPj02275080000[1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1875" y="2903721"/>
              <a:ext cx="2466975" cy="2206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MPj01787890000[1]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3525" y="2559858"/>
              <a:ext cx="2057400" cy="2488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1658239" y="1959694"/>
              <a:ext cx="1588897" cy="4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100"/>
                <a:t>“</a:t>
              </a:r>
              <a:r>
                <a:rPr lang="ko-KR" altLang="en-US" sz="1100"/>
                <a:t>일을 잘 마무리하면</a:t>
              </a:r>
            </a:p>
            <a:p>
              <a:pPr algn="ctr"/>
              <a:r>
                <a:rPr lang="ko-KR" altLang="en-US" sz="1100"/>
                <a:t>연말에 보너스를 주겠다</a:t>
              </a:r>
              <a:r>
                <a:rPr lang="en-US" altLang="ko-KR" sz="1100"/>
                <a:t>”</a:t>
              </a:r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5156325" y="1959694"/>
              <a:ext cx="1911100" cy="6001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100"/>
                <a:t>“</a:t>
              </a:r>
              <a:r>
                <a:rPr lang="ko-KR" altLang="en-US" sz="1100"/>
                <a:t>이번 일만 잘 마무리되면</a:t>
              </a:r>
            </a:p>
            <a:p>
              <a:pPr algn="ctr"/>
              <a:r>
                <a:rPr lang="ko-KR" altLang="en-US" sz="1100"/>
                <a:t>이번 연말은 가족과 함께</a:t>
              </a:r>
            </a:p>
            <a:p>
              <a:pPr algn="ctr"/>
              <a:r>
                <a:rPr lang="ko-KR" altLang="en-US" sz="1100"/>
                <a:t>멋진 여행을 하고 있을 것이다</a:t>
              </a:r>
              <a:r>
                <a:rPr lang="en-US" altLang="ko-KR" sz="1100"/>
                <a:t>”</a:t>
              </a: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2496780" y="5270060"/>
              <a:ext cx="3848816" cy="6127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ko-KR" altLang="en-US" sz="1100" b="1" i="1" dirty="0">
                  <a:solidFill>
                    <a:srgbClr val="CA1502"/>
                  </a:solidFill>
                </a:rPr>
                <a:t>행동결과를 미리 선언하여 확실한 동기부여를 한다</a:t>
              </a:r>
            </a:p>
            <a:p>
              <a:pPr algn="ctr">
                <a:lnSpc>
                  <a:spcPct val="120000"/>
                </a:lnSpc>
              </a:pPr>
              <a:r>
                <a:rPr lang="ko-KR" altLang="en-US" sz="1100" b="1" i="1" dirty="0">
                  <a:solidFill>
                    <a:srgbClr val="CA1502"/>
                  </a:solidFill>
                </a:rPr>
                <a:t>직원의 열정을 자극하는 도화선</a:t>
              </a:r>
              <a:r>
                <a:rPr lang="en-US" altLang="ko-KR" sz="1100" b="1" i="1" dirty="0">
                  <a:solidFill>
                    <a:srgbClr val="CA1502"/>
                  </a:solidFill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552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소강의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96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4054484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원칙 </a:t>
            </a:r>
            <a:r>
              <a:rPr lang="en-US" altLang="ko-KR" sz="1100" b="1" dirty="0">
                <a:latin typeface="+mn-ea"/>
              </a:rPr>
              <a:t>12. </a:t>
            </a:r>
            <a:r>
              <a:rPr lang="ko-KR" altLang="en-US" sz="1100" b="1" dirty="0">
                <a:latin typeface="+mn-ea"/>
              </a:rPr>
              <a:t>또 하나의 유혹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 err="1">
                <a:latin typeface="+mn-ea"/>
              </a:rPr>
              <a:t>프레이밍</a:t>
            </a:r>
            <a:r>
              <a:rPr lang="ko-KR" altLang="en-US" sz="1100" b="1" dirty="0">
                <a:latin typeface="+mn-ea"/>
              </a:rPr>
              <a:t> 효과</a:t>
            </a:r>
            <a:r>
              <a:rPr lang="en-US" altLang="ko-KR" sz="1100" b="1" dirty="0">
                <a:latin typeface="+mn-ea"/>
              </a:rPr>
              <a:t>(Framing Effect)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1146852" y="1921989"/>
            <a:ext cx="4452189" cy="2865756"/>
            <a:chOff x="1074738" y="2166159"/>
            <a:chExt cx="6266902" cy="4033838"/>
          </a:xfrm>
        </p:grpSpPr>
        <p:sp>
          <p:nvSpPr>
            <p:cNvPr id="13" name="Oval 4"/>
            <p:cNvSpPr>
              <a:spLocks noChangeArrowheads="1"/>
            </p:cNvSpPr>
            <p:nvPr/>
          </p:nvSpPr>
          <p:spPr bwMode="auto">
            <a:xfrm>
              <a:off x="2478088" y="2297922"/>
              <a:ext cx="1368425" cy="1368425"/>
            </a:xfrm>
            <a:prstGeom prst="ellipse">
              <a:avLst/>
            </a:prstGeom>
            <a:gradFill rotWithShape="1">
              <a:gsLst>
                <a:gs pos="0">
                  <a:srgbClr val="15A2E9"/>
                </a:gs>
                <a:gs pos="100000">
                  <a:srgbClr val="15A2E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4" name="Picture 5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0138" y="2166159"/>
              <a:ext cx="1547812" cy="159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2733972" y="2728134"/>
              <a:ext cx="726481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</a:rPr>
                <a:t>10</a:t>
              </a:r>
              <a:r>
                <a: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</a:rPr>
                <a:t>만원</a:t>
              </a:r>
            </a:p>
          </p:txBody>
        </p:sp>
        <p:sp>
          <p:nvSpPr>
            <p:cNvPr id="16" name="Oval 7"/>
            <p:cNvSpPr>
              <a:spLocks noChangeArrowheads="1"/>
            </p:cNvSpPr>
            <p:nvPr/>
          </p:nvSpPr>
          <p:spPr bwMode="auto">
            <a:xfrm>
              <a:off x="5214938" y="2297922"/>
              <a:ext cx="1368425" cy="1368425"/>
            </a:xfrm>
            <a:prstGeom prst="ellipse">
              <a:avLst/>
            </a:prstGeom>
            <a:gradFill rotWithShape="1">
              <a:gsLst>
                <a:gs pos="0">
                  <a:srgbClr val="15A2E9"/>
                </a:gs>
                <a:gs pos="100000">
                  <a:srgbClr val="15A2E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7" name="Picture 8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6988" y="2166159"/>
              <a:ext cx="1547812" cy="159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5526927" y="2728134"/>
              <a:ext cx="614271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</a:rPr>
                <a:t>6</a:t>
              </a:r>
              <a:r>
                <a: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</a:rPr>
                <a:t>만원</a:t>
              </a:r>
            </a:p>
          </p:txBody>
        </p:sp>
        <p:sp>
          <p:nvSpPr>
            <p:cNvPr id="19" name="Oval 10"/>
            <p:cNvSpPr>
              <a:spLocks noChangeArrowheads="1"/>
            </p:cNvSpPr>
            <p:nvPr/>
          </p:nvSpPr>
          <p:spPr bwMode="auto">
            <a:xfrm>
              <a:off x="2478088" y="4734734"/>
              <a:ext cx="1368425" cy="1368425"/>
            </a:xfrm>
            <a:prstGeom prst="ellipse">
              <a:avLst/>
            </a:prstGeom>
            <a:gradFill rotWithShape="1">
              <a:gsLst>
                <a:gs pos="0">
                  <a:srgbClr val="15A2E9"/>
                </a:gs>
                <a:gs pos="100000">
                  <a:srgbClr val="15A2E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0" name="Picture 11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0138" y="4602972"/>
              <a:ext cx="1547812" cy="159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2677867" y="5164947"/>
              <a:ext cx="838691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</a:rPr>
                <a:t>100</a:t>
              </a:r>
              <a:r>
                <a: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</a:rPr>
                <a:t>만원</a:t>
              </a:r>
            </a:p>
          </p:txBody>
        </p:sp>
        <p:sp>
          <p:nvSpPr>
            <p:cNvPr id="22" name="Oval 13"/>
            <p:cNvSpPr>
              <a:spLocks noChangeArrowheads="1"/>
            </p:cNvSpPr>
            <p:nvPr/>
          </p:nvSpPr>
          <p:spPr bwMode="auto">
            <a:xfrm>
              <a:off x="5214938" y="4734734"/>
              <a:ext cx="1368425" cy="1368425"/>
            </a:xfrm>
            <a:prstGeom prst="ellipse">
              <a:avLst/>
            </a:prstGeom>
            <a:gradFill rotWithShape="1">
              <a:gsLst>
                <a:gs pos="0">
                  <a:srgbClr val="15A2E9"/>
                </a:gs>
                <a:gs pos="100000">
                  <a:srgbClr val="15A2E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3" name="Picture 14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6988" y="4602972"/>
              <a:ext cx="1547812" cy="159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Rectangle 15"/>
            <p:cNvSpPr>
              <a:spLocks noChangeArrowheads="1"/>
            </p:cNvSpPr>
            <p:nvPr/>
          </p:nvSpPr>
          <p:spPr bwMode="auto">
            <a:xfrm>
              <a:off x="5470822" y="5164947"/>
              <a:ext cx="726481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</a:rPr>
                <a:t>96</a:t>
              </a:r>
              <a:r>
                <a: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18" charset="-127"/>
                </a:rPr>
                <a:t>만원</a:t>
              </a:r>
            </a:p>
          </p:txBody>
        </p:sp>
        <p:sp>
          <p:nvSpPr>
            <p:cNvPr id="25" name="Line 16"/>
            <p:cNvSpPr>
              <a:spLocks noChangeShapeType="1"/>
            </p:cNvSpPr>
            <p:nvPr/>
          </p:nvSpPr>
          <p:spPr bwMode="auto">
            <a:xfrm>
              <a:off x="1866900" y="4110847"/>
              <a:ext cx="5256213" cy="0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Text Box 17"/>
            <p:cNvSpPr txBox="1">
              <a:spLocks noChangeArrowheads="1"/>
            </p:cNvSpPr>
            <p:nvPr/>
          </p:nvSpPr>
          <p:spPr bwMode="auto">
            <a:xfrm>
              <a:off x="4027488" y="2886884"/>
              <a:ext cx="431528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에서</a:t>
              </a:r>
            </a:p>
          </p:txBody>
        </p:sp>
        <p:sp>
          <p:nvSpPr>
            <p:cNvPr id="27" name="Text Box 18"/>
            <p:cNvSpPr txBox="1">
              <a:spLocks noChangeArrowheads="1"/>
            </p:cNvSpPr>
            <p:nvPr/>
          </p:nvSpPr>
          <p:spPr bwMode="auto">
            <a:xfrm>
              <a:off x="4027488" y="5334809"/>
              <a:ext cx="431528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에서</a:t>
              </a:r>
            </a:p>
          </p:txBody>
        </p:sp>
        <p:sp>
          <p:nvSpPr>
            <p:cNvPr id="28" name="Text Box 19"/>
            <p:cNvSpPr txBox="1">
              <a:spLocks noChangeArrowheads="1"/>
            </p:cNvSpPr>
            <p:nvPr/>
          </p:nvSpPr>
          <p:spPr bwMode="auto">
            <a:xfrm>
              <a:off x="6610350" y="2864659"/>
              <a:ext cx="731290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으로 할인</a:t>
              </a:r>
            </a:p>
          </p:txBody>
        </p:sp>
        <p:sp>
          <p:nvSpPr>
            <p:cNvPr id="29" name="Text Box 20"/>
            <p:cNvSpPr txBox="1">
              <a:spLocks noChangeArrowheads="1"/>
            </p:cNvSpPr>
            <p:nvPr/>
          </p:nvSpPr>
          <p:spPr bwMode="auto">
            <a:xfrm>
              <a:off x="6610350" y="5369734"/>
              <a:ext cx="731290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으로 할인</a:t>
              </a:r>
            </a:p>
          </p:txBody>
        </p:sp>
        <p:pic>
          <p:nvPicPr>
            <p:cNvPr id="30" name="Picture 21" descr="MCj03909940000[1]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738" y="2382059"/>
              <a:ext cx="1143000" cy="1554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6273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소강의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97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4054484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원칙 </a:t>
            </a:r>
            <a:r>
              <a:rPr lang="en-US" altLang="ko-KR" sz="1100" b="1" dirty="0">
                <a:latin typeface="+mn-ea"/>
              </a:rPr>
              <a:t>13. </a:t>
            </a:r>
            <a:r>
              <a:rPr lang="ko-KR" altLang="en-US" sz="1100" b="1" dirty="0">
                <a:latin typeface="+mn-ea"/>
              </a:rPr>
              <a:t>기억을 남기는 마술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>
                <a:latin typeface="+mn-ea"/>
              </a:rPr>
              <a:t>슬리퍼 효과</a:t>
            </a:r>
            <a:r>
              <a:rPr lang="en-US" altLang="ko-KR" sz="1100" b="1" dirty="0">
                <a:latin typeface="+mn-ea"/>
              </a:rPr>
              <a:t>(Sleeper Effect)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1411644" y="1883223"/>
            <a:ext cx="4182162" cy="2650738"/>
            <a:chOff x="1207186" y="1883223"/>
            <a:chExt cx="6935755" cy="4396022"/>
          </a:xfrm>
        </p:grpSpPr>
        <p:sp>
          <p:nvSpPr>
            <p:cNvPr id="31" name="Oval 4"/>
            <p:cNvSpPr>
              <a:spLocks noChangeArrowheads="1"/>
            </p:cNvSpPr>
            <p:nvPr/>
          </p:nvSpPr>
          <p:spPr bwMode="auto">
            <a:xfrm>
              <a:off x="1350061" y="2041973"/>
              <a:ext cx="1368425" cy="1368425"/>
            </a:xfrm>
            <a:prstGeom prst="ellipse">
              <a:avLst/>
            </a:prstGeom>
            <a:solidFill>
              <a:srgbClr val="CA15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pic>
          <p:nvPicPr>
            <p:cNvPr id="32" name="Picture 5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186" y="1897511"/>
              <a:ext cx="157797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6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0048" y="1883223"/>
              <a:ext cx="157797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1315136" y="2459486"/>
              <a:ext cx="838691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ko-KR" altLang="en-US" sz="1400">
                  <a:solidFill>
                    <a:schemeClr val="bg1"/>
                  </a:solidFill>
                  <a:latin typeface="HY견고딕" pitchFamily="18" charset="-127"/>
                </a:rPr>
                <a:t>광고효과</a:t>
              </a:r>
            </a:p>
          </p:txBody>
        </p:sp>
        <p:sp>
          <p:nvSpPr>
            <p:cNvPr id="35" name="Oval 8"/>
            <p:cNvSpPr>
              <a:spLocks noChangeArrowheads="1"/>
            </p:cNvSpPr>
            <p:nvPr/>
          </p:nvSpPr>
          <p:spPr bwMode="auto">
            <a:xfrm>
              <a:off x="3942448" y="2041973"/>
              <a:ext cx="1368425" cy="1368425"/>
            </a:xfrm>
            <a:prstGeom prst="ellipse">
              <a:avLst/>
            </a:prstGeom>
            <a:solidFill>
              <a:srgbClr val="CA15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pic>
          <p:nvPicPr>
            <p:cNvPr id="36" name="Picture 9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73" y="1897511"/>
              <a:ext cx="157797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0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2436" y="1883223"/>
              <a:ext cx="157797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3907523" y="2459486"/>
              <a:ext cx="835485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ko-KR" altLang="en-US" sz="1400">
                  <a:solidFill>
                    <a:schemeClr val="bg1"/>
                  </a:solidFill>
                  <a:latin typeface="HY견고딕" pitchFamily="18" charset="-127"/>
                </a:rPr>
                <a:t>모델효과</a:t>
              </a:r>
            </a:p>
          </p:txBody>
        </p:sp>
        <p:sp>
          <p:nvSpPr>
            <p:cNvPr id="39" name="Oval 12"/>
            <p:cNvSpPr>
              <a:spLocks noChangeArrowheads="1"/>
            </p:cNvSpPr>
            <p:nvPr/>
          </p:nvSpPr>
          <p:spPr bwMode="auto">
            <a:xfrm>
              <a:off x="6461811" y="2041973"/>
              <a:ext cx="1368425" cy="1368425"/>
            </a:xfrm>
            <a:prstGeom prst="ellipse">
              <a:avLst/>
            </a:prstGeom>
            <a:solidFill>
              <a:srgbClr val="CA15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pic>
          <p:nvPicPr>
            <p:cNvPr id="40" name="Picture 13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8936" y="1897511"/>
              <a:ext cx="157797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14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1798" y="1883223"/>
              <a:ext cx="157797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Rectangle 15"/>
            <p:cNvSpPr>
              <a:spLocks noChangeArrowheads="1"/>
            </p:cNvSpPr>
            <p:nvPr/>
          </p:nvSpPr>
          <p:spPr bwMode="auto">
            <a:xfrm>
              <a:off x="6799815" y="2349948"/>
              <a:ext cx="651139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400">
                  <a:solidFill>
                    <a:schemeClr val="bg1"/>
                  </a:solidFill>
                  <a:latin typeface="HY견고딕" pitchFamily="18" charset="-127"/>
                </a:rPr>
                <a:t>메시지</a:t>
              </a:r>
            </a:p>
            <a:p>
              <a:pPr algn="ctr"/>
              <a:r>
                <a:rPr lang="ko-KR" altLang="en-US" sz="1400">
                  <a:solidFill>
                    <a:schemeClr val="bg1"/>
                  </a:solidFill>
                  <a:latin typeface="HY견고딕" pitchFamily="18" charset="-127"/>
                </a:rPr>
                <a:t>효과</a:t>
              </a:r>
            </a:p>
          </p:txBody>
        </p:sp>
        <p:sp>
          <p:nvSpPr>
            <p:cNvPr id="43" name="Text Box 16"/>
            <p:cNvSpPr txBox="1">
              <a:spLocks noChangeArrowheads="1"/>
            </p:cNvSpPr>
            <p:nvPr/>
          </p:nvSpPr>
          <p:spPr bwMode="auto">
            <a:xfrm>
              <a:off x="3050273" y="2351536"/>
              <a:ext cx="36580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2400" b="1"/>
                <a:t>=</a:t>
              </a:r>
            </a:p>
          </p:txBody>
        </p:sp>
        <p:sp>
          <p:nvSpPr>
            <p:cNvPr id="44" name="Text Box 17"/>
            <p:cNvSpPr txBox="1">
              <a:spLocks noChangeArrowheads="1"/>
            </p:cNvSpPr>
            <p:nvPr/>
          </p:nvSpPr>
          <p:spPr bwMode="auto">
            <a:xfrm>
              <a:off x="5650598" y="2351536"/>
              <a:ext cx="36260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2400" b="1"/>
                <a:t>+</a:t>
              </a:r>
            </a:p>
          </p:txBody>
        </p:sp>
        <p:sp>
          <p:nvSpPr>
            <p:cNvPr id="45" name="Oval 18"/>
            <p:cNvSpPr>
              <a:spLocks noChangeArrowheads="1"/>
            </p:cNvSpPr>
            <p:nvPr/>
          </p:nvSpPr>
          <p:spPr bwMode="auto">
            <a:xfrm>
              <a:off x="1350061" y="3662811"/>
              <a:ext cx="1368425" cy="1368425"/>
            </a:xfrm>
            <a:prstGeom prst="ellipse">
              <a:avLst/>
            </a:prstGeom>
            <a:solidFill>
              <a:srgbClr val="CA15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pic>
          <p:nvPicPr>
            <p:cNvPr id="46" name="Picture 19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186" y="3518348"/>
              <a:ext cx="157797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0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0048" y="3504061"/>
              <a:ext cx="157797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Rectangle 21"/>
            <p:cNvSpPr>
              <a:spLocks noChangeArrowheads="1"/>
            </p:cNvSpPr>
            <p:nvPr/>
          </p:nvSpPr>
          <p:spPr bwMode="auto">
            <a:xfrm>
              <a:off x="1315136" y="4080323"/>
              <a:ext cx="825867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ko-KR" altLang="en-US" sz="1400">
                  <a:solidFill>
                    <a:schemeClr val="bg1"/>
                  </a:solidFill>
                  <a:latin typeface="HY견고딕" pitchFamily="18" charset="-127"/>
                </a:rPr>
                <a:t>설득효과</a:t>
              </a:r>
            </a:p>
          </p:txBody>
        </p:sp>
        <p:sp>
          <p:nvSpPr>
            <p:cNvPr id="49" name="Oval 22"/>
            <p:cNvSpPr>
              <a:spLocks noChangeArrowheads="1"/>
            </p:cNvSpPr>
            <p:nvPr/>
          </p:nvSpPr>
          <p:spPr bwMode="auto">
            <a:xfrm>
              <a:off x="3942448" y="3662811"/>
              <a:ext cx="1368425" cy="1368425"/>
            </a:xfrm>
            <a:prstGeom prst="ellipse">
              <a:avLst/>
            </a:prstGeom>
            <a:solidFill>
              <a:srgbClr val="CA15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pic>
          <p:nvPicPr>
            <p:cNvPr id="50" name="Picture 23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73" y="3518348"/>
              <a:ext cx="157797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24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2436" y="3504061"/>
              <a:ext cx="157797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Rectangle 25"/>
            <p:cNvSpPr>
              <a:spLocks noChangeArrowheads="1"/>
            </p:cNvSpPr>
            <p:nvPr/>
          </p:nvSpPr>
          <p:spPr bwMode="auto">
            <a:xfrm>
              <a:off x="4294724" y="3934273"/>
              <a:ext cx="65434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400">
                  <a:solidFill>
                    <a:schemeClr val="bg1"/>
                  </a:solidFill>
                  <a:latin typeface="HY견고딕" pitchFamily="18" charset="-127"/>
                </a:rPr>
                <a:t>정보원</a:t>
              </a:r>
            </a:p>
            <a:p>
              <a:pPr algn="ctr"/>
              <a:r>
                <a:rPr lang="ko-KR" altLang="en-US" sz="1400">
                  <a:solidFill>
                    <a:schemeClr val="bg1"/>
                  </a:solidFill>
                  <a:latin typeface="HY견고딕" pitchFamily="18" charset="-127"/>
                </a:rPr>
                <a:t>효과</a:t>
              </a:r>
            </a:p>
          </p:txBody>
        </p:sp>
        <p:sp>
          <p:nvSpPr>
            <p:cNvPr id="53" name="Oval 26"/>
            <p:cNvSpPr>
              <a:spLocks noChangeArrowheads="1"/>
            </p:cNvSpPr>
            <p:nvPr/>
          </p:nvSpPr>
          <p:spPr bwMode="auto">
            <a:xfrm>
              <a:off x="6461811" y="3662811"/>
              <a:ext cx="1368425" cy="1368425"/>
            </a:xfrm>
            <a:prstGeom prst="ellipse">
              <a:avLst/>
            </a:prstGeom>
            <a:solidFill>
              <a:srgbClr val="CA15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pic>
          <p:nvPicPr>
            <p:cNvPr id="54" name="Picture 27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8936" y="3518348"/>
              <a:ext cx="157797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Picture 28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1798" y="3504061"/>
              <a:ext cx="157797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6799815" y="3970786"/>
              <a:ext cx="651139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400">
                  <a:solidFill>
                    <a:schemeClr val="bg1"/>
                  </a:solidFill>
                  <a:latin typeface="HY견고딕" pitchFamily="18" charset="-127"/>
                </a:rPr>
                <a:t>메시지</a:t>
              </a:r>
            </a:p>
            <a:p>
              <a:pPr algn="ctr"/>
              <a:r>
                <a:rPr lang="ko-KR" altLang="en-US" sz="1400">
                  <a:solidFill>
                    <a:schemeClr val="bg1"/>
                  </a:solidFill>
                  <a:latin typeface="HY견고딕" pitchFamily="18" charset="-127"/>
                </a:rPr>
                <a:t>효과</a:t>
              </a:r>
            </a:p>
          </p:txBody>
        </p:sp>
        <p:sp>
          <p:nvSpPr>
            <p:cNvPr id="57" name="Text Box 30"/>
            <p:cNvSpPr txBox="1">
              <a:spLocks noChangeArrowheads="1"/>
            </p:cNvSpPr>
            <p:nvPr/>
          </p:nvSpPr>
          <p:spPr bwMode="auto">
            <a:xfrm>
              <a:off x="3050273" y="3972373"/>
              <a:ext cx="36580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2400" b="1"/>
                <a:t>=</a:t>
              </a:r>
            </a:p>
          </p:txBody>
        </p:sp>
        <p:sp>
          <p:nvSpPr>
            <p:cNvPr id="58" name="Text Box 31"/>
            <p:cNvSpPr txBox="1">
              <a:spLocks noChangeArrowheads="1"/>
            </p:cNvSpPr>
            <p:nvPr/>
          </p:nvSpPr>
          <p:spPr bwMode="auto">
            <a:xfrm>
              <a:off x="5650598" y="3972373"/>
              <a:ext cx="36260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2400" b="1"/>
                <a:t>+</a:t>
              </a:r>
            </a:p>
          </p:txBody>
        </p:sp>
        <p:sp>
          <p:nvSpPr>
            <p:cNvPr id="59" name="Rectangle 32"/>
            <p:cNvSpPr>
              <a:spLocks noChangeArrowheads="1"/>
            </p:cNvSpPr>
            <p:nvPr/>
          </p:nvSpPr>
          <p:spPr bwMode="auto">
            <a:xfrm>
              <a:off x="3547161" y="1905448"/>
              <a:ext cx="2016125" cy="3889375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prstDash val="lg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60" name="Text Box 33"/>
            <p:cNvSpPr txBox="1">
              <a:spLocks noChangeArrowheads="1"/>
            </p:cNvSpPr>
            <p:nvPr/>
          </p:nvSpPr>
          <p:spPr bwMode="auto">
            <a:xfrm rot="933690">
              <a:off x="2943144" y="5338974"/>
              <a:ext cx="2331985" cy="43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100">
                  <a:solidFill>
                    <a:srgbClr val="CA1502"/>
                  </a:solidFill>
                </a:rPr>
                <a:t>“</a:t>
              </a:r>
              <a:r>
                <a:rPr lang="ko-KR" altLang="en-US" sz="1100">
                  <a:solidFill>
                    <a:srgbClr val="CA1502"/>
                  </a:solidFill>
                </a:rPr>
                <a:t>망각의 속도가 빠름”</a:t>
              </a:r>
            </a:p>
          </p:txBody>
        </p:sp>
        <p:sp>
          <p:nvSpPr>
            <p:cNvPr id="61" name="Rectangle 34"/>
            <p:cNvSpPr>
              <a:spLocks noChangeArrowheads="1"/>
            </p:cNvSpPr>
            <p:nvPr/>
          </p:nvSpPr>
          <p:spPr bwMode="auto">
            <a:xfrm>
              <a:off x="6212573" y="1905448"/>
              <a:ext cx="1800225" cy="3889375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prstDash val="lg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 sz="1100"/>
            </a:p>
          </p:txBody>
        </p:sp>
        <p:sp>
          <p:nvSpPr>
            <p:cNvPr id="62" name="Text Box 35"/>
            <p:cNvSpPr txBox="1">
              <a:spLocks noChangeArrowheads="1"/>
            </p:cNvSpPr>
            <p:nvPr/>
          </p:nvSpPr>
          <p:spPr bwMode="auto">
            <a:xfrm rot="933690">
              <a:off x="5708088" y="5380248"/>
              <a:ext cx="2310718" cy="43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100">
                  <a:solidFill>
                    <a:srgbClr val="CA1502"/>
                  </a:solidFill>
                </a:rPr>
                <a:t>“</a:t>
              </a:r>
              <a:r>
                <a:rPr lang="ko-KR" altLang="en-US" sz="1100">
                  <a:solidFill>
                    <a:srgbClr val="CA1502"/>
                  </a:solidFill>
                </a:rPr>
                <a:t>망각의 속도가 느림”</a:t>
              </a:r>
            </a:p>
          </p:txBody>
        </p:sp>
        <p:sp>
          <p:nvSpPr>
            <p:cNvPr id="63" name="Text Box 36"/>
            <p:cNvSpPr txBox="1">
              <a:spLocks noChangeArrowheads="1"/>
            </p:cNvSpPr>
            <p:nvPr/>
          </p:nvSpPr>
          <p:spPr bwMode="auto">
            <a:xfrm rot="933690">
              <a:off x="2829528" y="5804111"/>
              <a:ext cx="2600489" cy="43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100">
                  <a:solidFill>
                    <a:srgbClr val="CA1502"/>
                  </a:solidFill>
                </a:rPr>
                <a:t>“</a:t>
              </a:r>
              <a:r>
                <a:rPr lang="ko-KR" altLang="en-US" sz="1100">
                  <a:solidFill>
                    <a:srgbClr val="CA1502"/>
                  </a:solidFill>
                </a:rPr>
                <a:t>단기광고</a:t>
              </a:r>
              <a:r>
                <a:rPr lang="en-US" altLang="ko-KR" sz="1100">
                  <a:solidFill>
                    <a:srgbClr val="CA1502"/>
                  </a:solidFill>
                </a:rPr>
                <a:t>, </a:t>
              </a:r>
              <a:r>
                <a:rPr lang="ko-KR" altLang="en-US" sz="1100">
                  <a:solidFill>
                    <a:srgbClr val="CA1502"/>
                  </a:solidFill>
                </a:rPr>
                <a:t>강렬한 광고</a:t>
              </a:r>
              <a:r>
                <a:rPr lang="en-US" altLang="ko-KR" sz="1100">
                  <a:solidFill>
                    <a:srgbClr val="CA1502"/>
                  </a:solidFill>
                </a:rPr>
                <a:t>”</a:t>
              </a:r>
            </a:p>
          </p:txBody>
        </p:sp>
        <p:sp>
          <p:nvSpPr>
            <p:cNvPr id="64" name="Text Box 37"/>
            <p:cNvSpPr txBox="1">
              <a:spLocks noChangeArrowheads="1"/>
            </p:cNvSpPr>
            <p:nvPr/>
          </p:nvSpPr>
          <p:spPr bwMode="auto">
            <a:xfrm rot="933690">
              <a:off x="5590304" y="5845387"/>
              <a:ext cx="2552637" cy="4338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1100">
                  <a:solidFill>
                    <a:srgbClr val="CA1502"/>
                  </a:solidFill>
                </a:rPr>
                <a:t>“</a:t>
              </a:r>
              <a:r>
                <a:rPr lang="ko-KR" altLang="en-US" sz="1100">
                  <a:solidFill>
                    <a:srgbClr val="CA1502"/>
                  </a:solidFill>
                </a:rPr>
                <a:t>기업이미지</a:t>
              </a:r>
              <a:r>
                <a:rPr lang="en-US" altLang="ko-KR" sz="1100">
                  <a:solidFill>
                    <a:srgbClr val="CA1502"/>
                  </a:solidFill>
                </a:rPr>
                <a:t>, </a:t>
              </a:r>
              <a:r>
                <a:rPr lang="ko-KR" altLang="en-US" sz="1100">
                  <a:solidFill>
                    <a:srgbClr val="CA1502"/>
                  </a:solidFill>
                </a:rPr>
                <a:t>장기 광고”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191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소강의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98</a:t>
            </a:fld>
            <a:endParaRPr lang="ko-KR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75393" y="1181775"/>
            <a:ext cx="2753607" cy="28944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sz="1100" b="1" dirty="0">
                <a:latin typeface="+mn-ea"/>
              </a:rPr>
              <a:t>원칙 </a:t>
            </a:r>
            <a:r>
              <a:rPr lang="en-US" altLang="ko-KR" sz="1100" b="1" dirty="0">
                <a:latin typeface="+mn-ea"/>
              </a:rPr>
              <a:t>14. </a:t>
            </a:r>
            <a:r>
              <a:rPr lang="ko-KR" altLang="en-US" sz="1100" b="1" dirty="0">
                <a:latin typeface="+mn-ea"/>
              </a:rPr>
              <a:t>설득으로 통하는 </a:t>
            </a:r>
            <a:r>
              <a:rPr lang="ko-KR" altLang="en-US" sz="1100" b="1" dirty="0" err="1">
                <a:latin typeface="+mn-ea"/>
              </a:rPr>
              <a:t>직행로</a:t>
            </a:r>
            <a:r>
              <a:rPr lang="en-US" altLang="ko-KR" sz="1100" b="1" dirty="0">
                <a:latin typeface="+mn-ea"/>
              </a:rPr>
              <a:t>, ‘</a:t>
            </a:r>
            <a:r>
              <a:rPr lang="ko-KR" altLang="en-US" sz="1100" b="1" dirty="0">
                <a:latin typeface="+mn-ea"/>
              </a:rPr>
              <a:t>질문’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1302108" y="1865165"/>
            <a:ext cx="4730003" cy="2743348"/>
            <a:chOff x="971550" y="2060848"/>
            <a:chExt cx="7200900" cy="4176440"/>
          </a:xfrm>
        </p:grpSpPr>
        <p:sp>
          <p:nvSpPr>
            <p:cNvPr id="65" name="Text Box 4"/>
            <p:cNvSpPr txBox="1">
              <a:spLocks noChangeArrowheads="1"/>
            </p:cNvSpPr>
            <p:nvPr/>
          </p:nvSpPr>
          <p:spPr bwMode="auto">
            <a:xfrm>
              <a:off x="971550" y="2163763"/>
              <a:ext cx="1512888" cy="10776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ko-KR" altLang="en-US" sz="4000" b="1" spc="50" dirty="0">
                  <a:ln w="13500">
                    <a:solidFill>
                      <a:schemeClr val="accent1">
                        <a:shade val="2500"/>
                        <a:alpha val="6500"/>
                      </a:schemeClr>
                    </a:solidFill>
                    <a:prstDash val="solid"/>
                  </a:ln>
                  <a:solidFill>
                    <a:schemeClr val="accent1">
                      <a:tint val="3000"/>
                      <a:alpha val="95000"/>
                    </a:schemeClr>
                  </a:solidFill>
                  <a:effectLst>
                    <a:innerShdw blurRad="50900" dist="38500" dir="13500000">
                      <a:srgbClr val="000000">
                        <a:alpha val="60000"/>
                      </a:srgbClr>
                    </a:innerShdw>
                  </a:effectLst>
                </a:rPr>
                <a:t>질</a:t>
              </a:r>
            </a:p>
          </p:txBody>
        </p:sp>
        <p:sp>
          <p:nvSpPr>
            <p:cNvPr id="66" name="Text Box 5"/>
            <p:cNvSpPr txBox="1">
              <a:spLocks noChangeArrowheads="1"/>
            </p:cNvSpPr>
            <p:nvPr/>
          </p:nvSpPr>
          <p:spPr bwMode="auto">
            <a:xfrm>
              <a:off x="1474788" y="2955925"/>
              <a:ext cx="1512887" cy="29518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ko-KR" altLang="en-US" sz="4000" b="1" spc="50" dirty="0">
                  <a:ln w="13500">
                    <a:solidFill>
                      <a:schemeClr val="accent1">
                        <a:shade val="2500"/>
                        <a:alpha val="6500"/>
                      </a:schemeClr>
                    </a:solidFill>
                    <a:prstDash val="solid"/>
                  </a:ln>
                  <a:solidFill>
                    <a:schemeClr val="accent1">
                      <a:tint val="3000"/>
                      <a:alpha val="95000"/>
                    </a:schemeClr>
                  </a:solidFill>
                  <a:effectLst>
                    <a:innerShdw blurRad="50900" dist="38500" dir="13500000">
                      <a:srgbClr val="000000">
                        <a:alpha val="60000"/>
                      </a:srgbClr>
                    </a:innerShdw>
                  </a:effectLst>
                </a:rPr>
                <a:t>문의 힘</a:t>
              </a:r>
            </a:p>
          </p:txBody>
        </p:sp>
        <p:pic>
          <p:nvPicPr>
            <p:cNvPr id="67" name="Picture 6" descr="stk20558pwh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674" y="2060848"/>
              <a:ext cx="5184776" cy="4176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3281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Activity.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>
                <a:solidFill>
                  <a:prstClr val="white">
                    <a:lumMod val="75000"/>
                  </a:prstClr>
                </a:solidFill>
              </a:rPr>
              <a:pPr/>
              <a:t>99</a:t>
            </a:fld>
            <a:endParaRPr lang="ko-KR" altLang="en-US" dirty="0">
              <a:solidFill>
                <a:prstClr val="white">
                  <a:lumMod val="75000"/>
                </a:prstClr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prstClr val="white">
                      <a:lumMod val="50000"/>
                    </a:prst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prstClr val="white">
                    <a:lumMod val="50000"/>
                  </a:prst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sp>
        <p:nvSpPr>
          <p:cNvPr id="5" name="직사각형 4"/>
          <p:cNvSpPr/>
          <p:nvPr/>
        </p:nvSpPr>
        <p:spPr>
          <a:xfrm>
            <a:off x="969578" y="1096443"/>
            <a:ext cx="5532821" cy="650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100" dirty="0">
                <a:latin typeface="+mn-ea"/>
              </a:rPr>
              <a:t>동기부여 아이디어 개발</a:t>
            </a:r>
            <a:br>
              <a:rPr lang="ko-KR" altLang="en-US" sz="1100" dirty="0">
                <a:latin typeface="+mn-ea"/>
              </a:rPr>
            </a:br>
            <a:r>
              <a:rPr lang="en-US" altLang="ko-KR" sz="1100" dirty="0" smtClean="0">
                <a:latin typeface="+mn-ea"/>
              </a:rPr>
              <a:t>- </a:t>
            </a:r>
            <a:r>
              <a:rPr lang="ko-KR" altLang="en-US" sz="1100" dirty="0">
                <a:latin typeface="+mn-ea"/>
              </a:rPr>
              <a:t>동기부여전략개발원칙 </a:t>
            </a:r>
            <a:r>
              <a:rPr lang="ko-KR" altLang="en-US" sz="1100" dirty="0" err="1">
                <a:latin typeface="+mn-ea"/>
              </a:rPr>
              <a:t>소강의를</a:t>
            </a:r>
            <a:r>
              <a:rPr lang="ko-KR" altLang="en-US" sz="1100" dirty="0">
                <a:latin typeface="+mn-ea"/>
              </a:rPr>
              <a:t> 들으면서 해당 원칙에 해당되는 </a:t>
            </a:r>
            <a:br>
              <a:rPr lang="ko-KR" altLang="en-US" sz="1100" dirty="0">
                <a:latin typeface="+mn-ea"/>
              </a:rPr>
            </a:br>
            <a:r>
              <a:rPr lang="ko-KR" altLang="en-US" sz="1100" dirty="0">
                <a:latin typeface="+mn-ea"/>
              </a:rPr>
              <a:t>   자신만의 독특한 동기부여 아이디어를 </a:t>
            </a:r>
            <a:r>
              <a:rPr lang="en-US" altLang="ko-KR" sz="1100" dirty="0">
                <a:latin typeface="+mn-ea"/>
              </a:rPr>
              <a:t>&lt;</a:t>
            </a:r>
            <a:r>
              <a:rPr lang="ko-KR" altLang="en-US" sz="1100" dirty="0">
                <a:latin typeface="+mn-ea"/>
              </a:rPr>
              <a:t>동기부여 아이디어 </a:t>
            </a:r>
            <a:r>
              <a:rPr lang="en-US" altLang="ko-KR" sz="1100" dirty="0" smtClean="0">
                <a:latin typeface="+mn-ea"/>
              </a:rPr>
              <a:t>Sheet</a:t>
            </a:r>
            <a:r>
              <a:rPr lang="en-US" altLang="ko-KR" sz="1100" dirty="0">
                <a:latin typeface="+mn-ea"/>
              </a:rPr>
              <a:t>&gt;</a:t>
            </a:r>
            <a:r>
              <a:rPr lang="ko-KR" altLang="en-US" sz="1100" dirty="0">
                <a:latin typeface="+mn-ea"/>
              </a:rPr>
              <a:t>에 작성합니다</a:t>
            </a:r>
            <a:r>
              <a:rPr lang="en-US" altLang="ko-KR" sz="1100" dirty="0">
                <a:latin typeface="+mn-ea"/>
              </a:rPr>
              <a:t>.</a:t>
            </a:r>
            <a:endParaRPr lang="en-US" altLang="ko-KR" sz="1100" dirty="0"/>
          </a:p>
        </p:txBody>
      </p:sp>
      <p:graphicFrame>
        <p:nvGraphicFramePr>
          <p:cNvPr id="11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701633"/>
              </p:ext>
            </p:extLst>
          </p:nvPr>
        </p:nvGraphicFramePr>
        <p:xfrm>
          <a:off x="865187" y="1900765"/>
          <a:ext cx="5637212" cy="6705355"/>
        </p:xfrm>
        <a:graphic>
          <a:graphicData uri="http://schemas.openxmlformats.org/drawingml/2006/table">
            <a:tbl>
              <a:tblPr/>
              <a:tblGrid>
                <a:gridCol w="248568"/>
                <a:gridCol w="1948514"/>
                <a:gridCol w="3440130"/>
              </a:tblGrid>
              <a:tr h="37627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동기부여전략개발원칙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2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동기부여아이디어</a:t>
                      </a: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2FF"/>
                    </a:solidFill>
                  </a:tcPr>
                </a:tc>
              </a:tr>
              <a:tr h="904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보상체계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이대로 좋은가</a:t>
                      </a: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망치형 관리방식 </a:t>
                      </a: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vs. </a:t>
                      </a: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벤치형 관리방식</a:t>
                      </a: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되로 주고 말로 받기</a:t>
                      </a: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다수증거의 원칙</a:t>
                      </a: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맏며느리 신드롬</a:t>
                      </a: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강남구 번호판 신드롬</a:t>
                      </a: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</a:p>
                  </a:txBody>
                  <a:tcPr marL="5400" marR="5400" marT="9600" marB="96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청개구리 효과</a:t>
                      </a: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00" marR="5400" marT="9600" marB="96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25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Eky0jUtdEa4v5wLzFe88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O481AIt5UipSrPzUQSJP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jDm11lkI0Ciq4RCBCopb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0jDKApL0ih114g8fR9O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afMeQlqYE6fu9CsXlllv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uam9Z467EeKIqrD6VBPj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fC2a.aq70SMZipCtE2RR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rJYWNmvsEyftiiaKrUuf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I2hTqE2tUmEdLMfsfXsA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K1LNtjla0CiO9WXxzOb.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bmaefK0q02uzZIWvR.yi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0OryCnDLUy5JwrVM1lQa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nls9XNJx0OB3QUrzKu7N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DER" val="3"/>
  <p:tag name="MULTI-LINE" val="true"/>
  <p:tag name="TEXT" val="&amp;Notes and Sources:"/>
  <p:tag name="FILL" val="false"/>
  <p:tag name="OPTIONAL" val="true"/>
  <p:tag name="NAME" val="Notes"/>
  <p:tag name="HEIGHT" val="5"/>
  <p:tag name="INDENTED" val="false"/>
  <p:tag name="CAPTION HEIGH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DER" val="3"/>
  <p:tag name="MULTI-LINE" val="true"/>
  <p:tag name="TEXT" val="&amp;Notes and Sources:"/>
  <p:tag name="FILL" val="false"/>
  <p:tag name="OPTIONAL" val="true"/>
  <p:tag name="NAME" val="Notes"/>
  <p:tag name="HEIGHT" val="5"/>
  <p:tag name="INDENTED" val="false"/>
  <p:tag name="CAPTION HEIGH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cnKDfh_yUW9NYNAdIwxB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Eky0jUtdEa4v5wLzFe88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wmO.ZjhLkm1VBanPDWZF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eHv3a6uXUi_d7Rb9Ekl9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SepLybzFEinU3wP1bpJf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AmG9MjayE60.PlPNNg58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wmO.ZjhLkm1VBanPDWZF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eHv3a6uXUi_d7Rb9Ekl9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cnKDfh_yUW9NYNAdIwxB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0AlPpSgb0OQxVudgj6OF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tQnzjtTlEKu8Ty5VDKuvQ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sz="1000" dirty="0" smtClean="0">
            <a:latin typeface="+mn-ea"/>
            <a:ea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사회적경제2">
    <a:majorFont>
      <a:latin typeface="서울남산체 B"/>
      <a:ea typeface="서울남산체 B"/>
      <a:cs typeface=""/>
    </a:majorFont>
    <a:minorFont>
      <a:latin typeface="서울남산체 M"/>
      <a:ea typeface="서울남산체 M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3754</TotalTime>
  <Words>11904</Words>
  <Application>Microsoft Office PowerPoint</Application>
  <PresentationFormat>화면 슬라이드 쇼(4:3)</PresentationFormat>
  <Paragraphs>4706</Paragraphs>
  <Slides>229</Slides>
  <Notes>149</Notes>
  <HiddenSlides>0</HiddenSlides>
  <MMClips>0</MMClips>
  <ScaleCrop>false</ScaleCrop>
  <HeadingPairs>
    <vt:vector size="6" baseType="variant">
      <vt:variant>
        <vt:lpstr>사용한 글꼴</vt:lpstr>
      </vt:variant>
      <vt:variant>
        <vt:i4>17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229</vt:i4>
      </vt:variant>
    </vt:vector>
  </HeadingPairs>
  <TitlesOfParts>
    <vt:vector size="247" baseType="lpstr">
      <vt:lpstr>굴림</vt:lpstr>
      <vt:lpstr>Arial</vt:lpstr>
      <vt:lpstr>Yoon 봄날 B</vt:lpstr>
      <vt:lpstr>서울남산체 M</vt:lpstr>
      <vt:lpstr>나눔고딕</vt:lpstr>
      <vt:lpstr>맑은 고딕</vt:lpstr>
      <vt:lpstr> @산돌퍼즐Bk</vt:lpstr>
      <vt:lpstr>Rix모던고딕 EB</vt:lpstr>
      <vt:lpstr>서울남산체 B</vt:lpstr>
      <vt:lpstr>Rix모던고딕 M</vt:lpstr>
      <vt:lpstr>Wingdings 2</vt:lpstr>
      <vt:lpstr>Calibri</vt:lpstr>
      <vt:lpstr>Rix모던고딕 L</vt:lpstr>
      <vt:lpstr>Monotype Sorts</vt:lpstr>
      <vt:lpstr>HY견고딕</vt:lpstr>
      <vt:lpstr>Wingdings</vt:lpstr>
      <vt:lpstr>서울남산체 L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사회적기업 인큐베이터 교육과정</vt:lpstr>
      <vt:lpstr>모듈1.  인큐베이터의 정의 및 역할</vt:lpstr>
      <vt:lpstr>만남의 광장</vt:lpstr>
      <vt:lpstr>만남의 광장</vt:lpstr>
      <vt:lpstr>만남의 광장</vt:lpstr>
      <vt:lpstr>함께 성장하는 경제</vt:lpstr>
      <vt:lpstr>협동조합의 아버지</vt:lpstr>
      <vt:lpstr>한국 사회적경제 현황 </vt:lpstr>
      <vt:lpstr>한국 사회적기업 현황_82%, 98개 생존  </vt:lpstr>
      <vt:lpstr>사회적기업 사례</vt:lpstr>
      <vt:lpstr>사회적기업 사례</vt:lpstr>
      <vt:lpstr>사회적기업 사례</vt:lpstr>
      <vt:lpstr>사회적기업 창업 성공은? </vt:lpstr>
      <vt:lpstr>사회적경제 조직 성공 왜 어려운가?</vt:lpstr>
      <vt:lpstr>사회적 경제 기업 창업 성공을 위한 7가지 키워드 </vt:lpstr>
      <vt:lpstr>성공을 위한 7가지 키워드_사회적기업가</vt:lpstr>
      <vt:lpstr>성공을 위한 7가지 키워드_미션 명확화 </vt:lpstr>
      <vt:lpstr>성공을 위한 7가지 키워드_비즈니스 모델</vt:lpstr>
      <vt:lpstr>성공을 위한 7가지 키워드_팀 빌딩</vt:lpstr>
      <vt:lpstr>성공을 위한 7가지 키워드_조사</vt:lpstr>
      <vt:lpstr>성공을 위한 7가지 키워드_시제품 개발</vt:lpstr>
      <vt:lpstr>성공을 위한 7가지 키워드_네트워크</vt:lpstr>
      <vt:lpstr>왜 인큐베이팅이 필요한가?</vt:lpstr>
      <vt:lpstr>사회적기업 경영과 영리기업 경영의 차이 </vt:lpstr>
      <vt:lpstr>개별기업이 아닌 생태계가 중요 </vt:lpstr>
      <vt:lpstr>성장단계별 기업가 역량 차이 </vt:lpstr>
      <vt:lpstr>Activity. 사회적기업 인큐베이터 역할</vt:lpstr>
      <vt:lpstr>Activity. 사회적기업 인큐베이터의 역할</vt:lpstr>
      <vt:lpstr>Activity. 사회적기업 인큐베이터의 역할</vt:lpstr>
      <vt:lpstr>Activity. 사회적기업 인큐베이터의 역할</vt:lpstr>
      <vt:lpstr>사회적기업 인큐베이터의 역할 </vt:lpstr>
      <vt:lpstr>사회적기업 인큐베이터의 정의</vt:lpstr>
      <vt:lpstr>전문 인큐베이터 육성 </vt:lpstr>
      <vt:lpstr>전문 인큐베이터 육성 </vt:lpstr>
      <vt:lpstr>사회적기업가의 특성 </vt:lpstr>
      <vt:lpstr>인큐베이팅 성공요인</vt:lpstr>
      <vt:lpstr>아름다운 이름, 인큐베이터</vt:lpstr>
      <vt:lpstr>PowerPoint 프레젠테이션</vt:lpstr>
      <vt:lpstr>모듈2.  인큐베이팅 방법론</vt:lpstr>
      <vt:lpstr>Activity. 나의 인큐베이팅 스타일 찾기</vt:lpstr>
      <vt:lpstr>Activity. 나의 인큐베이팅 스타일 찾기</vt:lpstr>
      <vt:lpstr>Activity. 나의 인큐베이팅 스타일 찾기</vt:lpstr>
      <vt:lpstr>Activity. 나의 인큐베이팅 스타일 찾기</vt:lpstr>
      <vt:lpstr>Activity. 나의 인큐베이팅 스타일 찾기</vt:lpstr>
      <vt:lpstr>인큐베이팅 스타일</vt:lpstr>
      <vt:lpstr>인큐베이팅은 결대로~</vt:lpstr>
      <vt:lpstr>인큐베이팅 프로세스</vt:lpstr>
      <vt:lpstr>기업 및 기업가 분석</vt:lpstr>
      <vt:lpstr>기업 및 기업가 분석</vt:lpstr>
      <vt:lpstr>인큐베이터는 왜 기업분석을 하나? </vt:lpstr>
      <vt:lpstr>기업 및 기업가 분석</vt:lpstr>
      <vt:lpstr>기업 및 기업가 분석</vt:lpstr>
      <vt:lpstr>기업 및 기업가 분석</vt:lpstr>
      <vt:lpstr>기업 및 기업가 분석</vt:lpstr>
      <vt:lpstr>인큐베이팅 목표 수립, 목표 및 방법론 합의 </vt:lpstr>
      <vt:lpstr>실행(코칭과 프로그램 실행)</vt:lpstr>
      <vt:lpstr>실행(코칭과 프로그램 실행)</vt:lpstr>
      <vt:lpstr>평가 및 보완</vt:lpstr>
      <vt:lpstr>인큐베이팅 주요 프로그램</vt:lpstr>
      <vt:lpstr>Activity. 인큐베이팅 계획 수립</vt:lpstr>
      <vt:lpstr>성공적인 인큐베이팅</vt:lpstr>
      <vt:lpstr>잘 생긴 은행나무</vt:lpstr>
      <vt:lpstr>모듈3.  인큐베이팅 동기부여 방법론</vt:lpstr>
      <vt:lpstr>인큐베이터는 신뢰에 기반한 동기부여자</vt:lpstr>
      <vt:lpstr>동기부여의 전제조건, 신뢰</vt:lpstr>
      <vt:lpstr>신뢰의 信</vt:lpstr>
      <vt:lpstr>신뢰는…</vt:lpstr>
      <vt:lpstr>신뢰란</vt:lpstr>
      <vt:lpstr>Facing the Giant</vt:lpstr>
      <vt:lpstr>동기부여란</vt:lpstr>
      <vt:lpstr>동기부여의 세 가지 요인</vt:lpstr>
      <vt:lpstr>동기부여 노하우</vt:lpstr>
      <vt:lpstr>동기부여 프레임</vt:lpstr>
      <vt:lpstr>Activity. Best 동기부여 방법 찾기</vt:lpstr>
      <vt:lpstr>Activity. Best 동기부여 방법 찾기</vt:lpstr>
      <vt:lpstr>7단계 동기부여 모델</vt:lpstr>
      <vt:lpstr>7단계 동기부여 모델</vt:lpstr>
      <vt:lpstr>7단계 동기부여 모델</vt:lpstr>
      <vt:lpstr>Activity. 동기부여 전략 개발원칙</vt:lpstr>
      <vt:lpstr>Activity. 동기부여 전략 개발원칙</vt:lpstr>
      <vt:lpstr>[소강의] 동기부여 전략 개발원칙</vt:lpstr>
      <vt:lpstr>[소강의] 동기부여 전략 개발원칙</vt:lpstr>
      <vt:lpstr>[소강의] 동기부여 전략 개발원칙</vt:lpstr>
      <vt:lpstr>[소강의] 동기부여 전략 개발원칙</vt:lpstr>
      <vt:lpstr>[소강의] 동기부여 전략 개발원칙</vt:lpstr>
      <vt:lpstr>[소강의] 동기부여 전략 개발원칙</vt:lpstr>
      <vt:lpstr>[소강의] 동기부여 전략 개발원칙</vt:lpstr>
      <vt:lpstr>[소강의] 동기부여 전략 개발원칙</vt:lpstr>
      <vt:lpstr>[소강의] 동기부여 전략 개발원칙</vt:lpstr>
      <vt:lpstr>[소강의] 동기부여 전략 개발원칙</vt:lpstr>
      <vt:lpstr>[소강의] 동기부여 전략 개발원칙</vt:lpstr>
      <vt:lpstr>[소강의] 동기부여 전략 개발원칙</vt:lpstr>
      <vt:lpstr>[소강의] 동기부여 전략 개발원칙</vt:lpstr>
      <vt:lpstr>[소강의] 동기부여 전략 개발원칙</vt:lpstr>
      <vt:lpstr>Activity. 동기부여 전략 개발원칙</vt:lpstr>
      <vt:lpstr>Activity. 동기부여 전략 개발원칙</vt:lpstr>
      <vt:lpstr>동기부여의 장애물</vt:lpstr>
      <vt:lpstr>PowerPoint 프레젠테이션</vt:lpstr>
      <vt:lpstr>모듈4.  소셜 미션 수립 및 공유</vt:lpstr>
      <vt:lpstr>마지막 연주</vt:lpstr>
      <vt:lpstr>미션이란 ? </vt:lpstr>
      <vt:lpstr>소셜미션의 구성요소 </vt:lpstr>
      <vt:lpstr>비전이란? </vt:lpstr>
      <vt:lpstr>미션 및 비전 어떻게 명확히 할것인가? </vt:lpstr>
      <vt:lpstr>미션이 경영에 미치는 영향 </vt:lpstr>
      <vt:lpstr>무엇이 명확하지 않은가? </vt:lpstr>
      <vt:lpstr>명확하지 않은 미션 원인은? </vt:lpstr>
      <vt:lpstr>사회적기업 현장에서 발생하는 미션 문제들</vt:lpstr>
      <vt:lpstr>미션 유형 </vt:lpstr>
      <vt:lpstr>미션 사례</vt:lpstr>
      <vt:lpstr>비전 유형 </vt:lpstr>
      <vt:lpstr>미션 수립 프로세스 </vt:lpstr>
      <vt:lpstr>문제 인식 _ 현황과 근본원인 파악 </vt:lpstr>
      <vt:lpstr>문제 인식 _ 현황과 근본원인 파악 </vt:lpstr>
      <vt:lpstr>아이디어와 기회 파악 _ 조사 방법 </vt:lpstr>
      <vt:lpstr>아이디어와 기회 파악 _ 조사 방법 </vt:lpstr>
      <vt:lpstr>사회적 / 경제적 가치 파악</vt:lpstr>
      <vt:lpstr>미션 정의 _ 읽어보면 느낀다, 단어 해석 명확화</vt:lpstr>
      <vt:lpstr>미션 공유 및 내재화 </vt:lpstr>
      <vt:lpstr>미션 공유 및 내재화 </vt:lpstr>
      <vt:lpstr>미션 공유 및 내재화 사례</vt:lpstr>
      <vt:lpstr>소셜미션 작성사례</vt:lpstr>
      <vt:lpstr>Activity. 기업 미션 수립 실습</vt:lpstr>
      <vt:lpstr>Activity. 기업 미션 수립 실습</vt:lpstr>
      <vt:lpstr>미션과 비즈니스 모델은 맥락이 연결되어야 함</vt:lpstr>
      <vt:lpstr>현장에서 나타나는 질문들과 답변</vt:lpstr>
      <vt:lpstr>어느 도시 마을카페 협동조합 이야기</vt:lpstr>
      <vt:lpstr>사회적기업가가 정의하는 사회적기업이란? </vt:lpstr>
      <vt:lpstr>말하는 건축가</vt:lpstr>
      <vt:lpstr>모듈5.  비즈니스 모델  인큐베이팅 방법론 ➊</vt:lpstr>
      <vt:lpstr>윈윈도시락</vt:lpstr>
      <vt:lpstr>사회적기업 생태계와 지속가능전략 </vt:lpstr>
      <vt:lpstr>지속가능전략</vt:lpstr>
      <vt:lpstr>Activity. 인큐베이팅 하면서 겪는 어려움 공유</vt:lpstr>
      <vt:lpstr>Activity. 인큐베이팅 하면서 겪는 어려움 공유</vt:lpstr>
      <vt:lpstr>사회적기업의 비즈니스 모델 문제점 </vt:lpstr>
      <vt:lpstr>비즈니스 모델이란?</vt:lpstr>
      <vt:lpstr>사회적기업형 비즈니스 모델이란?</vt:lpstr>
      <vt:lpstr>영리 BM Vs. 사회적경제 조직 BM </vt:lpstr>
      <vt:lpstr>영리 BM Vs. 사회적경제 조직 BM </vt:lpstr>
      <vt:lpstr>영리 BM Vs. 사회적경제 조직 BM </vt:lpstr>
      <vt:lpstr>비즈니스 모델 캔버스(BMC)란? </vt:lpstr>
      <vt:lpstr>BMC 어떻게 활용할까?</vt:lpstr>
      <vt:lpstr>비즈니스 모델 캔버스(BMC)의 구조</vt:lpstr>
      <vt:lpstr>비즈니스 모델 캔버스(BMC)의 구조</vt:lpstr>
      <vt:lpstr>VP : 가치제언</vt:lpstr>
      <vt:lpstr>무엇을 누구에게 그리고 왜?  _ 커뮤니티 </vt:lpstr>
      <vt:lpstr>CS : 고객세분화</vt:lpstr>
      <vt:lpstr>타겟 고객</vt:lpstr>
      <vt:lpstr>사회적경제조직 BM 수립시 추가 질문</vt:lpstr>
      <vt:lpstr>CH : Channels (유통채널)  </vt:lpstr>
      <vt:lpstr>참고) 유통 채널 별 주요 내용</vt:lpstr>
      <vt:lpstr>채널 선정</vt:lpstr>
      <vt:lpstr>CR : 고객관계 </vt:lpstr>
      <vt:lpstr>RS : Revenue Streams (수익원) </vt:lpstr>
      <vt:lpstr>사회적경제조직 BM 수립시 추가 질문</vt:lpstr>
      <vt:lpstr>매출 추정</vt:lpstr>
      <vt:lpstr>참고) 매출 추정 방법론</vt:lpstr>
      <vt:lpstr>KR : Key Resources (핵심역량?)</vt:lpstr>
      <vt:lpstr>사회적경제조직 BM 수립시 추가 질문</vt:lpstr>
      <vt:lpstr>KA : Key Activities (핵심활동) </vt:lpstr>
      <vt:lpstr>KP : Key Partnerships (주요 파트너) </vt:lpstr>
      <vt:lpstr>KP : Key Partnerships (주요 파트너) </vt:lpstr>
      <vt:lpstr>전략적 제휴시 고려해야 할 질문들… </vt:lpstr>
      <vt:lpstr>C$ : Cost Structure (비용구조) </vt:lpstr>
      <vt:lpstr>사회적경제조직 BM 수립시 추가 질문</vt:lpstr>
      <vt:lpstr>비용 추정</vt:lpstr>
      <vt:lpstr>SC : Social Costs (사회적비용) </vt:lpstr>
      <vt:lpstr>SB : Social Benefits (사회적편익) </vt:lpstr>
      <vt:lpstr>Activity. 그라민폰 사례 실습 </vt:lpstr>
      <vt:lpstr>Activity. 그라민폰 사례 실습 </vt:lpstr>
      <vt:lpstr>Activity. 그라민폰 사례 실습 </vt:lpstr>
      <vt:lpstr>태양의 서커스 사례</vt:lpstr>
      <vt:lpstr>블루오션 전략 _ BMC 요소의 제거, 감소, 증가, 창조</vt:lpstr>
      <vt:lpstr>일반 서커스단의 Business Model Canvas </vt:lpstr>
      <vt:lpstr>태양의서커스 Business Model Canvas </vt:lpstr>
      <vt:lpstr>비즈니스 모델 수립의 핵심</vt:lpstr>
      <vt:lpstr>꽃들에게 희망을</vt:lpstr>
      <vt:lpstr>PowerPoint 프레젠테이션</vt:lpstr>
      <vt:lpstr>모듈6.  비즈니스 모델  인큐베이팅 방법론 ➋</vt:lpstr>
      <vt:lpstr>비즈니스 모델 캔버스 리뷰</vt:lpstr>
      <vt:lpstr>Activity. 비즈니스 모델 수립 개별과제</vt:lpstr>
      <vt:lpstr>Activity. 비즈니스 모델 수립 개별과제</vt:lpstr>
      <vt:lpstr>Activity. 비즈니스 모델 수립 개별과제</vt:lpstr>
      <vt:lpstr>Activity. 비즈니스 모델 수립 개별과제</vt:lpstr>
      <vt:lpstr>Activity. 나의 인큐베이팅 기업의 비즈니스 모델 수립</vt:lpstr>
      <vt:lpstr>Activity. 나의 인큐베이팅 기업의 비즈니스 모델 수립</vt:lpstr>
      <vt:lpstr>Activity. 나의 인큐베이팅 기업의 비즈니스 모델 수립</vt:lpstr>
      <vt:lpstr>Activity. 나의 인큐베이팅 기업의 비즈니스 모델 수립</vt:lpstr>
      <vt:lpstr>비즈니스 모델 수립시 이것만은 명확히 </vt:lpstr>
      <vt:lpstr>모듈7.  사업계획서 작성 인큐베이팅</vt:lpstr>
      <vt:lpstr>사업계획서 작성 목적 _ 중심 목적에 따라 내용, 구성 깊이 다름</vt:lpstr>
      <vt:lpstr>사회적기업 사업계획서 작성의 중요성 </vt:lpstr>
      <vt:lpstr>참고) 영리 기업의 창업 성공 및 실패 요인 분석</vt:lpstr>
      <vt:lpstr>사회적기업 사업계획서 리뷰</vt:lpstr>
      <vt:lpstr>사회적기업형 사업계획서란?</vt:lpstr>
      <vt:lpstr>사업계획서 작성 프로세스 _ 정책 자금 확보 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Activity. 사업계획서 작성 인큐베이팅 방안도출</vt:lpstr>
      <vt:lpstr>Activity. 사업계획서 작성 인큐베이팅 방안도출</vt:lpstr>
      <vt:lpstr>Activity. 사업계획서 작성 인큐베이팅 방안도출</vt:lpstr>
      <vt:lpstr>계획보다 중요한 건 적응력! </vt:lpstr>
      <vt:lpstr>상록수</vt:lpstr>
      <vt:lpstr>PowerPoint 프레젠테이션</vt:lpstr>
      <vt:lpstr>PowerPoint 프레젠테이션</vt:lpstr>
      <vt:lpstr>PowerPoint 프레젠테이션</vt:lpstr>
    </vt:vector>
  </TitlesOfParts>
  <Company>사무실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June Lee</dc:creator>
  <cp:lastModifiedBy>meehoo</cp:lastModifiedBy>
  <cp:revision>405</cp:revision>
  <cp:lastPrinted>2013-12-04T09:11:49Z</cp:lastPrinted>
  <dcterms:created xsi:type="dcterms:W3CDTF">2013-11-24T09:49:24Z</dcterms:created>
  <dcterms:modified xsi:type="dcterms:W3CDTF">2014-03-26T01:44:36Z</dcterms:modified>
</cp:coreProperties>
</file>